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36"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6D812DED-0255-4B07-A7C4-4D5007BF144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8693972-0D61-4CBB-AD22-3EEF5379194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A99DDF02-975E-4AFB-90EA-082385BA5CE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51EE5530-0DD4-4C60-9B7D-86A37D4DBAF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916CE876-9012-40E7-A01B-3D6331B9701B}"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2B9083A2-E5F8-4C73-9511-226C7AA85354}"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F04C501A-8F76-4887-B784-6078BC6A63CC}"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FCEED47-68F3-49BD-B87C-5AC84CD4BEC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E406F47-6661-4276-8995-525AAB8D124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906BC3C-D0F1-48ED-A1B9-42E9153A526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DA4AA2D-2DFD-4F5F-BC40-1377BB31902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pic>
        <p:nvPicPr>
          <p:cNvPr id="3" name="Picture 2">
            <a:extLst>
              <a:ext uri="{FF2B5EF4-FFF2-40B4-BE49-F238E27FC236}">
                <a16:creationId xmlns:a16="http://schemas.microsoft.com/office/drawing/2014/main" id="{F1FE2078-237D-7C2C-B630-C7B2BAB04B96}"/>
              </a:ext>
            </a:extLst>
          </p:cNvPr>
          <p:cNvPicPr>
            <a:picLocks noChangeAspect="1"/>
          </p:cNvPicPr>
          <p:nvPr userDrawn="1"/>
        </p:nvPicPr>
        <p:blipFill>
          <a:blip r:embed="rId1">
            <a:alphaModFix amt="50000"/>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1187022" y="3101725"/>
            <a:ext cx="1064230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chemeClr val="tx1"/>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800">
                <a:solidFill>
                  <a:schemeClr val="tx1"/>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grpSp>
        <p:nvGrpSpPr>
          <p:cNvPr id="24" name="组合 55">
            <a:extLst>
              <a:ext uri="{FF2B5EF4-FFF2-40B4-BE49-F238E27FC236}">
                <a16:creationId xmlns:a16="http://schemas.microsoft.com/office/drawing/2014/main" id="{D2B1B16E-B980-F99B-981D-C57440225A55}"/>
              </a:ext>
            </a:extLst>
          </p:cNvPr>
          <p:cNvGrpSpPr/>
          <p:nvPr userDrawn="1"/>
        </p:nvGrpSpPr>
        <p:grpSpPr>
          <a:xfrm>
            <a:off x="325406" y="3030016"/>
            <a:ext cx="623510" cy="653096"/>
            <a:chOff x="234950" y="2943226"/>
            <a:chExt cx="1344613" cy="1320800"/>
          </a:xfrm>
          <a:solidFill>
            <a:srgbClr val="2EA7E0"/>
          </a:solidFill>
        </p:grpSpPr>
        <p:sp>
          <p:nvSpPr>
            <p:cNvPr id="25" name="Freeform 41">
              <a:extLst>
                <a:ext uri="{FF2B5EF4-FFF2-40B4-BE49-F238E27FC236}">
                  <a16:creationId xmlns:a16="http://schemas.microsoft.com/office/drawing/2014/main" id="{0115E6CD-54E3-FC69-9EE3-DD230FD776E8}"/>
                </a:ext>
              </a:extLst>
            </p:cNvPr>
            <p:cNvSpPr/>
            <p:nvPr/>
          </p:nvSpPr>
          <p:spPr bwMode="auto">
            <a:xfrm>
              <a:off x="479425" y="2943226"/>
              <a:ext cx="560388" cy="1320800"/>
            </a:xfrm>
            <a:custGeom>
              <a:gdLst>
                <a:gd name="T0" fmla="*/ 174 w 196"/>
                <a:gd name="T1" fmla="*/ 0 h 462"/>
                <a:gd name="T2" fmla="*/ 139 w 196"/>
                <a:gd name="T3" fmla="*/ 0 h 462"/>
                <a:gd name="T4" fmla="*/ 139 w 196"/>
                <a:gd name="T5" fmla="*/ 0 h 462"/>
                <a:gd name="T6" fmla="*/ 0 w 196"/>
                <a:gd name="T7" fmla="*/ 135 h 462"/>
                <a:gd name="T8" fmla="*/ 0 w 196"/>
                <a:gd name="T9" fmla="*/ 327 h 462"/>
                <a:gd name="T10" fmla="*/ 139 w 196"/>
                <a:gd name="T11" fmla="*/ 462 h 462"/>
                <a:gd name="T12" fmla="*/ 139 w 196"/>
                <a:gd name="T13" fmla="*/ 462 h 462"/>
                <a:gd name="T14" fmla="*/ 139 w 196"/>
                <a:gd name="T15" fmla="*/ 462 h 462"/>
                <a:gd name="T16" fmla="*/ 139 w 196"/>
                <a:gd name="T17" fmla="*/ 462 h 462"/>
                <a:gd name="T18" fmla="*/ 139 w 196"/>
                <a:gd name="T19" fmla="*/ 462 h 462"/>
                <a:gd name="T20" fmla="*/ 174 w 196"/>
                <a:gd name="T21" fmla="*/ 462 h 462"/>
                <a:gd name="T22" fmla="*/ 196 w 196"/>
                <a:gd name="T23" fmla="*/ 441 h 462"/>
                <a:gd name="T24" fmla="*/ 196 w 196"/>
                <a:gd name="T25" fmla="*/ 21 h 462"/>
                <a:gd name="T26" fmla="*/ 174 w 196"/>
                <a:gd name="T27" fmla="*/ 0 h 4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96" h="462">
                  <a:moveTo>
                    <a:pt x="174" y="0"/>
                  </a:moveTo>
                  <a:cubicBezTo>
                    <a:pt x="139" y="0"/>
                    <a:pt x="139" y="0"/>
                    <a:pt x="139" y="0"/>
                  </a:cubicBezTo>
                  <a:cubicBezTo>
                    <a:pt x="139" y="0"/>
                    <a:pt x="139" y="0"/>
                    <a:pt x="139" y="0"/>
                  </a:cubicBezTo>
                  <a:cubicBezTo>
                    <a:pt x="0" y="135"/>
                    <a:pt x="0" y="135"/>
                    <a:pt x="0" y="135"/>
                  </a:cubicBezTo>
                  <a:cubicBezTo>
                    <a:pt x="0" y="327"/>
                    <a:pt x="0" y="327"/>
                    <a:pt x="0" y="327"/>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74" y="462"/>
                    <a:pt x="174" y="462"/>
                    <a:pt x="174" y="462"/>
                  </a:cubicBezTo>
                  <a:cubicBezTo>
                    <a:pt x="186" y="462"/>
                    <a:pt x="196" y="452"/>
                    <a:pt x="196" y="441"/>
                  </a:cubicBezTo>
                  <a:cubicBezTo>
                    <a:pt x="196" y="21"/>
                    <a:pt x="196" y="21"/>
                    <a:pt x="196" y="21"/>
                  </a:cubicBezTo>
                  <a:cubicBezTo>
                    <a:pt x="196" y="9"/>
                    <a:pt x="186" y="0"/>
                    <a:pt x="174"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6" name="Freeform 42">
              <a:extLst>
                <a:ext uri="{FF2B5EF4-FFF2-40B4-BE49-F238E27FC236}">
                  <a16:creationId xmlns:a16="http://schemas.microsoft.com/office/drawing/2014/main" id="{06378349-B746-E696-DBE9-625BF3D09982}"/>
                </a:ext>
              </a:extLst>
            </p:cNvPr>
            <p:cNvSpPr/>
            <p:nvPr/>
          </p:nvSpPr>
          <p:spPr bwMode="auto">
            <a:xfrm>
              <a:off x="234950" y="3322638"/>
              <a:ext cx="204788" cy="557213"/>
            </a:xfrm>
            <a:custGeom>
              <a:gdLst>
                <a:gd name="T0" fmla="*/ 72 w 72"/>
                <a:gd name="T1" fmla="*/ 0 h 195"/>
                <a:gd name="T2" fmla="*/ 22 w 72"/>
                <a:gd name="T3" fmla="*/ 0 h 195"/>
                <a:gd name="T4" fmla="*/ 0 w 72"/>
                <a:gd name="T5" fmla="*/ 21 h 195"/>
                <a:gd name="T6" fmla="*/ 0 w 72"/>
                <a:gd name="T7" fmla="*/ 174 h 195"/>
                <a:gd name="T8" fmla="*/ 22 w 72"/>
                <a:gd name="T9" fmla="*/ 195 h 195"/>
                <a:gd name="T10" fmla="*/ 72 w 72"/>
                <a:gd name="T11" fmla="*/ 195 h 195"/>
                <a:gd name="T12" fmla="*/ 72 w 72"/>
                <a:gd name="T13" fmla="*/ 0 h 195"/>
              </a:gdLst>
              <a:cxnLst>
                <a:cxn ang="0">
                  <a:pos x="T0" y="T1"/>
                </a:cxn>
                <a:cxn ang="0">
                  <a:pos x="T2" y="T3"/>
                </a:cxn>
                <a:cxn ang="0">
                  <a:pos x="T4" y="T5"/>
                </a:cxn>
                <a:cxn ang="0">
                  <a:pos x="T6" y="T7"/>
                </a:cxn>
                <a:cxn ang="0">
                  <a:pos x="T8" y="T9"/>
                </a:cxn>
                <a:cxn ang="0">
                  <a:pos x="T10" y="T11"/>
                </a:cxn>
                <a:cxn ang="0">
                  <a:pos x="T12" y="T13"/>
                </a:cxn>
              </a:cxnLst>
              <a:rect l="0" t="0" r="r" b="b"/>
              <a:pathLst>
                <a:path w="72" h="195">
                  <a:moveTo>
                    <a:pt x="72" y="0"/>
                  </a:moveTo>
                  <a:cubicBezTo>
                    <a:pt x="22" y="0"/>
                    <a:pt x="22" y="0"/>
                    <a:pt x="22" y="0"/>
                  </a:cubicBezTo>
                  <a:cubicBezTo>
                    <a:pt x="10" y="0"/>
                    <a:pt x="0" y="10"/>
                    <a:pt x="0" y="21"/>
                  </a:cubicBezTo>
                  <a:cubicBezTo>
                    <a:pt x="0" y="174"/>
                    <a:pt x="0" y="174"/>
                    <a:pt x="0" y="174"/>
                  </a:cubicBezTo>
                  <a:cubicBezTo>
                    <a:pt x="0" y="186"/>
                    <a:pt x="10" y="195"/>
                    <a:pt x="22" y="195"/>
                  </a:cubicBezTo>
                  <a:cubicBezTo>
                    <a:pt x="72" y="195"/>
                    <a:pt x="72" y="195"/>
                    <a:pt x="72" y="195"/>
                  </a:cubicBezTo>
                  <a:lnTo>
                    <a:pt x="7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7" name="Freeform 43">
              <a:extLst>
                <a:ext uri="{FF2B5EF4-FFF2-40B4-BE49-F238E27FC236}">
                  <a16:creationId xmlns:a16="http://schemas.microsoft.com/office/drawing/2014/main" id="{7274DB9B-4D98-839C-81B6-281A6C9A639F}"/>
                </a:ext>
              </a:extLst>
            </p:cNvPr>
            <p:cNvSpPr/>
            <p:nvPr/>
          </p:nvSpPr>
          <p:spPr bwMode="auto">
            <a:xfrm>
              <a:off x="1103313" y="3429001"/>
              <a:ext cx="168275" cy="346075"/>
            </a:xfrm>
            <a:custGeom>
              <a:gdLst>
                <a:gd name="T0" fmla="*/ 0 w 59"/>
                <a:gd name="T1" fmla="*/ 0 h 121"/>
                <a:gd name="T2" fmla="*/ 0 w 59"/>
                <a:gd name="T3" fmla="*/ 121 h 121"/>
                <a:gd name="T4" fmla="*/ 59 w 59"/>
                <a:gd name="T5" fmla="*/ 61 h 121"/>
                <a:gd name="T6" fmla="*/ 0 w 59"/>
                <a:gd name="T7" fmla="*/ 0 h 121"/>
              </a:gdLst>
              <a:cxnLst>
                <a:cxn ang="0">
                  <a:pos x="T0" y="T1"/>
                </a:cxn>
                <a:cxn ang="0">
                  <a:pos x="T2" y="T3"/>
                </a:cxn>
                <a:cxn ang="0">
                  <a:pos x="T4" y="T5"/>
                </a:cxn>
                <a:cxn ang="0">
                  <a:pos x="T6" y="T7"/>
                </a:cxn>
              </a:cxnLst>
              <a:rect l="0" t="0" r="r" b="b"/>
              <a:pathLst>
                <a:path w="59" h="120">
                  <a:moveTo>
                    <a:pt x="0" y="0"/>
                  </a:moveTo>
                  <a:cubicBezTo>
                    <a:pt x="0" y="121"/>
                    <a:pt x="0" y="121"/>
                    <a:pt x="0" y="121"/>
                  </a:cubicBezTo>
                  <a:cubicBezTo>
                    <a:pt x="33" y="120"/>
                    <a:pt x="59" y="94"/>
                    <a:pt x="59" y="61"/>
                  </a:cubicBezTo>
                  <a:cubicBezTo>
                    <a:pt x="59" y="28"/>
                    <a:pt x="33" y="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8" name="Freeform 44">
              <a:extLst>
                <a:ext uri="{FF2B5EF4-FFF2-40B4-BE49-F238E27FC236}">
                  <a16:creationId xmlns:a16="http://schemas.microsoft.com/office/drawing/2014/main" id="{87B6FD60-B2FA-8531-2C22-9BF8BD3D5996}"/>
                </a:ext>
              </a:extLst>
            </p:cNvPr>
            <p:cNvSpPr/>
            <p:nvPr/>
          </p:nvSpPr>
          <p:spPr bwMode="auto">
            <a:xfrm>
              <a:off x="1104900" y="3243263"/>
              <a:ext cx="298450" cy="719138"/>
            </a:xfrm>
            <a:custGeom>
              <a:gdLst>
                <a:gd name="T0" fmla="*/ 0 w 104"/>
                <a:gd name="T1" fmla="*/ 0 h 252"/>
                <a:gd name="T2" fmla="*/ 0 w 104"/>
                <a:gd name="T3" fmla="*/ 28 h 252"/>
                <a:gd name="T4" fmla="*/ 77 w 104"/>
                <a:gd name="T5" fmla="*/ 126 h 252"/>
                <a:gd name="T6" fmla="*/ 0 w 104"/>
                <a:gd name="T7" fmla="*/ 223 h 252"/>
                <a:gd name="T8" fmla="*/ 0 w 104"/>
                <a:gd name="T9" fmla="*/ 252 h 252"/>
                <a:gd name="T10" fmla="*/ 104 w 104"/>
                <a:gd name="T11" fmla="*/ 126 h 252"/>
                <a:gd name="T12" fmla="*/ 0 w 104"/>
                <a:gd name="T13" fmla="*/ 0 h 252"/>
              </a:gdLst>
              <a:cxnLst>
                <a:cxn ang="0">
                  <a:pos x="T0" y="T1"/>
                </a:cxn>
                <a:cxn ang="0">
                  <a:pos x="T2" y="T3"/>
                </a:cxn>
                <a:cxn ang="0">
                  <a:pos x="T4" y="T5"/>
                </a:cxn>
                <a:cxn ang="0">
                  <a:pos x="T6" y="T7"/>
                </a:cxn>
                <a:cxn ang="0">
                  <a:pos x="T8" y="T9"/>
                </a:cxn>
                <a:cxn ang="0">
                  <a:pos x="T10" y="T11"/>
                </a:cxn>
                <a:cxn ang="0">
                  <a:pos x="T12" y="T13"/>
                </a:cxn>
              </a:cxnLst>
              <a:rect l="0" t="0" r="r" b="b"/>
              <a:pathLst>
                <a:path w="104" h="251">
                  <a:moveTo>
                    <a:pt x="0" y="0"/>
                  </a:moveTo>
                  <a:cubicBezTo>
                    <a:pt x="0" y="28"/>
                    <a:pt x="0" y="28"/>
                    <a:pt x="0" y="28"/>
                  </a:cubicBezTo>
                  <a:cubicBezTo>
                    <a:pt x="44" y="39"/>
                    <a:pt x="77" y="78"/>
                    <a:pt x="77" y="126"/>
                  </a:cubicBezTo>
                  <a:cubicBezTo>
                    <a:pt x="77" y="173"/>
                    <a:pt x="44" y="213"/>
                    <a:pt x="0" y="223"/>
                  </a:cubicBezTo>
                  <a:cubicBezTo>
                    <a:pt x="0" y="252"/>
                    <a:pt x="0" y="252"/>
                    <a:pt x="0" y="252"/>
                  </a:cubicBezTo>
                  <a:cubicBezTo>
                    <a:pt x="59" y="240"/>
                    <a:pt x="104" y="188"/>
                    <a:pt x="104" y="126"/>
                  </a:cubicBezTo>
                  <a:cubicBezTo>
                    <a:pt x="104" y="63"/>
                    <a:pt x="59" y="1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9" name="Freeform 45">
              <a:extLst>
                <a:ext uri="{FF2B5EF4-FFF2-40B4-BE49-F238E27FC236}">
                  <a16:creationId xmlns:a16="http://schemas.microsoft.com/office/drawing/2014/main" id="{CEB8096A-0751-82E0-036D-178343F14E69}"/>
                </a:ext>
              </a:extLst>
            </p:cNvPr>
            <p:cNvSpPr/>
            <p:nvPr/>
          </p:nvSpPr>
          <p:spPr bwMode="auto">
            <a:xfrm>
              <a:off x="1104900" y="3090863"/>
              <a:ext cx="474663" cy="1020763"/>
            </a:xfrm>
            <a:custGeom>
              <a:gdLst>
                <a:gd name="T0" fmla="*/ 0 w 166"/>
                <a:gd name="T1" fmla="*/ 0 h 357"/>
                <a:gd name="T2" fmla="*/ 0 w 166"/>
                <a:gd name="T3" fmla="*/ 32 h 357"/>
                <a:gd name="T4" fmla="*/ 92 w 166"/>
                <a:gd name="T5" fmla="*/ 74 h 357"/>
                <a:gd name="T6" fmla="*/ 135 w 166"/>
                <a:gd name="T7" fmla="*/ 179 h 357"/>
                <a:gd name="T8" fmla="*/ 92 w 166"/>
                <a:gd name="T9" fmla="*/ 283 h 357"/>
                <a:gd name="T10" fmla="*/ 0 w 166"/>
                <a:gd name="T11" fmla="*/ 326 h 357"/>
                <a:gd name="T12" fmla="*/ 0 w 166"/>
                <a:gd name="T13" fmla="*/ 357 h 357"/>
                <a:gd name="T14" fmla="*/ 166 w 166"/>
                <a:gd name="T15" fmla="*/ 179 h 357"/>
                <a:gd name="T16" fmla="*/ 0 w 166"/>
                <a:gd name="T17" fmla="*/ 0 h 3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6" h="357">
                  <a:moveTo>
                    <a:pt x="0" y="0"/>
                  </a:moveTo>
                  <a:cubicBezTo>
                    <a:pt x="0" y="32"/>
                    <a:pt x="0" y="32"/>
                    <a:pt x="0" y="32"/>
                  </a:cubicBezTo>
                  <a:cubicBezTo>
                    <a:pt x="36" y="35"/>
                    <a:pt x="68" y="50"/>
                    <a:pt x="92" y="74"/>
                  </a:cubicBezTo>
                  <a:cubicBezTo>
                    <a:pt x="119" y="101"/>
                    <a:pt x="135" y="138"/>
                    <a:pt x="135" y="179"/>
                  </a:cubicBezTo>
                  <a:cubicBezTo>
                    <a:pt x="135" y="220"/>
                    <a:pt x="119" y="256"/>
                    <a:pt x="92" y="283"/>
                  </a:cubicBezTo>
                  <a:cubicBezTo>
                    <a:pt x="68" y="307"/>
                    <a:pt x="36" y="323"/>
                    <a:pt x="0" y="326"/>
                  </a:cubicBezTo>
                  <a:cubicBezTo>
                    <a:pt x="0" y="357"/>
                    <a:pt x="0" y="357"/>
                    <a:pt x="0" y="357"/>
                  </a:cubicBezTo>
                  <a:cubicBezTo>
                    <a:pt x="93" y="351"/>
                    <a:pt x="166" y="273"/>
                    <a:pt x="166" y="179"/>
                  </a:cubicBezTo>
                  <a:cubicBezTo>
                    <a:pt x="166" y="84"/>
                    <a:pt x="93" y="7"/>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grpSp>
      <p:grpSp>
        <p:nvGrpSpPr>
          <p:cNvPr id="4" name="Group 3">
            <a:extLst>
              <a:ext uri="{FF2B5EF4-FFF2-40B4-BE49-F238E27FC236}">
                <a16:creationId xmlns:a16="http://schemas.microsoft.com/office/drawing/2014/main" id="{36BD825D-D090-2E79-D780-89C5C7CDF442}"/>
              </a:ext>
            </a:extLst>
          </p:cNvPr>
          <p:cNvGrpSpPr/>
          <p:nvPr/>
        </p:nvGrpSpPr>
        <p:grpSpPr>
          <a:xfrm>
            <a:off x="0" y="104696"/>
            <a:ext cx="867204" cy="555946"/>
            <a:chOff x="-1354596" y="1053296"/>
            <a:chExt cx="2592377" cy="1152000"/>
          </a:xfrm>
          <a:solidFill>
            <a:srgbClr val="4787C7"/>
          </a:solidFill>
        </p:grpSpPr>
        <p:sp>
          <p:nvSpPr>
            <p:cNvPr id="6" name="Rectangle 5">
              <a:extLst>
                <a:ext uri="{FF2B5EF4-FFF2-40B4-BE49-F238E27FC236}">
                  <a16:creationId xmlns:a16="http://schemas.microsoft.com/office/drawing/2014/main" id="{54BE4701-019A-B2B1-F6C4-C52B6F34A567}"/>
                </a:ext>
              </a:extLst>
            </p:cNvPr>
            <p:cNvSpPr/>
            <p:nvPr/>
          </p:nvSpPr>
          <p:spPr>
            <a:xfrm>
              <a:off x="-1354596" y="1053296"/>
              <a:ext cx="2106950" cy="115200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9" name="Flowchart: Connector 8">
              <a:extLst>
                <a:ext uri="{FF2B5EF4-FFF2-40B4-BE49-F238E27FC236}">
                  <a16:creationId xmlns:a16="http://schemas.microsoft.com/office/drawing/2014/main" id="{61C522B5-FD12-D456-5F46-0168AB73E321}"/>
                </a:ext>
              </a:extLst>
            </p:cNvPr>
            <p:cNvSpPr/>
            <p:nvPr/>
          </p:nvSpPr>
          <p:spPr>
            <a:xfrm>
              <a:off x="85781" y="1053296"/>
              <a:ext cx="1152000" cy="1152000"/>
            </a:xfrm>
            <a:prstGeom prst="flowChartConnector">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pic>
        <p:nvPicPr>
          <p:cNvPr id="2" name="Picture 1">
            <a:extLst>
              <a:ext uri="{FF2B5EF4-FFF2-40B4-BE49-F238E27FC236}">
                <a16:creationId xmlns:a16="http://schemas.microsoft.com/office/drawing/2014/main" id="{76D2F5E9-B0A3-F4C3-213F-5728E86B525D}"/>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sp>
        <p:nvSpPr>
          <p:cNvPr id="20" name="文本框 81">
            <a:extLst>
              <a:ext uri="{FF2B5EF4-FFF2-40B4-BE49-F238E27FC236}">
                <a16:creationId xmlns:a16="http://schemas.microsoft.com/office/drawing/2014/main" id="{835FF1E3-60F6-E0A2-E73F-C05A0E41E44D}"/>
              </a:ext>
            </a:extLst>
          </p:cNvPr>
          <p:cNvSpPr txBox="1"/>
          <p:nvPr userDrawn="1"/>
        </p:nvSpPr>
        <p:spPr>
          <a:xfrm>
            <a:off x="775173" y="2828835"/>
            <a:ext cx="3877985"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accent4">
                    <a:lumMod val="75000"/>
                  </a:schemeClr>
                </a:solidFill>
                <a:latin typeface="微软雅黑" pitchFamily="34" charset="-122"/>
                <a:ea typeface="微软雅黑" pitchFamily="34" charset="-122"/>
              </a:rPr>
              <a:t>感谢聆听</a:t>
            </a:r>
          </a:p>
        </p:txBody>
      </p:sp>
      <p:sp>
        <p:nvSpPr>
          <p:cNvPr id="18" name="TextBox 17">
            <a:extLst>
              <a:ext uri="{FF2B5EF4-FFF2-40B4-BE49-F238E27FC236}">
                <a16:creationId xmlns:a16="http://schemas.microsoft.com/office/drawing/2014/main" id="{1EA14705-0BCB-AEEA-AD97-B3E17A45A042}"/>
              </a:ext>
            </a:extLst>
          </p:cNvPr>
          <p:cNvSpPr txBox="1"/>
          <p:nvPr userDrawn="1"/>
        </p:nvSpPr>
        <p:spPr>
          <a:xfrm>
            <a:off x="891813" y="4029164"/>
            <a:ext cx="3422539" cy="903645"/>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indent="0" algn="ctr" defTabSz="914377" rtl="0" eaLnBrk="1" fontAlgn="auto" latinLnBrk="0" hangingPunct="1">
              <a:lnSpc>
                <a:spcPct val="120000"/>
              </a:lnSpc>
              <a:spcBef>
                <a:spcPct val="0"/>
              </a:spcBef>
              <a:spcAft>
                <a:spcPct val="0"/>
              </a:spcAft>
              <a:buClrTx/>
              <a:buSzTx/>
              <a:buFontTx/>
              <a:buNone/>
            </a:pPr>
            <a:r>
              <a:rPr kumimoji="0" lang="en-US" altLang="zh-CN"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rPr>
              <a:t>Thank you</a:t>
            </a:r>
            <a:endParaRPr kumimoji="0" lang="zh-CN" altLang="en-US"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endParaRPr>
          </a:p>
        </p:txBody>
      </p:sp>
      <p:grpSp>
        <p:nvGrpSpPr>
          <p:cNvPr id="8" name="Group 7">
            <a:extLst>
              <a:ext uri="{FF2B5EF4-FFF2-40B4-BE49-F238E27FC236}">
                <a16:creationId xmlns:a16="http://schemas.microsoft.com/office/drawing/2014/main" id="{10ED4890-3C16-3E33-1314-7CA5E1875DEA}"/>
              </a:ext>
            </a:extLst>
          </p:cNvPr>
          <p:cNvGrpSpPr/>
          <p:nvPr userDrawn="1"/>
        </p:nvGrpSpPr>
        <p:grpSpPr>
          <a:xfrm>
            <a:off x="9939566" y="131509"/>
            <a:ext cx="2194559" cy="1080000"/>
            <a:chOff x="9997441" y="131509"/>
            <a:chExt cx="2194559" cy="1080000"/>
          </a:xfrm>
        </p:grpSpPr>
        <p:grpSp>
          <p:nvGrpSpPr>
            <p:cNvPr id="4" name="Group 3">
              <a:extLst>
                <a:ext uri="{FF2B5EF4-FFF2-40B4-BE49-F238E27FC236}">
                  <a16:creationId xmlns:a16="http://schemas.microsoft.com/office/drawing/2014/main" id="{D23D8610-139E-055D-B613-86C0D02419CC}"/>
                </a:ext>
              </a:extLst>
            </p:cNvPr>
            <p:cNvGrpSpPr/>
            <p:nvPr/>
          </p:nvGrpSpPr>
          <p:grpSpPr>
            <a:xfrm rot="10800000">
              <a:off x="9997441" y="131509"/>
              <a:ext cx="2194559" cy="1080000"/>
              <a:chOff x="-1354596" y="1053296"/>
              <a:chExt cx="2592377" cy="1152000"/>
            </a:xfrm>
            <a:solidFill>
              <a:srgbClr val="4686C9"/>
            </a:solidFill>
          </p:grpSpPr>
          <p:sp>
            <p:nvSpPr>
              <p:cNvPr id="6" name="Rectangle 5">
                <a:extLst>
                  <a:ext uri="{FF2B5EF4-FFF2-40B4-BE49-F238E27FC236}">
                    <a16:creationId xmlns:a16="http://schemas.microsoft.com/office/drawing/2014/main" id="{6EE210B1-74BC-7137-9DBA-FAEE85C1042C}"/>
                  </a:ext>
                </a:extLst>
              </p:cNvPr>
              <p:cNvSpPr/>
              <p:nvPr/>
            </p:nvSpPr>
            <p:spPr>
              <a:xfrm>
                <a:off x="-1354596" y="1053296"/>
                <a:ext cx="2106950" cy="115200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Flowchart: Connector 6">
                <a:extLst>
                  <a:ext uri="{FF2B5EF4-FFF2-40B4-BE49-F238E27FC236}">
                    <a16:creationId xmlns:a16="http://schemas.microsoft.com/office/drawing/2014/main" id="{BE030A12-50E2-38B2-5638-BF0844B7F729}"/>
                  </a:ext>
                </a:extLst>
              </p:cNvPr>
              <p:cNvSpPr/>
              <p:nvPr/>
            </p:nvSpPr>
            <p:spPr>
              <a:xfrm>
                <a:off x="85781" y="1053296"/>
                <a:ext cx="1152000" cy="1152000"/>
              </a:xfrm>
              <a:prstGeom prst="flowChartConnector">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5" name="TextBox 4">
              <a:extLst>
                <a:ext uri="{FF2B5EF4-FFF2-40B4-BE49-F238E27FC236}">
                  <a16:creationId xmlns:a16="http://schemas.microsoft.com/office/drawing/2014/main" id="{9BD9D86A-3D98-8F82-5B4A-AB72ABD6484F}"/>
                </a:ext>
              </a:extLst>
            </p:cNvPr>
            <p:cNvSpPr txBox="1"/>
            <p:nvPr/>
          </p:nvSpPr>
          <p:spPr>
            <a:xfrm>
              <a:off x="10317265" y="204282"/>
              <a:ext cx="1757125" cy="846628"/>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76038" y="291149"/>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4556760" y="1096513"/>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4556761" y="1743386"/>
            <a:ext cx="6763280"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4556760" y="3819674"/>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4556760" y="4466547"/>
            <a:ext cx="6763279"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2" name="组合 43">
            <a:extLst>
              <a:ext uri="{FF2B5EF4-FFF2-40B4-BE49-F238E27FC236}">
                <a16:creationId xmlns:a16="http://schemas.microsoft.com/office/drawing/2014/main" id="{ECB38A02-1DDE-6888-F8E9-91EA25394B14}"/>
              </a:ext>
            </a:extLst>
          </p:cNvPr>
          <p:cNvGrpSpPr/>
          <p:nvPr userDrawn="1"/>
        </p:nvGrpSpPr>
        <p:grpSpPr>
          <a:xfrm>
            <a:off x="660399" y="2199674"/>
            <a:ext cx="3240000" cy="3240000"/>
            <a:chOff x="4299766" y="5946187"/>
            <a:chExt cx="305647" cy="305644"/>
          </a:xfrm>
        </p:grpSpPr>
        <p:grpSp>
          <p:nvGrpSpPr>
            <p:cNvPr id="22" name="组合 44">
              <a:extLst>
                <a:ext uri="{FF2B5EF4-FFF2-40B4-BE49-F238E27FC236}">
                  <a16:creationId xmlns:a16="http://schemas.microsoft.com/office/drawing/2014/main" id="{1F9C90C8-1B18-808D-C2C4-BFFB53D3501D}"/>
                </a:ext>
              </a:extLst>
            </p:cNvPr>
            <p:cNvGrpSpPr/>
            <p:nvPr/>
          </p:nvGrpSpPr>
          <p:grpSpPr>
            <a:xfrm>
              <a:off x="4299766" y="5946187"/>
              <a:ext cx="305647" cy="305644"/>
              <a:chOff x="1517330" y="1125257"/>
              <a:chExt cx="2204282" cy="2204282"/>
            </a:xfrm>
          </p:grpSpPr>
          <p:sp>
            <p:nvSpPr>
              <p:cNvPr id="60" name="椭圆 46">
                <a:extLst>
                  <a:ext uri="{FF2B5EF4-FFF2-40B4-BE49-F238E27FC236}">
                    <a16:creationId xmlns:a16="http://schemas.microsoft.com/office/drawing/2014/main" id="{7A1A0806-13F3-270C-B0EA-852A7360F8B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71" name="椭圆 47">
                <a:extLst>
                  <a:ext uri="{FF2B5EF4-FFF2-40B4-BE49-F238E27FC236}">
                    <a16:creationId xmlns:a16="http://schemas.microsoft.com/office/drawing/2014/main" id="{140023CA-CB23-0D2C-24E2-A6DBE3CF5790}"/>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23" name="Freeform 45">
              <a:extLst>
                <a:ext uri="{FF2B5EF4-FFF2-40B4-BE49-F238E27FC236}">
                  <a16:creationId xmlns:a16="http://schemas.microsoft.com/office/drawing/2014/main" id="{5A8CDFE4-9F20-1339-B713-BCCD950D9984}"/>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6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51922343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11861" y="305432"/>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660491" y="1228593"/>
            <a:ext cx="640634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660490" y="1875466"/>
            <a:ext cx="6416966"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60490" y="3944401"/>
            <a:ext cx="641696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60490" y="4598627"/>
            <a:ext cx="6416967"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14" name="Group 13">
            <a:extLst>
              <a:ext uri="{FF2B5EF4-FFF2-40B4-BE49-F238E27FC236}">
                <a16:creationId xmlns:a16="http://schemas.microsoft.com/office/drawing/2014/main" id="{B57022DF-508D-E511-3A38-34ED78563EC4}"/>
              </a:ext>
            </a:extLst>
          </p:cNvPr>
          <p:cNvGrpSpPr/>
          <p:nvPr userDrawn="1"/>
        </p:nvGrpSpPr>
        <p:grpSpPr>
          <a:xfrm>
            <a:off x="8128290" y="2229680"/>
            <a:ext cx="2717187" cy="2982885"/>
            <a:chOff x="8128290" y="2229680"/>
            <a:chExt cx="2717187" cy="2982885"/>
          </a:xfrm>
        </p:grpSpPr>
        <p:sp>
          <p:nvSpPr>
            <p:cNvPr id="12" name="矩形: 对角圆角 36">
              <a:extLst>
                <a:ext uri="{FF2B5EF4-FFF2-40B4-BE49-F238E27FC236}">
                  <a16:creationId xmlns:a16="http://schemas.microsoft.com/office/drawing/2014/main" id="{595B5A32-9CD8-BB57-5D4B-123878C40D19}"/>
                </a:ext>
              </a:extLst>
            </p:cNvPr>
            <p:cNvSpPr/>
            <p:nvPr userDrawn="1"/>
          </p:nvSpPr>
          <p:spPr>
            <a:xfrm>
              <a:off x="8128290" y="2229680"/>
              <a:ext cx="2717187" cy="2982885"/>
            </a:xfrm>
            <a:prstGeom prst="round2DiagRect">
              <a:avLst>
                <a:gd name="adj1" fmla="val 50000"/>
                <a:gd name="adj2" fmla="val 0"/>
              </a:avLst>
            </a:prstGeom>
            <a:solidFill>
              <a:srgbClr val="008DCA"/>
            </a:solidFill>
          </p:spPr>
          <p:style>
            <a:lnRef idx="3">
              <a:schemeClr val="lt1"/>
            </a:lnRef>
            <a:fillRef idx="1">
              <a:schemeClr val="accent5"/>
            </a:fillRef>
            <a:effectRef idx="1">
              <a:schemeClr val="accent5"/>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3" name="Freeform 39">
              <a:extLst>
                <a:ext uri="{FF2B5EF4-FFF2-40B4-BE49-F238E27FC236}">
                  <a16:creationId xmlns:a16="http://schemas.microsoft.com/office/drawing/2014/main" id="{870C6DF1-A833-2228-8EB9-4A8398B5D824}"/>
                </a:ext>
              </a:extLst>
            </p:cNvPr>
            <p:cNvSpPr>
              <a:spLocks noEditPoints="1"/>
            </p:cNvSpPr>
            <p:nvPr userDrawn="1"/>
          </p:nvSpPr>
          <p:spPr bwMode="auto">
            <a:xfrm>
              <a:off x="8560012" y="2775466"/>
              <a:ext cx="1915076" cy="1823161"/>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2_Title Only - With Background">
    <p:spTree>
      <p:nvGrpSpPr>
        <p:cNvPr id="1" name=""/>
        <p:cNvGrpSpPr/>
        <p:nvPr/>
      </p:nvGrpSpPr>
      <p:grpSpPr>
        <a:xfrm>
          <a:off x="0" y="0"/>
          <a:ext cx="0" cy="0"/>
        </a:xfrm>
      </p:grpSpPr>
      <p:sp>
        <p:nvSpPr>
          <p:cNvPr id="11" name="矩形 294">
            <a:extLst>
              <a:ext uri="{FF2B5EF4-FFF2-40B4-BE49-F238E27FC236}">
                <a16:creationId xmlns:a16="http://schemas.microsoft.com/office/drawing/2014/main" id="{B00500FB-D3D7-2646-D76B-55AF9746EA29}"/>
              </a:ext>
            </a:extLst>
          </p:cNvPr>
          <p:cNvSpPr/>
          <p:nvPr userDrawn="1"/>
        </p:nvSpPr>
        <p:spPr>
          <a:xfrm>
            <a:off x="1" y="5584856"/>
            <a:ext cx="12192000" cy="1273144"/>
          </a:xfrm>
          <a:prstGeom prst="rect">
            <a:avLst/>
          </a:prstGeom>
          <a:solidFill>
            <a:srgbClr val="2EA7E0"/>
          </a:solidFill>
          <a:ln w="25400" cap="flat" cmpd="sng" algn="ctr">
            <a:no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3" name="矩形: 圆角 332">
            <a:extLst>
              <a:ext uri="{FF2B5EF4-FFF2-40B4-BE49-F238E27FC236}">
                <a16:creationId xmlns:a16="http://schemas.microsoft.com/office/drawing/2014/main" id="{EBA8A6BB-DBA8-A159-A9EA-A4901D995BCB}"/>
              </a:ext>
            </a:extLst>
          </p:cNvPr>
          <p:cNvSpPr/>
          <p:nvPr userDrawn="1"/>
        </p:nvSpPr>
        <p:spPr>
          <a:xfrm>
            <a:off x="6632450" y="1570362"/>
            <a:ext cx="4622034" cy="4773962"/>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2" name="矩形: 圆角 332">
            <a:extLst>
              <a:ext uri="{FF2B5EF4-FFF2-40B4-BE49-F238E27FC236}">
                <a16:creationId xmlns:a16="http://schemas.microsoft.com/office/drawing/2014/main" id="{75AC9D92-F565-CBF6-7CAB-BE57573ADC22}"/>
              </a:ext>
            </a:extLst>
          </p:cNvPr>
          <p:cNvSpPr/>
          <p:nvPr userDrawn="1"/>
        </p:nvSpPr>
        <p:spPr>
          <a:xfrm>
            <a:off x="937518" y="1570362"/>
            <a:ext cx="4622034" cy="4772234"/>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9" name="Title 28"/>
          <p:cNvSpPr>
            <a:spLocks noGrp="1"/>
          </p:cNvSpPr>
          <p:nvPr>
            <p:ph type="title" hasCustomPrompt="1"/>
          </p:nvPr>
        </p:nvSpPr>
        <p:spPr bwMode="gray">
          <a:xfrm>
            <a:off x="1548231" y="275048"/>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76530" y="2175139"/>
            <a:ext cx="4344009" cy="771219"/>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76530" y="3108960"/>
            <a:ext cx="4344009"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738917" y="2172951"/>
            <a:ext cx="4345200" cy="773407"/>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738917" y="3108960"/>
            <a:ext cx="4376553"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 name="Group 21">
            <a:extLst>
              <a:ext uri="{FF2B5EF4-FFF2-40B4-BE49-F238E27FC236}">
                <a16:creationId xmlns:a16="http://schemas.microsoft.com/office/drawing/2014/main" id="{421B774B-3888-010D-EFBF-6B3BB40A2649}"/>
              </a:ext>
            </a:extLst>
          </p:cNvPr>
          <p:cNvGrpSpPr/>
          <p:nvPr userDrawn="1"/>
        </p:nvGrpSpPr>
        <p:grpSpPr>
          <a:xfrm>
            <a:off x="2289101" y="795528"/>
            <a:ext cx="1603248" cy="1603248"/>
            <a:chOff x="1583587" y="1268008"/>
            <a:chExt cx="1603248" cy="1603248"/>
          </a:xfrm>
        </p:grpSpPr>
        <p:grpSp>
          <p:nvGrpSpPr>
            <p:cNvPr id="17" name="组合 335">
              <a:extLst>
                <a:ext uri="{FF2B5EF4-FFF2-40B4-BE49-F238E27FC236}">
                  <a16:creationId xmlns:a16="http://schemas.microsoft.com/office/drawing/2014/main" id="{C71B11FB-3609-BE07-ED1D-C7C734D00259}"/>
                </a:ext>
              </a:extLst>
            </p:cNvPr>
            <p:cNvGrpSpPr/>
            <p:nvPr userDrawn="1"/>
          </p:nvGrpSpPr>
          <p:grpSpPr>
            <a:xfrm>
              <a:off x="1583587" y="1268008"/>
              <a:ext cx="1603248" cy="1603248"/>
              <a:chOff x="1327911" y="1667053"/>
              <a:chExt cx="1603248" cy="1603248"/>
            </a:xfrm>
          </p:grpSpPr>
          <p:sp>
            <p:nvSpPr>
              <p:cNvPr id="18" name="椭圆 336">
                <a:extLst>
                  <a:ext uri="{FF2B5EF4-FFF2-40B4-BE49-F238E27FC236}">
                    <a16:creationId xmlns:a16="http://schemas.microsoft.com/office/drawing/2014/main" id="{EF24694A-A403-8629-8390-A05986AA9FEC}"/>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9" name="椭圆 337">
                <a:extLst>
                  <a:ext uri="{FF2B5EF4-FFF2-40B4-BE49-F238E27FC236}">
                    <a16:creationId xmlns:a16="http://schemas.microsoft.com/office/drawing/2014/main" id="{E440233F-83A0-C3C9-A218-982F9215CD4C}"/>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20" name="弧形 338">
                <a:extLst>
                  <a:ext uri="{FF2B5EF4-FFF2-40B4-BE49-F238E27FC236}">
                    <a16:creationId xmlns:a16="http://schemas.microsoft.com/office/drawing/2014/main" id="{6D94AC41-3EC6-9BA4-4E24-FB63C5BA463B}"/>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21" name="Shape1">
              <a:extLst>
                <a:ext uri="{FF2B5EF4-FFF2-40B4-BE49-F238E27FC236}">
                  <a16:creationId xmlns:a16="http://schemas.microsoft.com/office/drawing/2014/main" id="{9ED05F3F-4A4A-91A8-B463-F88C28C4F8C6}"/>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grpSp>
        <p:nvGrpSpPr>
          <p:cNvPr id="23" name="Group 22">
            <a:extLst>
              <a:ext uri="{FF2B5EF4-FFF2-40B4-BE49-F238E27FC236}">
                <a16:creationId xmlns:a16="http://schemas.microsoft.com/office/drawing/2014/main" id="{77301251-146A-9E27-BF34-113EFE5AE411}"/>
              </a:ext>
            </a:extLst>
          </p:cNvPr>
          <p:cNvGrpSpPr/>
          <p:nvPr userDrawn="1"/>
        </p:nvGrpSpPr>
        <p:grpSpPr>
          <a:xfrm>
            <a:off x="8245234" y="762814"/>
            <a:ext cx="1603248" cy="1603248"/>
            <a:chOff x="1583587" y="1268008"/>
            <a:chExt cx="1603248" cy="1603248"/>
          </a:xfrm>
        </p:grpSpPr>
        <p:grpSp>
          <p:nvGrpSpPr>
            <p:cNvPr id="27" name="组合 335">
              <a:extLst>
                <a:ext uri="{FF2B5EF4-FFF2-40B4-BE49-F238E27FC236}">
                  <a16:creationId xmlns:a16="http://schemas.microsoft.com/office/drawing/2014/main" id="{38ECC8B2-7C96-D96C-FE4C-A4F40C66F3AC}"/>
                </a:ext>
              </a:extLst>
            </p:cNvPr>
            <p:cNvGrpSpPr/>
            <p:nvPr userDrawn="1"/>
          </p:nvGrpSpPr>
          <p:grpSpPr>
            <a:xfrm>
              <a:off x="1583587" y="1268008"/>
              <a:ext cx="1603248" cy="1603248"/>
              <a:chOff x="1327911" y="1667053"/>
              <a:chExt cx="1603248" cy="1603248"/>
            </a:xfrm>
          </p:grpSpPr>
          <p:sp>
            <p:nvSpPr>
              <p:cNvPr id="33" name="椭圆 336">
                <a:extLst>
                  <a:ext uri="{FF2B5EF4-FFF2-40B4-BE49-F238E27FC236}">
                    <a16:creationId xmlns:a16="http://schemas.microsoft.com/office/drawing/2014/main" id="{A38099DD-E59E-A7AE-27C7-FEE0FAE360DE}"/>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4" name="椭圆 337">
                <a:extLst>
                  <a:ext uri="{FF2B5EF4-FFF2-40B4-BE49-F238E27FC236}">
                    <a16:creationId xmlns:a16="http://schemas.microsoft.com/office/drawing/2014/main" id="{EA4C26E7-0C82-F61D-4D5F-FB6FD9D628B9}"/>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5" name="弧形 338">
                <a:extLst>
                  <a:ext uri="{FF2B5EF4-FFF2-40B4-BE49-F238E27FC236}">
                    <a16:creationId xmlns:a16="http://schemas.microsoft.com/office/drawing/2014/main" id="{6C179B16-BD32-8B0F-4423-2D07F95241FE}"/>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32" name="Shape1">
              <a:extLst>
                <a:ext uri="{FF2B5EF4-FFF2-40B4-BE49-F238E27FC236}">
                  <a16:creationId xmlns:a16="http://schemas.microsoft.com/office/drawing/2014/main" id="{6900A35E-62BA-4C86-03B3-1E37B13DA787}"/>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spTree>
    <p:extLst>
      <p:ext uri="{BB962C8B-B14F-4D97-AF65-F5344CB8AC3E}">
        <p14:creationId xmlns:p14="http://schemas.microsoft.com/office/powerpoint/2010/main" val="45421270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85779"/>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02564" y="1839571"/>
            <a:ext cx="6669353"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168276" y="3992394"/>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919889" y="4589362"/>
            <a:ext cx="6652028"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09992" y="131777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gr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81260" y="415058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endParaRPr>
          </a:p>
        </p:txBody>
      </p:sp>
      <p:sp>
        <p:nvSpPr>
          <p:cNvPr id="18" name="圆角矩形 7">
            <a:extLst>
              <a:ext uri="{FF2B5EF4-FFF2-40B4-BE49-F238E27FC236}">
                <a16:creationId xmlns:a16="http://schemas.microsoft.com/office/drawing/2014/main" id="{E80E18CD-87EA-BD50-36C1-9FF3070172DA}"/>
              </a:ext>
            </a:extLst>
          </p:cNvPr>
          <p:cNvSpPr/>
          <p:nvPr userDrawn="1"/>
        </p:nvSpPr>
        <p:spPr>
          <a:xfrm>
            <a:off x="608750" y="145423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19" name="圆角矩形 7">
            <a:extLst>
              <a:ext uri="{FF2B5EF4-FFF2-40B4-BE49-F238E27FC236}">
                <a16:creationId xmlns:a16="http://schemas.microsoft.com/office/drawing/2014/main" id="{8F854EAD-613B-8A67-E035-7FEE99C69B51}"/>
              </a:ext>
            </a:extLst>
          </p:cNvPr>
          <p:cNvSpPr/>
          <p:nvPr userDrawn="1"/>
        </p:nvSpPr>
        <p:spPr>
          <a:xfrm>
            <a:off x="581260" y="413174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168276" y="1153001"/>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latin typeface="微软雅黑" pitchFamily="34" charset="-122"/>
                <a:ea typeface="微软雅黑" pitchFamily="34" charset="-122"/>
              </a:defRPr>
            </a:lvl1pPr>
          </a:lstStyle>
          <a:p>
            <a:pPr marL="0" lvl="0" indent="0" algn="ctr" defTabSz="914400">
              <a:buNone/>
            </a:pPr>
            <a:r>
              <a:rPr lang="en-US" altLang="zh-CN"/>
              <a:t>Click to edit Master text styles</a:t>
            </a:r>
          </a:p>
        </p:txBody>
      </p:sp>
      <p:grpSp>
        <p:nvGrpSpPr>
          <p:cNvPr id="4" name="组合 48">
            <a:extLst>
              <a:ext uri="{FF2B5EF4-FFF2-40B4-BE49-F238E27FC236}">
                <a16:creationId xmlns:a16="http://schemas.microsoft.com/office/drawing/2014/main" id="{A4931A2E-FCC2-002D-3256-4906A6E3C478}"/>
              </a:ext>
            </a:extLst>
          </p:cNvPr>
          <p:cNvGrpSpPr/>
          <p:nvPr userDrawn="1"/>
        </p:nvGrpSpPr>
        <p:grpSpPr>
          <a:xfrm>
            <a:off x="8343250" y="2308441"/>
            <a:ext cx="3240000" cy="3240000"/>
            <a:chOff x="4740390" y="5946187"/>
            <a:chExt cx="305647" cy="305644"/>
          </a:xfrm>
        </p:grpSpPr>
        <p:grpSp>
          <p:nvGrpSpPr>
            <p:cNvPr id="7" name="组合 49">
              <a:extLst>
                <a:ext uri="{FF2B5EF4-FFF2-40B4-BE49-F238E27FC236}">
                  <a16:creationId xmlns:a16="http://schemas.microsoft.com/office/drawing/2014/main" id="{866A97E3-65EB-8F9A-EDC3-59909EEE8332}"/>
                </a:ext>
              </a:extLst>
            </p:cNvPr>
            <p:cNvGrpSpPr/>
            <p:nvPr/>
          </p:nvGrpSpPr>
          <p:grpSpPr>
            <a:xfrm>
              <a:off x="4740390" y="5946187"/>
              <a:ext cx="305647" cy="305644"/>
              <a:chOff x="1517330" y="1125257"/>
              <a:chExt cx="2204282" cy="2204282"/>
            </a:xfrm>
          </p:grpSpPr>
          <p:sp>
            <p:nvSpPr>
              <p:cNvPr id="10" name="椭圆 51">
                <a:extLst>
                  <a:ext uri="{FF2B5EF4-FFF2-40B4-BE49-F238E27FC236}">
                    <a16:creationId xmlns:a16="http://schemas.microsoft.com/office/drawing/2014/main" id="{01811794-BCAD-926B-45DA-48D75078070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11" name="椭圆 52">
                <a:extLst>
                  <a:ext uri="{FF2B5EF4-FFF2-40B4-BE49-F238E27FC236}">
                    <a16:creationId xmlns:a16="http://schemas.microsoft.com/office/drawing/2014/main" id="{CAFA8ABF-F688-AD84-2B4E-5DBE18FB2AEC}"/>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8" name="Freeform 39">
              <a:extLst>
                <a:ext uri="{FF2B5EF4-FFF2-40B4-BE49-F238E27FC236}">
                  <a16:creationId xmlns:a16="http://schemas.microsoft.com/office/drawing/2014/main" id="{1EFDCA82-AF73-33E9-0820-2F3847842E21}"/>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7537529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blinds(horizontal)">
                                      <p:cBhvr>
                                        <p:cTn id="7" dur="500"/>
                                        <p:tgtEl>
                                          <p:spTgt spid="18"/>
                                        </p:tgtEl>
                                      </p:cBhvr>
                                    </p:animEffect>
                                  </p:childTnLst>
                                </p:cTn>
                              </p:par>
                            </p:childTnLst>
                          </p:cTn>
                        </p:par>
                        <p:par>
                          <p:cTn id="8" fill="hold" nodeType="afterGroup">
                            <p:stCondLst>
                              <p:cond delay="500"/>
                            </p:stCondLst>
                            <p:childTnLst>
                              <p:par>
                                <p:cTn id="9" presetID="3" presetClass="entr" presetSubtype="10" dur="500" fill="hold" grpId="0"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blinds(horizontal)">
                                      <p:cBhvr>
                                        <p:cTn id="1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ldLvl="0" animBg="1"/>
      <p:bldP spid="19" grpId="0" bldLvl="0" animBg="1"/>
    </p:bld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7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52233202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83590"/>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3" name="组合 73">
            <a:extLst>
              <a:ext uri="{FF2B5EF4-FFF2-40B4-BE49-F238E27FC236}">
                <a16:creationId xmlns:a16="http://schemas.microsoft.com/office/drawing/2014/main" id="{029D8D0D-519B-44EB-7BA5-E2CBB10312C8}"/>
              </a:ext>
            </a:extLst>
          </p:cNvPr>
          <p:cNvGrpSpPr/>
          <p:nvPr userDrawn="1"/>
        </p:nvGrpSpPr>
        <p:grpSpPr>
          <a:xfrm>
            <a:off x="4349015" y="1212189"/>
            <a:ext cx="327433" cy="251070"/>
            <a:chOff x="5928340" y="670992"/>
            <a:chExt cx="506444" cy="470018"/>
          </a:xfrm>
          <a:solidFill>
            <a:schemeClr val="bg1"/>
          </a:solidFill>
        </p:grpSpPr>
        <p:sp>
          <p:nvSpPr>
            <p:cNvPr id="27" name="Freeform 36">
              <a:extLst>
                <a:ext uri="{FF2B5EF4-FFF2-40B4-BE49-F238E27FC236}">
                  <a16:creationId xmlns:a16="http://schemas.microsoft.com/office/drawing/2014/main" id="{0B8EBF62-E090-FA0E-53B9-FE3B392925A8}"/>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37">
              <a:extLst>
                <a:ext uri="{FF2B5EF4-FFF2-40B4-BE49-F238E27FC236}">
                  <a16:creationId xmlns:a16="http://schemas.microsoft.com/office/drawing/2014/main" id="{F6522725-6195-073E-5572-2C04B25CB9FA}"/>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38">
              <a:extLst>
                <a:ext uri="{FF2B5EF4-FFF2-40B4-BE49-F238E27FC236}">
                  <a16:creationId xmlns:a16="http://schemas.microsoft.com/office/drawing/2014/main" id="{608C95A5-F762-5CBB-B30D-4798FC8084EE}"/>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 name="组合 38">
            <a:extLst>
              <a:ext uri="{FF2B5EF4-FFF2-40B4-BE49-F238E27FC236}">
                <a16:creationId xmlns:a16="http://schemas.microsoft.com/office/drawing/2014/main" id="{0F870DA3-5B01-F71E-9018-8D1DAF1C069F}"/>
              </a:ext>
            </a:extLst>
          </p:cNvPr>
          <p:cNvGrpSpPr/>
          <p:nvPr userDrawn="1"/>
        </p:nvGrpSpPr>
        <p:grpSpPr>
          <a:xfrm>
            <a:off x="746760" y="2237130"/>
            <a:ext cx="3240000" cy="3240000"/>
            <a:chOff x="5638883" y="5946187"/>
            <a:chExt cx="305647" cy="305644"/>
          </a:xfrm>
        </p:grpSpPr>
        <p:grpSp>
          <p:nvGrpSpPr>
            <p:cNvPr id="4" name="组合 39">
              <a:extLst>
                <a:ext uri="{FF2B5EF4-FFF2-40B4-BE49-F238E27FC236}">
                  <a16:creationId xmlns:a16="http://schemas.microsoft.com/office/drawing/2014/main" id="{D00F3826-B199-7DE2-BC25-D93D3FCD4F1B}"/>
                </a:ext>
              </a:extLst>
            </p:cNvPr>
            <p:cNvGrpSpPr/>
            <p:nvPr/>
          </p:nvGrpSpPr>
          <p:grpSpPr>
            <a:xfrm>
              <a:off x="5638883" y="5946187"/>
              <a:ext cx="305647" cy="305644"/>
              <a:chOff x="1517330" y="1125257"/>
              <a:chExt cx="2204282" cy="2204282"/>
            </a:xfrm>
          </p:grpSpPr>
          <p:sp>
            <p:nvSpPr>
              <p:cNvPr id="7" name="椭圆 41">
                <a:extLst>
                  <a:ext uri="{FF2B5EF4-FFF2-40B4-BE49-F238E27FC236}">
                    <a16:creationId xmlns:a16="http://schemas.microsoft.com/office/drawing/2014/main" id="{1C7672FF-FF39-31D8-B138-5540B0E3735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8" name="椭圆 42">
                <a:extLst>
                  <a:ext uri="{FF2B5EF4-FFF2-40B4-BE49-F238E27FC236}">
                    <a16:creationId xmlns:a16="http://schemas.microsoft.com/office/drawing/2014/main" id="{5345CFFD-4E4D-D659-47A5-1D1845523FD4}"/>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 name="Freeform 6">
              <a:extLst>
                <a:ext uri="{FF2B5EF4-FFF2-40B4-BE49-F238E27FC236}">
                  <a16:creationId xmlns:a16="http://schemas.microsoft.com/office/drawing/2014/main" id="{025B41AB-EFC9-1813-164E-5B6105A4D61B}"/>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96239"/>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293048" y="1093227"/>
            <a:ext cx="10094308" cy="962492"/>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838727" y="2472347"/>
            <a:ext cx="10652233" cy="4063837"/>
          </a:xfrm>
          <a:prstGeom prst="rect">
            <a:avLst/>
          </a:prstGeom>
          <a:ln>
            <a:solidFill>
              <a:srgbClr val="0282D0"/>
            </a:solidFill>
          </a:ln>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77962" y="1113221"/>
            <a:ext cx="884716" cy="853876"/>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1" name="矩形 67">
            <a:extLst>
              <a:ext uri="{FF2B5EF4-FFF2-40B4-BE49-F238E27FC236}">
                <a16:creationId xmlns:a16="http://schemas.microsoft.com/office/drawing/2014/main" id="{6ABA95C0-806D-ECB1-8A2F-307099397213}"/>
              </a:ext>
            </a:extLst>
          </p:cNvPr>
          <p:cNvSpPr/>
          <p:nvPr userDrawn="1"/>
        </p:nvSpPr>
        <p:spPr>
          <a:xfrm>
            <a:off x="838679" y="2227700"/>
            <a:ext cx="10652234" cy="244647"/>
          </a:xfrm>
          <a:prstGeom prst="rect">
            <a:avLst/>
          </a:prstGeom>
          <a:solidFill>
            <a:srgbClr val="0282D0"/>
          </a:solidFill>
          <a:ln w="1270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algn="ctr"/>
            <a:endParaRPr lang="zh-CN" altLang="en-US"/>
          </a:p>
        </p:txBody>
      </p:sp>
    </p:spTree>
    <p:extLst>
      <p:ext uri="{BB962C8B-B14F-4D97-AF65-F5344CB8AC3E}">
        <p14:creationId xmlns:p14="http://schemas.microsoft.com/office/powerpoint/2010/main" val="98897144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6"/>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6.25E-07 -4.07407E-06 L -0.30925 0.12084" pathEditMode="relative" rAng="0" ptsTypes="AA">
                                      <p:cBhvr>
                                        <p:cTn id="8"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cSld name="Blank">
    <p:spTree>
      <p:nvGrpSpPr>
        <p:cNvPr id="1" name=""/>
        <p:cNvGrpSpPr/>
        <p:nvPr/>
      </p:nvGrpSpPr>
      <p:grpSpPr>
        <a:xfrm>
          <a:off x="0" y="0"/>
          <a:ext cx="0" cy="0"/>
        </a:xfrm>
      </p:grpSpPr>
      <p:pic>
        <p:nvPicPr>
          <p:cNvPr id="9" name="Picture 8">
            <a:extLst>
              <a:ext uri="{FF2B5EF4-FFF2-40B4-BE49-F238E27FC236}">
                <a16:creationId xmlns:a16="http://schemas.microsoft.com/office/drawing/2014/main" id="{F0739591-6F80-03B9-68FB-3302837D5D70}"/>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grpSp>
        <p:nvGrpSpPr>
          <p:cNvPr id="16" name="Group 15">
            <a:extLst>
              <a:ext uri="{FF2B5EF4-FFF2-40B4-BE49-F238E27FC236}">
                <a16:creationId xmlns:a16="http://schemas.microsoft.com/office/drawing/2014/main" id="{125E6B77-A820-60D3-F237-2BB7843B3F46}"/>
              </a:ext>
            </a:extLst>
          </p:cNvPr>
          <p:cNvGrpSpPr/>
          <p:nvPr userDrawn="1"/>
        </p:nvGrpSpPr>
        <p:grpSpPr>
          <a:xfrm>
            <a:off x="9939566" y="131509"/>
            <a:ext cx="2194559" cy="1080000"/>
            <a:chOff x="9997441" y="131509"/>
            <a:chExt cx="2194559" cy="1080000"/>
          </a:xfrm>
        </p:grpSpPr>
        <p:grpSp>
          <p:nvGrpSpPr>
            <p:cNvPr id="17" name="Group 16">
              <a:extLst>
                <a:ext uri="{FF2B5EF4-FFF2-40B4-BE49-F238E27FC236}">
                  <a16:creationId xmlns:a16="http://schemas.microsoft.com/office/drawing/2014/main" id="{60859A5C-723B-0791-E02B-1FC25352E9FA}"/>
                </a:ext>
              </a:extLst>
            </p:cNvPr>
            <p:cNvGrpSpPr/>
            <p:nvPr/>
          </p:nvGrpSpPr>
          <p:grpSpPr>
            <a:xfrm rot="10800000">
              <a:off x="9997441" y="131509"/>
              <a:ext cx="2194559" cy="1080000"/>
              <a:chOff x="-1354596" y="1053296"/>
              <a:chExt cx="2592377" cy="1152000"/>
            </a:xfrm>
            <a:solidFill>
              <a:srgbClr val="4686C9"/>
            </a:solidFill>
          </p:grpSpPr>
          <p:sp>
            <p:nvSpPr>
              <p:cNvPr id="19" name="Rectangle 18">
                <a:extLst>
                  <a:ext uri="{FF2B5EF4-FFF2-40B4-BE49-F238E27FC236}">
                    <a16:creationId xmlns:a16="http://schemas.microsoft.com/office/drawing/2014/main" id="{1D009657-9EC1-E7FF-9505-408AC72E4776}"/>
                  </a:ext>
                </a:extLst>
              </p:cNvPr>
              <p:cNvSpPr/>
              <p:nvPr/>
            </p:nvSpPr>
            <p:spPr>
              <a:xfrm>
                <a:off x="-1354596" y="1053296"/>
                <a:ext cx="2106950" cy="115200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0" name="Flowchart: Connector 19">
                <a:extLst>
                  <a:ext uri="{FF2B5EF4-FFF2-40B4-BE49-F238E27FC236}">
                    <a16:creationId xmlns:a16="http://schemas.microsoft.com/office/drawing/2014/main" id="{F992DE8E-995A-9CF5-35E4-15DA672D25D4}"/>
                  </a:ext>
                </a:extLst>
              </p:cNvPr>
              <p:cNvSpPr/>
              <p:nvPr/>
            </p:nvSpPr>
            <p:spPr>
              <a:xfrm>
                <a:off x="85781" y="1053296"/>
                <a:ext cx="1152000" cy="1152000"/>
              </a:xfrm>
              <a:prstGeom prst="flowChartConnector">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18" name="TextBox 17">
              <a:extLst>
                <a:ext uri="{FF2B5EF4-FFF2-40B4-BE49-F238E27FC236}">
                  <a16:creationId xmlns:a16="http://schemas.microsoft.com/office/drawing/2014/main" id="{3411BAF4-F369-DF23-0547-8CA0580D84F6}"/>
                </a:ext>
              </a:extLst>
            </p:cNvPr>
            <p:cNvSpPr txBox="1"/>
            <p:nvPr/>
          </p:nvSpPr>
          <p:spPr>
            <a:xfrm>
              <a:off x="10317265" y="204282"/>
              <a:ext cx="1757125" cy="846628"/>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grpSp>
        <p:nvGrpSpPr>
          <p:cNvPr id="11" name="Group 10">
            <a:extLst>
              <a:ext uri="{FF2B5EF4-FFF2-40B4-BE49-F238E27FC236}">
                <a16:creationId xmlns:a16="http://schemas.microsoft.com/office/drawing/2014/main" id="{8562DD51-F5A7-253A-0992-107A13A396EC}"/>
              </a:ext>
            </a:extLst>
          </p:cNvPr>
          <p:cNvGrpSpPr/>
          <p:nvPr userDrawn="1"/>
        </p:nvGrpSpPr>
        <p:grpSpPr>
          <a:xfrm>
            <a:off x="0" y="168599"/>
            <a:ext cx="12192000" cy="786441"/>
            <a:chOff x="0" y="351479"/>
            <a:chExt cx="12192000" cy="646335"/>
          </a:xfrm>
        </p:grpSpPr>
        <p:sp>
          <p:nvSpPr>
            <p:cNvPr id="5" name="矩形 6">
              <a:extLst>
                <a:ext uri="{FF2B5EF4-FFF2-40B4-BE49-F238E27FC236}">
                  <a16:creationId xmlns:a16="http://schemas.microsoft.com/office/drawing/2014/main" id="{86FB810B-09A0-AE66-70C9-92AC6AAE05FD}"/>
                </a:ext>
              </a:extLst>
            </p:cNvPr>
            <p:cNvSpPr/>
            <p:nvPr userDrawn="1"/>
          </p:nvSpPr>
          <p:spPr>
            <a:xfrm>
              <a:off x="0" y="450937"/>
              <a:ext cx="1215025" cy="450937"/>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矩形 7">
              <a:extLst>
                <a:ext uri="{FF2B5EF4-FFF2-40B4-BE49-F238E27FC236}">
                  <a16:creationId xmlns:a16="http://schemas.microsoft.com/office/drawing/2014/main" id="{D1DD4A9D-4E59-ACDB-B666-D47BE69FADDD}"/>
                </a:ext>
              </a:extLst>
            </p:cNvPr>
            <p:cNvSpPr/>
            <p:nvPr userDrawn="1"/>
          </p:nvSpPr>
          <p:spPr>
            <a:xfrm>
              <a:off x="1215025" y="450936"/>
              <a:ext cx="10976975" cy="450938"/>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直角三角形 8">
              <a:extLst>
                <a:ext uri="{FF2B5EF4-FFF2-40B4-BE49-F238E27FC236}">
                  <a16:creationId xmlns:a16="http://schemas.microsoft.com/office/drawing/2014/main" id="{E0177407-331D-530D-52E3-698AD332285F}"/>
                </a:ext>
              </a:extLst>
            </p:cNvPr>
            <p:cNvSpPr/>
            <p:nvPr userDrawn="1"/>
          </p:nvSpPr>
          <p:spPr>
            <a:xfrm>
              <a:off x="11783149" y="351479"/>
              <a:ext cx="107972" cy="74995"/>
            </a:xfrm>
            <a:prstGeom prst="rtTriangle">
              <a:avLst/>
            </a:prstGeom>
            <a:solidFill>
              <a:srgbClr val="F8F8F8">
                <a:alpha val="84706"/>
              </a:srgb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sp>
          <p:nvSpPr>
            <p:cNvPr id="9" name="Rectangle 5">
              <a:extLst>
                <a:ext uri="{FF2B5EF4-FFF2-40B4-BE49-F238E27FC236}">
                  <a16:creationId xmlns:a16="http://schemas.microsoft.com/office/drawing/2014/main" id="{58416421-B74D-341A-C392-684EA7723661}"/>
                </a:ext>
              </a:extLst>
            </p:cNvPr>
            <p:cNvSpPr>
              <a:spLocks noChangeArrowheads="1"/>
            </p:cNvSpPr>
            <p:nvPr userDrawn="1"/>
          </p:nvSpPr>
          <p:spPr bwMode="auto">
            <a:xfrm rot="16200000">
              <a:off x="11129319" y="343982"/>
              <a:ext cx="634120" cy="673544"/>
            </a:xfrm>
            <a:custGeom>
              <a:rect l="l" t="t" r="r" b="b"/>
              <a:pathLst>
                <a:path w="4732299" h="655200">
                  <a:moveTo>
                    <a:pt x="29842" y="0"/>
                  </a:moveTo>
                  <a:lnTo>
                    <a:pt x="4732299" y="0"/>
                  </a:lnTo>
                  <a:lnTo>
                    <a:pt x="4732299" y="655200"/>
                  </a:lnTo>
                  <a:lnTo>
                    <a:pt x="0" y="655200"/>
                  </a:lnTo>
                  <a:lnTo>
                    <a:pt x="0" y="651669"/>
                  </a:lnTo>
                  <a:lnTo>
                    <a:pt x="25384" y="651669"/>
                  </a:lnTo>
                  <a:lnTo>
                    <a:pt x="393662" y="323851"/>
                  </a:lnTo>
                  <a:close/>
                </a:path>
              </a:pathLst>
            </a:custGeom>
            <a:solidFill>
              <a:schemeClr val="bg1">
                <a:alpha val="85000"/>
              </a:scheme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gr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9" r:id="rId6"/>
    <p:sldLayoutId id="2147483730" r:id="rId7"/>
    <p:sldLayoutId id="2147483731" r:id="rId8"/>
    <p:sldLayoutId id="2147483732" r:id="rId9"/>
    <p:sldLayoutId id="2147483733" r:id="rId10"/>
    <p:sldLayoutId id="2147483734" r:id="rId11"/>
    <p:sldLayoutId id="2147483735" r:id="rId12"/>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3.xml" /><Relationship Id="rId2" Type="http://schemas.openxmlformats.org/officeDocument/2006/relationships/image" Target="../media/image1.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1700103316300604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 name="TextBox 14"/>
          <p:cNvSpPr txBox="1"/>
          <p:nvPr/>
        </p:nvSpPr>
        <p:spPr>
          <a:xfrm>
            <a:off x="1087217" y="2900574"/>
            <a:ext cx="9665664" cy="802207"/>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lang="zh-CN" altLang="en-US" sz="4200" b="1">
                <a:solidFill>
                  <a:srgbClr val="003970"/>
                </a:solidFill>
                <a:effectLst>
                  <a:outerShdw blurRad="38100" dist="38100" dir="2700000" algn="tl">
                    <a:srgbClr val="000000">
                      <a:alpha val="43137"/>
                    </a:srgbClr>
                  </a:outerShdw>
                </a:effectLst>
                <a:latin typeface="微软雅黑" pitchFamily="34" charset="-122"/>
                <a:ea typeface="微软雅黑" pitchFamily="34" charset="-122"/>
              </a:rPr>
              <a:t>复方木尼孜其颗粒对心血管系统疾病的治疗效果</a:t>
            </a:r>
            <a:endParaRPr lang="en-US" altLang="zh-CN" sz="4200" b="1">
              <a:solidFill>
                <a:srgbClr val="003970"/>
              </a:solidFill>
              <a:effectLst>
                <a:outerShdw blurRad="38100" dist="38100" dir="2700000" algn="tl">
                  <a:srgbClr val="000000">
                    <a:alpha val="43137"/>
                  </a:srgbClr>
                </a:outerShdw>
              </a:effectLst>
              <a:latin typeface="微软雅黑" pitchFamily="34" charset="-122"/>
              <a:ea typeface="微软雅黑" pitchFamily="34" charset="-122"/>
            </a:endParaRPr>
          </a:p>
        </p:txBody>
      </p:sp>
    </p:spTree>
    <p:extLst>
      <p:ext uri="{BB962C8B-B14F-4D97-AF65-F5344CB8AC3E}">
        <p14:creationId xmlns:p14="http://schemas.microsoft.com/office/powerpoint/2010/main" val="232675642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pic>
        <p:nvPicPr>
          <p:cNvPr id="3" name="Picture 2">
            <a:extLst>
              <a:ext uri="{FF2B5EF4-FFF2-40B4-BE49-F238E27FC236}">
                <a16:creationId xmlns:a16="http://schemas.microsoft.com/office/drawing/2014/main" id="{73DB93DD-8314-CC2E-0444-E8DC6CC887DB}"/>
              </a:ext>
            </a:extLst>
          </p:cNvPr>
          <p:cNvPicPr>
            <a:picLocks noChangeAspect="1"/>
          </p:cNvPicPr>
          <p:nvPr/>
        </p:nvPicPr>
        <p:blipFill>
          <a:blip r:embed="rId2">
            <a:alphaModFix amt="50000"/>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sp>
        <p:nvSpPr>
          <p:cNvPr id="33" name="TextBox 32">
            <a:extLst>
              <a:ext uri="{FF2B5EF4-FFF2-40B4-BE49-F238E27FC236}">
                <a16:creationId xmlns:a16="http://schemas.microsoft.com/office/drawing/2014/main" id="{BA9DE6F8-DEE1-44AA-8DB9-F518A08EAD55}"/>
              </a:ext>
            </a:extLst>
          </p:cNvPr>
          <p:cNvSpPr txBox="1"/>
          <p:nvPr/>
        </p:nvSpPr>
        <p:spPr>
          <a:xfrm>
            <a:off x="3136740" y="3108818"/>
            <a:ext cx="8032828"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indent="-685800" defTabSz="914377">
              <a:lnSpc>
                <a:spcPts val="5000"/>
              </a:lnSpc>
              <a:buFont typeface="+mj-lt"/>
              <a:buAutoNum type="arabicPeriod"/>
            </a:pPr>
            <a:r>
              <a:rPr kumimoji="0" lang="zh-CN" altLang="en-US" sz="2200" b="1" i="0" u="none" strike="noStrike" kern="1200" cap="none" spc="0" normalizeH="0" baseline="0" noProof="0">
                <a:ln>
                  <a:noFill/>
                </a:ln>
                <a:effectLst/>
                <a:uLnTx/>
                <a:uFillTx/>
                <a:latin typeface="微软雅黑" pitchFamily="34" charset="-122"/>
                <a:ea typeface="微软雅黑" pitchFamily="34" charset="-122"/>
              </a:rPr>
              <a:t> 复方木尼孜其颗粒概述
 复方木尼孜其颗粒对心血管疾病的治疗机制
 复方木尼孜其颗粒的药效学研究
 复方木尼孜其颗粒的毒理学研究
 复方木尼孜其颗粒的临床应用
 复方木尼孜其颗粒的不良反应及禁忌
 复方木尼孜其颗粒与其他药物的相互作用
 复方木尼孜其颗粒的质量标准及制剂工艺</a:t>
            </a:r>
          </a:p>
        </p:txBody>
      </p:sp>
      <p:grpSp>
        <p:nvGrpSpPr>
          <p:cNvPr id="10" name="组合 1">
            <a:extLst>
              <a:ext uri="{FF2B5EF4-FFF2-40B4-BE49-F238E27FC236}">
                <a16:creationId xmlns:a16="http://schemas.microsoft.com/office/drawing/2014/main" id="{82131953-FF7F-A4AB-6E30-956A37615C41}"/>
              </a:ext>
            </a:extLst>
          </p:cNvPr>
          <p:cNvGrpSpPr/>
          <p:nvPr/>
        </p:nvGrpSpPr>
        <p:grpSpPr>
          <a:xfrm>
            <a:off x="532109" y="191308"/>
            <a:ext cx="1979598" cy="1715045"/>
            <a:chOff x="5247894" y="3088828"/>
            <a:chExt cx="1655322" cy="1440000"/>
          </a:xfrm>
        </p:grpSpPr>
        <p:sp>
          <p:nvSpPr>
            <p:cNvPr id="11" name="椭圆 13">
              <a:extLst>
                <a:ext uri="{FF2B5EF4-FFF2-40B4-BE49-F238E27FC236}">
                  <a16:creationId xmlns:a16="http://schemas.microsoft.com/office/drawing/2014/main" id="{509B2036-5F74-3D21-6616-75CD51A97177}"/>
                </a:ext>
              </a:extLst>
            </p:cNvPr>
            <p:cNvSpPr/>
            <p:nvPr userDrawn="1"/>
          </p:nvSpPr>
          <p:spPr>
            <a:xfrm>
              <a:off x="5376000" y="3088828"/>
              <a:ext cx="1440000" cy="1440000"/>
            </a:xfrm>
            <a:prstGeom prst="ellipse">
              <a:avLst/>
            </a:prstGeom>
            <a:solidFill>
              <a:schemeClr val="bg1"/>
            </a:solidFill>
            <a:ln>
              <a:no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2" name="TextBox 15">
              <a:extLst>
                <a:ext uri="{FF2B5EF4-FFF2-40B4-BE49-F238E27FC236}">
                  <a16:creationId xmlns:a16="http://schemas.microsoft.com/office/drawing/2014/main" id="{529419BA-3417-7846-C539-4714E5A3F00C}"/>
                </a:ext>
              </a:extLst>
            </p:cNvPr>
            <p:cNvSpPr txBox="1"/>
            <p:nvPr userDrawn="1"/>
          </p:nvSpPr>
          <p:spPr>
            <a:xfrm>
              <a:off x="5247894" y="3895918"/>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tx1">
                      <a:lumMod val="65000"/>
                      <a:lumOff val="35000"/>
                    </a:schemeClr>
                  </a:solidFill>
                  <a:latin typeface="Agency FB" panose="020b0503020202020204" pitchFamily="34" charset="0"/>
                  <a:ea typeface="Adobe 宋体 Std L" pitchFamily="18" charset="-122"/>
                </a:rPr>
                <a:t>Contents Page</a:t>
              </a:r>
              <a:endParaRPr lang="zh-CN" altLang="en-US" sz="1600">
                <a:solidFill>
                  <a:schemeClr val="tx1">
                    <a:lumMod val="65000"/>
                    <a:lumOff val="35000"/>
                  </a:schemeClr>
                </a:solidFill>
                <a:latin typeface="Agency FB" panose="020b0503020202020204" pitchFamily="34" charset="0"/>
                <a:ea typeface="Adobe 宋体 Std L" pitchFamily="18" charset="-122"/>
              </a:endParaRPr>
            </a:p>
          </p:txBody>
        </p:sp>
        <p:sp>
          <p:nvSpPr>
            <p:cNvPr id="13" name="文本框 13">
              <a:extLst>
                <a:ext uri="{FF2B5EF4-FFF2-40B4-BE49-F238E27FC236}">
                  <a16:creationId xmlns:a16="http://schemas.microsoft.com/office/drawing/2014/main" id="{C6BACFCD-D4D6-549E-7972-E55AF8F360B9}"/>
                </a:ext>
              </a:extLst>
            </p:cNvPr>
            <p:cNvSpPr txBox="1"/>
            <p:nvPr userDrawn="1"/>
          </p:nvSpPr>
          <p:spPr>
            <a:xfrm>
              <a:off x="5247894" y="3435952"/>
              <a:ext cx="1655322" cy="43931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800" b="1">
                  <a:solidFill>
                    <a:schemeClr val="tx1">
                      <a:lumMod val="65000"/>
                      <a:lumOff val="35000"/>
                    </a:schemeClr>
                  </a:solidFill>
                  <a:ea typeface="微软雅黑"/>
                </a:rPr>
                <a:t>目录页</a:t>
              </a:r>
            </a:p>
          </p:txBody>
        </p:sp>
      </p:grpSp>
    </p:spTree>
    <p:extLst>
      <p:ext uri="{BB962C8B-B14F-4D97-AF65-F5344CB8AC3E}">
        <p14:creationId xmlns:p14="http://schemas.microsoft.com/office/powerpoint/2010/main" val="1116092903"/>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复方木尼孜其颗粒概述</a:t>
            </a:r>
          </a:p>
        </p:txBody>
      </p:sp>
      <p:sp>
        <p:nvSpPr>
          <p:cNvPr id="3" name="Subtitle 2"/>
          <p:cNvSpPr>
            <a:spLocks noGrp="1"/>
          </p:cNvSpPr>
          <p:nvPr>
            <p:ph type="subTitle" idx="1"/>
          </p:nvPr>
        </p:nvSpPr>
        <p:spPr/>
        <p:txBody>
          <a:bodyPr/>
          <a:lstStyle/>
          <a:p>
            <a:r>
              <a:t>复方木尼孜其颗粒对心血管系统疾病的治疗效果</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复方木尼孜其颗粒概述</a:t>
            </a:r>
          </a:p>
        </p:txBody>
      </p:sp>
      <p:sp>
        <p:nvSpPr>
          <p:cNvPr id="3" name="Text Placeholder 2"/>
          <p:cNvSpPr>
            <a:spLocks noGrp="1"/>
          </p:cNvSpPr>
          <p:nvPr>
            <p:ph type="body" idx="1"/>
          </p:nvPr>
        </p:nvSpPr>
        <p:spPr/>
        <p:txBody>
          <a:bodyPr/>
          <a:lstStyle/>
          <a:p>
            <a:r>
              <a:t>复方木尼孜其颗粒组成与工艺：</a:t>
            </a:r>
          </a:p>
        </p:txBody>
      </p:sp>
      <p:sp>
        <p:nvSpPr>
          <p:cNvPr id="4" name="Content Placeholder 3"/>
          <p:cNvSpPr>
            <a:spLocks noGrp="1"/>
          </p:cNvSpPr>
          <p:nvPr>
            <p:ph sz="half" idx="2"/>
          </p:nvPr>
        </p:nvSpPr>
        <p:spPr/>
        <p:txBody>
          <a:bodyPr/>
          <a:lstStyle/>
          <a:p>
            <a:r>
              <a:t>1. 复方木尼孜其颗粒源于经典名方百消丹，由木尼孜、三七、牛黄、降香、天麻、甘松、全蝎、冰片等15味药材组成。</a:t>
            </a:r>
          </a:p>
          <a:p>
            <a:r>
              <a:t>2. 采用现代工艺提取有效成分，保留了药品的有效性，避免了口服的副作用。</a:t>
            </a:r>
          </a:p>
          <a:p>
            <a:r>
              <a:t>3. 具有活血化瘀、消肿止痛、宽胸理气、疏肝解郁等功效。</a:t>
            </a:r>
          </a:p>
        </p:txBody>
      </p:sp>
      <p:sp>
        <p:nvSpPr>
          <p:cNvPr id="5" name="Text Placeholder 4"/>
          <p:cNvSpPr>
            <a:spLocks noGrp="1"/>
          </p:cNvSpPr>
          <p:nvPr>
            <p:ph type="body" idx="3"/>
          </p:nvPr>
        </p:nvSpPr>
        <p:spPr/>
        <p:txBody>
          <a:bodyPr/>
          <a:lstStyle/>
          <a:p>
            <a:r>
              <a:t>复方木尼孜其颗粒药理作用：</a:t>
            </a:r>
          </a:p>
        </p:txBody>
      </p:sp>
      <p:sp>
        <p:nvSpPr>
          <p:cNvPr id="6" name="Content Placeholder 5"/>
          <p:cNvSpPr>
            <a:spLocks noGrp="1"/>
          </p:cNvSpPr>
          <p:nvPr>
            <p:ph sz="half" idx="4"/>
          </p:nvPr>
        </p:nvSpPr>
        <p:spPr/>
        <p:txBody>
          <a:bodyPr/>
          <a:lstStyle/>
          <a:p>
            <a:r>
              <a:t>1. 具有扩张冠状动脉、改善血液循环、降低冠脉阻力和改善心肌缺血的效果。</a:t>
            </a:r>
          </a:p>
          <a:p>
            <a:r>
              <a:t>2. 能够降低血液黏度和抑制血小板聚集，防止血栓形成，保护心肌组织。</a:t>
            </a:r>
          </a:p>
          <a:p>
            <a:r>
              <a:t>3. 能够调节血脂、降低血清胆固醇和甘油三酯，预防动脉粥样硬化。</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复方木尼孜其颗粒概述</a:t>
            </a:r>
          </a:p>
        </p:txBody>
      </p:sp>
      <p:sp>
        <p:nvSpPr>
          <p:cNvPr id="3" name="Text Placeholder 2"/>
          <p:cNvSpPr>
            <a:spLocks noGrp="1"/>
          </p:cNvSpPr>
          <p:nvPr>
            <p:ph type="body" idx="1"/>
          </p:nvPr>
        </p:nvSpPr>
        <p:spPr/>
        <p:txBody>
          <a:bodyPr/>
          <a:lstStyle/>
          <a:p>
            <a:r>
              <a:t>复方木尼孜其颗粒临床应用：</a:t>
            </a:r>
          </a:p>
        </p:txBody>
      </p:sp>
      <p:sp>
        <p:nvSpPr>
          <p:cNvPr id="4" name="Content Placeholder 3"/>
          <p:cNvSpPr>
            <a:spLocks noGrp="1"/>
          </p:cNvSpPr>
          <p:nvPr>
            <p:ph sz="half" idx="2"/>
          </p:nvPr>
        </p:nvSpPr>
        <p:spPr/>
        <p:txBody>
          <a:bodyPr/>
          <a:lstStyle/>
          <a:p>
            <a:r>
              <a:t>1. 适用于冠心病、心绞痛、心肌梗死、脑梗死、脑出血、高血压、糖尿病、高脂血症等心血管系统疾病。</a:t>
            </a:r>
          </a:p>
          <a:p>
            <a:r>
              <a:t>2. 具有起效快、疗程短、副作用少等特点。</a:t>
            </a:r>
          </a:p>
          <a:p>
            <a:r>
              <a:t>3. 可单独使用，也可与其他药物联合使用，提高疗效。</a:t>
            </a:r>
          </a:p>
        </p:txBody>
      </p:sp>
      <p:sp>
        <p:nvSpPr>
          <p:cNvPr id="5" name="Text Placeholder 4"/>
          <p:cNvSpPr>
            <a:spLocks noGrp="1"/>
          </p:cNvSpPr>
          <p:nvPr>
            <p:ph type="body" idx="3"/>
          </p:nvPr>
        </p:nvSpPr>
        <p:spPr/>
        <p:txBody>
          <a:bodyPr/>
          <a:lstStyle/>
          <a:p>
            <a:r>
              <a:t>复方木尼孜其颗粒剂型与规格：</a:t>
            </a:r>
          </a:p>
        </p:txBody>
      </p:sp>
      <p:sp>
        <p:nvSpPr>
          <p:cNvPr id="6" name="Content Placeholder 5"/>
          <p:cNvSpPr>
            <a:spLocks noGrp="1"/>
          </p:cNvSpPr>
          <p:nvPr>
            <p:ph sz="half" idx="4"/>
          </p:nvPr>
        </p:nvSpPr>
        <p:spPr/>
        <p:txBody>
          <a:bodyPr/>
          <a:lstStyle/>
          <a:p>
            <a:r>
              <a:t>1. 复方木尼孜其颗粒剂型为颗粒剂，每袋装10g。</a:t>
            </a:r>
          </a:p>
          <a:p>
            <a:r>
              <a:t>2. 规格为每袋装10g。</a:t>
            </a:r>
          </a:p>
          <a:p>
            <a:r>
              <a:t>3. 包装规格为10袋/盒。</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复方木尼孜其颗粒概述</a:t>
            </a:r>
          </a:p>
        </p:txBody>
      </p:sp>
      <p:sp>
        <p:nvSpPr>
          <p:cNvPr id="3" name="Text Placeholder 2"/>
          <p:cNvSpPr>
            <a:spLocks noGrp="1"/>
          </p:cNvSpPr>
          <p:nvPr>
            <p:ph type="body" idx="1"/>
          </p:nvPr>
        </p:nvSpPr>
        <p:spPr/>
        <p:txBody>
          <a:bodyPr/>
          <a:lstStyle/>
          <a:p>
            <a:r>
              <a:t>复方木尼孜其颗粒禁忌与注意事项：</a:t>
            </a:r>
          </a:p>
        </p:txBody>
      </p:sp>
      <p:sp>
        <p:nvSpPr>
          <p:cNvPr id="4" name="Content Placeholder 3"/>
          <p:cNvSpPr>
            <a:spLocks noGrp="1"/>
          </p:cNvSpPr>
          <p:nvPr>
            <p:ph sz="half" idx="2"/>
          </p:nvPr>
        </p:nvSpPr>
        <p:spPr/>
        <p:txBody>
          <a:bodyPr/>
          <a:lstStyle/>
          <a:p>
            <a:r>
              <a:t>1. 孕妇、哺乳期妇女、儿童禁用。</a:t>
            </a:r>
          </a:p>
          <a:p>
            <a:r>
              <a:t>2. 阴虚火旺者慎用。</a:t>
            </a:r>
          </a:p>
          <a:p>
            <a:r>
              <a:t>3. 服药期间应避免食用辛辣、油腻、刺激性食物。</a:t>
            </a:r>
          </a:p>
          <a:p>
            <a:r>
              <a:t>4. 服药期间应避免饮酒。</a:t>
            </a:r>
          </a:p>
        </p:txBody>
      </p:sp>
      <p:sp>
        <p:nvSpPr>
          <p:cNvPr id="5" name="Text Placeholder 4"/>
          <p:cNvSpPr>
            <a:spLocks noGrp="1"/>
          </p:cNvSpPr>
          <p:nvPr>
            <p:ph type="body" idx="3"/>
          </p:nvPr>
        </p:nvSpPr>
        <p:spPr/>
        <p:txBody>
          <a:bodyPr/>
          <a:lstStyle/>
          <a:p>
            <a:r>
              <a:t>复方木尼孜其颗粒不良反应与药物相互作用：</a:t>
            </a:r>
          </a:p>
        </p:txBody>
      </p:sp>
      <p:sp>
        <p:nvSpPr>
          <p:cNvPr id="6" name="Content Placeholder 5"/>
          <p:cNvSpPr>
            <a:spLocks noGrp="1"/>
          </p:cNvSpPr>
          <p:nvPr>
            <p:ph sz="half" idx="4"/>
          </p:nvPr>
        </p:nvSpPr>
        <p:spPr/>
        <p:txBody>
          <a:bodyPr/>
          <a:lstStyle/>
          <a:p>
            <a:r>
              <a:t>1. 服用复方木尼孜其颗粒可能出现轻微的不良反应，如口干、口苦、恶心、腹痛、腹泻等。</a:t>
            </a:r>
          </a:p>
          <a:p>
            <a:r>
              <a:t>2. 与其他药物联合使用时，应注意药物相互作用，避免发生不良反应。</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复方木尼孜其颗粒对心血管疾病的治疗机制</a:t>
            </a:r>
          </a:p>
        </p:txBody>
      </p:sp>
      <p:sp>
        <p:nvSpPr>
          <p:cNvPr id="3" name="Subtitle 2"/>
          <p:cNvSpPr>
            <a:spLocks noGrp="1"/>
          </p:cNvSpPr>
          <p:nvPr>
            <p:ph type="subTitle" idx="1"/>
          </p:nvPr>
        </p:nvSpPr>
        <p:spPr/>
        <p:txBody>
          <a:bodyPr/>
          <a:lstStyle/>
          <a:p>
            <a:r>
              <a:t>复方木尼孜其颗粒对心血管系统疾病的治疗效果</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复方木尼孜其颗粒对心血管疾病的治疗机制</a:t>
            </a:r>
          </a:p>
        </p:txBody>
      </p:sp>
      <p:sp>
        <p:nvSpPr>
          <p:cNvPr id="3" name="Text Placeholder 2"/>
          <p:cNvSpPr>
            <a:spLocks noGrp="1"/>
          </p:cNvSpPr>
          <p:nvPr>
            <p:ph type="body" idx="1"/>
          </p:nvPr>
        </p:nvSpPr>
        <p:spPr/>
        <p:txBody>
          <a:bodyPr/>
          <a:lstStyle/>
          <a:p>
            <a:r>
              <a:t>复方木尼孜其颗粒对心血管疾病的抗氧化作用,</a:t>
            </a:r>
          </a:p>
        </p:txBody>
      </p:sp>
      <p:sp>
        <p:nvSpPr>
          <p:cNvPr id="4" name="Content Placeholder 3"/>
          <p:cNvSpPr>
            <a:spLocks noGrp="1"/>
          </p:cNvSpPr>
          <p:nvPr>
            <p:ph sz="half" idx="2"/>
          </p:nvPr>
        </p:nvSpPr>
        <p:spPr/>
        <p:txBody>
          <a:bodyPr/>
          <a:lstStyle/>
          <a:p>
            <a:r>
              <a:t>1. 复方木尼孜其颗粒可通过清除自由基、降低脂质过氧化和改善抗氧化酶活性发挥抗氧化作用。</a:t>
            </a:r>
          </a:p>
          <a:p>
            <a:r>
              <a:t>2. 其中，木尼孜其素具有清除自由基、抑制脂质过氧化和增强超氧化物歧化酶（SOD）活性的作用。</a:t>
            </a:r>
          </a:p>
          <a:p>
            <a:r>
              <a:t>3.沙棘总黄酮可通过清除自由基和降低脂质过氧化水平发挥抗氧化作用。</a:t>
            </a:r>
          </a:p>
        </p:txBody>
      </p:sp>
      <p:sp>
        <p:nvSpPr>
          <p:cNvPr id="5" name="Text Placeholder 4"/>
          <p:cNvSpPr>
            <a:spLocks noGrp="1"/>
          </p:cNvSpPr>
          <p:nvPr>
            <p:ph type="body" idx="3"/>
          </p:nvPr>
        </p:nvSpPr>
        <p:spPr/>
        <p:txBody>
          <a:bodyPr/>
          <a:lstStyle/>
          <a:p>
            <a:r>
              <a:t>复方木尼孜其颗粒对心血管疾病的抗炎作用,</a:t>
            </a:r>
          </a:p>
        </p:txBody>
      </p:sp>
      <p:sp>
        <p:nvSpPr>
          <p:cNvPr id="6" name="Content Placeholder 5"/>
          <p:cNvSpPr>
            <a:spLocks noGrp="1"/>
          </p:cNvSpPr>
          <p:nvPr>
            <p:ph sz="half" idx="4"/>
          </p:nvPr>
        </p:nvSpPr>
        <p:spPr/>
        <p:txBody>
          <a:bodyPr/>
          <a:lstStyle/>
          <a:p>
            <a:r>
              <a:t>1. 复方木尼孜其颗粒可通过抑制炎症反应、减轻组织损伤发挥抗炎作用。</a:t>
            </a:r>
          </a:p>
          <a:p>
            <a:r>
              <a:t>2. 木尼孜其素能够抑制炎症介质的产生，如白细胞介素-1β（IL-1β）、白细胞介素-6（IL-6）、肿瘤坏死因子-α（TNF-α）等。</a:t>
            </a:r>
          </a:p>
          <a:p>
            <a:r>
              <a:t>3.沙棘总黄酮也可抑制炎症介质的产生，并能减轻组织损伤。</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复方木尼孜其颗粒对心血管疾病的治疗机制</a:t>
            </a:r>
          </a:p>
        </p:txBody>
      </p:sp>
      <p:sp>
        <p:nvSpPr>
          <p:cNvPr id="3" name="Text Placeholder 2"/>
          <p:cNvSpPr>
            <a:spLocks noGrp="1"/>
          </p:cNvSpPr>
          <p:nvPr>
            <p:ph type="body" idx="1"/>
          </p:nvPr>
        </p:nvSpPr>
        <p:spPr/>
        <p:txBody>
          <a:bodyPr/>
          <a:lstStyle/>
          <a:p>
            <a:r>
              <a:t>复方木尼孜其颗粒对心血管疾病的抗血栓作用,</a:t>
            </a:r>
          </a:p>
        </p:txBody>
      </p:sp>
      <p:sp>
        <p:nvSpPr>
          <p:cNvPr id="4" name="Content Placeholder 3"/>
          <p:cNvSpPr>
            <a:spLocks noGrp="1"/>
          </p:cNvSpPr>
          <p:nvPr>
            <p:ph sz="half" idx="2"/>
          </p:nvPr>
        </p:nvSpPr>
        <p:spPr/>
        <p:txBody>
          <a:bodyPr/>
          <a:lstStyle/>
          <a:p>
            <a:r>
              <a:t>1. 复方木尼孜其颗粒可通过抑制血小板聚集、减少血栓形成发挥抗血栓作用。</a:t>
            </a:r>
          </a:p>
          <a:p>
            <a:r>
              <a:t>2. 木尼孜其素能够抑制血小板聚集和血栓形成，并能降低血浆中纤维蛋白原和凝血因子的水平。</a:t>
            </a:r>
          </a:p>
          <a:p>
            <a:r>
              <a:t>3. 沙棘总黄酮也具有抑制血小板聚集和血栓形成的作用。</a:t>
            </a:r>
          </a:p>
        </p:txBody>
      </p:sp>
      <p:sp>
        <p:nvSpPr>
          <p:cNvPr id="5" name="Text Placeholder 4"/>
          <p:cNvSpPr>
            <a:spLocks noGrp="1"/>
          </p:cNvSpPr>
          <p:nvPr>
            <p:ph type="body" idx="3"/>
          </p:nvPr>
        </p:nvSpPr>
        <p:spPr/>
        <p:txBody>
          <a:bodyPr/>
          <a:lstStyle/>
          <a:p>
            <a:r>
              <a:t>复方木尼孜其颗粒对心血管疾病的降血脂作用,</a:t>
            </a:r>
          </a:p>
        </p:txBody>
      </p:sp>
      <p:sp>
        <p:nvSpPr>
          <p:cNvPr id="6" name="Content Placeholder 5"/>
          <p:cNvSpPr>
            <a:spLocks noGrp="1"/>
          </p:cNvSpPr>
          <p:nvPr>
            <p:ph sz="half" idx="4"/>
          </p:nvPr>
        </p:nvSpPr>
        <p:spPr/>
        <p:txBody>
          <a:bodyPr/>
          <a:lstStyle/>
          <a:p>
            <a:r>
              <a:t>1. 复方木尼孜其颗粒可通过降低总胆固醇、低密度脂蛋白胆固醇（LDL-C）和甘油三酯，并升高高密度脂蛋白胆固醇（HDL-C）发挥降血脂作用。</a:t>
            </a:r>
          </a:p>
          <a:p>
            <a:r>
              <a:t>2. 木尼孜其素能够降低总胆固醇、LDL-C和甘油三酯水平，并升高HDL-C水平。</a:t>
            </a:r>
          </a:p>
          <a:p>
            <a:r>
              <a:t>3. 沙棘总黄酮也具有降低总胆固醇、LDL-C和甘油三酯水平，并升高HDL-C水平的作用。</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复方木尼孜其颗粒对心血管疾病的治疗机制</a:t>
            </a:r>
          </a:p>
        </p:txBody>
      </p:sp>
      <p:sp>
        <p:nvSpPr>
          <p:cNvPr id="3" name="Text Placeholder 2"/>
          <p:cNvSpPr>
            <a:spLocks noGrp="1"/>
          </p:cNvSpPr>
          <p:nvPr>
            <p:ph type="body" idx="1"/>
          </p:nvPr>
        </p:nvSpPr>
        <p:spPr/>
        <p:txBody>
          <a:bodyPr/>
          <a:lstStyle/>
          <a:p>
            <a:r>
              <a:t>复方木尼孜其颗粒对心血管疾病的降血压作用,</a:t>
            </a:r>
          </a:p>
        </p:txBody>
      </p:sp>
      <p:sp>
        <p:nvSpPr>
          <p:cNvPr id="4" name="Content Placeholder 3"/>
          <p:cNvSpPr>
            <a:spLocks noGrp="1"/>
          </p:cNvSpPr>
          <p:nvPr>
            <p:ph sz="half" idx="2"/>
          </p:nvPr>
        </p:nvSpPr>
        <p:spPr/>
        <p:txBody>
          <a:bodyPr/>
          <a:lstStyle/>
          <a:p>
            <a:r>
              <a:t>1. 复方木尼孜其颗粒可通过扩张血管、改善微循环发挥降血压作用。</a:t>
            </a:r>
          </a:p>
          <a:p>
            <a:r>
              <a:t>2. 木尼孜其素能够扩张血管、改善微循环，并能降低血浆中血管紧张素II和醛固酮的水平。</a:t>
            </a:r>
          </a:p>
          <a:p>
            <a:r>
              <a:t>3. 沙棘总黄酮也具有扩张血管、改善微循环的作用。</a:t>
            </a:r>
          </a:p>
        </p:txBody>
      </p:sp>
      <p:sp>
        <p:nvSpPr>
          <p:cNvPr id="5" name="Text Placeholder 4"/>
          <p:cNvSpPr>
            <a:spLocks noGrp="1"/>
          </p:cNvSpPr>
          <p:nvPr>
            <p:ph type="body" idx="3"/>
          </p:nvPr>
        </p:nvSpPr>
        <p:spPr/>
        <p:txBody>
          <a:bodyPr/>
          <a:lstStyle/>
          <a:p>
            <a:r>
              <a:t>复方木尼孜其颗粒对心血管疾病的抗心律失常作用,</a:t>
            </a:r>
          </a:p>
        </p:txBody>
      </p:sp>
      <p:sp>
        <p:nvSpPr>
          <p:cNvPr id="6" name="Content Placeholder 5"/>
          <p:cNvSpPr>
            <a:spLocks noGrp="1"/>
          </p:cNvSpPr>
          <p:nvPr>
            <p:ph sz="half" idx="4"/>
          </p:nvPr>
        </p:nvSpPr>
        <p:spPr/>
        <p:txBody>
          <a:bodyPr/>
          <a:lstStyle/>
          <a:p>
            <a:r>
              <a:t>1. 复方木尼孜其颗粒可通过抑制心肌细胞兴奋性和传导速度发挥抗心律失常作用。</a:t>
            </a:r>
          </a:p>
          <a:p>
            <a:r>
              <a:t>2. 木尼孜其素能够抑制心肌细胞兴奋性和传导速度，并能延长心肌有效不应期。</a:t>
            </a:r>
          </a:p>
          <a:p>
            <a:r>
              <a:t>3. 沙棘总黄酮也具有抑制心肌细胞兴奋性和传导速度的作用。</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复方木尼孜其颗粒的药效学研究</a:t>
            </a:r>
          </a:p>
        </p:txBody>
      </p:sp>
      <p:sp>
        <p:nvSpPr>
          <p:cNvPr id="3" name="Subtitle 2"/>
          <p:cNvSpPr>
            <a:spLocks noGrp="1"/>
          </p:cNvSpPr>
          <p:nvPr>
            <p:ph type="subTitle" idx="1"/>
          </p:nvPr>
        </p:nvSpPr>
        <p:spPr/>
        <p:txBody>
          <a:bodyPr/>
          <a:lstStyle/>
          <a:p>
            <a:r>
              <a:t>复方木尼孜其颗粒对心血管系统疾病的治疗效果</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复方木尼孜其颗粒的药效学研究</a:t>
            </a:r>
          </a:p>
        </p:txBody>
      </p:sp>
      <p:sp>
        <p:nvSpPr>
          <p:cNvPr id="3" name="Text Placeholder 2"/>
          <p:cNvSpPr>
            <a:spLocks noGrp="1"/>
          </p:cNvSpPr>
          <p:nvPr>
            <p:ph type="body" idx="1"/>
          </p:nvPr>
        </p:nvSpPr>
        <p:spPr/>
        <p:txBody>
          <a:bodyPr/>
          <a:lstStyle/>
          <a:p>
            <a:r>
              <a:t>复方木尼孜其颗粒对心脏收缩力的影响</a:t>
            </a:r>
          </a:p>
        </p:txBody>
      </p:sp>
      <p:sp>
        <p:nvSpPr>
          <p:cNvPr id="4" name="Content Placeholder 3"/>
          <p:cNvSpPr>
            <a:spLocks noGrp="1"/>
          </p:cNvSpPr>
          <p:nvPr>
            <p:ph sz="half" idx="2"/>
          </p:nvPr>
        </p:nvSpPr>
        <p:spPr/>
        <p:txBody>
          <a:bodyPr/>
          <a:lstStyle/>
          <a:p>
            <a:r>
              <a:t>1. 复方木尼孜其颗粒能增强心肌收缩力，提高心输出量，降低心肌耗氧量，改善心肌缺血。</a:t>
            </a:r>
          </a:p>
          <a:p>
            <a:r>
              <a:t>2. 复方木尼孜其颗粒能扩张冠状动脉，增加冠状动脉血流量，改善心肌供血。</a:t>
            </a:r>
          </a:p>
          <a:p>
            <a:r>
              <a:t>3. 复方木尼孜其颗粒能抑制血小板聚集，降低血粘度，改善微循环，减少心肌梗死面积。</a:t>
            </a:r>
          </a:p>
        </p:txBody>
      </p:sp>
      <p:sp>
        <p:nvSpPr>
          <p:cNvPr id="5" name="Text Placeholder 4"/>
          <p:cNvSpPr>
            <a:spLocks noGrp="1"/>
          </p:cNvSpPr>
          <p:nvPr>
            <p:ph type="body" idx="3"/>
          </p:nvPr>
        </p:nvSpPr>
        <p:spPr/>
        <p:txBody>
          <a:bodyPr/>
          <a:lstStyle/>
          <a:p>
            <a:r>
              <a:t>复方木尼孜其颗粒对心率的影响</a:t>
            </a:r>
          </a:p>
        </p:txBody>
      </p:sp>
      <p:sp>
        <p:nvSpPr>
          <p:cNvPr id="6" name="Content Placeholder 5"/>
          <p:cNvSpPr>
            <a:spLocks noGrp="1"/>
          </p:cNvSpPr>
          <p:nvPr>
            <p:ph sz="half" idx="4"/>
          </p:nvPr>
        </p:nvSpPr>
        <p:spPr/>
        <p:txBody>
          <a:bodyPr/>
          <a:lstStyle/>
          <a:p>
            <a:r>
              <a:t>1. 复方木尼孜其颗粒能降低心率，减慢心率，延长心肌舒张期，改善心肌供血。</a:t>
            </a:r>
          </a:p>
          <a:p>
            <a:r>
              <a:t>2. 复方木尼孜其颗粒能抑制交感神经活性，降低心肌氧耗量，改善心肌缺血。</a:t>
            </a:r>
          </a:p>
          <a:p>
            <a:r>
              <a:t>3. 复方木尼孜其颗粒能改善心肌能量代谢，提高心肌对缺氧的耐受性，减少心肌梗死面积。</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复方木尼孜其颗粒的药效学研究</a:t>
            </a:r>
          </a:p>
        </p:txBody>
      </p:sp>
      <p:sp>
        <p:nvSpPr>
          <p:cNvPr id="3" name="Content Placeholder 2"/>
          <p:cNvSpPr>
            <a:spLocks noGrp="1"/>
          </p:cNvSpPr>
          <p:nvPr>
            <p:ph sz="half" idx="2"/>
          </p:nvPr>
        </p:nvSpPr>
        <p:spPr/>
        <p:txBody>
          <a:bodyPr/>
          <a:lstStyle/>
          <a:p>
            <a:r>
              <a:t>1. 复方木尼孜其颗粒能降低血压，扩张血管，改善血液循环。</a:t>
            </a:r>
          </a:p>
          <a:p>
            <a:r>
              <a:t>2. 复方木尼孜其颗粒能抑制血管紧张素转化酶活性，阻断血管紧张素II的生成，降低外周血管阻力。</a:t>
            </a:r>
          </a:p>
          <a:p>
            <a:r>
              <a:t>3. 复方木尼孜其颗粒能增加前列腺素的生成，前列腺素能扩张血管，降低血压。</a:t>
            </a:r>
          </a:p>
        </p:txBody>
      </p:sp>
      <p:sp>
        <p:nvSpPr>
          <p:cNvPr id="4" name="Text Placeholder 3"/>
          <p:cNvSpPr>
            <a:spLocks noGrp="1"/>
          </p:cNvSpPr>
          <p:nvPr>
            <p:ph type="body" idx="3"/>
          </p:nvPr>
        </p:nvSpPr>
        <p:spPr/>
        <p:txBody>
          <a:bodyPr/>
          <a:lstStyle/>
          <a:p>
            <a:r>
              <a:t>复方木尼孜其颗粒对血脂的影响</a:t>
            </a:r>
          </a:p>
        </p:txBody>
      </p:sp>
      <p:sp>
        <p:nvSpPr>
          <p:cNvPr id="5" name="Content Placeholder 4"/>
          <p:cNvSpPr>
            <a:spLocks noGrp="1"/>
          </p:cNvSpPr>
          <p:nvPr>
            <p:ph sz="half" idx="4"/>
          </p:nvPr>
        </p:nvSpPr>
        <p:spPr/>
        <p:txBody>
          <a:bodyPr/>
          <a:lstStyle/>
          <a:p>
            <a:r>
              <a:t>1. 复方木尼孜其颗粒能降低血清总胆固醇、甘油三酯和低密度脂蛋白胆固醇，升高血清高密度脂蛋白胆固醇。</a:t>
            </a:r>
          </a:p>
          <a:p>
            <a:r>
              <a:t>2. 复方木尼孜其颗粒能抑制胆固醇的吸收，促进胆固醇的排泄，减少动脉粥样硬化的发生。</a:t>
            </a:r>
          </a:p>
          <a:p>
            <a:r>
              <a:t>3. 复方木尼孜其颗粒能改善血管内皮功能，降低血管炎症反应，稳定动脉粥样硬化斑块，减少心血管事件的发生。</a:t>
            </a:r>
          </a:p>
        </p:txBody>
      </p:sp>
      <p:sp>
        <p:nvSpPr>
          <p:cNvPr id="6" name="Text Placeholder 5"/>
          <p:cNvSpPr>
            <a:spLocks noGrp="1"/>
          </p:cNvSpPr>
          <p:nvPr>
            <p:ph type="body" idx="1"/>
          </p:nvPr>
        </p:nvSpPr>
        <p:spPr/>
        <p:txBody>
          <a:bodyPr/>
          <a:lstStyle/>
          <a:p>
            <a:r>
              <a:t>复方木尼孜其颗粒对血压的影响</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复方木尼孜其颗粒的药效学研究</a:t>
            </a:r>
          </a:p>
        </p:txBody>
      </p:sp>
      <p:sp>
        <p:nvSpPr>
          <p:cNvPr id="3" name="Text Placeholder 2"/>
          <p:cNvSpPr>
            <a:spLocks noGrp="1"/>
          </p:cNvSpPr>
          <p:nvPr>
            <p:ph type="body" idx="1"/>
          </p:nvPr>
        </p:nvSpPr>
        <p:spPr/>
        <p:txBody>
          <a:bodyPr/>
          <a:lstStyle/>
          <a:p>
            <a:r>
              <a:t>复方木尼孜其颗粒对心肌缺血的影响</a:t>
            </a:r>
          </a:p>
        </p:txBody>
      </p:sp>
      <p:sp>
        <p:nvSpPr>
          <p:cNvPr id="4" name="Content Placeholder 3"/>
          <p:cNvSpPr>
            <a:spLocks noGrp="1"/>
          </p:cNvSpPr>
          <p:nvPr>
            <p:ph sz="half" idx="2"/>
          </p:nvPr>
        </p:nvSpPr>
        <p:spPr/>
        <p:txBody>
          <a:bodyPr/>
          <a:lstStyle/>
          <a:p>
            <a:r>
              <a:t>1. 复方木尼孜其颗粒能改善冠状动脉血流，增加心肌供血，减少心肌缺血面积。</a:t>
            </a:r>
          </a:p>
          <a:p>
            <a:r>
              <a:t>2. 复方木尼孜其颗粒能抑制血小板聚集，降低血粘度，改善微循环，减少心肌梗死面积。</a:t>
            </a:r>
          </a:p>
          <a:p>
            <a:r>
              <a:t>3. 复方木尼孜其颗粒能抑制心肌细胞凋亡，减少心肌纤维化，改善心肌重构，提高心肌收缩功能。</a:t>
            </a:r>
          </a:p>
        </p:txBody>
      </p:sp>
      <p:sp>
        <p:nvSpPr>
          <p:cNvPr id="5" name="Text Placeholder 4"/>
          <p:cNvSpPr>
            <a:spLocks noGrp="1"/>
          </p:cNvSpPr>
          <p:nvPr>
            <p:ph type="body" idx="3"/>
          </p:nvPr>
        </p:nvSpPr>
        <p:spPr/>
        <p:txBody>
          <a:bodyPr/>
          <a:lstStyle/>
          <a:p>
            <a:r>
              <a:t>复方木尼孜其颗粒的抗氧化作用</a:t>
            </a:r>
          </a:p>
        </p:txBody>
      </p:sp>
      <p:sp>
        <p:nvSpPr>
          <p:cNvPr id="6" name="Content Placeholder 5"/>
          <p:cNvSpPr>
            <a:spLocks noGrp="1"/>
          </p:cNvSpPr>
          <p:nvPr>
            <p:ph sz="half" idx="4"/>
          </p:nvPr>
        </p:nvSpPr>
        <p:spPr/>
        <p:txBody>
          <a:bodyPr/>
          <a:lstStyle/>
          <a:p>
            <a:r>
              <a:t>1. 复方木尼孜其颗粒能清除自由基，减轻氧化应激，保护心肌细胞免受氧化损伤。</a:t>
            </a:r>
          </a:p>
          <a:p>
            <a:r>
              <a:t>2. 复方木尼孜其颗粒能提高心肌细胞的抗氧化酶活性，增强心肌细胞对氧自由基的清除能力。</a:t>
            </a:r>
          </a:p>
          <a:p>
            <a:r>
              <a:t>3. 复方木尼孜其颗粒能改善心肌细胞的能量代谢，降低心肌细胞的氧耗量，减少自由基的产生。</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复方木尼孜其颗粒的毒理学研究</a:t>
            </a:r>
          </a:p>
        </p:txBody>
      </p:sp>
      <p:sp>
        <p:nvSpPr>
          <p:cNvPr id="3" name="Subtitle 2"/>
          <p:cNvSpPr>
            <a:spLocks noGrp="1"/>
          </p:cNvSpPr>
          <p:nvPr>
            <p:ph type="subTitle" idx="1"/>
          </p:nvPr>
        </p:nvSpPr>
        <p:spPr/>
        <p:txBody>
          <a:bodyPr/>
          <a:lstStyle/>
          <a:p>
            <a:r>
              <a:t>复方木尼孜其颗粒对心血管系统疾病的治疗效果</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https://d.book118.com/117001033163006043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Lenovo">
      <a:dk1>
        <a:srgbClr val="000000"/>
      </a:dk1>
      <a:lt1>
        <a:sysClr val="window" lastClr="FFFFFF"/>
      </a:lt1>
      <a:dk2>
        <a:srgbClr val="6F7170"/>
      </a:dk2>
      <a:lt2>
        <a:srgbClr val="C4BEB6"/>
      </a:lt2>
      <a:accent1>
        <a:srgbClr val="E2231A"/>
      </a:accent1>
      <a:accent2>
        <a:srgbClr val="FF6A00"/>
      </a:accent2>
      <a:accent3>
        <a:srgbClr val="F04187"/>
      </a:accent3>
      <a:accent4>
        <a:srgbClr val="3E8DDD"/>
      </a:accent4>
      <a:accent5>
        <a:srgbClr val="4AC0E0"/>
      </a:accent5>
      <a:accent6>
        <a:srgbClr val="6ABF4A"/>
      </a:accent6>
      <a:hlink>
        <a:srgbClr val="4AC0E0"/>
      </a:hlink>
      <a:folHlink>
        <a:srgbClr val="4AC0E0"/>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94</Paragraphs>
  <Slides>16</Slides>
  <Notes>0</Notes>
  <TotalTime>1</TotalTime>
  <HiddenSlides>0</HiddenSlides>
  <MMClips>0</MMClips>
  <ScaleCrop>0</ScaleCrop>
  <HeadingPairs>
    <vt:vector baseType="variant" size="6">
      <vt:variant>
        <vt:lpstr>Fonts used</vt:lpstr>
      </vt:variant>
      <vt:variant>
        <vt:i4>10</vt:i4>
      </vt:variant>
      <vt:variant>
        <vt:lpstr>Theme</vt:lpstr>
      </vt:variant>
      <vt:variant>
        <vt:i4>1</vt:i4>
      </vt:variant>
      <vt:variant>
        <vt:lpstr>Slide Titles</vt:lpstr>
      </vt:variant>
      <vt:variant>
        <vt:i4>16</vt:i4>
      </vt:variant>
    </vt:vector>
  </HeadingPairs>
  <TitlesOfParts>
    <vt:vector baseType="lpstr" size="27">
      <vt:lpstr>Arial</vt:lpstr>
      <vt:lpstr>Calibri</vt:lpstr>
      <vt:lpstr>黑体</vt:lpstr>
      <vt:lpstr>微软雅黑</vt:lpstr>
      <vt:lpstr>Wingdings</vt:lpstr>
      <vt:lpstr>Franklin Gothic Book</vt:lpstr>
      <vt:lpstr>宋体</vt:lpstr>
      <vt:lpstr>仿宋_GB2312</vt:lpstr>
      <vt:lpstr>Agency FB</vt:lpstr>
      <vt:lpstr>Adobe 宋体 Std L</vt:lpstr>
      <vt:lpstr>Office Theme</vt:lpstr>
      <vt:lpstr>PowerPoint Presentation</vt:lpstr>
      <vt:lpstr>PowerPoint Presentation</vt:lpstr>
      <vt:lpstr> 复方木尼孜其颗粒概述</vt:lpstr>
      <vt:lpstr>#. 复方木尼孜其颗粒概述</vt:lpstr>
      <vt:lpstr>#. 复方木尼孜其颗粒概述</vt:lpstr>
      <vt:lpstr>#. 复方木尼孜其颗粒概述</vt:lpstr>
      <vt:lpstr> 复方木尼孜其颗粒对心血管疾病的治疗机制</vt:lpstr>
      <vt:lpstr> 复方木尼孜其颗粒对心血管疾病的治疗机制</vt:lpstr>
      <vt:lpstr> 复方木尼孜其颗粒对心血管疾病的治疗机制</vt:lpstr>
      <vt:lpstr> 复方木尼孜其颗粒对心血管疾病的治疗机制</vt:lpstr>
      <vt:lpstr> 复方木尼孜其颗粒的药效学研究</vt:lpstr>
      <vt:lpstr> 复方木尼孜其颗粒的药效学研究</vt:lpstr>
      <vt:lpstr> 复方木尼孜其颗粒的药效学研究</vt:lpstr>
      <vt:lpstr> 复方木尼孜其颗粒的药效学研究</vt:lpstr>
      <vt:lpstr> 复方木尼孜其颗粒的毒理学研究</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2024-09-18T00:08:47.902</cp:lastPrinted>
  <dcterms:created xsi:type="dcterms:W3CDTF">2024-09-17T16:08:47Z</dcterms:created>
  <dcterms:modified xsi:type="dcterms:W3CDTF">2024-09-17T16:08:49Z</dcterms:modified>
</cp:coreProperties>
</file>