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LQBOAC+MS-UIGothic"/>
      <p:regular r:id="rId19"/>
    </p:embeddedFont>
    <p:embeddedFont>
      <p:font typeface="TDOIKF+INWCTI+MicrosoftYaHei-Bold"/>
      <p:regular r:id="rId20"/>
    </p:embeddedFont>
    <p:embeddedFont>
      <p:font typeface="DHVAIR+QUIEJI+ArialMT"/>
      <p:regular r:id="rId21"/>
    </p:embeddedFont>
    <p:embeddedFont>
      <p:font typeface="QEJDGL+FPOWPB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CC634-52A5-4D9C-9325-7EF2E3653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75B98-F83D-4DFB-98CC-44B804392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C810B-045A-47EA-8144-59D85EAE3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F4725-C314-4644-AE17-975344E02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C72EDA-0622-4FF0-ACFB-AA5FFEC9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AB768-8FE7-4FDD-BDF9-435C92041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469DA0-5A2B-456F-A047-311065D7E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70E3B-2395-44EF-8226-9D7D88E6F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AEC00-0EEB-485E-A9CB-E4070275F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2FB25-484E-4941-ADA5-7AC5589F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2ACD5-0CA9-48CE-ACB6-3FE55BCE0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2400312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701507" cy="1611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495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4950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——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说课课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1069" y="2802140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LQBOAC+MS-UIGothic"/>
                <a:cs typeface="LQBOA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LQBOAC+MS-UIGothic"/>
                <a:cs typeface="LQBOAC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368740"/>
            <a:ext cx="4439861" cy="35268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DHVAIR+QUIEJI+ArialMT"/>
                <a:cs typeface="DHVAIR+QUIEJI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的定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与特性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DHVAIR+QUIEJI+ArialMT"/>
                <a:cs typeface="DHVAIR+QUIEJI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的基本原理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DHVAIR+QUIEJI+ArialMT"/>
                <a:cs typeface="DHVAIR+QUIEJI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的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DHVAIR+QUIEJI+ArialMT"/>
                <a:cs typeface="DHVAIR+QUIEJI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解决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的方法与技巧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DHVAIR+QUIEJI+ArialMT"/>
                <a:cs typeface="DHVAIR+QUIEJI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的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扩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展与深化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DHVAIR+QUIEJI+ArialMT"/>
                <a:cs typeface="DHVAIR+QUIEJI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2C4A1E"/>
                </a:solidFill>
                <a:latin typeface="LQBOAC+MS-UIGothic"/>
                <a:cs typeface="LQBOAC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83335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45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4500">
                <a:solidFill>
                  <a:srgbClr val="2C4A1E"/>
                </a:solidFill>
                <a:latin typeface="LQBOAC+MS-UIGothic"/>
                <a:cs typeface="LQBOAC+MS-UIGothic"/>
              </a:rPr>
              <a:t>的定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4500">
                <a:solidFill>
                  <a:srgbClr val="2C4A1E"/>
                </a:solidFill>
                <a:latin typeface="LQBOAC+MS-UIGothic"/>
                <a:cs typeface="LQBOAC+MS-UIGothic"/>
              </a:rPr>
              <a:t>与特性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的定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鸽</a:t>
            </a: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是一种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合数学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它涉及到将多于</a:t>
            </a:r>
            <a:r>
              <a:rPr sz="1350">
                <a:solidFill>
                  <a:srgbClr val="041400"/>
                </a:solidFill>
                <a:latin typeface="QEJDGL+FPOWPB+MicrosoftYaHei"/>
                <a:cs typeface="QEJDGL+FPOWPB+MicrosoftYaHei"/>
              </a:rPr>
              <a:t>n</a:t>
            </a: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个物体放入</a:t>
            </a:r>
            <a:r>
              <a:rPr sz="1350">
                <a:solidFill>
                  <a:srgbClr val="041400"/>
                </a:solidFill>
                <a:latin typeface="QEJDGL+FPOWPB+MicrosoftYaHei"/>
                <a:cs typeface="QEJDGL+FPOWPB+MicrosoftYaHei"/>
              </a:rPr>
              <a:t>n</a:t>
            </a: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容器中，每个容器至少有一个物体。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鸽</a:t>
            </a: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的核心在于如何根据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给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定的条件，合理地分配物体到各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个容器中，使得每个容器中的物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体数量最少。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的特性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鸽</a:t>
            </a:r>
            <a:r>
              <a:rPr sz="2000" spc="25">
                <a:solidFill>
                  <a:srgbClr val="FFFDFD"/>
                </a:solidFill>
                <a:latin typeface="LQBOAC+MS-UIGothic"/>
                <a:cs typeface="LQBOAC+MS-UIGothic"/>
              </a:rPr>
              <a:t>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2000" spc="25">
                <a:solidFill>
                  <a:srgbClr val="FFFDFD"/>
                </a:solidFill>
                <a:latin typeface="LQBOAC+MS-UIGothic"/>
                <a:cs typeface="LQBOAC+MS-UIGothic"/>
              </a:rPr>
              <a:t>具有普遍性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鸽</a:t>
            </a:r>
            <a:r>
              <a:rPr sz="2000" spc="25">
                <a:solidFill>
                  <a:srgbClr val="FFFDFD"/>
                </a:solidFill>
                <a:latin typeface="LQBOAC+MS-UIGothic"/>
                <a:cs typeface="LQBOAC+MS-UIGothic"/>
              </a:rPr>
              <a:t>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2000" spc="25">
                <a:solidFill>
                  <a:srgbClr val="FFFDFD"/>
                </a:solidFill>
                <a:latin typeface="LQBOAC+MS-UIGothic"/>
                <a:cs typeface="LQBOAC+MS-UIGothic"/>
              </a:rPr>
              <a:t>具有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2000" spc="23">
                <a:solidFill>
                  <a:srgbClr val="FFFDFD"/>
                </a:solidFill>
                <a:latin typeface="LQBOAC+MS-UIGothic"/>
                <a:cs typeface="LQBOAC+MS-UIGothic"/>
              </a:rPr>
              <a:t>意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它不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存在于数学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域，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广泛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算机科学、物理学、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学等其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生活中，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可以帮助我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解决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实际问题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源分配、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安排等。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鸽</a:t>
            </a:r>
            <a:r>
              <a:rPr sz="2000" spc="25">
                <a:solidFill>
                  <a:srgbClr val="FFFDFD"/>
                </a:solidFill>
                <a:latin typeface="LQBOAC+MS-UIGothic"/>
                <a:cs typeface="LQBOAC+MS-UIGothic"/>
              </a:rPr>
              <a:t>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2000" spc="25">
                <a:solidFill>
                  <a:srgbClr val="FFFDFD"/>
                </a:solidFill>
                <a:latin typeface="LQBOAC+MS-UIGothic"/>
                <a:cs typeface="LQBOAC+MS-UIGothic"/>
              </a:rPr>
              <a:t>具有复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2000">
                <a:solidFill>
                  <a:srgbClr val="FFFDFD"/>
                </a:solidFill>
                <a:latin typeface="LQBOAC+MS-UIGothic"/>
                <a:cs typeface="LQBOAC+MS-UIGothic"/>
              </a:rPr>
              <a:t>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由于物体的数量和容器的数量可能非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常大，因此解决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需要高度的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数学技巧和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LQBOAC+MS-UIGothic"/>
                <a:cs typeface="LQBOAC+MS-UIGothic"/>
              </a:rPr>
              <a:t>算能力。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在数学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域中具有重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要的地位，它是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合数学中的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重要分支之一。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的研究有助于推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学理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其他学科提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供重要的数学工具和思想。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实际应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用价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很高，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帮助我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，提高工作效率和生活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9085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45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4500">
                <a:solidFill>
                  <a:srgbClr val="2C4A1E"/>
                </a:solidFill>
                <a:latin typeface="LQBOAC+MS-UIGothic"/>
                <a:cs typeface="LQBOAC+MS-UIGothic"/>
              </a:rPr>
              <a:t>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巢原理的表述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1550" spc="25">
                <a:solidFill>
                  <a:srgbClr val="2C4A1E"/>
                </a:solidFill>
                <a:latin typeface="LQBOAC+MS-UIGothic"/>
                <a:cs typeface="LQBOAC+MS-UIGothic"/>
              </a:rPr>
              <a:t>巢原理的基本表述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如果</a:t>
            </a:r>
            <a:r>
              <a:rPr sz="1350" spc="62">
                <a:solidFill>
                  <a:srgbClr val="0414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41400"/>
                </a:solidFill>
                <a:latin typeface="QEJDGL+FPOWPB+MicrosoftYaHei"/>
                <a:cs typeface="QEJDGL+FPOWPB+MicrosoftYaHei"/>
              </a:rPr>
              <a:t>n </a:t>
            </a: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个物体要放入</a:t>
            </a:r>
            <a:r>
              <a:rPr sz="1350" spc="62">
                <a:solidFill>
                  <a:srgbClr val="0414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41400"/>
                </a:solidFill>
                <a:latin typeface="QEJDGL+FPOWPB+MicrosoftYaHei"/>
                <a:cs typeface="QEJDGL+FPOWPB+MicrosoftYaHei"/>
              </a:rPr>
              <a:t>m </a:t>
            </a: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个容器中（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QEJDGL+FPOWPB+MicrosoftYaHei"/>
                <a:cs typeface="QEJDGL+FPOWPB+MicrosoftYaHei"/>
              </a:rPr>
              <a:t>n &gt; m</a:t>
            </a: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），且每个容器至少有一个物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体，那么至少有一个容器包含两个或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LQBOAC+MS-UIGothic"/>
                <a:cs typeface="LQBOAC+MS-UIGothic"/>
              </a:rPr>
              <a:t>以上的物体。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50" spc="25">
                <a:solidFill>
                  <a:srgbClr val="FFFFFF"/>
                </a:solidFill>
                <a:latin typeface="LQBOAC+MS-UIGothic"/>
                <a:cs typeface="LQBOAC+MS-UIGothic"/>
              </a:rPr>
              <a:t>巢原理的数学表述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23527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如果</a:t>
            </a:r>
            <a:r>
              <a:rPr sz="1350" spc="62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FFF"/>
                </a:solidFill>
                <a:latin typeface="QEJDGL+FPOWPB+MicrosoftYaHei"/>
                <a:cs typeface="QEJDGL+FPOWPB+MicrosoftYaHei"/>
              </a:rPr>
              <a:t>k 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巢中有</a:t>
            </a:r>
            <a:r>
              <a:rPr sz="1350" spc="62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FFF"/>
                </a:solidFill>
                <a:latin typeface="QEJDGL+FPOWPB+MicrosoftYaHei"/>
                <a:cs typeface="QEJDGL+FPOWPB+MicrosoftYaHei"/>
              </a:rPr>
              <a:t>n 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子（</a:t>
            </a:r>
            <a:r>
              <a:rPr sz="1350">
                <a:solidFill>
                  <a:srgbClr val="FFFFFF"/>
                </a:solidFill>
                <a:latin typeface="QEJDGL+FPOWPB+MicrosoftYaHei"/>
                <a:cs typeface="QEJDGL+FPOWPB+MicrosoftYaHei"/>
              </a:rPr>
              <a:t>n &gt; k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，那么至少有一个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巢中有超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一只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巢原理的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050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明方法一：反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当第一只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子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到某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个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巢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假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假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所有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巢中最多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只有一只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巢原理的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当第二只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到某个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，由于每个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巢最多只有一只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子，所以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子必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与前一只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子在同一个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巢中，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与假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矛盾。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所以，至少有一个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巢中有超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一只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230028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明方法二：直接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明法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巢原理的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3764" y="4348853"/>
            <a:ext cx="3009433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 spc="6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QEJDGL+FPOWPB+MicrosoftYaHei"/>
                <a:cs typeface="QEJDGL+FPOWPB+MicrosoftYaHei"/>
              </a:rPr>
              <a:t>n 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子要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到</a:t>
            </a:r>
            <a:r>
              <a:rPr sz="1500" spc="6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QEJDGL+FPOWPB+MicrosoftYaHei"/>
                <a:cs typeface="QEJDGL+FPOWPB+MicrosoftYaHei"/>
              </a:rPr>
              <a:t>m 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巢</a:t>
            </a:r>
          </a:p>
          <a:p>
            <a:pPr marL="65278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中（</a:t>
            </a:r>
            <a:r>
              <a:rPr sz="1500">
                <a:solidFill>
                  <a:srgbClr val="FFFFFF"/>
                </a:solidFill>
                <a:latin typeface="QEJDGL+FPOWPB+MicrosoftYaHei"/>
                <a:cs typeface="QEJDGL+FPOWPB+MicrosoftYaHei"/>
              </a:rPr>
              <a:t>n &gt; m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如果每个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巢中最多只有一只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</a:p>
          <a:p>
            <a:pPr marL="45084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子，那么最多只有</a:t>
            </a:r>
            <a:r>
              <a:rPr sz="1500" spc="6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QEJDGL+FPOWPB+MicrosoftYaHei"/>
                <a:cs typeface="QEJDGL+FPOWPB+MicrosoftYaHei"/>
              </a:rPr>
              <a:t>m 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64880" y="4348853"/>
            <a:ext cx="281993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上有</a:t>
            </a:r>
            <a:r>
              <a:rPr sz="1500" spc="6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QEJDGL+FPOWPB+MicrosoftYaHei"/>
                <a:cs typeface="QEJDGL+FPOWPB+MicrosoftYaHei"/>
              </a:rPr>
              <a:t>n 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子，所以至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94065" y="4623172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少有一个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巢中有超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一只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FFFFFF"/>
                </a:solidFill>
                <a:latin typeface="LQBOAC+MS-UIGothic"/>
                <a:cs typeface="LQBOAC+MS-UIGothic"/>
              </a:rPr>
              <a:t>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巢原理的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LQBOAC+MS-UIGothic"/>
                <a:cs typeface="LQBOAC+MS-UIGothic"/>
              </a:rPr>
              <a:t>在数学中的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FFFFFF"/>
                </a:solidFill>
                <a:latin typeface="LQBOAC+MS-UIGothic"/>
                <a:cs typeface="LQBOAC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30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巢原理在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合数学、概率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和数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域有广泛的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用。例如，在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合数学中，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可以用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巢原理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明一些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合恒等式。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LQBOAC+MS-UIGothic"/>
                <a:cs typeface="LQBOAC+MS-UIGothic"/>
              </a:rPr>
              <a:t>在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2300" spc="25">
                <a:solidFill>
                  <a:srgbClr val="FFFFFF"/>
                </a:solidFill>
                <a:latin typeface="LQBOAC+MS-UIGothic"/>
                <a:cs typeface="LQBOAC+MS-UIGothic"/>
              </a:rPr>
              <a:t>生活中的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FFFFFF"/>
                </a:solidFill>
                <a:latin typeface="LQBOAC+MS-UIGothic"/>
                <a:cs typeface="LQBOAC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308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巢原理可以用于解决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实际问题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源分配、工作安排、生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产计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划等。例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如，在生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上，如果有多台机器需要完成相同的任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，且每台机器的效率不同，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那么可以根据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鸽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巢原理来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化任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LQBOAC+MS-UIGothic"/>
                <a:cs typeface="LQBOAC+MS-UIGothic"/>
              </a:rPr>
              <a:t>分配，以提高整体效率。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TDOIKF+INWCTI+MicrosoftYaHei-Bold"/>
                <a:cs typeface="TDOIKF+INWCT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9085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45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  <a:r>
              <a:rPr sz="4500">
                <a:solidFill>
                  <a:srgbClr val="2C4A1E"/>
                </a:solidFill>
                <a:latin typeface="LQBOAC+MS-UIGothic"/>
                <a:cs typeface="LQBOAC+MS-UIGothic"/>
              </a:rPr>
              <a:t>的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实际应</a:t>
            </a:r>
            <a:r>
              <a:rPr sz="4500">
                <a:solidFill>
                  <a:srgbClr val="2C4A1E"/>
                </a:solidFill>
                <a:latin typeface="LQBOAC+MS-UIGothic"/>
                <a:cs typeface="LQBOAC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生活中的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鸽</a:t>
            </a:r>
            <a:r>
              <a:rPr sz="3000">
                <a:solidFill>
                  <a:srgbClr val="2C4A1E"/>
                </a:solidFill>
                <a:latin typeface="LQBOAC+MS-UIGothic"/>
                <a:cs typeface="LQBOAC+MS-UIGothic"/>
              </a:rPr>
              <a:t>巢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DOIKF+INWCTI+MicrosoftYaHei-Bold"/>
                <a:cs typeface="TDOIKF+INWCT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DOIKF+INWCTI+MicrosoftYaHei-Bold"/>
                <a:cs typeface="TDOIKF+INWCT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DOIKF+INWCTI+MicrosoftYaHei-Bold"/>
                <a:cs typeface="TDOIKF+INWCT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LQBOAC+MS-UIGothic"/>
                <a:cs typeface="LQBOAC+MS-UIGothic"/>
              </a:rPr>
              <a:t>旅游</a:t>
            </a:r>
            <a:r>
              <a:rPr sz="2000" spc="25">
                <a:solidFill>
                  <a:srgbClr val="2C4A1E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2C4A1E"/>
                </a:solidFill>
                <a:latin typeface="LQBOAC+MS-UIGothic"/>
                <a:cs typeface="LQBOAC+MS-UIGothic"/>
              </a:rPr>
              <a:t>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LQBOAC+MS-UIGothic"/>
                <a:cs typeface="LQBOAC+MS-UIGothic"/>
              </a:rPr>
              <a:t>交通出行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LQBOAC+MS-UIGothic"/>
                <a:cs typeface="LQBOAC+MS-UIGothic"/>
              </a:rPr>
              <a:t>物品整理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在有限的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内，如何合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理安排行程，确保游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览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可能多的景点，而不超出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算或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限制。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在多条路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中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最合适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的路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，以最短的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最低的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用到达目的地。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如何将多个物品放入有限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的空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中，以便更好地分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、存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41400"/>
                </a:solidFill>
                <a:latin typeface="LQBOAC+MS-UIGothic"/>
                <a:cs typeface="LQBOAC+MS-UIGothic"/>
              </a:rPr>
              <a:t>和取用。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https://d.book118.com/117024003124006042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SimSun</vt:lpstr>
      <vt:lpstr>LQBOAC+MS-UIGothic</vt:lpstr>
      <vt:lpstr>TDOIKF+INWCTI+MicrosoftYaHei-Bold</vt:lpstr>
      <vt:lpstr>Times New Roman</vt:lpstr>
      <vt:lpstr>DHVAIR+QUIEJI+ArialMT</vt:lpstr>
      <vt:lpstr>QEJDGL+FPOWPB+MicrosoftYaHei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2024-09-16T01:46:41.610</cp:lastPrinted>
  <dcterms:created xsi:type="dcterms:W3CDTF">2024-09-15T17:46:41Z</dcterms:created>
  <dcterms:modified xsi:type="dcterms:W3CDTF">2024-09-15T17:46:42Z</dcterms:modified>
</cp:coreProperties>
</file>