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1" r:id="rId2"/>
    <p:sldMasterId id="2147483704" r:id="rId3"/>
    <p:sldMasterId id="2147483717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3FB8C-518F-463F-8DAE-4C726C8CA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83887-20AB-4693-8A6A-A1057D4A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2BA8D-AE81-429A-9094-629B0FB51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6E696-253C-4E4B-B0AA-50A8EF6E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738FD-C1B1-4FD6-902E-6FADF8488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30795-58AA-447D-9D6B-C7EAEFD60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A4019-06BB-4B97-8B11-CAB80D28D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7954F-BC9C-4B17-8968-1E1C0E72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7113C-1534-4783-B527-A01CA871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C92F9-62B8-419B-A2A4-6E296BB4F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512FB-D73C-4ACE-BCCE-D1083436B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431800"/>
            <a:ext cx="2051050" cy="56721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431800"/>
            <a:ext cx="6000750" cy="56721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431800"/>
            <a:ext cx="2051050" cy="56721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431800"/>
            <a:ext cx="6000750" cy="56721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431800"/>
            <a:ext cx="2051050" cy="56721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431800"/>
            <a:ext cx="6000750" cy="56721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image" Target="../media/image1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slideLayout" Target="../slideLayouts/slideLayout45.xml" /><Relationship Id="rId11" Type="http://schemas.openxmlformats.org/officeDocument/2006/relationships/slideLayout" Target="../slideLayouts/slideLayout46.xml" /><Relationship Id="rId12" Type="http://schemas.openxmlformats.org/officeDocument/2006/relationships/slideLayout" Target="../slideLayouts/slideLayout47.xml" /><Relationship Id="rId13" Type="http://schemas.openxmlformats.org/officeDocument/2006/relationships/image" Target="../media/image1.png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37.xml" /><Relationship Id="rId3" Type="http://schemas.openxmlformats.org/officeDocument/2006/relationships/slideLayout" Target="../slideLayouts/slideLayout38.xml" /><Relationship Id="rId4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40.xml" /><Relationship Id="rId6" Type="http://schemas.openxmlformats.org/officeDocument/2006/relationships/slideLayout" Target="../slideLayouts/slideLayout41.xml" /><Relationship Id="rId7" Type="http://schemas.openxmlformats.org/officeDocument/2006/relationships/slideLayout" Target="../slideLayouts/slideLayout42.xml" /><Relationship Id="rId8" Type="http://schemas.openxmlformats.org/officeDocument/2006/relationships/slideLayout" Target="../slideLayouts/slideLayout43.xml" /><Relationship Id="rId9" Type="http://schemas.openxmlformats.org/officeDocument/2006/relationships/slideLayout" Target="../slideLayouts/slideLayout4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/>
          <p:nvPr/>
        </p:nvSpPr>
        <p:spPr bwMode="ltGray">
          <a:xfrm>
            <a:off x="417513" y="7556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7" name="Rectangle 3"/>
          <p:cNvSpPr/>
          <p:nvPr/>
        </p:nvSpPr>
        <p:spPr bwMode="ltGray">
          <a:xfrm>
            <a:off x="800100" y="7556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4"/>
          <p:cNvSpPr/>
          <p:nvPr/>
        </p:nvSpPr>
        <p:spPr bwMode="ltGray">
          <a:xfrm>
            <a:off x="541338" y="11779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5"/>
          <p:cNvSpPr/>
          <p:nvPr/>
        </p:nvSpPr>
        <p:spPr bwMode="ltGray">
          <a:xfrm>
            <a:off x="911225" y="11779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6"/>
          <p:cNvSpPr/>
          <p:nvPr/>
        </p:nvSpPr>
        <p:spPr bwMode="ltGray">
          <a:xfrm>
            <a:off x="127000" y="11049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7"/>
          <p:cNvSpPr/>
          <p:nvPr/>
        </p:nvSpPr>
        <p:spPr bwMode="gray">
          <a:xfrm>
            <a:off x="762000" y="6477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8"/>
          <p:cNvSpPr/>
          <p:nvPr/>
        </p:nvSpPr>
        <p:spPr bwMode="gray">
          <a:xfrm>
            <a:off x="442913" y="14382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9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4" name="Rectangle 10"/>
          <p:cNvSpPr>
            <a:spLocks noGrp="1"/>
          </p:cNvSpPr>
          <p:nvPr>
            <p:ph type="body" idx="1"/>
          </p:nvPr>
        </p:nvSpPr>
        <p:spPr>
          <a:xfrm>
            <a:off x="755650" y="1700213"/>
            <a:ext cx="8204200" cy="4403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/>
          <p:nvPr/>
        </p:nvSpPr>
        <p:spPr bwMode="ltGray">
          <a:xfrm>
            <a:off x="417513" y="7556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7" name="Rectangle 3"/>
          <p:cNvSpPr/>
          <p:nvPr/>
        </p:nvSpPr>
        <p:spPr bwMode="ltGray">
          <a:xfrm>
            <a:off x="800100" y="7556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4"/>
          <p:cNvSpPr/>
          <p:nvPr/>
        </p:nvSpPr>
        <p:spPr bwMode="ltGray">
          <a:xfrm>
            <a:off x="541338" y="11779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5"/>
          <p:cNvSpPr/>
          <p:nvPr/>
        </p:nvSpPr>
        <p:spPr bwMode="ltGray">
          <a:xfrm>
            <a:off x="911225" y="11779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6"/>
          <p:cNvSpPr/>
          <p:nvPr/>
        </p:nvSpPr>
        <p:spPr bwMode="ltGray">
          <a:xfrm>
            <a:off x="127000" y="11049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7"/>
          <p:cNvSpPr/>
          <p:nvPr/>
        </p:nvSpPr>
        <p:spPr bwMode="gray">
          <a:xfrm>
            <a:off x="762000" y="6477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8"/>
          <p:cNvSpPr/>
          <p:nvPr/>
        </p:nvSpPr>
        <p:spPr bwMode="gray">
          <a:xfrm>
            <a:off x="442913" y="14382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9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4" name="Rectangle 10"/>
          <p:cNvSpPr>
            <a:spLocks noGrp="1"/>
          </p:cNvSpPr>
          <p:nvPr>
            <p:ph type="body" idx="1"/>
          </p:nvPr>
        </p:nvSpPr>
        <p:spPr>
          <a:xfrm>
            <a:off x="755650" y="1700213"/>
            <a:ext cx="8204200" cy="4403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/>
          <p:nvPr/>
        </p:nvSpPr>
        <p:spPr bwMode="ltGray">
          <a:xfrm>
            <a:off x="417513" y="7556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7" name="Rectangle 3"/>
          <p:cNvSpPr/>
          <p:nvPr/>
        </p:nvSpPr>
        <p:spPr bwMode="ltGray">
          <a:xfrm>
            <a:off x="800100" y="7556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4"/>
          <p:cNvSpPr/>
          <p:nvPr/>
        </p:nvSpPr>
        <p:spPr bwMode="ltGray">
          <a:xfrm>
            <a:off x="541338" y="11779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5"/>
          <p:cNvSpPr/>
          <p:nvPr/>
        </p:nvSpPr>
        <p:spPr bwMode="ltGray">
          <a:xfrm>
            <a:off x="911225" y="11779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6"/>
          <p:cNvSpPr/>
          <p:nvPr/>
        </p:nvSpPr>
        <p:spPr bwMode="ltGray">
          <a:xfrm>
            <a:off x="127000" y="11049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7"/>
          <p:cNvSpPr/>
          <p:nvPr/>
        </p:nvSpPr>
        <p:spPr bwMode="gray">
          <a:xfrm>
            <a:off x="762000" y="6477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8"/>
          <p:cNvSpPr/>
          <p:nvPr/>
        </p:nvSpPr>
        <p:spPr bwMode="gray">
          <a:xfrm>
            <a:off x="442913" y="14382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9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4" name="Rectangle 10"/>
          <p:cNvSpPr>
            <a:spLocks noGrp="1"/>
          </p:cNvSpPr>
          <p:nvPr>
            <p:ph type="body" idx="1"/>
          </p:nvPr>
        </p:nvSpPr>
        <p:spPr>
          <a:xfrm>
            <a:off x="755650" y="1700213"/>
            <a:ext cx="8204200" cy="4403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40431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6921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      任务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：车站概况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403350" y="2565400"/>
            <a:ext cx="6400800" cy="6223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知识点一 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《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站细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》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概况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en-US" altLang="zh-CN">
                <a:ea typeface="黑体" pitchFamily="2" charset="-122"/>
              </a:rPr>
              <a:t>《</a:t>
            </a:r>
            <a:r>
              <a:rPr lang="zh-CN" altLang="en-US">
                <a:ea typeface="黑体" pitchFamily="2" charset="-122"/>
              </a:rPr>
              <a:t>站细</a:t>
            </a:r>
            <a:r>
              <a:rPr lang="en-US" altLang="zh-CN">
                <a:ea typeface="黑体" pitchFamily="2" charset="-122"/>
              </a:rPr>
              <a:t>》</a:t>
            </a:r>
            <a:r>
              <a:rPr lang="zh-CN" altLang="en-US">
                <a:ea typeface="黑体" pitchFamily="2" charset="-122"/>
              </a:rPr>
              <a:t>概况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24973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800">
                <a:solidFill>
                  <a:schemeClr val="folHlink"/>
                </a:solidFill>
                <a:ea typeface="黑体" pitchFamily="2" charset="-122"/>
              </a:rPr>
              <a:t>（一）</a:t>
            </a:r>
            <a:r>
              <a:rPr lang="en-US" altLang="zh-CN" sz="2800">
                <a:solidFill>
                  <a:schemeClr val="folHlink"/>
                </a:solidFill>
                <a:ea typeface="黑体" pitchFamily="2" charset="-122"/>
              </a:rPr>
              <a:t>《</a:t>
            </a:r>
            <a:r>
              <a:rPr lang="zh-CN" altLang="en-US" sz="2800">
                <a:solidFill>
                  <a:schemeClr val="folHlink"/>
                </a:solidFill>
                <a:ea typeface="黑体" pitchFamily="2" charset="-122"/>
              </a:rPr>
              <a:t>站细</a:t>
            </a:r>
            <a:r>
              <a:rPr lang="en-US" altLang="zh-CN" sz="2800">
                <a:solidFill>
                  <a:schemeClr val="folHlink"/>
                </a:solidFill>
                <a:ea typeface="黑体" pitchFamily="2" charset="-122"/>
              </a:rPr>
              <a:t>》</a:t>
            </a:r>
            <a:r>
              <a:rPr lang="zh-CN" altLang="en-US" sz="2800">
                <a:solidFill>
                  <a:schemeClr val="folHlink"/>
                </a:solidFill>
                <a:ea typeface="黑体" pitchFamily="2" charset="-122"/>
              </a:rPr>
              <a:t>定位及作用</a:t>
            </a:r>
            <a:r>
              <a:rPr lang="zh-CN" altLang="en-US" sz="2800"/>
              <a:t>。</a:t>
            </a:r>
          </a:p>
          <a:p>
            <a:pPr lvl="0" eaLnBrk="1" hangingPunct="1"/>
            <a:r>
              <a:rPr lang="en-US" altLang="zh-CN" sz="2800"/>
              <a:t>《</a:t>
            </a:r>
            <a:r>
              <a:rPr lang="zh-CN" altLang="en-US" sz="2800"/>
              <a:t>站细</a:t>
            </a:r>
            <a:r>
              <a:rPr lang="en-US" altLang="zh-CN" sz="2800"/>
              <a:t>》</a:t>
            </a:r>
            <a:r>
              <a:rPr lang="zh-CN" altLang="en-US" sz="2800"/>
              <a:t>是车站编制日常作业计划，</a:t>
            </a:r>
          </a:p>
          <a:p>
            <a:pPr lvl="0" eaLnBrk="1" hangingPunct="1"/>
            <a:r>
              <a:rPr lang="zh-CN" altLang="en-US" sz="2800"/>
              <a:t>执行接发列车、调车作业和各项技术作业，</a:t>
            </a:r>
          </a:p>
          <a:p>
            <a:pPr lvl="0" eaLnBrk="1" hangingPunct="1"/>
            <a:r>
              <a:rPr lang="zh-CN" altLang="en-US" sz="2800"/>
              <a:t>进行日常运输生产分析总结、主要依据。</a:t>
            </a:r>
          </a:p>
          <a:p>
            <a:pPr lvl="0" eaLnBrk="1" hangingPunct="1"/>
            <a:r>
              <a:rPr lang="zh-CN" altLang="en-US" sz="2800"/>
              <a:t>凡在车站作业的车务、机务、车辆、工务、电务、供电、信息等部门人员必须遵照执行。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en-US" altLang="zh-CN">
                <a:ea typeface="黑体" pitchFamily="2" charset="-122"/>
              </a:rPr>
              <a:t>《</a:t>
            </a:r>
            <a:r>
              <a:rPr lang="zh-CN" altLang="en-US">
                <a:ea typeface="黑体" pitchFamily="2" charset="-122"/>
              </a:rPr>
              <a:t>站细</a:t>
            </a:r>
            <a:r>
              <a:rPr lang="en-US" altLang="zh-CN">
                <a:ea typeface="黑体" pitchFamily="2" charset="-122"/>
              </a:rPr>
              <a:t>》</a:t>
            </a:r>
            <a:r>
              <a:rPr lang="zh-CN" altLang="en-US">
                <a:ea typeface="黑体" pitchFamily="2" charset="-122"/>
              </a:rPr>
              <a:t>概况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24973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（二）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《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站细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》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编制审批权限</a:t>
            </a:r>
          </a:p>
          <a:p>
            <a:pPr lvl="0" eaLnBrk="1" hangingPunct="1"/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执行编制、讨论、审批制度。</a:t>
            </a:r>
          </a:p>
          <a:p>
            <a:pPr lvl="0" eaLnBrk="1" hangingPunct="1"/>
            <a:r>
              <a:rPr lang="zh-CN" altLang="en-US"/>
              <a:t>直属特、一、二等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铁路局审批</a:t>
            </a:r>
          </a:p>
          <a:p>
            <a:pPr lvl="0" eaLnBrk="1" hangingPunct="1"/>
            <a:r>
              <a:rPr lang="zh-CN" altLang="en-US"/>
              <a:t>站段管辖特、一、二等站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由管辖站段审核，铁路局批准；</a:t>
            </a:r>
          </a:p>
          <a:p>
            <a:pPr lvl="0" eaLnBrk="1" hangingPunct="1"/>
            <a:r>
              <a:rPr lang="zh-CN" altLang="en-US"/>
              <a:t>三等及以下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由管辖站段审批。 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en-US" altLang="zh-CN">
                <a:ea typeface="黑体" pitchFamily="2" charset="-122"/>
              </a:rPr>
              <a:t>《</a:t>
            </a:r>
            <a:r>
              <a:rPr lang="zh-CN" altLang="en-US">
                <a:ea typeface="黑体" pitchFamily="2" charset="-122"/>
              </a:rPr>
              <a:t>站细</a:t>
            </a:r>
            <a:r>
              <a:rPr lang="en-US" altLang="zh-CN">
                <a:ea typeface="黑体" pitchFamily="2" charset="-122"/>
              </a:rPr>
              <a:t>》</a:t>
            </a:r>
            <a:r>
              <a:rPr lang="zh-CN" altLang="en-US">
                <a:ea typeface="黑体" pitchFamily="2" charset="-122"/>
              </a:rPr>
              <a:t>概况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24973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（二）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《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站细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》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编制审批权限</a:t>
            </a:r>
          </a:p>
          <a:p>
            <a:pPr lvl="0" eaLnBrk="1" hangingPunct="1"/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执行编制、讨论、审批制度。</a:t>
            </a:r>
          </a:p>
          <a:p>
            <a:pPr lvl="0" eaLnBrk="1" hangingPunct="1"/>
            <a:r>
              <a:rPr lang="zh-CN" altLang="en-US"/>
              <a:t>直属特、一、二等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铁路局审批</a:t>
            </a:r>
          </a:p>
          <a:p>
            <a:pPr lvl="0" eaLnBrk="1" hangingPunct="1"/>
            <a:r>
              <a:rPr lang="zh-CN" altLang="en-US"/>
              <a:t>站段管辖特、一、二等站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由管辖站段审核，铁路局批准；</a:t>
            </a:r>
          </a:p>
          <a:p>
            <a:pPr lvl="0" eaLnBrk="1" hangingPunct="1"/>
            <a:r>
              <a:rPr lang="zh-CN" altLang="en-US"/>
              <a:t>三等及以下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由管辖站段审批。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en-US" altLang="zh-CN">
                <a:ea typeface="黑体" pitchFamily="2" charset="-122"/>
              </a:rPr>
              <a:t>《</a:t>
            </a:r>
            <a:r>
              <a:rPr lang="zh-CN" altLang="en-US">
                <a:ea typeface="黑体" pitchFamily="2" charset="-122"/>
              </a:rPr>
              <a:t>站细</a:t>
            </a:r>
            <a:r>
              <a:rPr lang="en-US" altLang="zh-CN">
                <a:ea typeface="黑体" pitchFamily="2" charset="-122"/>
              </a:rPr>
              <a:t>》</a:t>
            </a:r>
            <a:r>
              <a:rPr lang="zh-CN" altLang="en-US">
                <a:ea typeface="黑体" pitchFamily="2" charset="-122"/>
              </a:rPr>
              <a:t>概况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24973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（三）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《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站细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》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保管</a:t>
            </a:r>
          </a:p>
          <a:p>
            <a:pPr lvl="0" algn="just" eaLnBrk="1" hangingPunct="1"/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书面正本在站段技术科、车站值班员室各留存一份；</a:t>
            </a:r>
          </a:p>
          <a:p>
            <a:pPr lvl="0" algn="just" eaLnBrk="1" hangingPunct="1"/>
            <a:r>
              <a:rPr lang="zh-CN" altLang="en-US"/>
              <a:t>路局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归口部门留存一份（三等及以下车站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可留存电子版）；</a:t>
            </a:r>
          </a:p>
          <a:p>
            <a:pPr lvl="0" algn="just" eaLnBrk="1" hangingPunct="1"/>
            <a:r>
              <a:rPr lang="zh-CN" altLang="en-US"/>
              <a:t>特一等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电子版报铁道部备案。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en-US" altLang="zh-CN">
                <a:ea typeface="黑体" pitchFamily="2" charset="-122"/>
              </a:rPr>
              <a:t>《</a:t>
            </a:r>
            <a:r>
              <a:rPr lang="zh-CN" altLang="en-US">
                <a:ea typeface="黑体" pitchFamily="2" charset="-122"/>
              </a:rPr>
              <a:t>站细</a:t>
            </a:r>
            <a:r>
              <a:rPr lang="en-US" altLang="zh-CN">
                <a:ea typeface="黑体" pitchFamily="2" charset="-122"/>
              </a:rPr>
              <a:t>》</a:t>
            </a:r>
            <a:r>
              <a:rPr lang="zh-CN" altLang="en-US">
                <a:ea typeface="黑体" pitchFamily="2" charset="-122"/>
              </a:rPr>
              <a:t>概况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（三）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《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站细</a:t>
            </a:r>
            <a:r>
              <a:rPr lang="en-US" altLang="zh-CN">
                <a:solidFill>
                  <a:schemeClr val="folHlink"/>
                </a:solidFill>
                <a:ea typeface="黑体" pitchFamily="2" charset="-122"/>
              </a:rPr>
              <a:t>》</a:t>
            </a: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保管</a:t>
            </a:r>
          </a:p>
          <a:p>
            <a:pPr lvl="0" eaLnBrk="1" hangingPunct="1"/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各铁路局主管部门归口管理。</a:t>
            </a:r>
          </a:p>
          <a:p>
            <a:pPr lvl="0" eaLnBrk="1" hangingPunct="1"/>
            <a:r>
              <a:rPr lang="zh-CN" altLang="en-US"/>
              <a:t>任何部门及人员不得擅自增加或修改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内容。</a:t>
            </a:r>
          </a:p>
          <a:p>
            <a:pPr lvl="0" eaLnBrk="1" hangingPunct="1"/>
            <a:r>
              <a:rPr lang="zh-CN" altLang="en-US"/>
              <a:t>遇规章重新颁布，新设备投入使用，车站作业组织方法发生改变，车站应提前完成</a:t>
            </a:r>
            <a:r>
              <a:rPr lang="en-US" altLang="zh-CN"/>
              <a:t>《</a:t>
            </a:r>
            <a:r>
              <a:rPr lang="zh-CN" altLang="en-US"/>
              <a:t>站细</a:t>
            </a:r>
            <a:r>
              <a:rPr lang="en-US" altLang="zh-CN"/>
              <a:t>》</a:t>
            </a:r>
            <a:r>
              <a:rPr lang="zh-CN" altLang="en-US"/>
              <a:t>修订工作，并按规定程序审核报批，抄送有关单位。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6921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      任务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：车站概况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403350" y="2565400"/>
            <a:ext cx="6400800" cy="6223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知识点一 车站调车设备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调车设备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4200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/>
              <a:t>第</a:t>
            </a:r>
            <a:r>
              <a:rPr lang="en-US" altLang="zh-CN"/>
              <a:t>6</a:t>
            </a:r>
            <a:r>
              <a:rPr lang="zh-CN" altLang="en-US"/>
              <a:t>条  调车设备</a:t>
            </a:r>
            <a:endParaRPr lang="zh-CN" altLang="en-US" b="1"/>
          </a:p>
          <a:p>
            <a:pPr lvl="0" eaLnBrk="1" hangingPunct="1"/>
            <a:endParaRPr lang="en-US" altLang="zh-CN"/>
          </a:p>
        </p:txBody>
      </p:sp>
      <p:pic>
        <p:nvPicPr>
          <p:cNvPr id="4100" name="Picture 4"/>
          <p:cNvPicPr>
            <a:picLocks noChangeAspect="1"/>
          </p:cNvPicPr>
          <p:nvPr/>
        </p:nvPicPr>
        <p:blipFill>
          <a:blip r:embed="rId2"/>
          <a:srcRect l="15364" t="24903" r="6680" b="52074"/>
          <a:stretch>
            <a:fillRect/>
          </a:stretch>
        </p:blipFill>
        <p:spPr>
          <a:xfrm>
            <a:off x="0" y="2205038"/>
            <a:ext cx="9144000" cy="2160587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4101" name="Picture 5"/>
          <p:cNvPicPr>
            <a:picLocks noChangeAspect="1"/>
          </p:cNvPicPr>
          <p:nvPr/>
        </p:nvPicPr>
        <p:blipFill>
          <a:blip r:embed="rId2"/>
          <a:srcRect l="15364" t="52963" r="18790" b="27849"/>
          <a:stretch>
            <a:fillRect/>
          </a:stretch>
        </p:blipFill>
        <p:spPr>
          <a:xfrm>
            <a:off x="539750" y="4581525"/>
            <a:ext cx="8027988" cy="1871663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调车设备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4200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 sz="2800"/>
              <a:t>1</a:t>
            </a:r>
            <a:r>
              <a:rPr lang="zh-CN" altLang="en-US" sz="2800"/>
              <a:t>．驼峰调车设备。</a:t>
            </a:r>
          </a:p>
          <a:p>
            <a:pPr lvl="0" eaLnBrk="1" hangingPunct="1"/>
            <a:r>
              <a:rPr lang="zh-CN" altLang="en-US" sz="2800"/>
              <a:t>⑴名称：驼峰称号，如北峰、南峰等。</a:t>
            </a:r>
          </a:p>
          <a:p>
            <a:pPr lvl="0" eaLnBrk="1" hangingPunct="1"/>
            <a:r>
              <a:rPr lang="zh-CN" altLang="en-US" sz="2800"/>
              <a:t>⑵类型：</a:t>
            </a:r>
            <a:r>
              <a:rPr lang="zh-CN" altLang="en-US" sz="2800">
                <a:latin typeface="Arial"/>
              </a:rPr>
              <a:t>“</a:t>
            </a:r>
            <a:r>
              <a:rPr lang="zh-CN" altLang="en-US" sz="2800"/>
              <a:t>简易</a:t>
            </a:r>
            <a:r>
              <a:rPr lang="zh-CN" altLang="en-US" sz="2800">
                <a:latin typeface="Arial"/>
              </a:rPr>
              <a:t>”“</a:t>
            </a:r>
            <a:r>
              <a:rPr lang="zh-CN" altLang="en-US" sz="2800"/>
              <a:t>机械化</a:t>
            </a:r>
            <a:r>
              <a:rPr lang="zh-CN" altLang="en-US" sz="2800">
                <a:latin typeface="Arial"/>
              </a:rPr>
              <a:t>”“</a:t>
            </a:r>
            <a:r>
              <a:rPr lang="zh-CN" altLang="en-US" sz="2800"/>
              <a:t>半自动化</a:t>
            </a:r>
            <a:r>
              <a:rPr lang="zh-CN" altLang="en-US" sz="2800">
                <a:latin typeface="Arial"/>
              </a:rPr>
              <a:t>”“</a:t>
            </a:r>
            <a:r>
              <a:rPr lang="zh-CN" altLang="en-US" sz="2800"/>
              <a:t>自动化</a:t>
            </a:r>
            <a:r>
              <a:rPr lang="zh-CN" altLang="en-US" sz="2800">
                <a:latin typeface="Arial"/>
              </a:rPr>
              <a:t>”</a:t>
            </a:r>
            <a:r>
              <a:rPr lang="zh-CN" altLang="en-US" sz="2800"/>
              <a:t>等。</a:t>
            </a:r>
          </a:p>
          <a:p>
            <a:pPr lvl="0" eaLnBrk="1" hangingPunct="1"/>
            <a:r>
              <a:rPr lang="zh-CN" altLang="en-US" sz="2800"/>
              <a:t>⑶所属车场：应注明所属车场的哪一端。</a:t>
            </a:r>
          </a:p>
          <a:p>
            <a:pPr lvl="0" eaLnBrk="1" hangingPunct="1"/>
            <a:r>
              <a:rPr lang="zh-CN" altLang="en-US" sz="2800"/>
              <a:t>⑷调机类型：调车机车的型号，如</a:t>
            </a:r>
            <a:r>
              <a:rPr lang="en-US" altLang="zh-CN" sz="2800"/>
              <a:t>DF5</a:t>
            </a:r>
            <a:r>
              <a:rPr lang="zh-CN" altLang="en-US" sz="2800"/>
              <a:t>等。</a:t>
            </a:r>
          </a:p>
          <a:p>
            <a:pPr lvl="0" eaLnBrk="1" hangingPunct="1"/>
            <a:r>
              <a:rPr lang="zh-CN" altLang="en-US" sz="2800"/>
              <a:t>⑸机车遥控设备、驼峰切断按钮、限界检查器、提钩显示屏：如果有该类设备时，填记</a:t>
            </a:r>
            <a:r>
              <a:rPr lang="zh-CN" altLang="en-US" sz="2800">
                <a:latin typeface="Arial"/>
              </a:rPr>
              <a:t>“</a:t>
            </a:r>
            <a:r>
              <a:rPr lang="zh-CN" altLang="en-US" sz="2800"/>
              <a:t>有</a:t>
            </a:r>
            <a:r>
              <a:rPr lang="zh-CN" altLang="en-US" sz="2800">
                <a:latin typeface="Arial"/>
              </a:rPr>
              <a:t>”</a:t>
            </a:r>
            <a:r>
              <a:rPr lang="zh-CN" altLang="en-US" sz="2800"/>
              <a:t>，否则，填记</a:t>
            </a:r>
            <a:r>
              <a:rPr lang="zh-CN" altLang="en-US" sz="2800">
                <a:latin typeface="Arial"/>
              </a:rPr>
              <a:t>“</a:t>
            </a:r>
            <a:r>
              <a:rPr lang="zh-CN" altLang="en-US" sz="2800"/>
              <a:t>无</a:t>
            </a:r>
            <a:r>
              <a:rPr lang="zh-CN" altLang="en-US" sz="2800">
                <a:latin typeface="Arial"/>
              </a:rPr>
              <a:t>”</a:t>
            </a:r>
            <a:r>
              <a:rPr lang="zh-CN" altLang="en-US" sz="2800"/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调车设备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4200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 sz="2800"/>
              <a:t>⑹</a:t>
            </a:r>
            <a:r>
              <a:rPr lang="zh-CN" altLang="en-US" sz="2800"/>
              <a:t>道岔集中类型：填写</a:t>
            </a:r>
            <a:r>
              <a:rPr lang="zh-CN" altLang="en-US" sz="2800">
                <a:latin typeface="Arial"/>
              </a:rPr>
              <a:t>“</a:t>
            </a:r>
            <a:r>
              <a:rPr lang="zh-CN" altLang="en-US" sz="2800"/>
              <a:t>非集中</a:t>
            </a:r>
            <a:r>
              <a:rPr lang="zh-CN" altLang="en-US" sz="2800">
                <a:latin typeface="Arial"/>
              </a:rPr>
              <a:t>”</a:t>
            </a:r>
            <a:r>
              <a:rPr lang="zh-CN" altLang="en-US" sz="2800"/>
              <a:t>、</a:t>
            </a:r>
            <a:r>
              <a:rPr lang="zh-CN" altLang="en-US" sz="2800">
                <a:latin typeface="Arial"/>
              </a:rPr>
              <a:t>“</a:t>
            </a:r>
            <a:r>
              <a:rPr lang="zh-CN" altLang="en-US" sz="2800"/>
              <a:t>继电</a:t>
            </a:r>
            <a:r>
              <a:rPr lang="zh-CN" altLang="en-US" sz="2800">
                <a:latin typeface="Arial"/>
              </a:rPr>
              <a:t>”</a:t>
            </a:r>
            <a:r>
              <a:rPr lang="zh-CN" altLang="en-US" sz="2800"/>
              <a:t>、</a:t>
            </a:r>
            <a:r>
              <a:rPr lang="zh-CN" altLang="en-US" sz="2800">
                <a:latin typeface="Arial"/>
              </a:rPr>
              <a:t>“</a:t>
            </a:r>
            <a:r>
              <a:rPr lang="zh-CN" altLang="en-US" sz="2800"/>
              <a:t>计算机</a:t>
            </a:r>
            <a:r>
              <a:rPr lang="zh-CN" altLang="en-US" sz="2800">
                <a:latin typeface="Arial"/>
              </a:rPr>
              <a:t>”</a:t>
            </a:r>
            <a:r>
              <a:rPr lang="zh-CN" altLang="en-US" sz="2800"/>
              <a:t>等。</a:t>
            </a:r>
          </a:p>
          <a:p>
            <a:pPr lvl="0" eaLnBrk="1" hangingPunct="1"/>
            <a:r>
              <a:rPr lang="zh-CN" altLang="en-US" sz="2800"/>
              <a:t>⑺溜放方式：单推单溜、双推单溜、双推双溜。</a:t>
            </a:r>
          </a:p>
          <a:p>
            <a:pPr lvl="0" eaLnBrk="1" hangingPunct="1"/>
            <a:r>
              <a:rPr lang="zh-CN" altLang="en-US" sz="2800"/>
              <a:t>⑻牵出线、推送线长度：填写其有效长，。</a:t>
            </a:r>
          </a:p>
          <a:p>
            <a:pPr lvl="0" eaLnBrk="1" hangingPunct="1"/>
            <a:r>
              <a:rPr lang="zh-CN" altLang="en-US" sz="2800"/>
              <a:t>⑼驼峰高度及纵断面：与驼峰纵断面图一致。</a:t>
            </a:r>
          </a:p>
          <a:p>
            <a:pPr lvl="0" eaLnBrk="1" hangingPunct="1"/>
            <a:r>
              <a:rPr lang="zh-CN" altLang="en-US" sz="2800"/>
              <a:t>⑽停车设备：设在驼峰调车线尾部或调车区分界处的停车设备，如停车顶、停车器等。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调车设备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4200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 sz="2800"/>
              <a:t>2</a:t>
            </a:r>
            <a:r>
              <a:rPr lang="zh-CN" altLang="en-US" sz="2800"/>
              <a:t>．牵出线调车设备</a:t>
            </a:r>
          </a:p>
          <a:p>
            <a:pPr lvl="0" eaLnBrk="1" hangingPunct="1"/>
            <a:r>
              <a:rPr lang="zh-CN" altLang="en-US" sz="2800"/>
              <a:t>⑴名称：如牵</a:t>
            </a:r>
            <a:r>
              <a:rPr lang="en-US" altLang="zh-CN" sz="2800"/>
              <a:t>1</a:t>
            </a:r>
            <a:r>
              <a:rPr lang="zh-CN" altLang="en-US" sz="2800"/>
              <a:t>、牵</a:t>
            </a:r>
            <a:r>
              <a:rPr lang="en-US" altLang="zh-CN" sz="2800"/>
              <a:t>2</a:t>
            </a:r>
            <a:r>
              <a:rPr lang="zh-CN" altLang="en-US" sz="2800"/>
              <a:t>、东牵、南牵等。</a:t>
            </a:r>
          </a:p>
          <a:p>
            <a:pPr lvl="0" eaLnBrk="1" hangingPunct="1"/>
            <a:r>
              <a:rPr lang="zh-CN" altLang="en-US" sz="2800"/>
              <a:t>⑵起止点：应分别注明起止点的道岔、调车信号机的号码及车挡名称等。</a:t>
            </a:r>
          </a:p>
          <a:p>
            <a:pPr lvl="0" eaLnBrk="1" hangingPunct="1"/>
            <a:r>
              <a:rPr lang="zh-CN" altLang="en-US" sz="2800"/>
              <a:t>⑶坡度：填牵出线向站内方向的平均坡度。</a:t>
            </a:r>
          </a:p>
          <a:p>
            <a:pPr lvl="0" eaLnBrk="1" hangingPunct="1"/>
            <a:r>
              <a:rPr lang="zh-CN" altLang="en-US" sz="2800"/>
              <a:t>⑸溜放方式：填记单组、连续、多组溜放。</a:t>
            </a:r>
          </a:p>
          <a:p>
            <a:pPr lvl="0" eaLnBrk="1" hangingPunct="1"/>
            <a:r>
              <a:rPr lang="zh-CN" altLang="en-US" sz="2800"/>
              <a:t>⑹制动方式：人力制动机、铁鞋、减速顶等。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6921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      任务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：车站概况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403350" y="2565400"/>
            <a:ext cx="6985000" cy="6223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知识点二   车站位置、性质任务等级 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1116013" y="404813"/>
            <a:ext cx="7793037" cy="1008062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车站位置性质等级任务</a:t>
            </a:r>
            <a:r>
              <a:rPr lang="zh-CN" altLang="en-US"/>
              <a:t> 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295275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/>
              <a:t>第</a:t>
            </a:r>
            <a:r>
              <a:rPr lang="en-US" altLang="zh-CN"/>
              <a:t>1</a:t>
            </a:r>
            <a:r>
              <a:rPr lang="zh-CN" altLang="en-US"/>
              <a:t>条  车站的位置、性质和等级</a:t>
            </a:r>
          </a:p>
          <a:p>
            <a:pPr lvl="0" algn="just" eaLnBrk="1" hangingPunct="1"/>
            <a:r>
              <a:rPr lang="zh-CN" altLang="en-US"/>
              <a:t>一、车站所在省市县以及所属铁路线、中心里程，站内场界，隶属单位等。</a:t>
            </a:r>
          </a:p>
          <a:p>
            <a:pPr lvl="0" algn="just" eaLnBrk="1" hangingPunct="1"/>
            <a:r>
              <a:rPr lang="zh-CN" altLang="en-US"/>
              <a:t>二、车站区间分界线及相邻车站距离。</a:t>
            </a:r>
          </a:p>
        </p:txBody>
      </p:sp>
      <p:pic>
        <p:nvPicPr>
          <p:cNvPr id="4100" name="Picture 7"/>
          <p:cNvPicPr>
            <a:picLocks noChangeAspect="1"/>
          </p:cNvPicPr>
          <p:nvPr/>
        </p:nvPicPr>
        <p:blipFill>
          <a:blip r:embed="rId2"/>
          <a:srcRect l="26574" t="41341" r="26941" b="38000"/>
          <a:stretch>
            <a:fillRect/>
          </a:stretch>
        </p:blipFill>
        <p:spPr>
          <a:xfrm>
            <a:off x="684213" y="4221163"/>
            <a:ext cx="7632700" cy="1906587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车站位置性质等级任务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8963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/>
              <a:t>1</a:t>
            </a:r>
            <a:r>
              <a:rPr lang="zh-CN" altLang="en-US"/>
              <a:t>．线别填记车站所在干线的线名。</a:t>
            </a:r>
          </a:p>
          <a:p>
            <a:pPr lvl="0" eaLnBrk="1" hangingPunct="1"/>
            <a:r>
              <a:rPr lang="en-US" altLang="zh-CN"/>
              <a:t>2</a:t>
            </a:r>
            <a:r>
              <a:rPr lang="zh-CN" altLang="en-US"/>
              <a:t>．方向填记向站内方向为</a:t>
            </a:r>
            <a:r>
              <a:rPr lang="zh-CN" altLang="en-US">
                <a:latin typeface="Arial"/>
              </a:rPr>
              <a:t>“</a:t>
            </a:r>
            <a:r>
              <a:rPr lang="zh-CN" altLang="en-US"/>
              <a:t>上行</a:t>
            </a:r>
            <a:r>
              <a:rPr lang="zh-CN" altLang="en-US">
                <a:latin typeface="Arial"/>
              </a:rPr>
              <a:t>”</a:t>
            </a:r>
            <a:r>
              <a:rPr lang="zh-CN" altLang="en-US"/>
              <a:t>或</a:t>
            </a:r>
            <a:r>
              <a:rPr lang="zh-CN" altLang="en-US">
                <a:latin typeface="Arial"/>
              </a:rPr>
              <a:t>“</a:t>
            </a:r>
            <a:r>
              <a:rPr lang="zh-CN" altLang="en-US"/>
              <a:t>下行</a:t>
            </a:r>
            <a:r>
              <a:rPr lang="zh-CN" altLang="en-US">
                <a:latin typeface="Arial"/>
              </a:rPr>
              <a:t>”</a:t>
            </a:r>
            <a:r>
              <a:rPr lang="zh-CN" altLang="en-US"/>
              <a:t>。</a:t>
            </a:r>
          </a:p>
          <a:p>
            <a:pPr lvl="0" eaLnBrk="1" hangingPunct="1"/>
            <a:r>
              <a:rPr lang="en-US" altLang="zh-CN"/>
              <a:t>3</a:t>
            </a:r>
            <a:r>
              <a:rPr lang="zh-CN" altLang="en-US"/>
              <a:t>．邻站填写相邻车站（线路所）名称。</a:t>
            </a:r>
          </a:p>
          <a:p>
            <a:pPr lvl="0" eaLnBrk="1" hangingPunct="1"/>
            <a:r>
              <a:rPr lang="en-US" altLang="zh-CN"/>
              <a:t>4</a:t>
            </a:r>
            <a:r>
              <a:rPr lang="zh-CN" altLang="en-US"/>
              <a:t>．站间距离填写两站中心线间的距离。</a:t>
            </a:r>
          </a:p>
          <a:p>
            <a:pPr lvl="0" eaLnBrk="1" hangingPunct="1"/>
            <a:r>
              <a:rPr lang="en-US" altLang="zh-CN"/>
              <a:t>5</a:t>
            </a:r>
            <a:r>
              <a:rPr lang="zh-CN" altLang="en-US"/>
              <a:t>．区间正线数填写</a:t>
            </a:r>
            <a:r>
              <a:rPr lang="zh-CN" altLang="en-US">
                <a:latin typeface="Arial"/>
              </a:rPr>
              <a:t>“</a:t>
            </a:r>
            <a:r>
              <a:rPr lang="zh-CN" altLang="en-US"/>
              <a:t>单</a:t>
            </a:r>
            <a:r>
              <a:rPr lang="zh-CN" altLang="en-US">
                <a:latin typeface="Arial"/>
              </a:rPr>
              <a:t>”</a:t>
            </a:r>
            <a:r>
              <a:rPr lang="zh-CN" altLang="en-US"/>
              <a:t>、</a:t>
            </a:r>
            <a:r>
              <a:rPr lang="zh-CN" altLang="en-US">
                <a:latin typeface="Arial"/>
              </a:rPr>
              <a:t>“</a:t>
            </a:r>
            <a:r>
              <a:rPr lang="zh-CN" altLang="en-US"/>
              <a:t>双</a:t>
            </a:r>
            <a:r>
              <a:rPr lang="zh-CN" altLang="en-US">
                <a:latin typeface="Arial"/>
              </a:rPr>
              <a:t>”</a:t>
            </a:r>
            <a:r>
              <a:rPr lang="zh-CN" altLang="en-US"/>
              <a:t>； </a:t>
            </a:r>
          </a:p>
          <a:p>
            <a:pPr lvl="0" eaLnBrk="1" hangingPunct="1"/>
            <a:r>
              <a:rPr lang="en-US" altLang="zh-CN"/>
              <a:t>6</a:t>
            </a:r>
            <a:r>
              <a:rPr lang="zh-CN" altLang="en-US"/>
              <a:t>．站界填写车站与区间分界点设备名称。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车站位置性质等级任务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1052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b="1"/>
              <a:t>第</a:t>
            </a:r>
            <a:r>
              <a:rPr lang="en-US" altLang="zh-CN" b="1"/>
              <a:t>2</a:t>
            </a:r>
            <a:r>
              <a:rPr lang="zh-CN" altLang="en-US" b="1"/>
              <a:t>条  车站工作量</a:t>
            </a:r>
          </a:p>
          <a:p>
            <a:pPr lvl="0" eaLnBrk="1" hangingPunct="1"/>
            <a:endParaRPr lang="zh-CN" altLang="en-US" b="1"/>
          </a:p>
          <a:p>
            <a:pPr lvl="0" eaLnBrk="1" hangingPunct="1"/>
            <a:endParaRPr lang="zh-CN" altLang="en-US" b="1"/>
          </a:p>
          <a:p>
            <a:pPr lvl="0" eaLnBrk="1" hangingPunct="1"/>
            <a:endParaRPr lang="zh-CN" altLang="en-US" b="1"/>
          </a:p>
          <a:p>
            <a:pPr lvl="0" eaLnBrk="1" hangingPunct="1"/>
            <a:endParaRPr lang="zh-CN" altLang="en-US" b="1"/>
          </a:p>
          <a:p>
            <a:pPr lvl="0" eaLnBrk="1" hangingPunct="1"/>
            <a:endParaRPr lang="zh-CN" altLang="en-US" b="1"/>
          </a:p>
          <a:p>
            <a:pPr lvl="0" eaLnBrk="1" hangingPunct="1"/>
            <a:endParaRPr lang="en-US" altLang="zh-CN" b="1"/>
          </a:p>
        </p:txBody>
      </p:sp>
      <p:pic>
        <p:nvPicPr>
          <p:cNvPr id="6148" name="Picture 4"/>
          <p:cNvPicPr>
            <a:picLocks noChangeAspect="1"/>
          </p:cNvPicPr>
          <p:nvPr/>
        </p:nvPicPr>
        <p:blipFill>
          <a:blip r:embed="rId2"/>
          <a:srcRect l="17435" t="47245" r="16704" b="34051"/>
          <a:stretch>
            <a:fillRect/>
          </a:stretch>
        </p:blipFill>
        <p:spPr>
          <a:xfrm>
            <a:off x="179388" y="2636838"/>
            <a:ext cx="8569325" cy="13684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ea typeface="黑体" pitchFamily="2" charset="-122"/>
              </a:rPr>
              <a:t>车站位置性质等级任务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137525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80000"/>
              </a:lnSpc>
            </a:pPr>
            <a:r>
              <a:rPr lang="en-US" altLang="zh-CN"/>
              <a:t>1.</a:t>
            </a:r>
            <a:r>
              <a:rPr lang="zh-CN" altLang="en-US"/>
              <a:t>按编制前一年完成的日均客货运工作量实际为依据。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/>
              <a:t>2.</a:t>
            </a:r>
            <a:r>
              <a:rPr lang="zh-CN" altLang="en-US"/>
              <a:t>车站所有岔线货运量日均总和填记在附记栏内。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/>
              <a:t>3.</a:t>
            </a:r>
            <a:r>
              <a:rPr lang="en-US" altLang="zh-CN">
                <a:latin typeface="Arial"/>
              </a:rPr>
              <a:t>“</a:t>
            </a:r>
            <a:r>
              <a:rPr lang="zh-CN" altLang="en-US"/>
              <a:t>办理辆数</a:t>
            </a:r>
            <a:r>
              <a:rPr lang="zh-CN" altLang="en-US">
                <a:latin typeface="Arial"/>
              </a:rPr>
              <a:t>”</a:t>
            </a:r>
            <a:r>
              <a:rPr lang="zh-CN" altLang="en-US"/>
              <a:t>栏：中间站填记计算停留车时间指标的摘车数与挂车数之和。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/>
              <a:t>4.</a:t>
            </a:r>
            <a:r>
              <a:rPr lang="en-US" altLang="zh-CN">
                <a:latin typeface="Arial"/>
              </a:rPr>
              <a:t>“</a:t>
            </a:r>
            <a:r>
              <a:rPr lang="zh-CN" altLang="en-US"/>
              <a:t>改编辆数</a:t>
            </a:r>
            <a:r>
              <a:rPr lang="zh-CN" altLang="en-US">
                <a:latin typeface="Arial"/>
              </a:rPr>
              <a:t>”</a:t>
            </a:r>
            <a:r>
              <a:rPr lang="zh-CN" altLang="en-US"/>
              <a:t>栏：编组站及有解编任务的区段站填记此栏。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/>
              <a:t>5.</a:t>
            </a:r>
            <a:r>
              <a:rPr lang="en-US" altLang="zh-CN">
                <a:latin typeface="Arial"/>
              </a:rPr>
              <a:t>“</a:t>
            </a:r>
            <a:r>
              <a:rPr lang="zh-CN" altLang="en-US"/>
              <a:t>中转辆数</a:t>
            </a:r>
            <a:r>
              <a:rPr lang="zh-CN" altLang="en-US">
                <a:latin typeface="Arial"/>
              </a:rPr>
              <a:t>”</a:t>
            </a:r>
            <a:r>
              <a:rPr lang="zh-CN" altLang="en-US"/>
              <a:t>栏：中间站及无编解任务的区段站填记此栏。 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https://d.book118.com/117034043124006031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Tahoma</vt:lpstr>
      <vt:lpstr>宋体</vt:lpstr>
      <vt:lpstr>Wingdings</vt:lpstr>
      <vt:lpstr>黑体</vt:lpstr>
      <vt:lpstr>Office Theme</vt:lpstr>
      <vt:lpstr>      任务1：车站概况</vt:lpstr>
      <vt:lpstr>《站细》概况</vt:lpstr>
      <vt:lpstr>《站细》概况</vt:lpstr>
      <vt:lpstr>《站细》概况</vt:lpstr>
      <vt:lpstr>《站细》概况</vt:lpstr>
      <vt:lpstr>《站细》概况</vt:lpstr>
      <vt:lpstr>      任务1：车站概况</vt:lpstr>
      <vt:lpstr>调车设备</vt:lpstr>
      <vt:lpstr>调车设备</vt:lpstr>
      <vt:lpstr>调车设备</vt:lpstr>
      <vt:lpstr>调车设备</vt:lpstr>
      <vt:lpstr>      任务1：车站概况</vt:lpstr>
      <vt:lpstr>车站位置性质等级任务 </vt:lpstr>
      <vt:lpstr>车站位置性质等级任务</vt:lpstr>
      <vt:lpstr>车站位置性质等级任务</vt:lpstr>
      <vt:lpstr>车站位置性质等级任务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2024-09-04T00:43:38.276</cp:lastPrinted>
  <dcterms:created xsi:type="dcterms:W3CDTF">2024-09-03T16:43:38Z</dcterms:created>
  <dcterms:modified xsi:type="dcterms:W3CDTF">2024-09-03T16:43:39Z</dcterms:modified>
</cp:coreProperties>
</file>