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2F2B07-75B6-4791-89B6-F65FF5DFBC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16C84E-FD93-4651-9F15-5E605F7526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BA3405-A4C7-41A2-8DFB-D082ED6BCB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C89FEA-1767-46F4-B53E-1FE3AF96BE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8F14F0-FA54-4A57-9922-1076852E20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4A4AAF-174E-42D8-BB3F-B7B49E2F56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A2A3B7-42FE-44D0-A8CA-14CF7C3B2D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7A0E81-B556-4A58-B1A7-D61608A5F6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75476E-79EC-4E22-8A31-222ACBB487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188D9B-1CEF-4F6F-8FFB-FEAC1C6C43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137947-2048-4AE6-AB4B-49A03124C1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035031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系统性金融风险与货币政策的防范作用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系统性金融风险的定义和分类
 系统性金融风险的成因和影响因素
 货币政策对系统性金融风险的影响
 货币政策工具在防范金融风险中的作用
 货币政策传导机制与金融风险防范
 国际经验与货币政策的金融风险防范
 中国货币政策与系统性金融风险的现状
 政策建议与未来展望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系统性金融风险的定义和分类</a:t>
            </a:r>
          </a:p>
        </p:txBody>
      </p:sp>
      <p:sp>
        <p:nvSpPr>
          <p:cNvPr id="3" name="Subtitle 2"/>
          <p:cNvSpPr>
            <a:spLocks noGrp="1"/>
          </p:cNvSpPr>
          <p:nvPr>
            <p:ph type="subTitle" idx="1"/>
          </p:nvPr>
        </p:nvSpPr>
        <p:spPr/>
        <p:txBody>
          <a:bodyPr/>
          <a:lstStyle/>
          <a:p>
            <a:r>
              <a:t>系统性金融风险与货币政策的防范作用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系统性金融风险的定义和分类</a:t>
            </a:r>
          </a:p>
        </p:txBody>
      </p:sp>
      <p:sp>
        <p:nvSpPr>
          <p:cNvPr id="3" name="Text Placeholder 2"/>
          <p:cNvSpPr>
            <a:spLocks noGrp="1"/>
          </p:cNvSpPr>
          <p:nvPr>
            <p:ph type="body" idx="1"/>
          </p:nvPr>
        </p:nvSpPr>
        <p:spPr/>
        <p:txBody>
          <a:bodyPr/>
          <a:lstStyle/>
          <a:p>
            <a:r>
              <a:t>系统性金融风险的定义</a:t>
            </a:r>
          </a:p>
        </p:txBody>
      </p:sp>
      <p:sp>
        <p:nvSpPr>
          <p:cNvPr id="4" name="Content Placeholder 3"/>
          <p:cNvSpPr>
            <a:spLocks noGrp="1"/>
          </p:cNvSpPr>
          <p:nvPr>
            <p:ph sz="half" idx="2"/>
          </p:nvPr>
        </p:nvSpPr>
        <p:spPr/>
        <p:txBody>
          <a:bodyPr/>
          <a:lstStyle/>
          <a:p>
            <a:r>
              <a:t>1.系统性金融风险是指金融体系内部或外部因素导致整个系统出现不稳定、崩溃或瘫痪的风险，可能对实体经济产生严重负面影响。</a:t>
            </a:r>
          </a:p>
          <a:p>
            <a:r>
              <a:t>2.系统性金融风险具有传染性和扩散性，一个金融机构的风险可能迅速传递给其他机构，导致整个金融体系出现危机。</a:t>
            </a:r>
          </a:p>
          <a:p>
            <a:r>
              <a:t>3.系统性金融风险与宏观经济因素、金融市场波动、政策变化等多种因素相关，需要综合考虑各种因素来进行评估和防范。</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系统性金融风险的定义和分类</a:t>
            </a:r>
          </a:p>
        </p:txBody>
      </p:sp>
      <p:sp>
        <p:nvSpPr>
          <p:cNvPr id="3" name="Text Placeholder 2"/>
          <p:cNvSpPr>
            <a:spLocks noGrp="1"/>
          </p:cNvSpPr>
          <p:nvPr>
            <p:ph type="body" idx="1"/>
          </p:nvPr>
        </p:nvSpPr>
        <p:spPr/>
        <p:txBody>
          <a:bodyPr/>
          <a:lstStyle/>
          <a:p>
            <a:r>
              <a:t>系统性金融风险的分类</a:t>
            </a:r>
          </a:p>
        </p:txBody>
      </p:sp>
      <p:sp>
        <p:nvSpPr>
          <p:cNvPr id="4" name="Content Placeholder 3"/>
          <p:cNvSpPr>
            <a:spLocks noGrp="1"/>
          </p:cNvSpPr>
          <p:nvPr>
            <p:ph sz="half" idx="2"/>
          </p:nvPr>
        </p:nvSpPr>
        <p:spPr/>
        <p:txBody>
          <a:bodyPr/>
          <a:lstStyle/>
          <a:p>
            <a:r>
              <a:t>1.按照风险来源，系统性金融风险可分为内部风险和外部风险。内部风险主要包括金融机构自身的经营风险、治理风险等，外部风险则包括宏观经济波动、政策变化等因素对金融体系产生的影响。</a:t>
            </a:r>
          </a:p>
          <a:p>
            <a:r>
              <a:t>2.按照风险传递机制，系统性金融风险可分为直接风险和间接风险。直接风险是指单一金融机构出现问题后，直接对其他机构产生影响，导致整个金融体系出现危机；间接风险则是指单一机构出现问题后，通过金融市场、信心等渠道对其他机构产生影响，引发系统性风险。</a:t>
            </a:r>
          </a:p>
          <a:p>
            <a:r>
              <a:t>3.按照风险表现形式，系统性金融风险可分为信用风险、市场风险、流动性风险等。这些风险之间相互作用、相互影响，可能导致整个金融体系的不稳定。</a:t>
            </a:r>
          </a:p>
          <a:p>
            <a:r>
              <a:t>以上内容仅供参考，如有需要，建议您查阅相关文献或咨询专业人士。</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系统性金融风险的成因和影响因素</a:t>
            </a:r>
          </a:p>
        </p:txBody>
      </p:sp>
      <p:sp>
        <p:nvSpPr>
          <p:cNvPr id="3" name="Subtitle 2"/>
          <p:cNvSpPr>
            <a:spLocks noGrp="1"/>
          </p:cNvSpPr>
          <p:nvPr>
            <p:ph type="subTitle" idx="1"/>
          </p:nvPr>
        </p:nvSpPr>
        <p:spPr/>
        <p:txBody>
          <a:bodyPr/>
          <a:lstStyle/>
          <a:p>
            <a:r>
              <a:t>系统性金融风险与货币政策的防范作用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系统性金融风险的成因和影响因素</a:t>
            </a:r>
          </a:p>
        </p:txBody>
      </p:sp>
      <p:sp>
        <p:nvSpPr>
          <p:cNvPr id="3" name="Text Placeholder 2"/>
          <p:cNvSpPr>
            <a:spLocks noGrp="1"/>
          </p:cNvSpPr>
          <p:nvPr>
            <p:ph type="body" idx="1"/>
          </p:nvPr>
        </p:nvSpPr>
        <p:spPr/>
        <p:txBody>
          <a:bodyPr/>
          <a:lstStyle/>
          <a:p>
            <a:r>
              <a:t>宏观经济波动</a:t>
            </a:r>
          </a:p>
        </p:txBody>
      </p:sp>
      <p:sp>
        <p:nvSpPr>
          <p:cNvPr id="4" name="Content Placeholder 3"/>
          <p:cNvSpPr>
            <a:spLocks noGrp="1"/>
          </p:cNvSpPr>
          <p:nvPr>
            <p:ph sz="half" idx="2"/>
          </p:nvPr>
        </p:nvSpPr>
        <p:spPr/>
        <p:txBody>
          <a:bodyPr/>
          <a:lstStyle/>
          <a:p>
            <a:r>
              <a:t>1.经济繁荣期可能导致过度投资和风险积累。2.经济衰退期可能导致资产质量恶化和信贷收缩。3.政策变动可能引发市场预期变化，影响金融稳定。</a:t>
            </a:r>
          </a:p>
          <a:p/>
        </p:txBody>
      </p:sp>
      <p:sp>
        <p:nvSpPr>
          <p:cNvPr id="5" name="Text Placeholder 4"/>
          <p:cNvSpPr>
            <a:spLocks noGrp="1"/>
          </p:cNvSpPr>
          <p:nvPr>
            <p:ph type="body" idx="3"/>
          </p:nvPr>
        </p:nvSpPr>
        <p:spPr/>
        <p:txBody>
          <a:bodyPr/>
          <a:lstStyle/>
          <a:p>
            <a:r>
              <a:t>金融市场失灵</a:t>
            </a:r>
          </a:p>
        </p:txBody>
      </p:sp>
      <p:sp>
        <p:nvSpPr>
          <p:cNvPr id="6" name="Content Placeholder 5"/>
          <p:cNvSpPr>
            <a:spLocks noGrp="1"/>
          </p:cNvSpPr>
          <p:nvPr>
            <p:ph sz="half" idx="4"/>
          </p:nvPr>
        </p:nvSpPr>
        <p:spPr/>
        <p:txBody>
          <a:bodyPr/>
          <a:lstStyle/>
          <a:p>
            <a:r>
              <a:t>1.市场信息不对称可能导致逆向选择和道德风险。2.市场波动可能引发流动性风险和传染性风险。3.金融创新可能带来新型风险和监管挑战。</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系统性金融风险的成因和影响因素</a:t>
            </a:r>
          </a:p>
        </p:txBody>
      </p:sp>
      <p:sp>
        <p:nvSpPr>
          <p:cNvPr id="3" name="Text Placeholder 2"/>
          <p:cNvSpPr>
            <a:spLocks noGrp="1"/>
          </p:cNvSpPr>
          <p:nvPr>
            <p:ph type="body" idx="1"/>
          </p:nvPr>
        </p:nvSpPr>
        <p:spPr/>
        <p:txBody>
          <a:bodyPr/>
          <a:lstStyle/>
          <a:p>
            <a:r>
              <a:t>金融机构治理与风险管理</a:t>
            </a:r>
          </a:p>
        </p:txBody>
      </p:sp>
      <p:sp>
        <p:nvSpPr>
          <p:cNvPr id="4" name="Content Placeholder 3"/>
          <p:cNvSpPr>
            <a:spLocks noGrp="1"/>
          </p:cNvSpPr>
          <p:nvPr>
            <p:ph sz="half" idx="2"/>
          </p:nvPr>
        </p:nvSpPr>
        <p:spPr/>
        <p:txBody>
          <a:bodyPr/>
          <a:lstStyle/>
          <a:p>
            <a:r>
              <a:t>1.治理结构不健全可能导致决策失误和风险失控。2.风险管理能力不足可能导致风险识别和评估失误。3.内部控制与合规管理不善可能导致违规行为和损失。</a:t>
            </a:r>
          </a:p>
          <a:p/>
        </p:txBody>
      </p:sp>
      <p:sp>
        <p:nvSpPr>
          <p:cNvPr id="5" name="Text Placeholder 4"/>
          <p:cNvSpPr>
            <a:spLocks noGrp="1"/>
          </p:cNvSpPr>
          <p:nvPr>
            <p:ph type="body" idx="3"/>
          </p:nvPr>
        </p:nvSpPr>
        <p:spPr/>
        <p:txBody>
          <a:bodyPr/>
          <a:lstStyle/>
          <a:p>
            <a:r>
              <a:t>监管制度与政策</a:t>
            </a:r>
          </a:p>
        </p:txBody>
      </p:sp>
      <p:sp>
        <p:nvSpPr>
          <p:cNvPr id="6" name="Content Placeholder 5"/>
          <p:cNvSpPr>
            <a:spLocks noGrp="1"/>
          </p:cNvSpPr>
          <p:nvPr>
            <p:ph sz="half" idx="4"/>
          </p:nvPr>
        </p:nvSpPr>
        <p:spPr/>
        <p:txBody>
          <a:bodyPr/>
          <a:lstStyle/>
          <a:p>
            <a:r>
              <a:t>1.监管制度不完善可能导致监管套利和风险积累。2.监管政策变动可能影响市场预期和金融机构行为。3.跨境监管合作不足可能导致全球性风险的产生和传播。</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系统性金融风险的成因和影响因素</a:t>
            </a:r>
          </a:p>
        </p:txBody>
      </p:sp>
      <p:sp>
        <p:nvSpPr>
          <p:cNvPr id="3" name="Text Placeholder 2"/>
          <p:cNvSpPr>
            <a:spLocks noGrp="1"/>
          </p:cNvSpPr>
          <p:nvPr>
            <p:ph type="body" idx="1"/>
          </p:nvPr>
        </p:nvSpPr>
        <p:spPr/>
        <p:txBody>
          <a:bodyPr/>
          <a:lstStyle/>
          <a:p>
            <a:r>
              <a:t>国际环境与外部冲击</a:t>
            </a:r>
          </a:p>
        </p:txBody>
      </p:sp>
      <p:sp>
        <p:nvSpPr>
          <p:cNvPr id="4" name="Content Placeholder 3"/>
          <p:cNvSpPr>
            <a:spLocks noGrp="1"/>
          </p:cNvSpPr>
          <p:nvPr>
            <p:ph sz="half" idx="2"/>
          </p:nvPr>
        </p:nvSpPr>
        <p:spPr/>
        <p:txBody>
          <a:bodyPr/>
          <a:lstStyle/>
          <a:p>
            <a:r>
              <a:t>1.全球经济一体化可能导致风险跨国传播。2.地缘政治风险可能对金融市场产生重大影响。3.国际贸易政策变动可能影响金融机构的资产质量和盈利能力。</a:t>
            </a:r>
          </a:p>
          <a:p>
            <a:r>
              <a:t>以上内容仅供参考，希望能够帮助到您。如有需要，建议您查阅相关文献或咨询专业人士。</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货币政策对系统性金融风险的影响</a:t>
            </a:r>
          </a:p>
        </p:txBody>
      </p:sp>
      <p:sp>
        <p:nvSpPr>
          <p:cNvPr id="3" name="Subtitle 2"/>
          <p:cNvSpPr>
            <a:spLocks noGrp="1"/>
          </p:cNvSpPr>
          <p:nvPr>
            <p:ph type="subTitle" idx="1"/>
          </p:nvPr>
        </p:nvSpPr>
        <p:spPr/>
        <p:txBody>
          <a:bodyPr/>
          <a:lstStyle/>
          <a:p>
            <a:r>
              <a:t>系统性金融风险与货币政策的防范作用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货币政策对系统性金融风险的影响</a:t>
            </a:r>
          </a:p>
        </p:txBody>
      </p:sp>
      <p:sp>
        <p:nvSpPr>
          <p:cNvPr id="3" name="Text Placeholder 2"/>
          <p:cNvSpPr>
            <a:spLocks noGrp="1"/>
          </p:cNvSpPr>
          <p:nvPr>
            <p:ph type="body" idx="1"/>
          </p:nvPr>
        </p:nvSpPr>
        <p:spPr/>
        <p:txBody>
          <a:bodyPr/>
          <a:lstStyle/>
          <a:p>
            <a:r>
              <a:t>货币政策与系统性金融风险的关系</a:t>
            </a:r>
          </a:p>
        </p:txBody>
      </p:sp>
      <p:sp>
        <p:nvSpPr>
          <p:cNvPr id="4" name="Content Placeholder 3"/>
          <p:cNvSpPr>
            <a:spLocks noGrp="1"/>
          </p:cNvSpPr>
          <p:nvPr>
            <p:ph sz="half" idx="2"/>
          </p:nvPr>
        </p:nvSpPr>
        <p:spPr/>
        <p:txBody>
          <a:bodyPr/>
          <a:lstStyle/>
          <a:p>
            <a:r>
              <a:t>1.货币政策的宽松或紧缩会直接影响金融体系的流动性。</a:t>
            </a:r>
          </a:p>
          <a:p>
            <a:r>
              <a:t>2.货币政策对资产价格和信贷扩张的影响可能导致金融风险的积累。</a:t>
            </a:r>
          </a:p>
          <a:p>
            <a:r>
              <a:t>3.货币政策的传导机制对金融稳定具有重要影响。</a:t>
            </a:r>
          </a:p>
          <a:p/>
        </p:txBody>
      </p:sp>
      <p:sp>
        <p:nvSpPr>
          <p:cNvPr id="5" name="Text Placeholder 4"/>
          <p:cNvSpPr>
            <a:spLocks noGrp="1"/>
          </p:cNvSpPr>
          <p:nvPr>
            <p:ph type="body" idx="3"/>
          </p:nvPr>
        </p:nvSpPr>
        <p:spPr/>
        <p:txBody>
          <a:bodyPr/>
          <a:lstStyle/>
          <a:p>
            <a:r>
              <a:t>货币政策工具在防范系统性金融风险中的作用</a:t>
            </a:r>
          </a:p>
        </p:txBody>
      </p:sp>
      <p:sp>
        <p:nvSpPr>
          <p:cNvPr id="6" name="Content Placeholder 5"/>
          <p:cNvSpPr>
            <a:spLocks noGrp="1"/>
          </p:cNvSpPr>
          <p:nvPr>
            <p:ph sz="half" idx="4"/>
          </p:nvPr>
        </p:nvSpPr>
        <p:spPr/>
        <p:txBody>
          <a:bodyPr/>
          <a:lstStyle/>
          <a:p>
            <a:r>
              <a:t>1.常规货币政策工具如存款准备金率和利率调整可以影响金融机构的信贷行为和风险偏好。</a:t>
            </a:r>
          </a:p>
          <a:p>
            <a:r>
              <a:t>2.非常规货币政策工具如量化宽松和前瞻性指引在特定情况下对稳定金融市场有积极作用。</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货币政策对系统性金融风险的影响</a:t>
            </a:r>
          </a:p>
        </p:txBody>
      </p:sp>
      <p:sp>
        <p:nvSpPr>
          <p:cNvPr id="3" name="Content Placeholder 2"/>
          <p:cNvSpPr>
            <a:spLocks noGrp="1"/>
          </p:cNvSpPr>
          <p:nvPr>
            <p:ph sz="half" idx="2"/>
          </p:nvPr>
        </p:nvSpPr>
        <p:spPr/>
        <p:txBody>
          <a:bodyPr/>
          <a:lstStyle/>
          <a:p>
            <a:r>
              <a:t>1.货币政策可能加剧金融体系的顺周期性，导致风险在繁荣期积累而在衰退期爆发。</a:t>
            </a:r>
          </a:p>
          <a:p>
            <a:r>
              <a:t>2.通过逆周期货币政策操作，可以平滑经济波动，降低系统性金融风险。</a:t>
            </a:r>
          </a:p>
          <a:p/>
        </p:txBody>
      </p:sp>
      <p:sp>
        <p:nvSpPr>
          <p:cNvPr id="4" name="Text Placeholder 3"/>
          <p:cNvSpPr>
            <a:spLocks noGrp="1"/>
          </p:cNvSpPr>
          <p:nvPr>
            <p:ph type="body" idx="3"/>
          </p:nvPr>
        </p:nvSpPr>
        <p:spPr/>
        <p:txBody>
          <a:bodyPr/>
          <a:lstStyle/>
          <a:p>
            <a:r>
              <a:t>货币政策与宏观审慎政策的协调</a:t>
            </a:r>
          </a:p>
        </p:txBody>
      </p:sp>
      <p:sp>
        <p:nvSpPr>
          <p:cNvPr id="5" name="Content Placeholder 4"/>
          <p:cNvSpPr>
            <a:spLocks noGrp="1"/>
          </p:cNvSpPr>
          <p:nvPr>
            <p:ph sz="half" idx="4"/>
          </p:nvPr>
        </p:nvSpPr>
        <p:spPr/>
        <p:txBody>
          <a:bodyPr/>
          <a:lstStyle/>
          <a:p>
            <a:r>
              <a:t>1.货币政策和宏观审慎政策在防范系统性金融风险方面具有互补性。</a:t>
            </a:r>
          </a:p>
          <a:p>
            <a:r>
              <a:t>2.通过政策协调和信息共享，可以提高政策效果，降低金融不稳定风险。</a:t>
            </a:r>
          </a:p>
          <a:p/>
        </p:txBody>
      </p:sp>
      <p:sp>
        <p:nvSpPr>
          <p:cNvPr id="6" name="Text Placeholder 5"/>
          <p:cNvSpPr>
            <a:spLocks noGrp="1"/>
          </p:cNvSpPr>
          <p:nvPr>
            <p:ph type="body" idx="1"/>
          </p:nvPr>
        </p:nvSpPr>
        <p:spPr/>
        <p:txBody>
          <a:bodyPr/>
          <a:lstStyle/>
          <a:p>
            <a:r>
              <a:t>货币政策的顺周期性与系统性金融风险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货币政策对系统性金融风险的影响</a:t>
            </a:r>
          </a:p>
        </p:txBody>
      </p:sp>
      <p:sp>
        <p:nvSpPr>
          <p:cNvPr id="3" name="Text Placeholder 2"/>
          <p:cNvSpPr>
            <a:spLocks noGrp="1"/>
          </p:cNvSpPr>
          <p:nvPr>
            <p:ph type="body" idx="1"/>
          </p:nvPr>
        </p:nvSpPr>
        <p:spPr/>
        <p:txBody>
          <a:bodyPr/>
          <a:lstStyle/>
          <a:p>
            <a:r>
              <a:t>货币政策对金融机构风险承担的影响</a:t>
            </a:r>
          </a:p>
        </p:txBody>
      </p:sp>
      <p:sp>
        <p:nvSpPr>
          <p:cNvPr id="4" name="Content Placeholder 3"/>
          <p:cNvSpPr>
            <a:spLocks noGrp="1"/>
          </p:cNvSpPr>
          <p:nvPr>
            <p:ph sz="half" idx="2"/>
          </p:nvPr>
        </p:nvSpPr>
        <p:spPr/>
        <p:txBody>
          <a:bodyPr/>
          <a:lstStyle/>
          <a:p>
            <a:r>
              <a:t>1.宽松的货币政策可能导致金融机构提高风险承担水平，从而增加系统性金融风险。</a:t>
            </a:r>
          </a:p>
          <a:p>
            <a:r>
              <a:t>2.货币政策需要对金融机构的风险行为进行密切关注和审慎管理。</a:t>
            </a:r>
          </a:p>
          <a:p/>
        </p:txBody>
      </p:sp>
      <p:sp>
        <p:nvSpPr>
          <p:cNvPr id="5" name="Text Placeholder 4"/>
          <p:cNvSpPr>
            <a:spLocks noGrp="1"/>
          </p:cNvSpPr>
          <p:nvPr>
            <p:ph type="body" idx="3"/>
          </p:nvPr>
        </p:nvSpPr>
        <p:spPr/>
        <p:txBody>
          <a:bodyPr/>
          <a:lstStyle/>
          <a:p>
            <a:r>
              <a:t>国际货币政策协调与系统性金融风险防范</a:t>
            </a:r>
          </a:p>
        </p:txBody>
      </p:sp>
      <p:sp>
        <p:nvSpPr>
          <p:cNvPr id="6" name="Content Placeholder 5"/>
          <p:cNvSpPr>
            <a:spLocks noGrp="1"/>
          </p:cNvSpPr>
          <p:nvPr>
            <p:ph sz="half" idx="4"/>
          </p:nvPr>
        </p:nvSpPr>
        <p:spPr/>
        <p:txBody>
          <a:bodyPr/>
          <a:lstStyle/>
          <a:p>
            <a:r>
              <a:t>1.在全球化背景下，各国货币政策的国际协调对于防范跨境系统性金融风险至关重要。</a:t>
            </a:r>
          </a:p>
          <a:p>
            <a:r>
              <a:t>2.通过国际货币基金组织等国际组织加强政策对话和合作，可以降低全球金融体系的风险。</a:t>
            </a:r>
          </a:p>
          <a:p>
            <a:r>
              <a:t>以上内容仅供参考，建议查阅相关的文献报告获取更全面准确的信息。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货币政策工具在防范金融风险中的作用</a:t>
            </a:r>
          </a:p>
        </p:txBody>
      </p:sp>
      <p:sp>
        <p:nvSpPr>
          <p:cNvPr id="3" name="Subtitle 2"/>
          <p:cNvSpPr>
            <a:spLocks noGrp="1"/>
          </p:cNvSpPr>
          <p:nvPr>
            <p:ph type="subTitle" idx="1"/>
          </p:nvPr>
        </p:nvSpPr>
        <p:spPr/>
        <p:txBody>
          <a:bodyPr/>
          <a:lstStyle/>
          <a:p>
            <a:r>
              <a:t>系统性金融风险与货币政策的防范作用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货币政策工具在防范金融风险中的作用</a:t>
            </a:r>
          </a:p>
        </p:txBody>
      </p:sp>
      <p:sp>
        <p:nvSpPr>
          <p:cNvPr id="3" name="Text Placeholder 2"/>
          <p:cNvSpPr>
            <a:spLocks noGrp="1"/>
          </p:cNvSpPr>
          <p:nvPr>
            <p:ph type="body" idx="1"/>
          </p:nvPr>
        </p:nvSpPr>
        <p:spPr/>
        <p:txBody>
          <a:bodyPr/>
          <a:lstStyle/>
          <a:p>
            <a:r>
              <a:t>货币政策工具对金融风险的预防作用</a:t>
            </a:r>
          </a:p>
        </p:txBody>
      </p:sp>
      <p:sp>
        <p:nvSpPr>
          <p:cNvPr id="4" name="Content Placeholder 3"/>
          <p:cNvSpPr>
            <a:spLocks noGrp="1"/>
          </p:cNvSpPr>
          <p:nvPr>
            <p:ph sz="half" idx="2"/>
          </p:nvPr>
        </p:nvSpPr>
        <p:spPr/>
        <p:txBody>
          <a:bodyPr/>
          <a:lstStyle/>
          <a:p>
            <a:r>
              <a:t>1.通过调整存款准备金率，控制银行体系的信贷扩张速度，避免过度信贷引发的风险。</a:t>
            </a:r>
          </a:p>
          <a:p>
            <a:r>
              <a:t>2.利用再贴现政策调整银行体系的流动性，影响银行的信贷政策，进而对金融风险进行控制。</a:t>
            </a:r>
          </a:p>
          <a:p>
            <a:r>
              <a:t>3.通过公开市场操作，调节市场利率，影响资产价格，从而达到对金融风险的预防和控制。</a:t>
            </a:r>
          </a:p>
          <a:p/>
        </p:txBody>
      </p:sp>
      <p:sp>
        <p:nvSpPr>
          <p:cNvPr id="5" name="Text Placeholder 4"/>
          <p:cNvSpPr>
            <a:spLocks noGrp="1"/>
          </p:cNvSpPr>
          <p:nvPr>
            <p:ph type="body" idx="3"/>
          </p:nvPr>
        </p:nvSpPr>
        <p:spPr/>
        <p:txBody>
          <a:bodyPr/>
          <a:lstStyle/>
          <a:p>
            <a:r>
              <a:t>货币政策工具对金融风险的监控作用</a:t>
            </a:r>
          </a:p>
        </p:txBody>
      </p:sp>
      <p:sp>
        <p:nvSpPr>
          <p:cNvPr id="6" name="Content Placeholder 5"/>
          <p:cNvSpPr>
            <a:spLocks noGrp="1"/>
          </p:cNvSpPr>
          <p:nvPr>
            <p:ph sz="half" idx="4"/>
          </p:nvPr>
        </p:nvSpPr>
        <p:spPr/>
        <p:txBody>
          <a:bodyPr/>
          <a:lstStyle/>
          <a:p>
            <a:r>
              <a:t>1.货币政策工具能够监控银行体系的流动性风险，确保金融机构的稳健运行。</a:t>
            </a:r>
          </a:p>
          <a:p>
            <a:r>
              <a:t>2.通过货币政策工具，可以监测金融市场的波动，及时发现并预警潜在的金融风险。</a:t>
            </a:r>
          </a:p>
          <a:p>
            <a:r>
              <a:t>3.货币政策工具能够反映经济运行状况，为决策者提供重要参考，以便及时调整政策防范金融风险。</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货币政策工具在防范金融风险中的作用</a:t>
            </a:r>
          </a:p>
        </p:txBody>
      </p:sp>
      <p:sp>
        <p:nvSpPr>
          <p:cNvPr id="3" name="Text Placeholder 2"/>
          <p:cNvSpPr>
            <a:spLocks noGrp="1"/>
          </p:cNvSpPr>
          <p:nvPr>
            <p:ph type="body" idx="1"/>
          </p:nvPr>
        </p:nvSpPr>
        <p:spPr/>
        <p:txBody>
          <a:bodyPr/>
          <a:lstStyle/>
          <a:p>
            <a:r>
              <a:t>货币政策工具对金融风险的处置作用</a:t>
            </a:r>
          </a:p>
        </p:txBody>
      </p:sp>
      <p:sp>
        <p:nvSpPr>
          <p:cNvPr id="4" name="Content Placeholder 3"/>
          <p:cNvSpPr>
            <a:spLocks noGrp="1"/>
          </p:cNvSpPr>
          <p:nvPr>
            <p:ph sz="half" idx="2"/>
          </p:nvPr>
        </p:nvSpPr>
        <p:spPr/>
        <p:txBody>
          <a:bodyPr/>
          <a:lstStyle/>
          <a:p>
            <a:r>
              <a:t>1.在金融风险爆发后，货币政策工具可以提供流动性支持，防止风险扩散和蔓延。</a:t>
            </a:r>
          </a:p>
          <a:p>
            <a:r>
              <a:t>2.通过货币政策工具的调整，可以稳定市场情绪，避免恐慌性抛售和挤兑等行为加剧风险。</a:t>
            </a:r>
          </a:p>
          <a:p>
            <a:r>
              <a:t>3.货币政策工具可以配合其他政策措施，共同应对金融风险，确保金融体系的稳定。</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https://d.book118.com/117035031046006032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系统性金融风险的定义和分类</vt:lpstr>
      <vt:lpstr> 系统性金融风险的定义和分类</vt:lpstr>
      <vt:lpstr> 系统性金融风险的定义和分类</vt:lpstr>
      <vt:lpstr> 系统性金融风险的成因和影响因素</vt:lpstr>
      <vt:lpstr> 系统性金融风险的成因和影响因素</vt:lpstr>
      <vt:lpstr> 系统性金融风险的成因和影响因素</vt:lpstr>
      <vt:lpstr> 系统性金融风险的成因和影响因素</vt:lpstr>
      <vt:lpstr> 货币政策对系统性金融风险的影响</vt:lpstr>
      <vt:lpstr> 货币政策对系统性金融风险的影响</vt:lpstr>
      <vt:lpstr> 货币政策对系统性金融风险的影响</vt:lpstr>
      <vt:lpstr> 货币政策对系统性金融风险的影响</vt:lpstr>
      <vt:lpstr> 货币政策工具在防范金融风险中的作用</vt:lpstr>
      <vt:lpstr> 货币政策工具在防范金融风险中的作用</vt:lpstr>
      <vt:lpstr> 货币政策工具在防范金融风险中的作用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2024-09-05T01:22:18.494</cp:lastPrinted>
  <dcterms:created xsi:type="dcterms:W3CDTF">2024-09-04T17:22:18Z</dcterms:created>
  <dcterms:modified xsi:type="dcterms:W3CDTF">2024-09-04T17:22:20Z</dcterms:modified>
</cp:coreProperties>
</file>