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2E7F13D-04EF-4E3B-8296-8FF42A4DA88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4" name="PlaceHolder 1"/>
          <p:cNvSpPr>
            <a:spLocks noGrp="1"/>
          </p:cNvSpPr>
          <p:nvPr>
            <p:ph type="sldImg"/>
          </p:nvPr>
        </p:nvSpPr>
        <p:spPr>
          <a:xfrm>
            <a:off x="685800" y="1143000"/>
            <a:ext cx="5486040" cy="3085920"/>
          </a:xfrm>
          <a:prstGeom prst="rect">
            <a:avLst/>
          </a:prstGeom>
          <a:ln w="0">
            <a:noFill/>
          </a:ln>
        </p:spPr>
      </p:sp>
      <p:sp>
        <p:nvSpPr>
          <p:cNvPr id="34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6E8BBC-767E-43BA-9BAE-8E3F11F460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17376D-A582-4E7D-98FB-EBBFB4AF1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18D504-6852-48FC-A834-A4D9C1B26D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B69D3B-E78D-4DD5-8675-388B2A386D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9ED20D-843C-4549-9B3E-1A714C44F0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0D25D7-1C83-45DB-813D-2ECB60F3B8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DFFA0B-9391-4A07-AA77-96DE218038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530099-63D0-420C-89D5-C577508B21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C6BF46-66DD-4805-A29B-C5F8E90D65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F828CB-1674-47AD-AFB3-FC8467889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DCDDCB-F46F-423C-BFC2-DCEFBF8564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D07911F-CBE1-4E9C-89EC-F9F2C9D7DC7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423DEAD-E8CF-4B68-9357-C4253DC64CF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036010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安全生产培训客户服务技巧培训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安全生产培训客户服务技巧培训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客户服务技巧在安全生产中的应用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安全生产与客户服务的平衡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培训总结与反思</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结语</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安全生产培训客户服务技巧培训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安全生产培训的重要性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安全生产培训对于员工的安全意识培养至关重要，能够提高员工对潜在危险的识别和应对能力，进而减少事故发生的可能性。通过培训，员工能够更加专业地执行工作任务，保障生产安全。</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安全生产培训</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提高员工安全意识</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意义和目的</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符合法律法规</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合规要求</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应急处理、安全操作规程等</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常见培训内容</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客户服务技巧培训</a:t>
            </a:r>
            <a:endParaRPr lang="en-US" sz="3600" b="0" strike="noStrike" spc="-1">
              <a:solidFill>
                <a:schemeClr val="dk1"/>
              </a:solidFill>
              <a:latin typeface="Arial"/>
            </a:endParaRPr>
          </a:p>
        </p:txBody>
      </p:sp>
      <p:sp>
        <p:nvSpPr>
          <p:cNvPr id="9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客户服务技巧是指员工在对待客户过程中所展现出的专业技能和服务态度。在安全生产领域，良好的客户服务技巧能够增加员工对客户需求的理解和满足度，提升客户对企业的好感度。</a:t>
            </a:r>
            <a:endParaRPr lang="en-US" sz="2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客户服务技巧在安全生产中的应用</a:t>
            </a:r>
            <a:endParaRPr lang="en-US" sz="3600" b="0" strike="noStrike" spc="-1">
              <a:solidFill>
                <a:schemeClr val="dk1"/>
              </a:solidFill>
              <a:latin typeface="Arial"/>
            </a:endParaRPr>
          </a:p>
        </p:txBody>
      </p:sp>
      <p:sp>
        <p:nvSpPr>
          <p:cNvPr id="9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有效传递安全信息</a:t>
            </a:r>
            <a:endParaRPr lang="en-US" sz="2000" b="0" strike="noStrike" spc="-1">
              <a:solidFill>
                <a:srgbClr val="000000"/>
              </a:solidFill>
              <a:latin typeface="Arial"/>
            </a:endParaRPr>
          </a:p>
        </p:txBody>
      </p:sp>
      <p:sp>
        <p:nvSpPr>
          <p:cNvPr id="9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加强沟通</a:t>
            </a:r>
            <a:endParaRPr lang="en-US" sz="3000" b="0" strike="noStrike" spc="-1">
              <a:solidFill>
                <a:srgbClr val="000000"/>
              </a:solidFill>
              <a:latin typeface="Arial"/>
            </a:endParaRPr>
          </a:p>
        </p:txBody>
      </p:sp>
      <p:sp>
        <p:nvSpPr>
          <p:cNvPr id="9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9"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赢得客户安全合作</a:t>
            </a:r>
            <a:endParaRPr lang="en-US" sz="2000" b="0" strike="noStrike" spc="-1">
              <a:solidFill>
                <a:srgbClr val="000000"/>
              </a:solidFill>
              <a:latin typeface="Arial"/>
            </a:endParaRPr>
          </a:p>
        </p:txBody>
      </p:sp>
      <p:sp>
        <p:nvSpPr>
          <p:cNvPr id="10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建立信任</a:t>
            </a:r>
            <a:endParaRPr lang="en-US" sz="3000" b="0" strike="noStrike" spc="-1">
              <a:solidFill>
                <a:srgbClr val="000000"/>
              </a:solidFill>
              <a:latin typeface="Arial"/>
            </a:endParaRPr>
          </a:p>
        </p:txBody>
      </p:sp>
      <p:sp>
        <p:nvSpPr>
          <p:cNvPr id="10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及时应对安全隐患</a:t>
            </a:r>
            <a:endParaRPr lang="en-US" sz="2000" b="0" strike="noStrike" spc="-1">
              <a:solidFill>
                <a:srgbClr val="000000"/>
              </a:solidFill>
              <a:latin typeface="Arial"/>
            </a:endParaRPr>
          </a:p>
        </p:txBody>
      </p:sp>
      <p:sp>
        <p:nvSpPr>
          <p:cNvPr id="10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解决问题</a:t>
            </a:r>
            <a:endParaRPr lang="en-US" sz="3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客户服务对安全生产的影响</a:t>
            </a:r>
            <a:endParaRPr lang="en-US" sz="2200" b="0" strike="noStrike" spc="-1">
              <a:solidFill>
                <a:srgbClr val="000000"/>
              </a:solidFill>
              <a:latin typeface="Arial"/>
            </a:endParaRPr>
          </a:p>
        </p:txBody>
      </p:sp>
      <p:sp>
        <p:nvSpPr>
          <p:cNvPr id="10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促进安全宣传</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提高事故应急处理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建立良好企业形象</a:t>
            </a:r>
            <a:endParaRPr lang="en-US" sz="1500" b="0" strike="noStrike" spc="-1">
              <a:solidFill>
                <a:srgbClr val="000000"/>
              </a:solidFill>
              <a:latin typeface="Arial"/>
            </a:endParaRPr>
          </a:p>
        </p:txBody>
      </p:sp>
      <p:sp>
        <p:nvSpPr>
          <p:cNvPr id="10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平衡安全和服务之间的关系</a:t>
            </a:r>
            <a:endParaRPr lang="en-US" sz="2200" b="0" strike="noStrike" spc="-1">
              <a:solidFill>
                <a:srgbClr val="000000"/>
              </a:solidFill>
              <a:latin typeface="Arial"/>
            </a:endParaRPr>
          </a:p>
        </p:txBody>
      </p:sp>
      <p:sp>
        <p:nvSpPr>
          <p:cNvPr id="11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根据实际情况权衡</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确保两者并重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持续改进提升</a:t>
            </a:r>
            <a:endParaRPr lang="en-US" sz="1500" b="0" strike="noStrike" spc="-1">
              <a:solidFill>
                <a:srgbClr val="000000"/>
              </a:solidFill>
              <a:latin typeface="Arial"/>
            </a:endParaRPr>
          </a:p>
        </p:txBody>
      </p:sp>
      <p:sp>
        <p:nvSpPr>
          <p:cNvPr id="11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安全生产与客户服务的关联</a:t>
            </a:r>
            <a:endParaRPr lang="en-US" sz="3600" b="0" strike="noStrike" spc="-1">
              <a:solidFill>
                <a:schemeClr val="dk1"/>
              </a:solidFill>
              <a:latin typeface="Arial"/>
            </a:endParaRPr>
          </a:p>
        </p:txBody>
      </p:sp>
      <p:sp>
        <p:nvSpPr>
          <p:cNvPr id="11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安全生产对客户服务的影响</a:t>
            </a:r>
            <a:endParaRPr lang="en-US" sz="2200" b="0" strike="noStrike" spc="-1">
              <a:solidFill>
                <a:srgbClr val="000000"/>
              </a:solidFill>
              <a:latin typeface="Arial"/>
            </a:endParaRPr>
          </a:p>
        </p:txBody>
      </p:sp>
      <p:sp>
        <p:nvSpPr>
          <p:cNvPr id="11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提升客户满意度</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降低服务风险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增强企业信誉</a:t>
            </a:r>
            <a:endParaRPr lang="en-US" sz="1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如何提高员工的客户服务水平</a:t>
            </a:r>
            <a:endParaRPr lang="en-US" sz="3600" b="0" strike="noStrike" spc="-1">
              <a:solidFill>
                <a:schemeClr val="dk1"/>
              </a:solidFill>
              <a:latin typeface="Arial"/>
            </a:endParaRPr>
          </a:p>
        </p:txBody>
      </p:sp>
      <p:sp>
        <p:nvSpPr>
          <p:cNvPr id="11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为提升员工的客户服务水平，除了定期培训和指导外，企业还可以建立奖惩机制，激发员工的积极性；同时，倾听客户的反馈意见，及时调整服务方式，持续优化客户体验。</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安全生产培训的重要性</a:t>
            </a:r>
            <a:endParaRPr lang="en-US" sz="3600" b="0" strike="noStrike" spc="-1">
              <a:solidFill>
                <a:schemeClr val="dk1"/>
              </a:solidFill>
              <a:latin typeface="Arial"/>
            </a:endParaRPr>
          </a:p>
        </p:txBody>
      </p:sp>
      <p:sp>
        <p:nvSpPr>
          <p:cNvPr id="1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为什么需要安全生产培训</a:t>
            </a:r>
            <a:endParaRPr lang="en-US" sz="3600" b="0" strike="noStrike" spc="-1">
              <a:solidFill>
                <a:schemeClr val="dk1"/>
              </a:solidFill>
              <a:latin typeface="Arial"/>
            </a:endParaRPr>
          </a:p>
        </p:txBody>
      </p:sp>
      <p:sp>
        <p:nvSpPr>
          <p:cNvPr id="12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提升工作环境安全性</a:t>
            </a:r>
            <a:endParaRPr lang="en-US" sz="2000" b="0" strike="noStrike" spc="-1">
              <a:solidFill>
                <a:srgbClr val="000000"/>
              </a:solidFill>
              <a:latin typeface="Arial"/>
            </a:endParaRPr>
          </a:p>
        </p:txBody>
      </p:sp>
      <p:sp>
        <p:nvSpPr>
          <p:cNvPr id="12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减少事故发生率</a:t>
            </a:r>
            <a:endParaRPr lang="en-US" sz="3000" b="0" strike="noStrike" spc="-1">
              <a:solidFill>
                <a:srgbClr val="000000"/>
              </a:solidFill>
              <a:latin typeface="Arial"/>
            </a:endParaRPr>
          </a:p>
        </p:txBody>
      </p:sp>
      <p:sp>
        <p:nvSpPr>
          <p:cNvPr id="12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7"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保障企业合法经营</a:t>
            </a:r>
            <a:endParaRPr lang="en-US" sz="2000" b="0" strike="noStrike" spc="-1">
              <a:solidFill>
                <a:srgbClr val="000000"/>
              </a:solidFill>
              <a:latin typeface="Arial"/>
            </a:endParaRPr>
          </a:p>
        </p:txBody>
      </p:sp>
      <p:sp>
        <p:nvSpPr>
          <p:cNvPr id="12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遵守法规要求</a:t>
            </a:r>
            <a:endParaRPr lang="en-US" sz="3000" b="0" strike="noStrike" spc="-1">
              <a:solidFill>
                <a:srgbClr val="000000"/>
              </a:solidFill>
              <a:latin typeface="Arial"/>
            </a:endParaRPr>
          </a:p>
        </p:txBody>
      </p:sp>
      <p:sp>
        <p:nvSpPr>
          <p:cNvPr id="13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减少工作意外发生</a:t>
            </a:r>
            <a:endParaRPr lang="en-US" sz="2000" b="0" strike="noStrike" spc="-1">
              <a:solidFill>
                <a:srgbClr val="000000"/>
              </a:solidFill>
              <a:latin typeface="Arial"/>
            </a:endParaRPr>
          </a:p>
        </p:txBody>
      </p:sp>
      <p:sp>
        <p:nvSpPr>
          <p:cNvPr id="13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提高员工安全意识</a:t>
            </a:r>
            <a:endParaRPr lang="en-US" sz="3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降低生产成本</a:t>
            </a:r>
            <a:endParaRPr lang="en-US" sz="2200" b="0" strike="noStrike" spc="-1">
              <a:solidFill>
                <a:srgbClr val="000000"/>
              </a:solidFill>
              <a:latin typeface="Arial"/>
            </a:endParaRPr>
          </a:p>
        </p:txBody>
      </p:sp>
      <p:sp>
        <p:nvSpPr>
          <p:cNvPr id="13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减少事故处理费用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减少设备维修成本</a:t>
            </a:r>
            <a:endParaRPr lang="en-US" sz="1500" b="0" strike="noStrike" spc="-1">
              <a:solidFill>
                <a:srgbClr val="000000"/>
              </a:solidFill>
              <a:latin typeface="Arial"/>
            </a:endParaRPr>
          </a:p>
        </p:txBody>
      </p:sp>
      <p:sp>
        <p:nvSpPr>
          <p:cNvPr id="13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增强企业形象</a:t>
            </a:r>
            <a:endParaRPr lang="en-US" sz="2200" b="0" strike="noStrike" spc="-1">
              <a:solidFill>
                <a:srgbClr val="000000"/>
              </a:solidFill>
              <a:latin typeface="Arial"/>
            </a:endParaRPr>
          </a:p>
        </p:txBody>
      </p:sp>
      <p:sp>
        <p:nvSpPr>
          <p:cNvPr id="13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展现企业责任感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提升员工满意度</a:t>
            </a:r>
            <a:endParaRPr lang="en-US" sz="1500" b="0" strike="noStrike" spc="-1">
              <a:solidFill>
                <a:srgbClr val="000000"/>
              </a:solidFill>
              <a:latin typeface="Arial"/>
            </a:endParaRPr>
          </a:p>
        </p:txBody>
      </p:sp>
      <p:sp>
        <p:nvSpPr>
          <p:cNvPr id="13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增强企业竞争力</a:t>
            </a:r>
            <a:endParaRPr lang="en-US" sz="2200" b="0" strike="noStrike" spc="-1">
              <a:solidFill>
                <a:srgbClr val="000000"/>
              </a:solidFill>
              <a:latin typeface="Arial"/>
            </a:endParaRPr>
          </a:p>
        </p:txBody>
      </p:sp>
      <p:sp>
        <p:nvSpPr>
          <p:cNvPr id="14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提高产品质量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提升客户信赖度</a:t>
            </a:r>
            <a:endParaRPr lang="en-US" sz="1500" b="0" strike="noStrike" spc="-1">
              <a:solidFill>
                <a:srgbClr val="000000"/>
              </a:solidFill>
              <a:latin typeface="Arial"/>
            </a:endParaRPr>
          </a:p>
        </p:txBody>
      </p:sp>
      <p:sp>
        <p:nvSpPr>
          <p:cNvPr id="14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安全生产培训的益处</a:t>
            </a:r>
            <a:endParaRPr lang="en-US" sz="3600" b="0" strike="noStrike" spc="-1">
              <a:solidFill>
                <a:schemeClr val="dk1"/>
              </a:solidFill>
              <a:latin typeface="Arial"/>
            </a:endParaRPr>
          </a:p>
        </p:txBody>
      </p:sp>
      <p:sp>
        <p:nvSpPr>
          <p:cNvPr id="14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提高生产效率</a:t>
            </a:r>
            <a:endParaRPr lang="en-US" sz="2200" b="0" strike="noStrike" spc="-1">
              <a:solidFill>
                <a:srgbClr val="000000"/>
              </a:solidFill>
              <a:latin typeface="Arial"/>
            </a:endParaRPr>
          </a:p>
        </p:txBody>
      </p:sp>
      <p:sp>
        <p:nvSpPr>
          <p:cNvPr id="14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规范操作流程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减少生产中断</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安全生产培训的内容</a:t>
            </a:r>
            <a:endParaRPr lang="en-US" sz="3600" b="0" strike="noStrike" spc="-1">
              <a:solidFill>
                <a:schemeClr val="dk1"/>
              </a:solidFill>
              <a:latin typeface="Arial"/>
            </a:endParaRPr>
          </a:p>
        </p:txBody>
      </p:sp>
      <p:sp>
        <p:nvSpPr>
          <p:cNvPr id="14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安全操作规程、应急预案培训以及安全设备使用说明是安全生产培训中的重要内容，通过全面培训，员工能够熟悉操作规程，灵活应对紧急情况，并正确使用安全设备，从而确保生产过程中的安全性。</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安全生产培训的方法</a:t>
            </a:r>
            <a:endParaRPr lang="en-US" sz="3500" b="0" strike="noStrike" spc="-1">
              <a:solidFill>
                <a:srgbClr val="000000"/>
              </a:solidFill>
              <a:latin typeface="Arial"/>
            </a:endParaRPr>
          </a:p>
        </p:txBody>
      </p:sp>
      <p:sp>
        <p:nvSpPr>
          <p:cNvPr id="15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安全生产培训的方法多样化，包括线上培训、实地演练和培训考核。通过线上培训可以方便快捷地进行知识传递，实地演练可以让员工真实体验安全操作，培训考核则是评估培训效果的重要环节。</a:t>
            </a:r>
            <a:endParaRPr lang="en-US" sz="2500" b="0" strike="noStrike" spc="-1">
              <a:solidFill>
                <a:srgbClr val="000000"/>
              </a:solidFill>
              <a:latin typeface="Arial"/>
            </a:endParaRPr>
          </a:p>
        </p:txBody>
      </p:sp>
      <p:sp>
        <p:nvSpPr>
          <p:cNvPr id="15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安全生产培训的重要性</a:t>
            </a:r>
            <a:endParaRPr lang="en-US" sz="3600" b="0" strike="noStrike" spc="-1">
              <a:solidFill>
                <a:schemeClr val="dk1"/>
              </a:solidFill>
              <a:latin typeface="Arial"/>
            </a:endParaRPr>
          </a:p>
        </p:txBody>
      </p:sp>
      <p:sp>
        <p:nvSpPr>
          <p:cNvPr id="15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增加员工操作技能</a:t>
            </a:r>
            <a:endParaRPr lang="en-US" sz="1500" b="0" strike="noStrike" spc="-1">
              <a:solidFill>
                <a:srgbClr val="000000"/>
              </a:solidFill>
              <a:latin typeface="Arial"/>
            </a:endParaRPr>
          </a:p>
        </p:txBody>
      </p:sp>
      <p:sp>
        <p:nvSpPr>
          <p:cNvPr id="15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提升员工技能</a:t>
            </a:r>
            <a:endParaRPr lang="en-US" sz="2200" b="0" strike="noStrike" spc="-1">
              <a:solidFill>
                <a:srgbClr val="000000"/>
              </a:solidFill>
              <a:latin typeface="Arial"/>
            </a:endParaRPr>
          </a:p>
        </p:txBody>
      </p:sp>
      <p:sp>
        <p:nvSpPr>
          <p:cNvPr id="15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保护员工身体健康</a:t>
            </a:r>
            <a:endParaRPr lang="en-US" sz="1500" b="0" strike="noStrike" spc="-1">
              <a:solidFill>
                <a:srgbClr val="000000"/>
              </a:solidFill>
              <a:latin typeface="Arial"/>
            </a:endParaRPr>
          </a:p>
        </p:txBody>
      </p:sp>
      <p:sp>
        <p:nvSpPr>
          <p:cNvPr id="15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减少工伤率</a:t>
            </a:r>
            <a:endParaRPr lang="en-US" sz="2200" b="0" strike="noStrike" spc="-1">
              <a:solidFill>
                <a:srgbClr val="000000"/>
              </a:solidFill>
              <a:latin typeface="Arial"/>
            </a:endParaRPr>
          </a:p>
        </p:txBody>
      </p:sp>
      <p:sp>
        <p:nvSpPr>
          <p:cNvPr id="15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降低企业赔偿风险</a:t>
            </a:r>
            <a:endParaRPr lang="en-US" sz="1500" b="0" strike="noStrike" spc="-1">
              <a:solidFill>
                <a:srgbClr val="000000"/>
              </a:solidFill>
              <a:latin typeface="Arial"/>
            </a:endParaRPr>
          </a:p>
        </p:txBody>
      </p:sp>
      <p:sp>
        <p:nvSpPr>
          <p:cNvPr id="15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避免法律风险</a:t>
            </a:r>
            <a:endParaRPr lang="en-US" sz="2200" b="0" strike="noStrike" spc="-1">
              <a:solidFill>
                <a:srgbClr val="000000"/>
              </a:solidFill>
              <a:latin typeface="Arial"/>
            </a:endParaRPr>
          </a:p>
        </p:txBody>
      </p:sp>
      <p:sp>
        <p:nvSpPr>
          <p:cNvPr id="15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客户服务技巧在安全生产中的应用</a:t>
            </a:r>
            <a:endParaRPr lang="en-US" sz="3600" b="0" strike="noStrike" spc="-1">
              <a:solidFill>
                <a:schemeClr val="dk1"/>
              </a:solidFill>
              <a:latin typeface="Arial"/>
            </a:endParaRPr>
          </a:p>
        </p:txBody>
      </p:sp>
      <p:sp>
        <p:nvSpPr>
          <p:cNvPr id="16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提升员工服务意识</a:t>
            </a:r>
            <a:endParaRPr lang="en-US" sz="3500" b="0" strike="noStrike" spc="-1">
              <a:solidFill>
                <a:srgbClr val="000000"/>
              </a:solidFill>
              <a:latin typeface="Arial"/>
            </a:endParaRPr>
          </a:p>
        </p:txBody>
      </p:sp>
      <p:sp>
        <p:nvSpPr>
          <p:cNvPr id="16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安全生产中，员工与客户的沟通至关重要。员工需要学会倾听客户的需求，积极主动地解决问题，保持耐心和友好的态度。同时，员工还应该学会处理各种服务场景，包括日常服务、投诉处理和紧急情况的处理，以提升客户满意度。</a:t>
            </a:r>
            <a:endParaRPr lang="en-US" sz="2500" b="0" strike="noStrike" spc="-1">
              <a:solidFill>
                <a:srgbClr val="000000"/>
              </a:solidFill>
              <a:latin typeface="Arial"/>
            </a:endParaRPr>
          </a:p>
        </p:txBody>
      </p:sp>
      <p:sp>
        <p:nvSpPr>
          <p:cNvPr id="16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客户服务技巧对企业的影响</a:t>
            </a:r>
            <a:endParaRPr lang="en-US" sz="3600" b="0" strike="noStrike" spc="-1">
              <a:solidFill>
                <a:schemeClr val="dk1"/>
              </a:solidFill>
              <a:latin typeface="Arial"/>
            </a:endParaRPr>
          </a:p>
        </p:txBody>
      </p:sp>
      <p:sp>
        <p:nvSpPr>
          <p:cNvPr id="16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客户服务直接关系到企业形象的塑造，良好的服务能提升企业在客户心目中的形象。</a:t>
            </a:r>
            <a:endParaRPr lang="en-US" sz="1500" b="0" strike="noStrike" spc="-1">
              <a:solidFill>
                <a:srgbClr val="000000"/>
              </a:solidFill>
              <a:latin typeface="Arial"/>
            </a:endParaRPr>
          </a:p>
        </p:txBody>
      </p:sp>
      <p:sp>
        <p:nvSpPr>
          <p:cNvPr id="17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企业形象的重要性</a:t>
            </a:r>
            <a:endParaRPr lang="en-US" sz="2200" b="0" strike="noStrike" spc="-1">
              <a:solidFill>
                <a:srgbClr val="000000"/>
              </a:solidFill>
              <a:latin typeface="Arial"/>
            </a:endParaRPr>
          </a:p>
        </p:txBody>
      </p:sp>
      <p:sp>
        <p:nvSpPr>
          <p:cNvPr id="17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优质的客户服务可以成为企业的竞争优势，提升企业在市场上的竞争力。</a:t>
            </a:r>
            <a:endParaRPr lang="en-US" sz="1500" b="0" strike="noStrike" spc="-1">
              <a:solidFill>
                <a:srgbClr val="000000"/>
              </a:solidFill>
              <a:latin typeface="Arial"/>
            </a:endParaRPr>
          </a:p>
        </p:txBody>
      </p:sp>
      <p:sp>
        <p:nvSpPr>
          <p:cNvPr id="17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企业竞争力的影响</a:t>
            </a:r>
            <a:endParaRPr lang="en-US" sz="2200" b="0" strike="noStrike" spc="-1">
              <a:solidFill>
                <a:srgbClr val="000000"/>
              </a:solidFill>
              <a:latin typeface="Arial"/>
            </a:endParaRPr>
          </a:p>
        </p:txBody>
      </p:sp>
      <p:sp>
        <p:nvSpPr>
          <p:cNvPr id="17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良好的客户服务文化可以帮助企业建立稳固的客户关系，提升客户忠诚度。</a:t>
            </a:r>
            <a:endParaRPr lang="en-US" sz="1500" b="0" strike="noStrike" spc="-1">
              <a:solidFill>
                <a:srgbClr val="000000"/>
              </a:solidFill>
              <a:latin typeface="Arial"/>
            </a:endParaRPr>
          </a:p>
        </p:txBody>
      </p:sp>
      <p:sp>
        <p:nvSpPr>
          <p:cNvPr id="17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建立良好的客户服务文化</a:t>
            </a:r>
            <a:endParaRPr lang="en-US" sz="2200" b="0" strike="noStrike" spc="-1">
              <a:solidFill>
                <a:srgbClr val="000000"/>
              </a:solidFill>
              <a:latin typeface="Arial"/>
            </a:endParaRPr>
          </a:p>
        </p:txBody>
      </p:sp>
      <p:sp>
        <p:nvSpPr>
          <p:cNvPr id="17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培训方法和形式</a:t>
            </a:r>
            <a:endParaRPr lang="en-US" sz="2200" b="0" strike="noStrike" spc="-1">
              <a:solidFill>
                <a:srgbClr val="000000"/>
              </a:solidFill>
              <a:latin typeface="Arial"/>
            </a:endParaRPr>
          </a:p>
        </p:txBody>
      </p:sp>
      <p:sp>
        <p:nvSpPr>
          <p:cNvPr id="17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实地演练</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角色扮演</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案例分析</a:t>
            </a:r>
            <a:endParaRPr lang="en-US" sz="1500" b="0" strike="noStrike" spc="-1">
              <a:solidFill>
                <a:srgbClr val="000000"/>
              </a:solidFill>
              <a:latin typeface="Arial"/>
            </a:endParaRPr>
          </a:p>
        </p:txBody>
      </p:sp>
      <p:sp>
        <p:nvSpPr>
          <p:cNvPr id="18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培训后的评估和跟进</a:t>
            </a:r>
            <a:endParaRPr lang="en-US" sz="2200" b="0" strike="noStrike" spc="-1">
              <a:solidFill>
                <a:srgbClr val="000000"/>
              </a:solidFill>
              <a:latin typeface="Arial"/>
            </a:endParaRPr>
          </a:p>
        </p:txBody>
      </p:sp>
      <p:sp>
        <p:nvSpPr>
          <p:cNvPr id="18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定期评估员工服务水平</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提供个性化的培训计划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持续跟进员工的服务表现</a:t>
            </a:r>
            <a:endParaRPr lang="en-US" sz="1500" b="0" strike="noStrike" spc="-1">
              <a:solidFill>
                <a:srgbClr val="000000"/>
              </a:solidFill>
              <a:latin typeface="Arial"/>
            </a:endParaRPr>
          </a:p>
        </p:txBody>
      </p:sp>
      <p:sp>
        <p:nvSpPr>
          <p:cNvPr id="18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培训员工的客户服务技巧</a:t>
            </a:r>
            <a:endParaRPr lang="en-US" sz="3600" b="0" strike="noStrike" spc="-1">
              <a:solidFill>
                <a:schemeClr val="dk1"/>
              </a:solidFill>
              <a:latin typeface="Arial"/>
            </a:endParaRPr>
          </a:p>
        </p:txBody>
      </p:sp>
      <p:sp>
        <p:nvSpPr>
          <p:cNvPr id="18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培训内容安排</a:t>
            </a:r>
            <a:endParaRPr lang="en-US" sz="2200" b="0" strike="noStrike" spc="-1">
              <a:solidFill>
                <a:srgbClr val="000000"/>
              </a:solidFill>
              <a:latin typeface="Arial"/>
            </a:endParaRPr>
          </a:p>
        </p:txBody>
      </p:sp>
      <p:sp>
        <p:nvSpPr>
          <p:cNvPr id="18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客户服务理论知识</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沟通技巧培训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问题解决能力培养</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https://d.book118.com/117036010011006055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安全生产培训客户服务技巧培训</vt:lpstr>
      <vt:lpstr>目录</vt:lpstr>
      <vt:lpstr>第1章 安全生产培训客户服务技巧培训</vt:lpstr>
      <vt:lpstr> </vt:lpstr>
      <vt:lpstr>安全生产培训</vt:lpstr>
      <vt:lpstr>客户服务技巧培训</vt:lpstr>
      <vt:lpstr>客户服务技巧在安全生产中的应用</vt:lpstr>
      <vt:lpstr>安全生产与客户服务的关联</vt:lpstr>
      <vt:lpstr>如何提高员工的客户服务水平</vt:lpstr>
      <vt:lpstr>第2章 安全生产培训的重要性</vt:lpstr>
      <vt:lpstr>为什么需要安全生产培训</vt:lpstr>
      <vt:lpstr>安全生产培训的益处</vt:lpstr>
      <vt:lpstr>安全生产培训的内容</vt:lpstr>
      <vt:lpstr> </vt:lpstr>
      <vt:lpstr>安全生产培训的重要性</vt:lpstr>
      <vt:lpstr>第3章 客户服务技巧在安全生产中的应用</vt:lpstr>
      <vt:lpstr> </vt:lpstr>
      <vt:lpstr>客户服务技巧对企业的影响</vt:lpstr>
      <vt:lpstr>培训员工的客户服务技巧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2024-09-29T14:06:31.508</cp:lastPrinted>
  <dcterms:created xsi:type="dcterms:W3CDTF">2024-09-29T06:06:31Z</dcterms:created>
  <dcterms:modified xsi:type="dcterms:W3CDTF">2024-09-29T06:06:33Z</dcterms:modified>
</cp:coreProperties>
</file>