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F1EAF1-8DA0-4749-9EE3-C5BF7D1CA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F7E12-1EC1-4708-ABC1-15B9638BD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D9A6A2-07BE-4270-8885-2B8DAB54F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EA087A-C28F-4A73-ACAC-39C538BD6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181B66-2017-4E69-9C87-DD1DDAA79F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F7046E-03C1-47E5-A888-B4FB747082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4FF840-F600-4253-BD2B-D96E7A6BA8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F47BF-6A7D-46FA-8F5C-AB82B6036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59981-35FE-4157-BBB9-CDE792DD8A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F9E40-CED1-4C3E-A04F-91394097F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0F214-7F77-4775-917A-6B09047F6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k object 16"/>
          <p:cNvSpPr/>
          <p:nvPr/>
        </p:nvSpPr>
        <p:spPr>
          <a:xfrm>
            <a:off x="0" y="696320"/>
            <a:ext cx="3108959" cy="5599031"/>
          </a:xfrm>
          <a:prstGeom prst="rect">
            <a:avLst/>
          </a:prstGeom>
          <a:blipFill>
            <a:blip r:embed="rId1"/>
            <a:stretch>
              <a:fillRect/>
            </a:stretch>
          </a:blipFill>
        </p:spPr>
        <p:txBody>
          <a:bodyPr wrap="square" lIns="0" tIns="0" rIns="0" bIns="0" rtlCol="0"/>
          <a:lstStyle/>
          <a:p/>
        </p:txBody>
      </p:sp>
      <p:sp>
        <p:nvSpPr>
          <p:cNvPr id="2" name="Holder 2"/>
          <p:cNvSpPr>
            <a:spLocks noGrp="1"/>
          </p:cNvSpPr>
          <p:nvPr>
            <p:ph type="ctrTitle"/>
          </p:nvPr>
        </p:nvSpPr>
        <p:spPr>
          <a:xfrm>
            <a:off x="3229607" y="2451099"/>
            <a:ext cx="2684784" cy="635000"/>
          </a:xfrm>
          <a:prstGeom prst="rect">
            <a:avLst/>
          </a:prstGeom>
        </p:spPr>
        <p:txBody>
          <a:bodyPr wrap="square" lIns="0" tIns="0" rIns="0" bIns="0">
            <a:spAutoFit/>
          </a:bodyPr>
          <a:lstStyle>
            <a:lvl1pPr>
              <a:defRPr b="0" i="0">
                <a:solidFill>
                  <a:schemeClr val="tx1"/>
                </a:solidFill>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5" name="Holder 5"/>
          <p:cNvSpPr>
            <a:spLocks noGrp="1"/>
          </p:cNvSpPr>
          <p:nvPr>
            <p:ph type="dt" sz="half" idx="6"/>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6" name="Holder 6"/>
          <p:cNvSpPr>
            <a:spLocks noGrp="1"/>
          </p:cNvSpPr>
          <p:nvPr>
            <p:ph type="sldNum" sz="quarter" idx="7"/>
          </p:nvPr>
        </p:nvSpPr>
        <p:spPr/>
        <p:txBody>
          <a:bodyPr lIns="0" tIns="0" rIns="0" bIns="0"/>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404040"/>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5" name="Holder 5"/>
          <p:cNvSpPr>
            <a:spLocks noGrp="1"/>
          </p:cNvSpPr>
          <p:nvPr>
            <p:ph type="dt" sz="half" idx="6"/>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6" name="Holder 6"/>
          <p:cNvSpPr>
            <a:spLocks noGrp="1"/>
          </p:cNvSpPr>
          <p:nvPr>
            <p:ph type="sldNum" sz="quarter" idx="7"/>
          </p:nvPr>
        </p:nvSpPr>
        <p:spPr/>
        <p:txBody>
          <a:bodyPr lIns="0" tIns="0" rIns="0" bIns="0"/>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404040"/>
                </a:solidFill>
                <a:latin typeface="微软雅黑"/>
                <a:cs typeface="微软雅黑"/>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6" name="Holder 6"/>
          <p:cNvSpPr>
            <a:spLocks noGrp="1"/>
          </p:cNvSpPr>
          <p:nvPr>
            <p:ph type="dt" sz="half" idx="6"/>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7" name="Holder 7"/>
          <p:cNvSpPr>
            <a:spLocks noGrp="1"/>
          </p:cNvSpPr>
          <p:nvPr>
            <p:ph type="sldNum" sz="quarter" idx="7"/>
          </p:nvPr>
        </p:nvSpPr>
        <p:spPr/>
        <p:txBody>
          <a:bodyPr lIns="0" tIns="0" rIns="0" bIns="0"/>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404040"/>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4" name="Holder 4"/>
          <p:cNvSpPr>
            <a:spLocks noGrp="1"/>
          </p:cNvSpPr>
          <p:nvPr>
            <p:ph type="dt" sz="half" idx="6"/>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5" name="Holder 5"/>
          <p:cNvSpPr>
            <a:spLocks noGrp="1"/>
          </p:cNvSpPr>
          <p:nvPr>
            <p:ph type="sldNum" sz="quarter" idx="7"/>
          </p:nvPr>
        </p:nvSpPr>
        <p:spPr/>
        <p:txBody>
          <a:bodyPr lIns="0" tIns="0" rIns="0" bIns="0"/>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681228" y="622714"/>
            <a:ext cx="1842515" cy="402276"/>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7740351" y="404663"/>
            <a:ext cx="1048833" cy="373203"/>
          </a:xfrm>
          <a:prstGeom prst="rect">
            <a:avLst/>
          </a:prstGeom>
          <a:blipFill>
            <a:blip r:embed="rId2"/>
            <a:stretch>
              <a:fillRect/>
            </a:stretch>
          </a:blipFill>
        </p:spPr>
        <p:txBody>
          <a:bodyPr wrap="square" lIns="0" tIns="0" rIns="0" bIns="0" rtlCol="0"/>
          <a:lstStyle/>
          <a:p/>
        </p:txBody>
      </p:sp>
      <p:sp>
        <p:nvSpPr>
          <p:cNvPr id="18" name="bk object 18"/>
          <p:cNvSpPr/>
          <p:nvPr/>
        </p:nvSpPr>
        <p:spPr>
          <a:xfrm>
            <a:off x="2502407" y="2234183"/>
            <a:ext cx="466344" cy="466344"/>
          </a:xfrm>
          <a:prstGeom prst="rect">
            <a:avLst/>
          </a:prstGeom>
          <a:blipFill>
            <a:blip r:embed="rId3"/>
            <a:stretch>
              <a:fillRect/>
            </a:stretch>
          </a:blipFill>
        </p:spPr>
        <p:txBody>
          <a:bodyPr wrap="square" lIns="0" tIns="0" rIns="0" bIns="0" rtlCol="0"/>
          <a:lstStyle/>
          <a:p/>
        </p:txBody>
      </p:sp>
      <p:sp>
        <p:nvSpPr>
          <p:cNvPr id="19" name="bk object 19"/>
          <p:cNvSpPr/>
          <p:nvPr/>
        </p:nvSpPr>
        <p:spPr>
          <a:xfrm>
            <a:off x="2555775" y="2236193"/>
            <a:ext cx="360000" cy="359999"/>
          </a:xfrm>
          <a:prstGeom prst="rect">
            <a:avLst/>
          </a:prstGeom>
          <a:blipFill>
            <a:blip r:embed="rId4"/>
            <a:stretch>
              <a:fillRect/>
            </a:stretch>
          </a:blipFill>
        </p:spPr>
        <p:txBody>
          <a:bodyPr wrap="square" lIns="0" tIns="0" rIns="0" bIns="0" rtlCol="0"/>
          <a:lstStyle/>
          <a:p/>
        </p:txBody>
      </p:sp>
      <p:sp>
        <p:nvSpPr>
          <p:cNvPr id="20" name="bk object 20"/>
          <p:cNvSpPr/>
          <p:nvPr/>
        </p:nvSpPr>
        <p:spPr>
          <a:xfrm>
            <a:off x="2502407" y="3346703"/>
            <a:ext cx="466344" cy="466344"/>
          </a:xfrm>
          <a:prstGeom prst="rect">
            <a:avLst/>
          </a:prstGeom>
          <a:blipFill>
            <a:blip r:embed="rId5"/>
            <a:stretch>
              <a:fillRect/>
            </a:stretch>
          </a:blipFill>
        </p:spPr>
        <p:txBody>
          <a:bodyPr wrap="square" lIns="0" tIns="0" rIns="0" bIns="0" rtlCol="0"/>
          <a:lstStyle/>
          <a:p/>
        </p:txBody>
      </p:sp>
      <p:sp>
        <p:nvSpPr>
          <p:cNvPr id="21" name="bk object 21"/>
          <p:cNvSpPr/>
          <p:nvPr/>
        </p:nvSpPr>
        <p:spPr>
          <a:xfrm>
            <a:off x="2555775" y="3349492"/>
            <a:ext cx="360000" cy="360000"/>
          </a:xfrm>
          <a:prstGeom prst="rect">
            <a:avLst/>
          </a:prstGeom>
          <a:blipFill>
            <a:blip r:embed="rId6"/>
            <a:stretch>
              <a:fillRect/>
            </a:stretch>
          </a:blipFill>
        </p:spPr>
        <p:txBody>
          <a:bodyPr wrap="square" lIns="0" tIns="0" rIns="0" bIns="0" rtlCol="0"/>
          <a:lstStyle/>
          <a:p/>
        </p:txBody>
      </p:sp>
      <p:sp>
        <p:nvSpPr>
          <p:cNvPr id="22" name="bk object 22"/>
          <p:cNvSpPr/>
          <p:nvPr/>
        </p:nvSpPr>
        <p:spPr>
          <a:xfrm>
            <a:off x="2502407" y="4437888"/>
            <a:ext cx="466344" cy="466344"/>
          </a:xfrm>
          <a:prstGeom prst="rect">
            <a:avLst/>
          </a:prstGeom>
          <a:blipFill>
            <a:blip r:embed="rId7"/>
            <a:stretch>
              <a:fillRect/>
            </a:stretch>
          </a:blipFill>
        </p:spPr>
        <p:txBody>
          <a:bodyPr wrap="square" lIns="0" tIns="0" rIns="0" bIns="0" rtlCol="0"/>
          <a:lstStyle/>
          <a:p/>
        </p:txBody>
      </p:sp>
      <p:sp>
        <p:nvSpPr>
          <p:cNvPr id="23" name="bk object 23"/>
          <p:cNvSpPr/>
          <p:nvPr/>
        </p:nvSpPr>
        <p:spPr>
          <a:xfrm>
            <a:off x="2555775" y="4440407"/>
            <a:ext cx="360000" cy="360000"/>
          </a:xfrm>
          <a:prstGeom prst="rect">
            <a:avLst/>
          </a:prstGeom>
          <a:blipFill>
            <a:blip r:embed="rId6"/>
            <a:stretch>
              <a:fillRect/>
            </a:stretch>
          </a:blipFill>
        </p:spPr>
        <p:txBody>
          <a:bodyPr wrap="square" lIns="0" tIns="0" rIns="0" bIns="0" rtlCol="0"/>
          <a:lstStyle/>
          <a:p/>
        </p:txBody>
      </p:sp>
      <p:sp>
        <p:nvSpPr>
          <p:cNvPr id="2" name="Holder 2"/>
          <p:cNvSpPr>
            <a:spLocks noGrp="1"/>
          </p:cNvSpPr>
          <p:nvPr>
            <p:ph type="ftr" sz="quarter" idx="5"/>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3" name="Holder 3"/>
          <p:cNvSpPr>
            <a:spLocks noGrp="1"/>
          </p:cNvSpPr>
          <p:nvPr>
            <p:ph type="dt" sz="half" idx="6"/>
          </p:nvPr>
        </p:nvSpPr>
        <p:spPr/>
        <p:txBody>
          <a:bodyPr lIns="0" tIns="0" rIns="0" bIns="0"/>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4" name="Holder 4"/>
          <p:cNvSpPr>
            <a:spLocks noGrp="1"/>
          </p:cNvSpPr>
          <p:nvPr>
            <p:ph type="sldNum" sz="quarter" idx="7"/>
          </p:nvPr>
        </p:nvSpPr>
        <p:spPr/>
        <p:txBody>
          <a:bodyPr lIns="0" tIns="0" rIns="0" bIns="0"/>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flipH="1">
            <a:off x="35999" y="332657"/>
            <a:ext cx="0" cy="414655"/>
          </a:xfrm>
          <a:custGeom>
            <a:rect l="l" t="t" r="r" b="b"/>
            <a:pathLst>
              <a:path h="414655">
                <a:moveTo>
                  <a:pt x="0" y="0"/>
                </a:moveTo>
                <a:lnTo>
                  <a:pt x="0" y="414056"/>
                </a:lnTo>
              </a:path>
            </a:pathLst>
          </a:custGeom>
          <a:ln w="71999">
            <a:solidFill>
              <a:srgbClr val="7030A0"/>
            </a:solidFill>
          </a:ln>
        </p:spPr>
        <p:txBody>
          <a:bodyPr wrap="square" lIns="0" tIns="0" rIns="0" bIns="0" rtlCol="0"/>
          <a:lstStyle/>
          <a:p/>
        </p:txBody>
      </p:sp>
      <p:sp>
        <p:nvSpPr>
          <p:cNvPr id="17" name="bk object 17"/>
          <p:cNvSpPr/>
          <p:nvPr/>
        </p:nvSpPr>
        <p:spPr>
          <a:xfrm>
            <a:off x="7740351" y="404663"/>
            <a:ext cx="1048833" cy="373203"/>
          </a:xfrm>
          <a:prstGeom prst="rect">
            <a:avLst/>
          </a:prstGeom>
          <a:blipFill>
            <a:blip r:embed="rId6"/>
            <a:stretch>
              <a:fillRect/>
            </a:stretch>
          </a:blipFill>
        </p:spPr>
        <p:txBody>
          <a:bodyPr wrap="square" lIns="0" tIns="0" rIns="0" bIns="0" rtlCol="0"/>
          <a:lstStyle/>
          <a:p/>
        </p:txBody>
      </p:sp>
      <p:sp>
        <p:nvSpPr>
          <p:cNvPr id="2" name="Holder 2"/>
          <p:cNvSpPr>
            <a:spLocks noGrp="1"/>
          </p:cNvSpPr>
          <p:nvPr>
            <p:ph type="title"/>
          </p:nvPr>
        </p:nvSpPr>
        <p:spPr>
          <a:xfrm>
            <a:off x="3229608" y="2451099"/>
            <a:ext cx="650875" cy="635000"/>
          </a:xfrm>
          <a:prstGeom prst="rect">
            <a:avLst/>
          </a:prstGeom>
        </p:spPr>
        <p:txBody>
          <a:bodyPr wrap="square" lIns="0" tIns="0" rIns="0" bIns="0">
            <a:spAutoFit/>
          </a:bodyPr>
          <a:lstStyle>
            <a:lvl1pPr>
              <a:defRPr sz="4000" b="1" i="0">
                <a:solidFill>
                  <a:srgbClr val="404040"/>
                </a:solidFill>
                <a:latin typeface="微软雅黑"/>
                <a:cs typeface="微软雅黑"/>
              </a:defRPr>
            </a:lvl1pPr>
          </a:lstStyle>
          <a:p/>
        </p:txBody>
      </p:sp>
      <p:sp>
        <p:nvSpPr>
          <p:cNvPr id="3" name="Holder 3"/>
          <p:cNvSpPr>
            <a:spLocks noGrp="1"/>
          </p:cNvSpPr>
          <p:nvPr>
            <p:ph type="body" idx="1"/>
          </p:nvPr>
        </p:nvSpPr>
        <p:spPr>
          <a:xfrm>
            <a:off x="1069992" y="2906613"/>
            <a:ext cx="7487920" cy="233299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273573" y="6664644"/>
            <a:ext cx="1417320" cy="160020"/>
          </a:xfrm>
          <a:prstGeom prst="rect">
            <a:avLst/>
          </a:prstGeom>
        </p:spPr>
        <p:txBody>
          <a:bodyPr wrap="square" lIns="0" tIns="0" rIns="0" bIns="0">
            <a:spAutoFit/>
          </a:bodyPr>
          <a:lstStyle>
            <a:lvl1pPr>
              <a:defRPr sz="800" b="0" i="0">
                <a:solidFill>
                  <a:srgbClr val="595959"/>
                </a:solidFill>
                <a:latin typeface="微软雅黑"/>
                <a:cs typeface="微软雅黑"/>
              </a:defRPr>
            </a:lvl1pPr>
          </a:lstStyle>
          <a:p>
            <a:pPr marL="12700">
              <a:lnSpc>
                <a:spcPct val="100000"/>
              </a:lnSpc>
              <a:spcBef>
                <a:spcPts val="145"/>
              </a:spcBef>
            </a:pPr>
            <a:r>
              <a:rPr/>
              <a:t>©2023.12 艺 恩 </a:t>
            </a:r>
            <a:r>
              <a:rPr spc="-5"/>
              <a:t>ENDATA</a:t>
            </a:r>
            <a:r>
              <a:rPr spc="-55"/>
              <a:t> </a:t>
            </a:r>
            <a:r>
              <a:rPr spc="-5"/>
              <a:t>Inc.</a:t>
            </a:r>
          </a:p>
        </p:txBody>
      </p:sp>
      <p:sp>
        <p:nvSpPr>
          <p:cNvPr id="5" name="Holder 5"/>
          <p:cNvSpPr>
            <a:spLocks noGrp="1"/>
          </p:cNvSpPr>
          <p:nvPr>
            <p:ph type="dt" sz="half" idx="6"/>
          </p:nvPr>
        </p:nvSpPr>
        <p:spPr>
          <a:xfrm>
            <a:off x="273573" y="6487860"/>
            <a:ext cx="3225800" cy="160020"/>
          </a:xfrm>
          <a:prstGeom prst="rect">
            <a:avLst/>
          </a:prstGeom>
        </p:spPr>
        <p:txBody>
          <a:bodyPr wrap="square" lIns="0" tIns="0" rIns="0" bIns="0">
            <a:spAutoFit/>
          </a:bodyPr>
          <a:lstStyle>
            <a:lvl1pPr>
              <a:defRPr sz="800" b="0" i="0">
                <a:solidFill>
                  <a:srgbClr val="595959"/>
                </a:solidFill>
                <a:latin typeface="微软雅黑"/>
                <a:cs typeface="微软雅黑"/>
              </a:defRPr>
            </a:lvl1p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6" name="Holder 6"/>
          <p:cNvSpPr>
            <a:spLocks noGrp="1"/>
          </p:cNvSpPr>
          <p:nvPr>
            <p:ph type="sldNum" sz="quarter" idx="7"/>
          </p:nvPr>
        </p:nvSpPr>
        <p:spPr>
          <a:xfrm>
            <a:off x="8603462" y="6412772"/>
            <a:ext cx="254000" cy="226695"/>
          </a:xfrm>
          <a:prstGeom prst="rect">
            <a:avLst/>
          </a:prstGeom>
        </p:spPr>
        <p:txBody>
          <a:bodyPr wrap="square" lIns="0" tIns="0" rIns="0" bIns="0">
            <a:spAutoFit/>
          </a:bodyPr>
          <a:lstStyle>
            <a:lvl1pPr>
              <a:defRPr sz="1200" b="0" i="0">
                <a:solidFill>
                  <a:srgbClr val="7F7F7F"/>
                </a:solidFill>
                <a:latin typeface="微软雅黑"/>
                <a:cs typeface="微软雅黑"/>
              </a:defRPr>
            </a:lvl1pPr>
          </a:lstStyle>
          <a:p>
            <a:pPr marL="38100">
              <a:lnSpc>
                <a:spcPct val="100000"/>
              </a:lnSpc>
              <a:spcBef>
                <a:spcPts val="17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3.png" /><Relationship Id="rId4" Type="http://schemas.openxmlformats.org/officeDocument/2006/relationships/hyperlink" Target="https://www.baogaoting.com/"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hyperlink" Target="http://www.endata.com.cn/"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hyperlink" Target="http://www.endata.com.cn/" TargetMode="Ex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hyperlink" Target="http://www.endata.com.cn/" TargetMode="Ex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0.png" /><Relationship Id="rId11" Type="http://schemas.openxmlformats.org/officeDocument/2006/relationships/image" Target="../media/image21.png" /><Relationship Id="rId12" Type="http://schemas.openxmlformats.org/officeDocument/2006/relationships/image" Target="../media/image22.png" /><Relationship Id="rId13" Type="http://schemas.openxmlformats.org/officeDocument/2006/relationships/image" Target="../media/image23.png" /><Relationship Id="rId14" Type="http://schemas.openxmlformats.org/officeDocument/2006/relationships/image" Target="../media/image24.png" /><Relationship Id="rId15" Type="http://schemas.openxmlformats.org/officeDocument/2006/relationships/image" Target="../media/image25.png" /><Relationship Id="rId16" Type="http://schemas.openxmlformats.org/officeDocument/2006/relationships/image" Target="../media/image26.png" /><Relationship Id="rId17" Type="http://schemas.openxmlformats.org/officeDocument/2006/relationships/image" Target="../media/image27.png" /><Relationship Id="rId18" Type="http://schemas.openxmlformats.org/officeDocument/2006/relationships/image" Target="../media/image28.png" /><Relationship Id="rId19" Type="http://schemas.openxmlformats.org/officeDocument/2006/relationships/image" Target="../media/image29.png" /><Relationship Id="rId2" Type="http://schemas.openxmlformats.org/officeDocument/2006/relationships/image" Target="../media/image12.png" /><Relationship Id="rId20" Type="http://schemas.openxmlformats.org/officeDocument/2006/relationships/image" Target="../media/image30.png" /><Relationship Id="rId21" Type="http://schemas.openxmlformats.org/officeDocument/2006/relationships/image" Target="../media/image31.png" /><Relationship Id="rId22" Type="http://schemas.openxmlformats.org/officeDocument/2006/relationships/image" Target="../media/image32.png" /><Relationship Id="rId23" Type="http://schemas.openxmlformats.org/officeDocument/2006/relationships/image" Target="../media/image33.png" /><Relationship Id="rId24" Type="http://schemas.openxmlformats.org/officeDocument/2006/relationships/image" Target="../media/image34.png" /><Relationship Id="rId25" Type="http://schemas.openxmlformats.org/officeDocument/2006/relationships/image" Target="../media/image35.png" /><Relationship Id="rId26" Type="http://schemas.openxmlformats.org/officeDocument/2006/relationships/image" Target="../media/image36.png" /><Relationship Id="rId27" Type="http://schemas.openxmlformats.org/officeDocument/2006/relationships/image" Target="../media/image37.png" /><Relationship Id="rId28" Type="http://schemas.openxmlformats.org/officeDocument/2006/relationships/image" Target="../media/image38.png" /><Relationship Id="rId29" Type="http://schemas.openxmlformats.org/officeDocument/2006/relationships/image" Target="../media/image39.png" /><Relationship Id="rId3" Type="http://schemas.openxmlformats.org/officeDocument/2006/relationships/image" Target="../media/image13.png" /><Relationship Id="rId30" Type="http://schemas.openxmlformats.org/officeDocument/2006/relationships/image" Target="../media/image40.png" /><Relationship Id="rId31" Type="http://schemas.openxmlformats.org/officeDocument/2006/relationships/image" Target="../media/image41.png" /><Relationship Id="rId32" Type="http://schemas.openxmlformats.org/officeDocument/2006/relationships/image" Target="../media/image42.png" /><Relationship Id="rId33" Type="http://schemas.openxmlformats.org/officeDocument/2006/relationships/image" Target="../media/image43.png" /><Relationship Id="rId34" Type="http://schemas.openxmlformats.org/officeDocument/2006/relationships/image" Target="../media/image44.png" /><Relationship Id="rId35" Type="http://schemas.openxmlformats.org/officeDocument/2006/relationships/image" Target="../media/image45.png" /><Relationship Id="rId36" Type="http://schemas.openxmlformats.org/officeDocument/2006/relationships/image" Target="../media/image46.png" /><Relationship Id="rId37" Type="http://schemas.openxmlformats.org/officeDocument/2006/relationships/image" Target="../media/image47.png" /><Relationship Id="rId38" Type="http://schemas.openxmlformats.org/officeDocument/2006/relationships/hyperlink" Target="http://www.endata.com.cn/" TargetMode="External"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16.png" /><Relationship Id="rId7" Type="http://schemas.openxmlformats.org/officeDocument/2006/relationships/image" Target="../media/image17.png" /><Relationship Id="rId8" Type="http://schemas.openxmlformats.org/officeDocument/2006/relationships/image" Target="../media/image18.png" /><Relationship Id="rId9" Type="http://schemas.openxmlformats.org/officeDocument/2006/relationships/image" Target="../media/image19.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8.png" /><Relationship Id="rId3" Type="http://schemas.openxmlformats.org/officeDocument/2006/relationships/image" Target="../media/image49.png" /><Relationship Id="rId4" Type="http://schemas.openxmlformats.org/officeDocument/2006/relationships/hyperlink" Target="http://www.endata.com.cn/"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0.png" /><Relationship Id="rId3" Type="http://schemas.openxmlformats.org/officeDocument/2006/relationships/image" Target="../media/image51.png" /><Relationship Id="rId4" Type="http://schemas.openxmlformats.org/officeDocument/2006/relationships/image" Target="../media/image52.png" /><Relationship Id="rId5" Type="http://schemas.openxmlformats.org/officeDocument/2006/relationships/image" Target="../media/image53.png" /><Relationship Id="rId6" Type="http://schemas.openxmlformats.org/officeDocument/2006/relationships/image" Target="../media/image54.png" /><Relationship Id="rId7" Type="http://schemas.openxmlformats.org/officeDocument/2006/relationships/image" Target="../media/image55.png" /><Relationship Id="rId8" Type="http://schemas.openxmlformats.org/officeDocument/2006/relationships/image" Target="../media/image56.png" /><Relationship Id="rId9" Type="http://schemas.openxmlformats.org/officeDocument/2006/relationships/hyperlink" Target="http://www.endata.com.cn/" TargetMode="Ex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endata.com.cn/" TargetMode="Ex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7.png" /><Relationship Id="rId3" Type="http://schemas.openxmlformats.org/officeDocument/2006/relationships/image" Target="../media/image58.png" /><Relationship Id="rId4" Type="http://schemas.openxmlformats.org/officeDocument/2006/relationships/image" Target="../media/image59.png" /><Relationship Id="rId5" Type="http://schemas.openxmlformats.org/officeDocument/2006/relationships/image" Target="../media/image60.png" /><Relationship Id="rId6" Type="http://schemas.openxmlformats.org/officeDocument/2006/relationships/image" Target="../media/image61.png" /><Relationship Id="rId7" Type="http://schemas.openxmlformats.org/officeDocument/2006/relationships/image" Target="../media/image62.png" /><Relationship Id="rId8" Type="http://schemas.openxmlformats.org/officeDocument/2006/relationships/hyperlink" Target="http://www.endata.com.cn/" TargetMode="Ex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601310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1" y="659286"/>
            <a:ext cx="9143994" cy="6180427"/>
          </a:xfrm>
          <a:prstGeom prst="rect">
            <a:avLst/>
          </a:prstGeom>
          <a:blipFill>
            <a:blip r:embed="rId2"/>
            <a:stretch>
              <a:fillRect/>
            </a:stretch>
          </a:blipFill>
        </p:spPr>
        <p:txBody>
          <a:bodyPr wrap="square" lIns="0" tIns="0" rIns="0" bIns="0" rtlCol="0"/>
          <a:lstStyle/>
          <a:p/>
        </p:txBody>
      </p:sp>
      <p:sp>
        <p:nvSpPr>
          <p:cNvPr id="3" name="object 3"/>
          <p:cNvSpPr/>
          <p:nvPr/>
        </p:nvSpPr>
        <p:spPr>
          <a:xfrm>
            <a:off x="7565145" y="476671"/>
            <a:ext cx="1111309" cy="395434"/>
          </a:xfrm>
          <a:prstGeom prst="rect">
            <a:avLst/>
          </a:prstGeom>
          <a:blipFill>
            <a:blip r:embed="rId3"/>
            <a:stretch>
              <a:fillRect/>
            </a:stretch>
          </a:blipFill>
        </p:spPr>
        <p:txBody>
          <a:bodyPr wrap="square" lIns="0" tIns="0" rIns="0" bIns="0" rtlCol="0"/>
          <a:lstStyle/>
          <a:p/>
        </p:txBody>
      </p:sp>
      <p:sp>
        <p:nvSpPr>
          <p:cNvPr id="4" name="object 4"/>
          <p:cNvSpPr txBox="1">
            <a:spLocks noGrp="1"/>
          </p:cNvSpPr>
          <p:nvPr>
            <p:ph type="title"/>
          </p:nvPr>
        </p:nvSpPr>
        <p:spPr>
          <a:xfrm>
            <a:off x="2304368" y="2227579"/>
            <a:ext cx="6731000" cy="1494790"/>
          </a:xfrm>
          <a:prstGeom prst="rect">
            <a:avLst/>
          </a:prstGeom>
        </p:spPr>
        <p:txBody>
          <a:bodyPr vert="horz" wrap="square" lIns="0" tIns="12700" rIns="0" bIns="0" rtlCol="0">
            <a:spAutoFit/>
          </a:bodyPr>
          <a:lstStyle/>
          <a:p>
            <a:pPr algn="ctr">
              <a:lnSpc>
                <a:spcPct val="100000"/>
              </a:lnSpc>
              <a:spcBef>
                <a:spcPts val="100"/>
              </a:spcBef>
            </a:pPr>
            <a:r>
              <a:rPr sz="4800">
                <a:solidFill>
                  <a:srgbClr val="7030A0"/>
                </a:solidFill>
                <a:hlinkClick r:id="rId4"/>
              </a:rPr>
              <a:t>食品饮料行业</a:t>
            </a:r>
            <a:endParaRPr sz="4800"/>
          </a:p>
          <a:p>
            <a:pPr algn="ctr">
              <a:lnSpc>
                <a:spcPct val="100000"/>
              </a:lnSpc>
              <a:spcBef>
                <a:spcPts val="45"/>
              </a:spcBef>
            </a:pPr>
            <a:r>
              <a:rPr sz="4800">
                <a:solidFill>
                  <a:srgbClr val="7030A0"/>
                </a:solidFill>
                <a:hlinkClick r:id="rId4"/>
              </a:rPr>
              <a:t>明星与社媒营销数据洞察</a:t>
            </a:r>
            <a:endParaRPr sz="4800"/>
          </a:p>
        </p:txBody>
      </p:sp>
      <p:sp>
        <p:nvSpPr>
          <p:cNvPr id="5" name="object 5"/>
          <p:cNvSpPr txBox="1"/>
          <p:nvPr/>
        </p:nvSpPr>
        <p:spPr>
          <a:xfrm>
            <a:off x="5324574" y="4504435"/>
            <a:ext cx="1282700" cy="299720"/>
          </a:xfrm>
          <a:prstGeom prst="rect">
            <a:avLst/>
          </a:prstGeom>
        </p:spPr>
        <p:txBody>
          <a:bodyPr vert="horz" wrap="square" lIns="0" tIns="12700" rIns="0" bIns="0" rtlCol="0">
            <a:spAutoFit/>
          </a:bodyPr>
          <a:lstStyle/>
          <a:p>
            <a:pPr marL="12700">
              <a:lnSpc>
                <a:spcPct val="100000"/>
              </a:lnSpc>
              <a:spcBef>
                <a:spcPts val="100"/>
              </a:spcBef>
            </a:pPr>
            <a:r>
              <a:rPr sz="1800" spc="-10">
                <a:solidFill>
                  <a:srgbClr val="595959"/>
                </a:solidFill>
                <a:latin typeface="微软雅黑"/>
                <a:cs typeface="微软雅黑"/>
                <a:hlinkClick r:id="rId4"/>
              </a:rPr>
              <a:t>2023</a:t>
            </a:r>
            <a:r>
              <a:rPr sz="1800">
                <a:solidFill>
                  <a:srgbClr val="595959"/>
                </a:solidFill>
                <a:latin typeface="微软雅黑"/>
                <a:cs typeface="微软雅黑"/>
                <a:hlinkClick r:id="rId4"/>
              </a:rPr>
              <a:t>年</a:t>
            </a:r>
            <a:r>
              <a:rPr sz="1800" spc="-10">
                <a:solidFill>
                  <a:srgbClr val="595959"/>
                </a:solidFill>
                <a:latin typeface="微软雅黑"/>
                <a:cs typeface="微软雅黑"/>
                <a:hlinkClick r:id="rId4"/>
              </a:rPr>
              <a:t>11</a:t>
            </a:r>
            <a:r>
              <a:rPr sz="1800">
                <a:solidFill>
                  <a:srgbClr val="595959"/>
                </a:solidFill>
                <a:latin typeface="微软雅黑"/>
                <a:cs typeface="微软雅黑"/>
                <a:hlinkClick r:id="rId4"/>
              </a:rPr>
              <a:t>月</a:t>
            </a:r>
            <a:endParaRPr sz="18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flipH="1">
            <a:off x="35999" y="332657"/>
            <a:ext cx="0" cy="414655"/>
          </a:xfrm>
          <a:custGeom>
            <a:rect l="l" t="t" r="r" b="b"/>
            <a:pathLst>
              <a:path h="414655">
                <a:moveTo>
                  <a:pt x="0" y="0"/>
                </a:moveTo>
                <a:lnTo>
                  <a:pt x="0" y="414056"/>
                </a:lnTo>
              </a:path>
            </a:pathLst>
          </a:custGeom>
          <a:ln w="71999">
            <a:solidFill>
              <a:srgbClr val="7030A0"/>
            </a:solidFill>
          </a:ln>
        </p:spPr>
        <p:txBody>
          <a:bodyPr wrap="square" lIns="0" tIns="0" rIns="0" bIns="0" rtlCol="0"/>
          <a:lstStyle/>
          <a:p/>
        </p:txBody>
      </p:sp>
      <p:sp>
        <p:nvSpPr>
          <p:cNvPr id="3" name="object 3"/>
          <p:cNvSpPr txBox="1"/>
          <p:nvPr/>
        </p:nvSpPr>
        <p:spPr>
          <a:xfrm>
            <a:off x="8673311" y="6421628"/>
            <a:ext cx="11493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7F7F7F"/>
                </a:solidFill>
                <a:latin typeface="微软雅黑"/>
                <a:cs typeface="微软雅黑"/>
              </a:rPr>
              <a:t>2</a:t>
            </a:r>
            <a:endParaRPr sz="1200">
              <a:latin typeface="微软雅黑"/>
              <a:cs typeface="微软雅黑"/>
            </a:endParaRPr>
          </a:p>
        </p:txBody>
      </p:sp>
      <p:sp>
        <p:nvSpPr>
          <p:cNvPr id="4" name="object 4"/>
          <p:cNvSpPr/>
          <p:nvPr/>
        </p:nvSpPr>
        <p:spPr>
          <a:xfrm>
            <a:off x="7740351" y="404663"/>
            <a:ext cx="1048833" cy="373203"/>
          </a:xfrm>
          <a:prstGeom prst="rect">
            <a:avLst/>
          </a:prstGeom>
          <a:blipFill>
            <a:blip r:embed="rId2"/>
            <a:stretch>
              <a:fillRect/>
            </a:stretch>
          </a:blipFill>
        </p:spPr>
        <p:txBody>
          <a:bodyPr wrap="square" lIns="0" tIns="0" rIns="0" bIns="0" rtlCol="0"/>
          <a:lstStyle/>
          <a:p/>
        </p:txBody>
      </p:sp>
      <p:sp>
        <p:nvSpPr>
          <p:cNvPr id="5" name="object 5"/>
          <p:cNvSpPr txBox="1"/>
          <p:nvPr/>
        </p:nvSpPr>
        <p:spPr>
          <a:xfrm>
            <a:off x="273573" y="6438900"/>
            <a:ext cx="3353435" cy="379095"/>
          </a:xfrm>
          <a:prstGeom prst="rect">
            <a:avLst/>
          </a:prstGeom>
        </p:spPr>
        <p:txBody>
          <a:bodyPr vert="horz" wrap="square" lIns="0" tIns="67310" rIns="0" bIns="0" rtlCol="0">
            <a:spAutoFit/>
          </a:bodyPr>
          <a:lstStyle/>
          <a:p>
            <a:pPr marL="12700">
              <a:lnSpc>
                <a:spcPct val="100000"/>
              </a:lnSpc>
              <a:spcBef>
                <a:spcPts val="530"/>
              </a:spcBef>
            </a:pPr>
            <a:r>
              <a:rPr sz="800" spc="-5">
                <a:solidFill>
                  <a:srgbClr val="595959"/>
                </a:solidFill>
                <a:latin typeface="微软雅黑"/>
                <a:cs typeface="微软雅黑"/>
              </a:rPr>
              <a:t>source：</a:t>
            </a:r>
            <a:r>
              <a:rPr sz="800">
                <a:solidFill>
                  <a:srgbClr val="595959"/>
                </a:solidFill>
                <a:latin typeface="微软雅黑"/>
                <a:cs typeface="微软雅黑"/>
              </a:rPr>
              <a:t>艺恩营销智库，监测时间：2022年</a:t>
            </a:r>
            <a:r>
              <a:rPr sz="800" spc="5">
                <a:solidFill>
                  <a:srgbClr val="595959"/>
                </a:solidFill>
                <a:latin typeface="微软雅黑"/>
                <a:cs typeface="微软雅黑"/>
              </a:rPr>
              <a:t>11</a:t>
            </a:r>
            <a:r>
              <a:rPr sz="800">
                <a:solidFill>
                  <a:srgbClr val="595959"/>
                </a:solidFill>
                <a:latin typeface="微软雅黑"/>
                <a:cs typeface="微软雅黑"/>
              </a:rPr>
              <a:t>月</a:t>
            </a:r>
            <a:r>
              <a:rPr sz="800" spc="5">
                <a:solidFill>
                  <a:srgbClr val="595959"/>
                </a:solidFill>
                <a:latin typeface="微软雅黑"/>
                <a:cs typeface="微软雅黑"/>
              </a:rPr>
              <a:t>1</a:t>
            </a:r>
            <a:r>
              <a:rPr sz="800">
                <a:solidFill>
                  <a:srgbClr val="595959"/>
                </a:solidFill>
                <a:latin typeface="微软雅黑"/>
                <a:cs typeface="微软雅黑"/>
              </a:rPr>
              <a:t>日-2023年</a:t>
            </a:r>
            <a:r>
              <a:rPr sz="800" spc="5">
                <a:solidFill>
                  <a:srgbClr val="595959"/>
                </a:solidFill>
                <a:latin typeface="微软雅黑"/>
                <a:cs typeface="微软雅黑"/>
              </a:rPr>
              <a:t>10</a:t>
            </a:r>
            <a:r>
              <a:rPr sz="800">
                <a:solidFill>
                  <a:srgbClr val="595959"/>
                </a:solidFill>
                <a:latin typeface="微软雅黑"/>
                <a:cs typeface="微软雅黑"/>
              </a:rPr>
              <a:t>月</a:t>
            </a:r>
            <a:r>
              <a:rPr sz="800" spc="5">
                <a:solidFill>
                  <a:srgbClr val="595959"/>
                </a:solidFill>
                <a:latin typeface="微软雅黑"/>
                <a:cs typeface="微软雅黑"/>
              </a:rPr>
              <a:t>31</a:t>
            </a:r>
            <a:r>
              <a:rPr sz="800">
                <a:solidFill>
                  <a:srgbClr val="595959"/>
                </a:solidFill>
                <a:latin typeface="微软雅黑"/>
                <a:cs typeface="微软雅黑"/>
              </a:rPr>
              <a:t>日</a:t>
            </a:r>
            <a:endParaRPr sz="800">
              <a:latin typeface="微软雅黑"/>
              <a:cs typeface="微软雅黑"/>
            </a:endParaRPr>
          </a:p>
          <a:p>
            <a:pPr marL="12700">
              <a:lnSpc>
                <a:spcPct val="100000"/>
              </a:lnSpc>
              <a:spcBef>
                <a:spcPts val="434"/>
              </a:spcBef>
              <a:tabLst>
                <a:tab pos="2367915"/>
              </a:tabLst>
            </a:pPr>
            <a:r>
              <a:rPr sz="800">
                <a:solidFill>
                  <a:srgbClr val="595959"/>
                </a:solidFill>
                <a:latin typeface="微软雅黑"/>
                <a:cs typeface="微软雅黑"/>
              </a:rPr>
              <a:t>©2023.12</a:t>
            </a:r>
            <a:r>
              <a:rPr sz="800" spc="15">
                <a:solidFill>
                  <a:srgbClr val="595959"/>
                </a:solidFill>
                <a:latin typeface="微软雅黑"/>
                <a:cs typeface="微软雅黑"/>
              </a:rPr>
              <a:t> </a:t>
            </a:r>
            <a:r>
              <a:rPr sz="800">
                <a:solidFill>
                  <a:srgbClr val="595959"/>
                </a:solidFill>
                <a:latin typeface="微软雅黑"/>
                <a:cs typeface="微软雅黑"/>
              </a:rPr>
              <a:t>艺 恩 </a:t>
            </a:r>
            <a:r>
              <a:rPr sz="800" spc="-5">
                <a:solidFill>
                  <a:srgbClr val="595959"/>
                </a:solidFill>
                <a:latin typeface="微软雅黑"/>
                <a:cs typeface="微软雅黑"/>
              </a:rPr>
              <a:t>ENDATA</a:t>
            </a:r>
            <a:r>
              <a:rPr sz="800" spc="5">
                <a:solidFill>
                  <a:srgbClr val="595959"/>
                </a:solidFill>
                <a:latin typeface="微软雅黑"/>
                <a:cs typeface="微软雅黑"/>
              </a:rPr>
              <a:t> </a:t>
            </a:r>
            <a:r>
              <a:rPr sz="800" spc="-5">
                <a:solidFill>
                  <a:srgbClr val="595959"/>
                </a:solidFill>
                <a:latin typeface="微软雅黑"/>
                <a:cs typeface="微软雅黑"/>
              </a:rPr>
              <a:t>Inc.	</a:t>
            </a:r>
            <a:r>
              <a:rPr sz="800" spc="-5">
                <a:solidFill>
                  <a:srgbClr val="595959"/>
                </a:solidFill>
                <a:latin typeface="微软雅黑"/>
                <a:cs typeface="微软雅黑"/>
                <a:hlinkClick r:id="rId3"/>
              </a:rPr>
              <a:t>www.endata.com.cn</a:t>
            </a:r>
            <a:endParaRPr sz="800">
              <a:latin typeface="微软雅黑"/>
              <a:cs typeface="微软雅黑"/>
            </a:endParaRPr>
          </a:p>
        </p:txBody>
      </p:sp>
      <p:sp>
        <p:nvSpPr>
          <p:cNvPr id="6" name="object 6"/>
          <p:cNvSpPr txBox="1">
            <a:spLocks noGrp="1"/>
          </p:cNvSpPr>
          <p:nvPr>
            <p:ph type="title"/>
          </p:nvPr>
        </p:nvSpPr>
        <p:spPr>
          <a:xfrm>
            <a:off x="1528177" y="1910588"/>
            <a:ext cx="6663055" cy="299720"/>
          </a:xfrm>
          <a:prstGeom prst="rect">
            <a:avLst/>
          </a:prstGeom>
        </p:spPr>
        <p:txBody>
          <a:bodyPr vert="horz" wrap="square" lIns="0" tIns="12700" rIns="0" bIns="0" rtlCol="0">
            <a:spAutoFit/>
          </a:bodyPr>
          <a:lstStyle/>
          <a:p>
            <a:pPr marL="12700">
              <a:lnSpc>
                <a:spcPct val="100000"/>
              </a:lnSpc>
              <a:spcBef>
                <a:spcPts val="100"/>
              </a:spcBef>
            </a:pPr>
            <a:r>
              <a:rPr sz="1800" b="0">
                <a:latin typeface="微软雅黑"/>
                <a:cs typeface="微软雅黑"/>
              </a:rPr>
              <a:t>食品饮料行业中，代言人以</a:t>
            </a:r>
            <a:r>
              <a:rPr sz="1800" b="0" spc="-10">
                <a:latin typeface="微软雅黑"/>
                <a:cs typeface="微软雅黑"/>
              </a:rPr>
              <a:t>90</a:t>
            </a:r>
            <a:r>
              <a:rPr sz="1800" b="0">
                <a:latin typeface="微软雅黑"/>
                <a:cs typeface="微软雅黑"/>
              </a:rPr>
              <a:t>后、演员</a:t>
            </a:r>
            <a:r>
              <a:rPr sz="1800" b="0" spc="-5">
                <a:latin typeface="微软雅黑"/>
                <a:cs typeface="微软雅黑"/>
              </a:rPr>
              <a:t>&amp;</a:t>
            </a:r>
            <a:r>
              <a:rPr sz="1800" b="0">
                <a:latin typeface="微软雅黑"/>
                <a:cs typeface="微软雅黑"/>
              </a:rPr>
              <a:t>歌手为主，伊利、王老吉</a:t>
            </a:r>
            <a:endParaRPr sz="1800">
              <a:latin typeface="微软雅黑"/>
              <a:cs typeface="微软雅黑"/>
            </a:endParaRPr>
          </a:p>
        </p:txBody>
      </p:sp>
      <p:sp>
        <p:nvSpPr>
          <p:cNvPr id="7" name="object 7"/>
          <p:cNvSpPr txBox="1"/>
          <p:nvPr/>
        </p:nvSpPr>
        <p:spPr>
          <a:xfrm>
            <a:off x="1050340" y="2471420"/>
            <a:ext cx="7112000" cy="2482215"/>
          </a:xfrm>
          <a:prstGeom prst="rect">
            <a:avLst/>
          </a:prstGeom>
        </p:spPr>
        <p:txBody>
          <a:bodyPr vert="horz" wrap="square" lIns="0" tIns="12700" rIns="0" bIns="0" rtlCol="0">
            <a:spAutoFit/>
          </a:bodyPr>
          <a:lstStyle/>
          <a:p>
            <a:pPr marL="12700">
              <a:lnSpc>
                <a:spcPct val="100000"/>
              </a:lnSpc>
              <a:spcBef>
                <a:spcPts val="100"/>
              </a:spcBef>
            </a:pPr>
            <a:r>
              <a:rPr sz="1800">
                <a:solidFill>
                  <a:srgbClr val="404040"/>
                </a:solidFill>
                <a:latin typeface="微软雅黑"/>
                <a:cs typeface="微软雅黑"/>
              </a:rPr>
              <a:t>等品牌营销效率高，但效果不突出，而奥利奥、茶里、蒙牛真果粒等营</a:t>
            </a:r>
            <a:endParaRPr sz="1800">
              <a:latin typeface="微软雅黑"/>
              <a:cs typeface="微软雅黑"/>
            </a:endParaRPr>
          </a:p>
          <a:p>
            <a:pPr marL="12700" marR="5080" algn="just">
              <a:lnSpc>
                <a:spcPct val="198900"/>
              </a:lnSpc>
            </a:pPr>
            <a:r>
              <a:rPr sz="1800">
                <a:solidFill>
                  <a:srgbClr val="404040"/>
                </a:solidFill>
                <a:latin typeface="微软雅黑"/>
                <a:cs typeface="微软雅黑"/>
              </a:rPr>
              <a:t>销效率虽低，但代言人商业价值和粉丝互动量双高，不乏肖战、龚俊、 王鹤棣等顶流艺人，故营销效果突出。另外，小红书为食品饮料行业品 牌的主要营销阵地，其次为微博，少量品牌侧重于抖音营销。其中，伊 利在三大社交平台均有大量</a:t>
            </a:r>
            <a:r>
              <a:rPr sz="1800" spc="-35">
                <a:solidFill>
                  <a:srgbClr val="404040"/>
                </a:solidFill>
                <a:latin typeface="微软雅黑"/>
                <a:cs typeface="微软雅黑"/>
              </a:rPr>
              <a:t>KOL</a:t>
            </a:r>
            <a:r>
              <a:rPr sz="1800">
                <a:solidFill>
                  <a:srgbClr val="404040"/>
                </a:solidFill>
                <a:latin typeface="微软雅黑"/>
                <a:cs typeface="微软雅黑"/>
              </a:rPr>
              <a:t>合作，在抖音的互动量最高。</a:t>
            </a:r>
            <a:endParaRPr sz="1800">
              <a:latin typeface="微软雅黑"/>
              <a:cs typeface="微软雅黑"/>
            </a:endParaRPr>
          </a:p>
        </p:txBody>
      </p:sp>
      <p:sp>
        <p:nvSpPr>
          <p:cNvPr id="8" name="object 8"/>
          <p:cNvSpPr txBox="1"/>
          <p:nvPr/>
        </p:nvSpPr>
        <p:spPr>
          <a:xfrm>
            <a:off x="273575" y="340867"/>
            <a:ext cx="635000"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404040"/>
                </a:solidFill>
                <a:latin typeface="微软雅黑"/>
                <a:cs typeface="微软雅黑"/>
              </a:rPr>
              <a:t>前言</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914436" y="2247900"/>
            <a:ext cx="432434" cy="421640"/>
          </a:xfrm>
          <a:prstGeom prst="rect">
            <a:avLst/>
          </a:prstGeom>
        </p:spPr>
        <p:txBody>
          <a:bodyPr vert="horz" wrap="square" lIns="0" tIns="12700" rIns="0" bIns="0" rtlCol="0">
            <a:spAutoFit/>
          </a:bodyPr>
          <a:lstStyle/>
          <a:p>
            <a:pPr marL="12700">
              <a:lnSpc>
                <a:spcPct val="100000"/>
              </a:lnSpc>
              <a:spcBef>
                <a:spcPts val="100"/>
              </a:spcBef>
            </a:pPr>
            <a:r>
              <a:rPr sz="2600" b="1" spc="-5">
                <a:solidFill>
                  <a:srgbClr val="404040"/>
                </a:solidFill>
                <a:latin typeface="微软雅黑"/>
                <a:cs typeface="微软雅黑"/>
              </a:rPr>
              <a:t>01</a:t>
            </a:r>
            <a:endParaRPr sz="2600">
              <a:latin typeface="微软雅黑"/>
              <a:cs typeface="微软雅黑"/>
            </a:endParaRPr>
          </a:p>
        </p:txBody>
      </p:sp>
      <p:sp>
        <p:nvSpPr>
          <p:cNvPr id="8" name="object 8"/>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3</a:t>
            </a:fld>
            <a:endParaRPr sz="1200">
              <a:latin typeface="微软雅黑"/>
              <a:cs typeface="微软雅黑"/>
            </a:endParaRPr>
          </a:p>
        </p:txBody>
      </p:sp>
      <p:sp>
        <p:nvSpPr>
          <p:cNvPr id="3" name="object 3"/>
          <p:cNvSpPr txBox="1"/>
          <p:nvPr/>
        </p:nvSpPr>
        <p:spPr>
          <a:xfrm>
            <a:off x="3138611" y="2309876"/>
            <a:ext cx="18542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404040"/>
                </a:solidFill>
                <a:latin typeface="微软雅黑"/>
                <a:cs typeface="微软雅黑"/>
              </a:rPr>
              <a:t>明星代言合作概况</a:t>
            </a:r>
            <a:endParaRPr sz="1800">
              <a:latin typeface="微软雅黑"/>
              <a:cs typeface="微软雅黑"/>
            </a:endParaRPr>
          </a:p>
        </p:txBody>
      </p:sp>
      <p:sp>
        <p:nvSpPr>
          <p:cNvPr id="4" name="object 4"/>
          <p:cNvSpPr txBox="1"/>
          <p:nvPr/>
        </p:nvSpPr>
        <p:spPr>
          <a:xfrm>
            <a:off x="3138611" y="3398011"/>
            <a:ext cx="346138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404040"/>
                </a:solidFill>
                <a:latin typeface="微软雅黑"/>
                <a:cs typeface="微软雅黑"/>
              </a:rPr>
              <a:t>分品类代言人与</a:t>
            </a:r>
            <a:r>
              <a:rPr sz="1800" b="1" spc="-60">
                <a:solidFill>
                  <a:srgbClr val="404040"/>
                </a:solidFill>
                <a:latin typeface="微软雅黑"/>
                <a:cs typeface="微软雅黑"/>
              </a:rPr>
              <a:t>K</a:t>
            </a:r>
            <a:r>
              <a:rPr sz="1800" b="1">
                <a:solidFill>
                  <a:srgbClr val="404040"/>
                </a:solidFill>
                <a:latin typeface="微软雅黑"/>
                <a:cs typeface="微软雅黑"/>
              </a:rPr>
              <a:t>OL合作表现分析</a:t>
            </a:r>
            <a:endParaRPr sz="1800">
              <a:latin typeface="微软雅黑"/>
              <a:cs typeface="微软雅黑"/>
            </a:endParaRPr>
          </a:p>
        </p:txBody>
      </p:sp>
      <p:sp>
        <p:nvSpPr>
          <p:cNvPr id="5" name="object 5"/>
          <p:cNvSpPr txBox="1"/>
          <p:nvPr/>
        </p:nvSpPr>
        <p:spPr>
          <a:xfrm>
            <a:off x="1914436" y="3351276"/>
            <a:ext cx="432434" cy="421640"/>
          </a:xfrm>
          <a:prstGeom prst="rect">
            <a:avLst/>
          </a:prstGeom>
        </p:spPr>
        <p:txBody>
          <a:bodyPr vert="horz" wrap="square" lIns="0" tIns="12700" rIns="0" bIns="0" rtlCol="0">
            <a:spAutoFit/>
          </a:bodyPr>
          <a:lstStyle/>
          <a:p>
            <a:pPr marL="12700">
              <a:lnSpc>
                <a:spcPct val="100000"/>
              </a:lnSpc>
              <a:spcBef>
                <a:spcPts val="100"/>
              </a:spcBef>
            </a:pPr>
            <a:r>
              <a:rPr sz="2600" b="1" spc="-5">
                <a:solidFill>
                  <a:srgbClr val="404040"/>
                </a:solidFill>
                <a:latin typeface="微软雅黑"/>
                <a:cs typeface="微软雅黑"/>
              </a:rPr>
              <a:t>02</a:t>
            </a:r>
            <a:endParaRPr sz="2600">
              <a:latin typeface="微软雅黑"/>
              <a:cs typeface="微软雅黑"/>
            </a:endParaRPr>
          </a:p>
        </p:txBody>
      </p:sp>
      <p:sp>
        <p:nvSpPr>
          <p:cNvPr id="6" name="object 6"/>
          <p:cNvSpPr txBox="1"/>
          <p:nvPr/>
        </p:nvSpPr>
        <p:spPr>
          <a:xfrm>
            <a:off x="1914436" y="4463796"/>
            <a:ext cx="432434" cy="421640"/>
          </a:xfrm>
          <a:prstGeom prst="rect">
            <a:avLst/>
          </a:prstGeom>
        </p:spPr>
        <p:txBody>
          <a:bodyPr vert="horz" wrap="square" lIns="0" tIns="12700" rIns="0" bIns="0" rtlCol="0">
            <a:spAutoFit/>
          </a:bodyPr>
          <a:lstStyle/>
          <a:p>
            <a:pPr marL="12700">
              <a:lnSpc>
                <a:spcPct val="100000"/>
              </a:lnSpc>
              <a:spcBef>
                <a:spcPts val="100"/>
              </a:spcBef>
            </a:pPr>
            <a:r>
              <a:rPr sz="2600" b="1" spc="-5">
                <a:solidFill>
                  <a:srgbClr val="404040"/>
                </a:solidFill>
                <a:latin typeface="微软雅黑"/>
                <a:cs typeface="微软雅黑"/>
              </a:rPr>
              <a:t>03</a:t>
            </a:r>
            <a:endParaRPr sz="2600">
              <a:latin typeface="微软雅黑"/>
              <a:cs typeface="微软雅黑"/>
            </a:endParaRPr>
          </a:p>
        </p:txBody>
      </p:sp>
      <p:sp>
        <p:nvSpPr>
          <p:cNvPr id="7" name="object 7"/>
          <p:cNvSpPr txBox="1"/>
          <p:nvPr/>
        </p:nvSpPr>
        <p:spPr>
          <a:xfrm>
            <a:off x="3138613" y="4504435"/>
            <a:ext cx="391858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404040"/>
                </a:solidFill>
                <a:latin typeface="微软雅黑"/>
                <a:cs typeface="微软雅黑"/>
              </a:rPr>
              <a:t>伊利、益达代言人与</a:t>
            </a:r>
            <a:r>
              <a:rPr sz="1800" b="1" spc="-60">
                <a:solidFill>
                  <a:srgbClr val="404040"/>
                </a:solidFill>
                <a:latin typeface="微软雅黑"/>
                <a:cs typeface="微软雅黑"/>
              </a:rPr>
              <a:t>K</a:t>
            </a:r>
            <a:r>
              <a:rPr sz="1800" b="1">
                <a:solidFill>
                  <a:srgbClr val="404040"/>
                </a:solidFill>
                <a:latin typeface="微软雅黑"/>
                <a:cs typeface="微软雅黑"/>
              </a:rPr>
              <a:t>OL营销案例分析</a:t>
            </a:r>
            <a:endParaRPr sz="1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696320"/>
            <a:ext cx="3108959" cy="5599031"/>
          </a:xfrm>
          <a:prstGeom prst="rect">
            <a:avLst/>
          </a:prstGeom>
          <a:blipFill>
            <a:blip r:embed="rId2"/>
            <a:stretch>
              <a:fillRect/>
            </a:stretch>
          </a:blipFill>
        </p:spPr>
        <p:txBody>
          <a:bodyPr wrap="square" lIns="0" tIns="0" rIns="0" bIns="0" rtlCol="0"/>
          <a:lstStyle/>
          <a:p/>
        </p:txBody>
      </p:sp>
      <p:sp>
        <p:nvSpPr>
          <p:cNvPr id="3" name="object 3"/>
          <p:cNvSpPr/>
          <p:nvPr/>
        </p:nvSpPr>
        <p:spPr>
          <a:xfrm>
            <a:off x="7740351" y="404663"/>
            <a:ext cx="1048833" cy="373203"/>
          </a:xfrm>
          <a:prstGeom prst="rect">
            <a:avLst/>
          </a:prstGeom>
          <a:blipFill>
            <a:blip r:embed="rId3"/>
            <a:stretch>
              <a:fillRect/>
            </a:stretch>
          </a:blipFill>
        </p:spPr>
        <p:txBody>
          <a:bodyPr wrap="square" lIns="0" tIns="0" rIns="0" bIns="0" rtlCol="0"/>
          <a:lstStyle/>
          <a:p/>
        </p:txBody>
      </p:sp>
      <p:sp>
        <p:nvSpPr>
          <p:cNvPr id="4" name="object 4"/>
          <p:cNvSpPr txBox="1"/>
          <p:nvPr/>
        </p:nvSpPr>
        <p:spPr>
          <a:xfrm>
            <a:off x="3229608" y="2451099"/>
            <a:ext cx="650875" cy="635000"/>
          </a:xfrm>
          <a:prstGeom prst="rect">
            <a:avLst/>
          </a:prstGeom>
        </p:spPr>
        <p:txBody>
          <a:bodyPr vert="horz" wrap="square" lIns="0" tIns="12700" rIns="0" bIns="0" rtlCol="0">
            <a:spAutoFit/>
          </a:bodyPr>
          <a:lstStyle/>
          <a:p>
            <a:pPr marL="12700">
              <a:lnSpc>
                <a:spcPct val="100000"/>
              </a:lnSpc>
              <a:spcBef>
                <a:spcPts val="100"/>
              </a:spcBef>
            </a:pPr>
            <a:r>
              <a:rPr sz="4000" b="1" spc="-5">
                <a:solidFill>
                  <a:srgbClr val="404040"/>
                </a:solidFill>
                <a:latin typeface="微软雅黑"/>
                <a:cs typeface="微软雅黑"/>
              </a:rPr>
              <a:t>01</a:t>
            </a:r>
            <a:endParaRPr sz="4000">
              <a:latin typeface="微软雅黑"/>
              <a:cs typeface="微软雅黑"/>
            </a:endParaRPr>
          </a:p>
        </p:txBody>
      </p:sp>
      <p:sp>
        <p:nvSpPr>
          <p:cNvPr id="6" name="object 6"/>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4</a:t>
            </a:fld>
            <a:endParaRPr sz="1200">
              <a:latin typeface="微软雅黑"/>
              <a:cs typeface="微软雅黑"/>
            </a:endParaRPr>
          </a:p>
        </p:txBody>
      </p:sp>
      <p:sp>
        <p:nvSpPr>
          <p:cNvPr id="5" name="object 5"/>
          <p:cNvSpPr txBox="1">
            <a:spLocks noGrp="1"/>
          </p:cNvSpPr>
          <p:nvPr>
            <p:ph type="title"/>
          </p:nvPr>
        </p:nvSpPr>
        <p:spPr>
          <a:xfrm>
            <a:off x="3229607" y="3138932"/>
            <a:ext cx="3683000" cy="574040"/>
          </a:xfrm>
          <a:prstGeom prst="rect">
            <a:avLst/>
          </a:prstGeom>
        </p:spPr>
        <p:txBody>
          <a:bodyPr vert="horz" wrap="square" lIns="0" tIns="12700" rIns="0" bIns="0" rtlCol="0">
            <a:spAutoFit/>
          </a:bodyPr>
          <a:lstStyle/>
          <a:p>
            <a:pPr marL="12700">
              <a:lnSpc>
                <a:spcPct val="100000"/>
              </a:lnSpc>
              <a:spcBef>
                <a:spcPts val="100"/>
              </a:spcBef>
            </a:pPr>
            <a:r>
              <a:rPr sz="3600"/>
              <a:t>明星代言合作概况</a:t>
            </a:r>
            <a:endParaRPr sz="36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379476"/>
            <a:ext cx="7268845" cy="330200"/>
          </a:xfrm>
          <a:prstGeom prst="rect">
            <a:avLst/>
          </a:prstGeom>
        </p:spPr>
        <p:txBody>
          <a:bodyPr vert="horz" wrap="square" lIns="0" tIns="12700" rIns="0" bIns="0" rtlCol="0">
            <a:spAutoFit/>
          </a:bodyPr>
          <a:lstStyle/>
          <a:p>
            <a:pPr marL="12700">
              <a:lnSpc>
                <a:spcPct val="100000"/>
              </a:lnSpc>
              <a:spcBef>
                <a:spcPts val="100"/>
              </a:spcBef>
            </a:pPr>
            <a:r>
              <a:rPr sz="2000"/>
              <a:t>行业概览：食品饮料代言人数量占比7.6%，处于</a:t>
            </a:r>
            <a:r>
              <a:rPr sz="2000" spc="-85"/>
              <a:t>T</a:t>
            </a:r>
            <a:r>
              <a:rPr sz="2000"/>
              <a:t>O</a:t>
            </a:r>
            <a:r>
              <a:rPr sz="2000" spc="-5"/>
              <a:t>P</a:t>
            </a:r>
            <a:r>
              <a:rPr sz="2000"/>
              <a:t>榜单中上游</a:t>
            </a:r>
            <a:endParaRPr sz="2000"/>
          </a:p>
        </p:txBody>
      </p:sp>
      <p:sp>
        <p:nvSpPr>
          <p:cNvPr id="3" name="object 3"/>
          <p:cNvSpPr txBox="1"/>
          <p:nvPr/>
        </p:nvSpPr>
        <p:spPr>
          <a:xfrm>
            <a:off x="274466" y="973836"/>
            <a:ext cx="7334250" cy="659765"/>
          </a:xfrm>
          <a:prstGeom prst="rect">
            <a:avLst/>
          </a:prstGeom>
        </p:spPr>
        <p:txBody>
          <a:bodyPr vert="horz" wrap="square" lIns="0" tIns="116205" rIns="0" bIns="0" rtlCol="0">
            <a:spAutoFit/>
          </a:bodyPr>
          <a:lstStyle/>
          <a:p>
            <a:pPr marL="184150" indent="-171450">
              <a:lnSpc>
                <a:spcPct val="100000"/>
              </a:lnSpc>
              <a:spcBef>
                <a:spcPts val="915"/>
              </a:spcBef>
              <a:buFont typeface="Arial"/>
              <a:buChar char="•"/>
              <a:tabLst>
                <a:tab pos="184150"/>
              </a:tabLst>
            </a:pPr>
            <a:r>
              <a:rPr sz="1400" spc="-5">
                <a:solidFill>
                  <a:srgbClr val="404040"/>
                </a:solidFill>
                <a:latin typeface="微软雅黑"/>
                <a:cs typeface="微软雅黑"/>
              </a:rPr>
              <a:t>2022-2023</a:t>
            </a:r>
            <a:r>
              <a:rPr sz="1400">
                <a:solidFill>
                  <a:srgbClr val="404040"/>
                </a:solidFill>
                <a:latin typeface="微软雅黑"/>
                <a:cs typeface="微软雅黑"/>
              </a:rPr>
              <a:t>年各行业中官宣代言人数量最多的是美妆护肤，食品饮料代言人数量排名第六；</a:t>
            </a:r>
            <a:endParaRPr sz="1400">
              <a:latin typeface="微软雅黑"/>
              <a:cs typeface="微软雅黑"/>
            </a:endParaRPr>
          </a:p>
          <a:p>
            <a:pPr marL="184150" indent="-171450">
              <a:lnSpc>
                <a:spcPct val="100000"/>
              </a:lnSpc>
              <a:spcBef>
                <a:spcPts val="815"/>
              </a:spcBef>
              <a:buFont typeface="Arial"/>
              <a:buChar char="•"/>
              <a:tabLst>
                <a:tab pos="184150"/>
              </a:tabLst>
            </a:pPr>
            <a:r>
              <a:rPr sz="1400">
                <a:solidFill>
                  <a:srgbClr val="404040"/>
                </a:solidFill>
                <a:latin typeface="微软雅黑"/>
                <a:cs typeface="微软雅黑"/>
              </a:rPr>
              <a:t>食品饮料品牌官宣代言人数量</a:t>
            </a:r>
            <a:r>
              <a:rPr sz="1400" spc="-15">
                <a:solidFill>
                  <a:srgbClr val="404040"/>
                </a:solidFill>
                <a:latin typeface="微软雅黑"/>
                <a:cs typeface="微软雅黑"/>
              </a:rPr>
              <a:t>TOP10</a:t>
            </a:r>
            <a:r>
              <a:rPr sz="1400">
                <a:solidFill>
                  <a:srgbClr val="404040"/>
                </a:solidFill>
                <a:latin typeface="微软雅黑"/>
                <a:cs typeface="微软雅黑"/>
              </a:rPr>
              <a:t>品牌中，伊利代言人数量最多，高达29位。</a:t>
            </a:r>
            <a:endParaRPr sz="1400">
              <a:latin typeface="微软雅黑"/>
              <a:cs typeface="微软雅黑"/>
            </a:endParaRPr>
          </a:p>
        </p:txBody>
      </p:sp>
      <p:sp>
        <p:nvSpPr>
          <p:cNvPr id="4" name="object 4"/>
          <p:cNvSpPr/>
          <p:nvPr/>
        </p:nvSpPr>
        <p:spPr>
          <a:xfrm>
            <a:off x="1183503" y="2496155"/>
            <a:ext cx="2985906" cy="3121968"/>
          </a:xfrm>
          <a:prstGeom prst="rect">
            <a:avLst/>
          </a:prstGeom>
          <a:blipFill>
            <a:blip r:embed="rId2"/>
            <a:stretch>
              <a:fillRect/>
            </a:stretch>
          </a:blipFill>
        </p:spPr>
        <p:txBody>
          <a:bodyPr wrap="square" lIns="0" tIns="0" rIns="0" bIns="0" rtlCol="0"/>
          <a:lstStyle/>
          <a:p/>
        </p:txBody>
      </p:sp>
      <p:sp>
        <p:nvSpPr>
          <p:cNvPr id="5" name="object 5"/>
          <p:cNvSpPr txBox="1"/>
          <p:nvPr/>
        </p:nvSpPr>
        <p:spPr>
          <a:xfrm>
            <a:off x="2703986" y="2314955"/>
            <a:ext cx="1424305" cy="342900"/>
          </a:xfrm>
          <a:prstGeom prst="rect">
            <a:avLst/>
          </a:prstGeom>
        </p:spPr>
        <p:txBody>
          <a:bodyPr vert="horz" wrap="square" lIns="0" tIns="12700" rIns="0" bIns="0" rtlCol="0">
            <a:spAutoFit/>
          </a:bodyPr>
          <a:lstStyle/>
          <a:p>
            <a:pPr marL="12700">
              <a:lnSpc>
                <a:spcPct val="100000"/>
              </a:lnSpc>
              <a:spcBef>
                <a:spcPts val="100"/>
              </a:spcBef>
            </a:pPr>
            <a:r>
              <a:rPr sz="800" b="1">
                <a:solidFill>
                  <a:srgbClr val="6F309F"/>
                </a:solidFill>
                <a:latin typeface="微软雅黑"/>
                <a:cs typeface="微软雅黑"/>
              </a:rPr>
              <a:t>食品&amp;饮料,</a:t>
            </a:r>
            <a:r>
              <a:rPr sz="800" b="1" spc="-5">
                <a:solidFill>
                  <a:srgbClr val="6F309F"/>
                </a:solidFill>
                <a:latin typeface="微软雅黑"/>
                <a:cs typeface="微软雅黑"/>
              </a:rPr>
              <a:t> </a:t>
            </a:r>
            <a:r>
              <a:rPr sz="800" b="1">
                <a:solidFill>
                  <a:srgbClr val="6F309F"/>
                </a:solidFill>
                <a:latin typeface="微软雅黑"/>
                <a:cs typeface="微软雅黑"/>
              </a:rPr>
              <a:t>7.6%</a:t>
            </a:r>
            <a:endParaRPr sz="800">
              <a:latin typeface="微软雅黑"/>
              <a:cs typeface="微软雅黑"/>
            </a:endParaRPr>
          </a:p>
          <a:p>
            <a:pPr marL="716280">
              <a:lnSpc>
                <a:spcPct val="100000"/>
              </a:lnSpc>
              <a:spcBef>
                <a:spcPts val="575"/>
              </a:spcBef>
            </a:pPr>
            <a:r>
              <a:rPr sz="800">
                <a:solidFill>
                  <a:srgbClr val="262626"/>
                </a:solidFill>
                <a:latin typeface="微软雅黑"/>
                <a:cs typeface="微软雅黑"/>
              </a:rPr>
              <a:t>母婴用品,</a:t>
            </a:r>
            <a:r>
              <a:rPr sz="800" spc="-70">
                <a:solidFill>
                  <a:srgbClr val="262626"/>
                </a:solidFill>
                <a:latin typeface="微软雅黑"/>
                <a:cs typeface="微软雅黑"/>
              </a:rPr>
              <a:t> </a:t>
            </a:r>
            <a:r>
              <a:rPr sz="800" spc="-5">
                <a:solidFill>
                  <a:srgbClr val="262626"/>
                </a:solidFill>
                <a:latin typeface="微软雅黑"/>
                <a:cs typeface="微软雅黑"/>
              </a:rPr>
              <a:t>0.6%</a:t>
            </a:r>
            <a:endParaRPr sz="800">
              <a:latin typeface="微软雅黑"/>
              <a:cs typeface="微软雅黑"/>
            </a:endParaRPr>
          </a:p>
        </p:txBody>
      </p:sp>
      <p:sp>
        <p:nvSpPr>
          <p:cNvPr id="6" name="object 6"/>
          <p:cNvSpPr txBox="1"/>
          <p:nvPr/>
        </p:nvSpPr>
        <p:spPr>
          <a:xfrm>
            <a:off x="3527742" y="2763011"/>
            <a:ext cx="1068705" cy="147320"/>
          </a:xfrm>
          <a:prstGeom prst="rect">
            <a:avLst/>
          </a:prstGeom>
        </p:spPr>
        <p:txBody>
          <a:bodyPr vert="horz" wrap="square" lIns="0" tIns="12700" rIns="0" bIns="0" rtlCol="0">
            <a:spAutoFit/>
          </a:bodyPr>
          <a:lstStyle/>
          <a:p>
            <a:pPr marL="12700">
              <a:lnSpc>
                <a:spcPct val="100000"/>
              </a:lnSpc>
              <a:spcBef>
                <a:spcPts val="100"/>
              </a:spcBef>
            </a:pPr>
            <a:r>
              <a:rPr sz="800">
                <a:latin typeface="微软雅黑"/>
                <a:cs typeface="微软雅黑"/>
              </a:rPr>
              <a:t>商业/服务性行业,</a:t>
            </a:r>
            <a:r>
              <a:rPr sz="800" spc="-70">
                <a:latin typeface="微软雅黑"/>
                <a:cs typeface="微软雅黑"/>
              </a:rPr>
              <a:t> </a:t>
            </a:r>
            <a:r>
              <a:rPr sz="800" spc="-5">
                <a:latin typeface="微软雅黑"/>
                <a:cs typeface="微软雅黑"/>
              </a:rPr>
              <a:t>1.0%</a:t>
            </a:r>
            <a:endParaRPr sz="800">
              <a:latin typeface="微软雅黑"/>
              <a:cs typeface="微软雅黑"/>
            </a:endParaRPr>
          </a:p>
        </p:txBody>
      </p:sp>
      <p:sp>
        <p:nvSpPr>
          <p:cNvPr id="7" name="object 7"/>
          <p:cNvSpPr txBox="1"/>
          <p:nvPr/>
        </p:nvSpPr>
        <p:spPr>
          <a:xfrm>
            <a:off x="3694479" y="3022091"/>
            <a:ext cx="7207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医疗保健,</a:t>
            </a:r>
            <a:r>
              <a:rPr sz="800" spc="-70">
                <a:solidFill>
                  <a:srgbClr val="404040"/>
                </a:solidFill>
                <a:latin typeface="微软雅黑"/>
                <a:cs typeface="微软雅黑"/>
              </a:rPr>
              <a:t> </a:t>
            </a:r>
            <a:r>
              <a:rPr sz="800" spc="-5">
                <a:solidFill>
                  <a:srgbClr val="404040"/>
                </a:solidFill>
                <a:latin typeface="微软雅黑"/>
                <a:cs typeface="微软雅黑"/>
              </a:rPr>
              <a:t>5.8%</a:t>
            </a:r>
            <a:endParaRPr sz="800">
              <a:latin typeface="微软雅黑"/>
              <a:cs typeface="微软雅黑"/>
            </a:endParaRPr>
          </a:p>
        </p:txBody>
      </p:sp>
      <p:sp>
        <p:nvSpPr>
          <p:cNvPr id="8" name="object 8"/>
          <p:cNvSpPr txBox="1"/>
          <p:nvPr/>
        </p:nvSpPr>
        <p:spPr>
          <a:xfrm>
            <a:off x="3978301" y="3332988"/>
            <a:ext cx="5175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家居,</a:t>
            </a:r>
            <a:r>
              <a:rPr sz="800" spc="-70">
                <a:solidFill>
                  <a:srgbClr val="404040"/>
                </a:solidFill>
                <a:latin typeface="微软雅黑"/>
                <a:cs typeface="微软雅黑"/>
              </a:rPr>
              <a:t> </a:t>
            </a:r>
            <a:r>
              <a:rPr sz="800" spc="-5">
                <a:solidFill>
                  <a:srgbClr val="404040"/>
                </a:solidFill>
                <a:latin typeface="微软雅黑"/>
                <a:cs typeface="微软雅黑"/>
              </a:rPr>
              <a:t>2.0%</a:t>
            </a:r>
            <a:endParaRPr sz="800">
              <a:latin typeface="微软雅黑"/>
              <a:cs typeface="微软雅黑"/>
            </a:endParaRPr>
          </a:p>
        </p:txBody>
      </p:sp>
      <p:sp>
        <p:nvSpPr>
          <p:cNvPr id="9" name="object 9"/>
          <p:cNvSpPr txBox="1"/>
          <p:nvPr/>
        </p:nvSpPr>
        <p:spPr>
          <a:xfrm>
            <a:off x="4170228" y="3829811"/>
            <a:ext cx="84772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3C</a:t>
            </a:r>
            <a:r>
              <a:rPr sz="800">
                <a:solidFill>
                  <a:srgbClr val="404040"/>
                </a:solidFill>
                <a:latin typeface="微软雅黑"/>
                <a:cs typeface="微软雅黑"/>
              </a:rPr>
              <a:t>消费电子,</a:t>
            </a:r>
            <a:r>
              <a:rPr sz="800" spc="-70">
                <a:solidFill>
                  <a:srgbClr val="404040"/>
                </a:solidFill>
                <a:latin typeface="微软雅黑"/>
                <a:cs typeface="微软雅黑"/>
              </a:rPr>
              <a:t> </a:t>
            </a:r>
            <a:r>
              <a:rPr sz="800" spc="-5">
                <a:solidFill>
                  <a:srgbClr val="404040"/>
                </a:solidFill>
                <a:latin typeface="微软雅黑"/>
                <a:cs typeface="微软雅黑"/>
              </a:rPr>
              <a:t>9.2%</a:t>
            </a:r>
            <a:endParaRPr sz="800">
              <a:latin typeface="微软雅黑"/>
              <a:cs typeface="微软雅黑"/>
            </a:endParaRPr>
          </a:p>
        </p:txBody>
      </p:sp>
      <p:sp>
        <p:nvSpPr>
          <p:cNvPr id="10" name="object 10"/>
          <p:cNvSpPr txBox="1"/>
          <p:nvPr/>
        </p:nvSpPr>
        <p:spPr>
          <a:xfrm>
            <a:off x="3794361" y="5039867"/>
            <a:ext cx="77978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美妆护肤,</a:t>
            </a:r>
            <a:r>
              <a:rPr sz="800" spc="-70">
                <a:solidFill>
                  <a:srgbClr val="404040"/>
                </a:solidFill>
                <a:latin typeface="微软雅黑"/>
                <a:cs typeface="微软雅黑"/>
              </a:rPr>
              <a:t> </a:t>
            </a:r>
            <a:r>
              <a:rPr sz="800" spc="-5">
                <a:solidFill>
                  <a:srgbClr val="404040"/>
                </a:solidFill>
                <a:latin typeface="微软雅黑"/>
                <a:cs typeface="微软雅黑"/>
              </a:rPr>
              <a:t>19.1%</a:t>
            </a:r>
            <a:endParaRPr sz="800">
              <a:latin typeface="微软雅黑"/>
              <a:cs typeface="微软雅黑"/>
            </a:endParaRPr>
          </a:p>
        </p:txBody>
      </p:sp>
      <p:sp>
        <p:nvSpPr>
          <p:cNvPr id="11" name="object 11"/>
          <p:cNvSpPr txBox="1"/>
          <p:nvPr/>
        </p:nvSpPr>
        <p:spPr>
          <a:xfrm>
            <a:off x="2442489" y="5646420"/>
            <a:ext cx="7207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交通出行,</a:t>
            </a:r>
            <a:r>
              <a:rPr sz="800" spc="-70">
                <a:solidFill>
                  <a:srgbClr val="404040"/>
                </a:solidFill>
                <a:latin typeface="微软雅黑"/>
                <a:cs typeface="微软雅黑"/>
              </a:rPr>
              <a:t> </a:t>
            </a:r>
            <a:r>
              <a:rPr sz="800" spc="-5">
                <a:solidFill>
                  <a:srgbClr val="404040"/>
                </a:solidFill>
                <a:latin typeface="微软雅黑"/>
                <a:cs typeface="微软雅黑"/>
              </a:rPr>
              <a:t>5.8%</a:t>
            </a:r>
            <a:endParaRPr sz="800">
              <a:latin typeface="微软雅黑"/>
              <a:cs typeface="微软雅黑"/>
            </a:endParaRPr>
          </a:p>
        </p:txBody>
      </p:sp>
      <p:sp>
        <p:nvSpPr>
          <p:cNvPr id="12" name="object 12"/>
          <p:cNvSpPr txBox="1"/>
          <p:nvPr/>
        </p:nvSpPr>
        <p:spPr>
          <a:xfrm>
            <a:off x="959204" y="5362955"/>
            <a:ext cx="77978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服装配饰,</a:t>
            </a:r>
            <a:r>
              <a:rPr sz="800" spc="-70">
                <a:solidFill>
                  <a:srgbClr val="404040"/>
                </a:solidFill>
                <a:latin typeface="微软雅黑"/>
                <a:cs typeface="微软雅黑"/>
              </a:rPr>
              <a:t> </a:t>
            </a:r>
            <a:r>
              <a:rPr sz="800" spc="-5">
                <a:solidFill>
                  <a:srgbClr val="404040"/>
                </a:solidFill>
                <a:latin typeface="微软雅黑"/>
                <a:cs typeface="微软雅黑"/>
              </a:rPr>
              <a:t>12.7%</a:t>
            </a:r>
            <a:endParaRPr sz="800">
              <a:latin typeface="微软雅黑"/>
              <a:cs typeface="微软雅黑"/>
            </a:endParaRPr>
          </a:p>
        </p:txBody>
      </p:sp>
      <p:sp>
        <p:nvSpPr>
          <p:cNvPr id="13" name="object 13"/>
          <p:cNvSpPr txBox="1"/>
          <p:nvPr/>
        </p:nvSpPr>
        <p:spPr>
          <a:xfrm>
            <a:off x="459600" y="4427220"/>
            <a:ext cx="77978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家用电器,</a:t>
            </a:r>
            <a:r>
              <a:rPr sz="800" spc="-70">
                <a:solidFill>
                  <a:srgbClr val="404040"/>
                </a:solidFill>
                <a:latin typeface="微软雅黑"/>
                <a:cs typeface="微软雅黑"/>
              </a:rPr>
              <a:t> </a:t>
            </a:r>
            <a:r>
              <a:rPr sz="800" spc="-5">
                <a:solidFill>
                  <a:srgbClr val="404040"/>
                </a:solidFill>
                <a:latin typeface="微软雅黑"/>
                <a:cs typeface="微软雅黑"/>
              </a:rPr>
              <a:t>12.2%</a:t>
            </a:r>
            <a:endParaRPr sz="800">
              <a:latin typeface="微软雅黑"/>
              <a:cs typeface="微软雅黑"/>
            </a:endParaRPr>
          </a:p>
        </p:txBody>
      </p:sp>
      <p:sp>
        <p:nvSpPr>
          <p:cNvPr id="14" name="object 14"/>
          <p:cNvSpPr txBox="1"/>
          <p:nvPr/>
        </p:nvSpPr>
        <p:spPr>
          <a:xfrm>
            <a:off x="731954" y="3951732"/>
            <a:ext cx="5175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酒类,</a:t>
            </a:r>
            <a:r>
              <a:rPr sz="800" spc="-70">
                <a:solidFill>
                  <a:srgbClr val="404040"/>
                </a:solidFill>
                <a:latin typeface="微软雅黑"/>
                <a:cs typeface="微软雅黑"/>
              </a:rPr>
              <a:t> </a:t>
            </a:r>
            <a:r>
              <a:rPr sz="800" spc="-5">
                <a:solidFill>
                  <a:srgbClr val="404040"/>
                </a:solidFill>
                <a:latin typeface="微软雅黑"/>
                <a:cs typeface="微软雅黑"/>
              </a:rPr>
              <a:t>0.6%</a:t>
            </a:r>
            <a:endParaRPr sz="800">
              <a:latin typeface="微软雅黑"/>
              <a:cs typeface="微软雅黑"/>
            </a:endParaRPr>
          </a:p>
        </p:txBody>
      </p:sp>
      <p:sp>
        <p:nvSpPr>
          <p:cNvPr id="15" name="object 15"/>
          <p:cNvSpPr txBox="1"/>
          <p:nvPr/>
        </p:nvSpPr>
        <p:spPr>
          <a:xfrm>
            <a:off x="808445" y="3619500"/>
            <a:ext cx="7207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个护清洁,</a:t>
            </a:r>
            <a:r>
              <a:rPr sz="800" spc="-70">
                <a:solidFill>
                  <a:srgbClr val="404040"/>
                </a:solidFill>
                <a:latin typeface="微软雅黑"/>
                <a:cs typeface="微软雅黑"/>
              </a:rPr>
              <a:t> </a:t>
            </a:r>
            <a:r>
              <a:rPr sz="800" spc="-5">
                <a:solidFill>
                  <a:srgbClr val="404040"/>
                </a:solidFill>
                <a:latin typeface="微软雅黑"/>
                <a:cs typeface="微软雅黑"/>
              </a:rPr>
              <a:t>5.6%</a:t>
            </a:r>
            <a:endParaRPr sz="800">
              <a:latin typeface="微软雅黑"/>
              <a:cs typeface="微软雅黑"/>
            </a:endParaRPr>
          </a:p>
        </p:txBody>
      </p:sp>
      <p:sp>
        <p:nvSpPr>
          <p:cNvPr id="16" name="object 16"/>
          <p:cNvSpPr txBox="1"/>
          <p:nvPr/>
        </p:nvSpPr>
        <p:spPr>
          <a:xfrm>
            <a:off x="893937" y="3144011"/>
            <a:ext cx="6191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互联网,</a:t>
            </a:r>
            <a:r>
              <a:rPr sz="800" spc="-70">
                <a:solidFill>
                  <a:srgbClr val="404040"/>
                </a:solidFill>
                <a:latin typeface="微软雅黑"/>
                <a:cs typeface="微软雅黑"/>
              </a:rPr>
              <a:t> </a:t>
            </a:r>
            <a:r>
              <a:rPr sz="800" spc="-5">
                <a:solidFill>
                  <a:srgbClr val="404040"/>
                </a:solidFill>
                <a:latin typeface="微软雅黑"/>
                <a:cs typeface="微软雅黑"/>
              </a:rPr>
              <a:t>5.8%</a:t>
            </a:r>
            <a:endParaRPr sz="800">
              <a:latin typeface="微软雅黑"/>
              <a:cs typeface="微软雅黑"/>
            </a:endParaRPr>
          </a:p>
        </p:txBody>
      </p:sp>
      <p:sp>
        <p:nvSpPr>
          <p:cNvPr id="17" name="object 17"/>
          <p:cNvSpPr txBox="1"/>
          <p:nvPr/>
        </p:nvSpPr>
        <p:spPr>
          <a:xfrm>
            <a:off x="1395962" y="2769108"/>
            <a:ext cx="5175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其他,</a:t>
            </a:r>
            <a:r>
              <a:rPr sz="800" spc="-70">
                <a:solidFill>
                  <a:srgbClr val="404040"/>
                </a:solidFill>
                <a:latin typeface="微软雅黑"/>
                <a:cs typeface="微软雅黑"/>
              </a:rPr>
              <a:t> </a:t>
            </a:r>
            <a:r>
              <a:rPr sz="800" spc="-5">
                <a:solidFill>
                  <a:srgbClr val="404040"/>
                </a:solidFill>
                <a:latin typeface="微软雅黑"/>
                <a:cs typeface="微软雅黑"/>
              </a:rPr>
              <a:t>4.0%</a:t>
            </a:r>
            <a:endParaRPr sz="800">
              <a:latin typeface="微软雅黑"/>
              <a:cs typeface="微软雅黑"/>
            </a:endParaRPr>
          </a:p>
        </p:txBody>
      </p:sp>
      <p:sp>
        <p:nvSpPr>
          <p:cNvPr id="18" name="object 18"/>
          <p:cNvSpPr txBox="1"/>
          <p:nvPr/>
        </p:nvSpPr>
        <p:spPr>
          <a:xfrm>
            <a:off x="1826943" y="2485644"/>
            <a:ext cx="6191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奢侈品,</a:t>
            </a:r>
            <a:r>
              <a:rPr sz="800" spc="-70">
                <a:solidFill>
                  <a:srgbClr val="404040"/>
                </a:solidFill>
                <a:latin typeface="微软雅黑"/>
                <a:cs typeface="微软雅黑"/>
              </a:rPr>
              <a:t> </a:t>
            </a:r>
            <a:r>
              <a:rPr sz="800" spc="-5">
                <a:solidFill>
                  <a:srgbClr val="404040"/>
                </a:solidFill>
                <a:latin typeface="微软雅黑"/>
                <a:cs typeface="微软雅黑"/>
              </a:rPr>
              <a:t>7.7%</a:t>
            </a:r>
            <a:endParaRPr sz="800">
              <a:latin typeface="微软雅黑"/>
              <a:cs typeface="微软雅黑"/>
            </a:endParaRPr>
          </a:p>
        </p:txBody>
      </p:sp>
      <p:sp>
        <p:nvSpPr>
          <p:cNvPr id="19" name="object 19"/>
          <p:cNvSpPr txBox="1"/>
          <p:nvPr/>
        </p:nvSpPr>
        <p:spPr>
          <a:xfrm>
            <a:off x="1441794" y="1910588"/>
            <a:ext cx="2672715"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微软雅黑"/>
                <a:cs typeface="微软雅黑"/>
              </a:rPr>
              <a:t>2022-2023</a:t>
            </a:r>
            <a:r>
              <a:rPr sz="1200" b="1">
                <a:latin typeface="微软雅黑"/>
                <a:cs typeface="微软雅黑"/>
              </a:rPr>
              <a:t>各行业官宣</a:t>
            </a:r>
            <a:r>
              <a:rPr sz="1200" b="1">
                <a:solidFill>
                  <a:srgbClr val="6F309F"/>
                </a:solidFill>
                <a:latin typeface="微软雅黑"/>
                <a:cs typeface="微软雅黑"/>
              </a:rPr>
              <a:t>代言人数量</a:t>
            </a:r>
            <a:r>
              <a:rPr sz="1200" b="1">
                <a:latin typeface="微软雅黑"/>
                <a:cs typeface="微软雅黑"/>
              </a:rPr>
              <a:t>分布</a:t>
            </a:r>
            <a:endParaRPr sz="1200">
              <a:latin typeface="微软雅黑"/>
              <a:cs typeface="微软雅黑"/>
            </a:endParaRPr>
          </a:p>
        </p:txBody>
      </p:sp>
      <p:sp>
        <p:nvSpPr>
          <p:cNvPr id="20" name="object 20"/>
          <p:cNvSpPr txBox="1"/>
          <p:nvPr/>
        </p:nvSpPr>
        <p:spPr>
          <a:xfrm>
            <a:off x="257917" y="6240779"/>
            <a:ext cx="612140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7F7F7F"/>
                </a:solidFill>
                <a:latin typeface="微软雅黑"/>
                <a:cs typeface="微软雅黑"/>
              </a:rPr>
              <a:t>注：官宣代言人数量是指在本报告统计时间范围内品牌官方微博账号新官宣明星代言人（包括品牌代言人、品牌大使、品牌挚友等）数量</a:t>
            </a:r>
            <a:endParaRPr sz="800">
              <a:latin typeface="微软雅黑"/>
              <a:cs typeface="微软雅黑"/>
            </a:endParaRPr>
          </a:p>
        </p:txBody>
      </p:sp>
      <p:sp>
        <p:nvSpPr>
          <p:cNvPr id="21" name="object 21"/>
          <p:cNvSpPr/>
          <p:nvPr/>
        </p:nvSpPr>
        <p:spPr>
          <a:xfrm>
            <a:off x="6523011" y="2343911"/>
            <a:ext cx="2152015" cy="222885"/>
          </a:xfrm>
          <a:custGeom>
            <a:rect l="l" t="t" r="r" b="b"/>
            <a:pathLst>
              <a:path w="2152015" h="222885">
                <a:moveTo>
                  <a:pt x="2151595" y="0"/>
                </a:moveTo>
                <a:lnTo>
                  <a:pt x="0" y="0"/>
                </a:lnTo>
                <a:lnTo>
                  <a:pt x="0" y="222503"/>
                </a:lnTo>
                <a:lnTo>
                  <a:pt x="2151595" y="222503"/>
                </a:lnTo>
                <a:lnTo>
                  <a:pt x="2151595" y="0"/>
                </a:lnTo>
                <a:close/>
              </a:path>
            </a:pathLst>
          </a:custGeom>
          <a:solidFill>
            <a:srgbClr val="6F309F"/>
          </a:solidFill>
        </p:spPr>
        <p:txBody>
          <a:bodyPr wrap="square" lIns="0" tIns="0" rIns="0" bIns="0" rtlCol="0"/>
          <a:lstStyle/>
          <a:p/>
        </p:txBody>
      </p:sp>
      <p:sp>
        <p:nvSpPr>
          <p:cNvPr id="22" name="object 22"/>
          <p:cNvSpPr/>
          <p:nvPr/>
        </p:nvSpPr>
        <p:spPr>
          <a:xfrm flipH="1">
            <a:off x="6523013" y="2288245"/>
            <a:ext cx="0" cy="3350895"/>
          </a:xfrm>
          <a:custGeom>
            <a:rect l="l" t="t" r="r" b="b"/>
            <a:pathLst>
              <a:path h="3350895">
                <a:moveTo>
                  <a:pt x="0" y="0"/>
                </a:moveTo>
                <a:lnTo>
                  <a:pt x="1" y="3350765"/>
                </a:lnTo>
              </a:path>
            </a:pathLst>
          </a:custGeom>
          <a:ln w="9525">
            <a:solidFill>
              <a:srgbClr val="D9D9D9"/>
            </a:solidFill>
          </a:ln>
        </p:spPr>
        <p:txBody>
          <a:bodyPr wrap="square" lIns="0" tIns="0" rIns="0" bIns="0" rtlCol="0"/>
          <a:lstStyle/>
          <a:p/>
        </p:txBody>
      </p:sp>
      <p:graphicFrame>
        <p:nvGraphicFramePr>
          <p:cNvPr id="23" name="object 23"/>
          <p:cNvGraphicFramePr>
            <a:graphicFrameLocks noGrp="1"/>
          </p:cNvGraphicFramePr>
          <p:nvPr/>
        </p:nvGraphicFramePr>
        <p:xfrm>
          <a:off x="5854686" y="2343911"/>
          <a:ext cx="1555750" cy="2234565"/>
        </p:xfrm>
        <a:graphic>
          <a:graphicData uri="http://schemas.openxmlformats.org/drawingml/2006/table">
            <a:tbl>
              <a:tblPr firstRow="1" bandRow="1">
                <a:tableStyleId>{2D5ABB26-0587-4C30-8999-92F81FD0307C}</a:tableStyleId>
              </a:tblPr>
              <a:tblGrid>
                <a:gridCol w="668020"/>
                <a:gridCol w="593724"/>
                <a:gridCol w="292734"/>
              </a:tblGrid>
              <a:tr h="222503">
                <a:tc>
                  <a:txBody>
                    <a:bodyPr vert="horz" wrap="square"/>
                    <a:lstStyle/>
                    <a:p>
                      <a:pPr marR="120650" algn="r">
                        <a:lnSpc>
                          <a:spcPct val="100000"/>
                        </a:lnSpc>
                        <a:spcBef>
                          <a:spcPts val="245"/>
                        </a:spcBef>
                      </a:pPr>
                      <a:r>
                        <a:rPr sz="1000">
                          <a:solidFill>
                            <a:srgbClr val="595959"/>
                          </a:solidFill>
                          <a:latin typeface="微软雅黑"/>
                          <a:cs typeface="微软雅黑"/>
                        </a:rPr>
                        <a:t>伊利</a:t>
                      </a:r>
                      <a:endParaRPr sz="1000">
                        <a:latin typeface="微软雅黑"/>
                        <a:cs typeface="微软雅黑"/>
                      </a:endParaRPr>
                    </a:p>
                  </a:txBody>
                  <a:tcPr marL="0" marR="0" marT="31115" marB="0"/>
                </a:tc>
                <a:tc gridSpan="2">
                  <a:txBody>
                    <a:bodyPr vert="horz" wrap="square"/>
                    <a:lstStyle/>
                    <a:p>
                      <a:pPr>
                        <a:lnSpc>
                          <a:spcPct val="100000"/>
                        </a:lnSpc>
                      </a:pPr>
                      <a:endParaRPr sz="1000">
                        <a:latin typeface="Times New Roman"/>
                        <a:cs typeface="Times New Roman"/>
                      </a:endParaRPr>
                    </a:p>
                  </a:txBody>
                  <a:tcPr marL="0" marR="0" marT="0" marB="0">
                    <a:solidFill>
                      <a:srgbClr val="6F309F"/>
                    </a:solidFill>
                  </a:tcPr>
                </a:tc>
                <a:tc hMerge="1">
                  <a:txBody>
                    <a:bodyPr vert="horz" wrap="square"/>
                    <a:lstStyle/>
                    <a:p/>
                  </a:txBody>
                  <a:tcPr marL="0" marR="0" marT="0" marB="0"/>
                </a:tc>
              </a:tr>
              <a:tr h="112776">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伊利金典</a:t>
                      </a:r>
                      <a:endParaRPr sz="1000">
                        <a:latin typeface="微软雅黑"/>
                        <a:cs typeface="微软雅黑"/>
                      </a:endParaRPr>
                    </a:p>
                  </a:txBody>
                  <a:tcPr marL="0" marR="0" marT="31115" marB="0"/>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marL="71120">
                        <a:lnSpc>
                          <a:spcPct val="100000"/>
                        </a:lnSpc>
                        <a:spcBef>
                          <a:spcPts val="320"/>
                        </a:spcBef>
                      </a:pPr>
                      <a:r>
                        <a:rPr sz="1000">
                          <a:solidFill>
                            <a:srgbClr val="FFFFFF"/>
                          </a:solidFill>
                          <a:latin typeface="微软雅黑"/>
                          <a:cs typeface="微软雅黑"/>
                        </a:rPr>
                        <a:t>12</a:t>
                      </a:r>
                      <a:endParaRPr sz="1000">
                        <a:latin typeface="微软雅黑"/>
                        <a:cs typeface="微软雅黑"/>
                      </a:endParaRPr>
                    </a:p>
                  </a:txBody>
                  <a:tcPr marL="0" marR="0" marT="40640" marB="0">
                    <a:solidFill>
                      <a:srgbClr val="6F309F"/>
                    </a:solidFill>
                  </a:tcPr>
                </a:tc>
              </a:tr>
              <a:tr h="112775">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雪碧</a:t>
                      </a:r>
                      <a:endParaRPr sz="1000">
                        <a:latin typeface="微软雅黑"/>
                        <a:cs typeface="微软雅黑"/>
                      </a:endParaRPr>
                    </a:p>
                  </a:txBody>
                  <a:tcPr marL="0" marR="0" marT="31115" marB="0"/>
                </a:tc>
                <a:tc>
                  <a:txBody>
                    <a:bodyPr vert="horz" wrap="square"/>
                    <a:lstStyle/>
                    <a:p>
                      <a:pPr marR="685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tc>
              </a:tr>
              <a:tr h="112775">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蒙牛纯甄</a:t>
                      </a:r>
                      <a:endParaRPr sz="1000">
                        <a:latin typeface="微软雅黑"/>
                        <a:cs typeface="微软雅黑"/>
                      </a:endParaRPr>
                    </a:p>
                  </a:txBody>
                  <a:tcPr marL="0" marR="0" marT="31115" marB="0"/>
                </a:tc>
                <a:tc>
                  <a:txBody>
                    <a:bodyPr vert="horz" wrap="square"/>
                    <a:lstStyle/>
                    <a:p>
                      <a:pPr marR="685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tc>
              </a:tr>
              <a:tr h="112776">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益达</a:t>
                      </a:r>
                      <a:endParaRPr sz="1000">
                        <a:latin typeface="微软雅黑"/>
                        <a:cs typeface="微软雅黑"/>
                      </a:endParaRPr>
                    </a:p>
                  </a:txBody>
                  <a:tcPr marL="0" marR="0" marT="31115" marB="0"/>
                </a:tc>
                <a:tc>
                  <a:txBody>
                    <a:bodyPr vert="horz" wrap="square"/>
                    <a:lstStyle/>
                    <a:p>
                      <a:pPr marR="685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tc>
              </a:tr>
              <a:tr h="112775">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汤臣倍健</a:t>
                      </a:r>
                      <a:endParaRPr sz="1000">
                        <a:latin typeface="微软雅黑"/>
                        <a:cs typeface="微软雅黑"/>
                      </a:endParaRPr>
                    </a:p>
                  </a:txBody>
                  <a:tcPr marL="0" marR="0" marT="31115" marB="0"/>
                </a:tc>
                <a:tc>
                  <a:txBody>
                    <a:bodyPr vert="horz" wrap="square"/>
                    <a:lstStyle/>
                    <a:p>
                      <a:pPr marR="685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tc>
              </a:tr>
              <a:tr h="112776">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元气森林</a:t>
                      </a:r>
                      <a:endParaRPr sz="1000">
                        <a:latin typeface="微软雅黑"/>
                        <a:cs typeface="微软雅黑"/>
                      </a:endParaRPr>
                    </a:p>
                  </a:txBody>
                  <a:tcPr marL="0" marR="0" marT="31115" marB="0"/>
                </a:tc>
                <a:tc>
                  <a:txBody>
                    <a:bodyPr vert="horz" wrap="square"/>
                    <a:lstStyle/>
                    <a:p>
                      <a:pPr marR="685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tc>
              </a:tr>
            </a:tbl>
          </a:graphicData>
        </a:graphic>
      </p:graphicFrame>
      <p:sp>
        <p:nvSpPr>
          <p:cNvPr id="32" name="object 32"/>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5</a:t>
            </a:fld>
            <a:endParaRPr sz="1200">
              <a:latin typeface="微软雅黑"/>
              <a:cs typeface="微软雅黑"/>
            </a:endParaRPr>
          </a:p>
        </p:txBody>
      </p:sp>
      <p:sp>
        <p:nvSpPr>
          <p:cNvPr id="33" name="object 33"/>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34" name="object 34"/>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35" name="object 35"/>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3"/>
              </a:rPr>
              <a:t>www.endata.com.cn</a:t>
            </a:r>
            <a:endParaRPr sz="800">
              <a:latin typeface="微软雅黑"/>
              <a:cs typeface="微软雅黑"/>
            </a:endParaRPr>
          </a:p>
        </p:txBody>
      </p:sp>
      <p:sp>
        <p:nvSpPr>
          <p:cNvPr id="24" name="object 24"/>
          <p:cNvSpPr txBox="1"/>
          <p:nvPr/>
        </p:nvSpPr>
        <p:spPr>
          <a:xfrm>
            <a:off x="8438185" y="2371852"/>
            <a:ext cx="174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29</a:t>
            </a:r>
            <a:endParaRPr sz="1000">
              <a:latin typeface="微软雅黑"/>
              <a:cs typeface="微软雅黑"/>
            </a:endParaRPr>
          </a:p>
        </p:txBody>
      </p:sp>
      <p:sp>
        <p:nvSpPr>
          <p:cNvPr id="25" name="object 25"/>
          <p:cNvSpPr txBox="1"/>
          <p:nvPr/>
        </p:nvSpPr>
        <p:spPr>
          <a:xfrm>
            <a:off x="6523011" y="4690871"/>
            <a:ext cx="521334" cy="222885"/>
          </a:xfrm>
          <a:prstGeom prst="rect">
            <a:avLst/>
          </a:prstGeom>
          <a:solidFill>
            <a:srgbClr val="6F309F"/>
          </a:solidFill>
        </p:spPr>
        <p:txBody>
          <a:bodyPr vert="horz" wrap="square" lIns="0" tIns="40640" rIns="0" bIns="0" rtlCol="0">
            <a:spAutoFit/>
          </a:bodyPr>
          <a:lstStyle/>
          <a:p>
            <a:pPr marR="69215" algn="r">
              <a:lnSpc>
                <a:spcPct val="100000"/>
              </a:lnSpc>
              <a:spcBef>
                <a:spcPts val="320"/>
              </a:spcBef>
            </a:pPr>
            <a:r>
              <a:rPr sz="1000">
                <a:solidFill>
                  <a:srgbClr val="FFFFFF"/>
                </a:solidFill>
                <a:latin typeface="微软雅黑"/>
                <a:cs typeface="微软雅黑"/>
              </a:rPr>
              <a:t>7</a:t>
            </a:r>
            <a:endParaRPr sz="1000">
              <a:latin typeface="微软雅黑"/>
              <a:cs typeface="微软雅黑"/>
            </a:endParaRPr>
          </a:p>
        </p:txBody>
      </p:sp>
      <p:sp>
        <p:nvSpPr>
          <p:cNvPr id="26" name="object 26"/>
          <p:cNvSpPr txBox="1"/>
          <p:nvPr/>
        </p:nvSpPr>
        <p:spPr>
          <a:xfrm>
            <a:off x="6523011" y="5026152"/>
            <a:ext cx="521334" cy="222885"/>
          </a:xfrm>
          <a:prstGeom prst="rect">
            <a:avLst/>
          </a:prstGeom>
          <a:solidFill>
            <a:srgbClr val="6F309F"/>
          </a:solidFill>
        </p:spPr>
        <p:txBody>
          <a:bodyPr vert="horz" wrap="square" lIns="0" tIns="40640" rIns="0" bIns="0" rtlCol="0">
            <a:spAutoFit/>
          </a:bodyPr>
          <a:lstStyle/>
          <a:p>
            <a:pPr marR="69215" algn="r">
              <a:lnSpc>
                <a:spcPct val="100000"/>
              </a:lnSpc>
              <a:spcBef>
                <a:spcPts val="320"/>
              </a:spcBef>
            </a:pPr>
            <a:r>
              <a:rPr sz="1000">
                <a:solidFill>
                  <a:srgbClr val="FFFFFF"/>
                </a:solidFill>
                <a:latin typeface="微软雅黑"/>
                <a:cs typeface="微软雅黑"/>
              </a:rPr>
              <a:t>7</a:t>
            </a:r>
            <a:endParaRPr sz="1000">
              <a:latin typeface="微软雅黑"/>
              <a:cs typeface="微软雅黑"/>
            </a:endParaRPr>
          </a:p>
        </p:txBody>
      </p:sp>
      <p:sp>
        <p:nvSpPr>
          <p:cNvPr id="27" name="object 27"/>
          <p:cNvSpPr txBox="1"/>
          <p:nvPr/>
        </p:nvSpPr>
        <p:spPr>
          <a:xfrm>
            <a:off x="6523011" y="5358384"/>
            <a:ext cx="445134" cy="226060"/>
          </a:xfrm>
          <a:prstGeom prst="rect">
            <a:avLst/>
          </a:prstGeom>
          <a:solidFill>
            <a:srgbClr val="6F309F"/>
          </a:solidFill>
        </p:spPr>
        <p:txBody>
          <a:bodyPr vert="horz" wrap="square" lIns="0" tIns="43815" rIns="0" bIns="0" rtlCol="0">
            <a:spAutoFit/>
          </a:bodyPr>
          <a:lstStyle/>
          <a:p>
            <a:pPr marL="294640">
              <a:lnSpc>
                <a:spcPct val="100000"/>
              </a:lnSpc>
              <a:spcBef>
                <a:spcPts val="345"/>
              </a:spcBef>
            </a:pPr>
            <a:r>
              <a:rPr sz="1000">
                <a:solidFill>
                  <a:srgbClr val="FFFFFF"/>
                </a:solidFill>
                <a:latin typeface="微软雅黑"/>
                <a:cs typeface="微软雅黑"/>
              </a:rPr>
              <a:t>6</a:t>
            </a:r>
            <a:endParaRPr sz="1000">
              <a:latin typeface="微软雅黑"/>
              <a:cs typeface="微软雅黑"/>
            </a:endParaRPr>
          </a:p>
        </p:txBody>
      </p:sp>
      <p:sp>
        <p:nvSpPr>
          <p:cNvPr id="28" name="object 28"/>
          <p:cNvSpPr txBox="1"/>
          <p:nvPr/>
        </p:nvSpPr>
        <p:spPr>
          <a:xfrm>
            <a:off x="6000736" y="4706620"/>
            <a:ext cx="40640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王老吉</a:t>
            </a:r>
            <a:endParaRPr sz="1000">
              <a:latin typeface="微软雅黑"/>
              <a:cs typeface="微软雅黑"/>
            </a:endParaRPr>
          </a:p>
        </p:txBody>
      </p:sp>
      <p:sp>
        <p:nvSpPr>
          <p:cNvPr id="29" name="object 29"/>
          <p:cNvSpPr txBox="1"/>
          <p:nvPr/>
        </p:nvSpPr>
        <p:spPr>
          <a:xfrm>
            <a:off x="5746736" y="5041900"/>
            <a:ext cx="66040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悦鲜活牛奶</a:t>
            </a:r>
            <a:endParaRPr sz="1000">
              <a:latin typeface="微软雅黑"/>
              <a:cs typeface="微软雅黑"/>
            </a:endParaRPr>
          </a:p>
        </p:txBody>
      </p:sp>
      <p:sp>
        <p:nvSpPr>
          <p:cNvPr id="30" name="object 30"/>
          <p:cNvSpPr txBox="1"/>
          <p:nvPr/>
        </p:nvSpPr>
        <p:spPr>
          <a:xfrm>
            <a:off x="5226418" y="5377179"/>
            <a:ext cx="1181100" cy="177800"/>
          </a:xfrm>
          <a:prstGeom prst="rect">
            <a:avLst/>
          </a:prstGeom>
        </p:spPr>
        <p:txBody>
          <a:bodyPr vert="horz" wrap="square" lIns="0" tIns="12700" rIns="0" bIns="0" rtlCol="0">
            <a:spAutoFit/>
          </a:bodyPr>
          <a:lstStyle/>
          <a:p>
            <a:pPr marL="12700">
              <a:lnSpc>
                <a:spcPct val="100000"/>
              </a:lnSpc>
              <a:spcBef>
                <a:spcPts val="100"/>
              </a:spcBef>
            </a:pPr>
            <a:r>
              <a:rPr sz="1000" spc="-5">
                <a:solidFill>
                  <a:srgbClr val="595959"/>
                </a:solidFill>
                <a:latin typeface="微软雅黑"/>
                <a:cs typeface="微软雅黑"/>
              </a:rPr>
              <a:t>Alpenliebe</a:t>
            </a:r>
            <a:r>
              <a:rPr sz="1000">
                <a:solidFill>
                  <a:srgbClr val="595959"/>
                </a:solidFill>
                <a:latin typeface="微软雅黑"/>
                <a:cs typeface="微软雅黑"/>
              </a:rPr>
              <a:t>阿尔卑斯</a:t>
            </a:r>
            <a:endParaRPr sz="1000">
              <a:latin typeface="微软雅黑"/>
              <a:cs typeface="微软雅黑"/>
            </a:endParaRPr>
          </a:p>
        </p:txBody>
      </p:sp>
      <p:sp>
        <p:nvSpPr>
          <p:cNvPr id="31" name="object 31"/>
          <p:cNvSpPr txBox="1"/>
          <p:nvPr/>
        </p:nvSpPr>
        <p:spPr>
          <a:xfrm>
            <a:off x="5500521" y="1892300"/>
            <a:ext cx="3175000"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微软雅黑"/>
                <a:cs typeface="微软雅黑"/>
              </a:rPr>
              <a:t>2022-2023</a:t>
            </a:r>
            <a:r>
              <a:rPr sz="1200" b="1">
                <a:latin typeface="微软雅黑"/>
                <a:cs typeface="微软雅黑"/>
              </a:rPr>
              <a:t>食品饮料</a:t>
            </a:r>
            <a:r>
              <a:rPr sz="1200" b="1">
                <a:solidFill>
                  <a:srgbClr val="6F309F"/>
                </a:solidFill>
                <a:latin typeface="微软雅黑"/>
                <a:cs typeface="微软雅黑"/>
              </a:rPr>
              <a:t>各品牌代言人数量</a:t>
            </a:r>
            <a:r>
              <a:rPr sz="1200" b="1" spc="-15">
                <a:latin typeface="微软雅黑"/>
                <a:cs typeface="微软雅黑"/>
              </a:rPr>
              <a:t>TOP10</a:t>
            </a:r>
            <a:endParaRPr sz="12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378191" y="2734071"/>
            <a:ext cx="4520058" cy="3040143"/>
          </a:xfrm>
          <a:prstGeom prst="rect">
            <a:avLst/>
          </a:prstGeom>
          <a:blipFill>
            <a:blip r:embed="rId2"/>
            <a:stretch>
              <a:fillRect/>
            </a:stretch>
          </a:blipFill>
        </p:spPr>
        <p:txBody>
          <a:bodyPr wrap="square" lIns="0" tIns="0" rIns="0" bIns="0" rtlCol="0"/>
          <a:lstStyle/>
          <a:p/>
        </p:txBody>
      </p:sp>
      <p:sp>
        <p:nvSpPr>
          <p:cNvPr id="3" name="object 3"/>
          <p:cNvSpPr txBox="1">
            <a:spLocks noGrp="1"/>
          </p:cNvSpPr>
          <p:nvPr>
            <p:ph type="title"/>
          </p:nvPr>
        </p:nvSpPr>
        <p:spPr>
          <a:xfrm>
            <a:off x="273573" y="379476"/>
            <a:ext cx="7113905" cy="330200"/>
          </a:xfrm>
          <a:prstGeom prst="rect">
            <a:avLst/>
          </a:prstGeom>
        </p:spPr>
        <p:txBody>
          <a:bodyPr vert="horz" wrap="square" lIns="0" tIns="12700" rIns="0" bIns="0" rtlCol="0">
            <a:spAutoFit/>
          </a:bodyPr>
          <a:lstStyle/>
          <a:p>
            <a:pPr marL="12700">
              <a:lnSpc>
                <a:spcPct val="100000"/>
              </a:lnSpc>
              <a:spcBef>
                <a:spcPts val="100"/>
              </a:spcBef>
            </a:pPr>
            <a:r>
              <a:rPr sz="2000"/>
              <a:t>食品饮料品牌：</a:t>
            </a:r>
            <a:r>
              <a:rPr sz="2000" spc="-65"/>
              <a:t> </a:t>
            </a:r>
            <a:r>
              <a:rPr sz="2000" spc="-5"/>
              <a:t>Oreo</a:t>
            </a:r>
            <a:r>
              <a:rPr sz="2000"/>
              <a:t>奥利奥、茶里</a:t>
            </a:r>
            <a:r>
              <a:rPr sz="2000" spc="-5"/>
              <a:t>CHALI</a:t>
            </a:r>
            <a:r>
              <a:rPr sz="2000"/>
              <a:t>代言人营销效果突出</a:t>
            </a:r>
            <a:endParaRPr sz="2000"/>
          </a:p>
        </p:txBody>
      </p:sp>
      <p:sp>
        <p:nvSpPr>
          <p:cNvPr id="10" name="object 10"/>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6</a:t>
            </a:fld>
            <a:endParaRPr sz="1200">
              <a:latin typeface="微软雅黑"/>
              <a:cs typeface="微软雅黑"/>
            </a:endParaRPr>
          </a:p>
        </p:txBody>
      </p:sp>
      <p:sp>
        <p:nvSpPr>
          <p:cNvPr id="11" name="object 11"/>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12" name="object 12"/>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13" name="object 13"/>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3"/>
              </a:rPr>
              <a:t>www.endata.com.cn</a:t>
            </a:r>
            <a:endParaRPr sz="800">
              <a:latin typeface="微软雅黑"/>
              <a:cs typeface="微软雅黑"/>
            </a:endParaRPr>
          </a:p>
        </p:txBody>
      </p:sp>
      <p:sp>
        <p:nvSpPr>
          <p:cNvPr id="4" name="object 4"/>
          <p:cNvSpPr txBox="1"/>
          <p:nvPr/>
        </p:nvSpPr>
        <p:spPr>
          <a:xfrm>
            <a:off x="274466" y="973836"/>
            <a:ext cx="6431280" cy="659765"/>
          </a:xfrm>
          <a:prstGeom prst="rect">
            <a:avLst/>
          </a:prstGeom>
        </p:spPr>
        <p:txBody>
          <a:bodyPr vert="horz" wrap="square" lIns="0" tIns="116205" rIns="0" bIns="0" rtlCol="0">
            <a:spAutoFit/>
          </a:bodyPr>
          <a:lstStyle/>
          <a:p>
            <a:pPr marL="298450" indent="-285750">
              <a:lnSpc>
                <a:spcPct val="100000"/>
              </a:lnSpc>
              <a:spcBef>
                <a:spcPts val="915"/>
              </a:spcBef>
              <a:buFont typeface="Arial"/>
              <a:buChar char="•"/>
              <a:tabLst>
                <a:tab pos="297815"/>
                <a:tab pos="298450"/>
              </a:tabLst>
            </a:pPr>
            <a:r>
              <a:rPr sz="1400">
                <a:solidFill>
                  <a:srgbClr val="404040"/>
                </a:solidFill>
                <a:latin typeface="微软雅黑"/>
                <a:cs typeface="微软雅黑"/>
              </a:rPr>
              <a:t>伊利、王老吉、</a:t>
            </a:r>
            <a:r>
              <a:rPr sz="1400" spc="-70">
                <a:solidFill>
                  <a:srgbClr val="404040"/>
                </a:solidFill>
                <a:latin typeface="微软雅黑"/>
                <a:cs typeface="微软雅黑"/>
              </a:rPr>
              <a:t> </a:t>
            </a:r>
            <a:r>
              <a:rPr sz="1400">
                <a:solidFill>
                  <a:srgbClr val="404040"/>
                </a:solidFill>
                <a:latin typeface="微软雅黑"/>
                <a:cs typeface="微软雅黑"/>
              </a:rPr>
              <a:t>Alpenliebe阿尔卑斯等代言人营销频率高，但效果并不突出；</a:t>
            </a:r>
            <a:endParaRPr sz="1400">
              <a:latin typeface="微软雅黑"/>
              <a:cs typeface="微软雅黑"/>
            </a:endParaRPr>
          </a:p>
          <a:p>
            <a:pPr marL="298450" indent="-285750">
              <a:lnSpc>
                <a:spcPct val="100000"/>
              </a:lnSpc>
              <a:spcBef>
                <a:spcPts val="815"/>
              </a:spcBef>
              <a:buFont typeface="Arial"/>
              <a:buChar char="•"/>
              <a:tabLst>
                <a:tab pos="297815"/>
                <a:tab pos="298450"/>
              </a:tabLst>
            </a:pPr>
            <a:r>
              <a:rPr sz="1400" spc="-10">
                <a:solidFill>
                  <a:srgbClr val="404040"/>
                </a:solidFill>
                <a:latin typeface="微软雅黑"/>
                <a:cs typeface="微软雅黑"/>
              </a:rPr>
              <a:t>Oreo</a:t>
            </a:r>
            <a:r>
              <a:rPr sz="1400">
                <a:solidFill>
                  <a:srgbClr val="404040"/>
                </a:solidFill>
                <a:latin typeface="微软雅黑"/>
                <a:cs typeface="微软雅黑"/>
              </a:rPr>
              <a:t>奥利奥、茶里</a:t>
            </a:r>
            <a:r>
              <a:rPr sz="1400" spc="-5">
                <a:solidFill>
                  <a:srgbClr val="404040"/>
                </a:solidFill>
                <a:latin typeface="微软雅黑"/>
                <a:cs typeface="微软雅黑"/>
              </a:rPr>
              <a:t>CHALI</a:t>
            </a:r>
            <a:r>
              <a:rPr sz="1400">
                <a:solidFill>
                  <a:srgbClr val="404040"/>
                </a:solidFill>
                <a:latin typeface="微软雅黑"/>
                <a:cs typeface="微软雅黑"/>
              </a:rPr>
              <a:t>、蒙牛真果粒等，虽然营销频率不高，但效果好。</a:t>
            </a:r>
            <a:endParaRPr sz="1400">
              <a:latin typeface="微软雅黑"/>
              <a:cs typeface="微软雅黑"/>
            </a:endParaRPr>
          </a:p>
        </p:txBody>
      </p:sp>
      <p:graphicFrame>
        <p:nvGraphicFramePr>
          <p:cNvPr id="5" name="object 5"/>
          <p:cNvGraphicFramePr>
            <a:graphicFrameLocks noGrp="1"/>
          </p:cNvGraphicFramePr>
          <p:nvPr/>
        </p:nvGraphicFramePr>
        <p:xfrm>
          <a:off x="699951" y="2593848"/>
          <a:ext cx="3369310" cy="3237230"/>
        </p:xfrm>
        <a:graphic>
          <a:graphicData uri="http://schemas.openxmlformats.org/drawingml/2006/table">
            <a:tbl>
              <a:tblPr firstRow="1" bandRow="1">
                <a:tableStyleId>{2D5ABB26-0587-4C30-8999-92F81FD0307C}</a:tableStyleId>
              </a:tblPr>
              <a:tblGrid>
                <a:gridCol w="1315720"/>
                <a:gridCol w="770255"/>
                <a:gridCol w="255905"/>
                <a:gridCol w="259080"/>
                <a:gridCol w="255905"/>
                <a:gridCol w="511809"/>
              </a:tblGrid>
              <a:tr h="222503">
                <a:tc>
                  <a:txBody>
                    <a:bodyPr vert="horz" wrap="square"/>
                    <a:lstStyle/>
                    <a:p>
                      <a:pPr marR="120650" algn="r">
                        <a:lnSpc>
                          <a:spcPct val="100000"/>
                        </a:lnSpc>
                        <a:spcBef>
                          <a:spcPts val="225"/>
                        </a:spcBef>
                      </a:pPr>
                      <a:r>
                        <a:rPr sz="1000">
                          <a:solidFill>
                            <a:srgbClr val="595959"/>
                          </a:solidFill>
                          <a:latin typeface="微软雅黑"/>
                          <a:cs typeface="微软雅黑"/>
                        </a:rPr>
                        <a:t>伊利</a:t>
                      </a:r>
                      <a:endParaRPr sz="1000">
                        <a:latin typeface="微软雅黑"/>
                        <a:cs typeface="微软雅黑"/>
                      </a:endParaRPr>
                    </a:p>
                  </a:txBody>
                  <a:tcPr marL="0" marR="0" marT="2857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R="55880" algn="r">
                        <a:lnSpc>
                          <a:spcPct val="100000"/>
                        </a:lnSpc>
                        <a:spcBef>
                          <a:spcPts val="320"/>
                        </a:spcBef>
                      </a:pPr>
                      <a:r>
                        <a:rPr sz="1000">
                          <a:solidFill>
                            <a:srgbClr val="FFFFFF"/>
                          </a:solidFill>
                          <a:latin typeface="微软雅黑"/>
                          <a:cs typeface="微软雅黑"/>
                        </a:rPr>
                        <a:t>8</a:t>
                      </a:r>
                      <a:endParaRPr sz="1000">
                        <a:latin typeface="微软雅黑"/>
                        <a:cs typeface="微软雅黑"/>
                      </a:endParaRPr>
                    </a:p>
                  </a:txBody>
                  <a:tcPr marL="0" marR="0" marT="40640" marB="0">
                    <a:solidFill>
                      <a:srgbClr val="6F309F"/>
                    </a:solidFill>
                  </a:tcPr>
                </a:tc>
              </a:tr>
              <a:tr h="112775">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25"/>
                        </a:spcBef>
                      </a:pPr>
                      <a:r>
                        <a:rPr sz="1000">
                          <a:solidFill>
                            <a:srgbClr val="595959"/>
                          </a:solidFill>
                          <a:latin typeface="微软雅黑"/>
                          <a:cs typeface="微软雅黑"/>
                        </a:rPr>
                        <a:t>王老吉</a:t>
                      </a:r>
                      <a:endParaRPr sz="1000">
                        <a:latin typeface="微软雅黑"/>
                        <a:cs typeface="微软雅黑"/>
                      </a:endParaRPr>
                    </a:p>
                  </a:txBody>
                  <a:tcPr marL="0" marR="0" marT="2857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L="104775">
                        <a:lnSpc>
                          <a:spcPct val="100000"/>
                        </a:lnSpc>
                        <a:spcBef>
                          <a:spcPts val="320"/>
                        </a:spcBef>
                      </a:pPr>
                      <a:r>
                        <a:rPr sz="1000">
                          <a:solidFill>
                            <a:srgbClr val="FFFFFF"/>
                          </a:solidFill>
                          <a:latin typeface="微软雅黑"/>
                          <a:cs typeface="微软雅黑"/>
                        </a:rPr>
                        <a:t>6</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r>
              <a:tr h="109728">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5551">
                <a:tc>
                  <a:txBody>
                    <a:bodyPr vert="horz" wrap="square"/>
                    <a:lstStyle/>
                    <a:p>
                      <a:pPr marR="120650" algn="r">
                        <a:lnSpc>
                          <a:spcPct val="100000"/>
                        </a:lnSpc>
                        <a:spcBef>
                          <a:spcPts val="245"/>
                        </a:spcBef>
                      </a:pPr>
                      <a:r>
                        <a:rPr sz="1000" spc="-5">
                          <a:solidFill>
                            <a:srgbClr val="595959"/>
                          </a:solidFill>
                          <a:latin typeface="微软雅黑"/>
                          <a:cs typeface="微软雅黑"/>
                        </a:rPr>
                        <a:t>Alp</a:t>
                      </a:r>
                      <a:r>
                        <a:rPr sz="1000">
                          <a:solidFill>
                            <a:srgbClr val="595959"/>
                          </a:solidFill>
                          <a:latin typeface="微软雅黑"/>
                          <a:cs typeface="微软雅黑"/>
                        </a:rPr>
                        <a:t>e</a:t>
                      </a:r>
                      <a:r>
                        <a:rPr sz="1000" spc="-5">
                          <a:solidFill>
                            <a:srgbClr val="595959"/>
                          </a:solidFill>
                          <a:latin typeface="微软雅黑"/>
                          <a:cs typeface="微软雅黑"/>
                        </a:rPr>
                        <a:t>nli</a:t>
                      </a:r>
                      <a:r>
                        <a:rPr sz="1000">
                          <a:solidFill>
                            <a:srgbClr val="595959"/>
                          </a:solidFill>
                          <a:latin typeface="微软雅黑"/>
                          <a:cs typeface="微软雅黑"/>
                        </a:rPr>
                        <a:t>e</a:t>
                      </a:r>
                      <a:r>
                        <a:rPr sz="1000" spc="-5">
                          <a:solidFill>
                            <a:srgbClr val="595959"/>
                          </a:solidFill>
                          <a:latin typeface="微软雅黑"/>
                          <a:cs typeface="微软雅黑"/>
                        </a:rPr>
                        <a:t>b</a:t>
                      </a:r>
                      <a:r>
                        <a:rPr sz="1000">
                          <a:solidFill>
                            <a:srgbClr val="595959"/>
                          </a:solidFill>
                          <a:latin typeface="微软雅黑"/>
                          <a:cs typeface="微软雅黑"/>
                        </a:rPr>
                        <a:t>e阿尔卑斯</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L="29845" algn="ctr">
                        <a:lnSpc>
                          <a:spcPct val="100000"/>
                        </a:lnSpc>
                        <a:spcBef>
                          <a:spcPts val="340"/>
                        </a:spcBef>
                      </a:pPr>
                      <a:r>
                        <a:rPr sz="1000">
                          <a:solidFill>
                            <a:srgbClr val="FFFFFF"/>
                          </a:solidFill>
                          <a:latin typeface="微软雅黑"/>
                          <a:cs typeface="微软雅黑"/>
                        </a:rPr>
                        <a:t>5</a:t>
                      </a:r>
                      <a:endParaRPr sz="1000">
                        <a:latin typeface="微软雅黑"/>
                        <a:cs typeface="微软雅黑"/>
                      </a:endParaRPr>
                    </a:p>
                  </a:txBody>
                  <a:tcPr marL="0" marR="0" marT="4318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09727">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5551">
                <a:tc>
                  <a:txBody>
                    <a:bodyPr vert="horz" wrap="square"/>
                    <a:lstStyle/>
                    <a:p>
                      <a:pPr marR="120650" algn="r">
                        <a:lnSpc>
                          <a:spcPct val="100000"/>
                        </a:lnSpc>
                        <a:spcBef>
                          <a:spcPts val="245"/>
                        </a:spcBef>
                      </a:pPr>
                      <a:r>
                        <a:rPr sz="1000">
                          <a:solidFill>
                            <a:srgbClr val="595959"/>
                          </a:solidFill>
                          <a:latin typeface="微软雅黑"/>
                          <a:cs typeface="微软雅黑"/>
                        </a:rPr>
                        <a:t>悦鲜活牛奶</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L="29845" algn="ctr">
                        <a:lnSpc>
                          <a:spcPct val="100000"/>
                        </a:lnSpc>
                        <a:spcBef>
                          <a:spcPts val="320"/>
                        </a:spcBef>
                      </a:pPr>
                      <a:r>
                        <a:rPr sz="1000">
                          <a:solidFill>
                            <a:srgbClr val="FFFFFF"/>
                          </a:solidFill>
                          <a:latin typeface="微软雅黑"/>
                          <a:cs typeface="微软雅黑"/>
                        </a:rPr>
                        <a:t>5</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09728">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5551">
                <a:tc>
                  <a:txBody>
                    <a:bodyPr vert="horz" wrap="square"/>
                    <a:lstStyle/>
                    <a:p>
                      <a:pPr marR="120650" algn="r">
                        <a:lnSpc>
                          <a:spcPct val="100000"/>
                        </a:lnSpc>
                        <a:spcBef>
                          <a:spcPts val="245"/>
                        </a:spcBef>
                      </a:pPr>
                      <a:r>
                        <a:rPr sz="1000">
                          <a:solidFill>
                            <a:srgbClr val="595959"/>
                          </a:solidFill>
                          <a:latin typeface="微软雅黑"/>
                          <a:cs typeface="微软雅黑"/>
                        </a:rPr>
                        <a:t>C</a:t>
                      </a:r>
                      <a:r>
                        <a:rPr sz="1000" spc="-5">
                          <a:solidFill>
                            <a:srgbClr val="595959"/>
                          </a:solidFill>
                          <a:latin typeface="微软雅黑"/>
                          <a:cs typeface="微软雅黑"/>
                        </a:rPr>
                        <a:t>o</a:t>
                      </a:r>
                      <a:r>
                        <a:rPr sz="1000">
                          <a:solidFill>
                            <a:srgbClr val="595959"/>
                          </a:solidFill>
                          <a:latin typeface="微软雅黑"/>
                          <a:cs typeface="微软雅黑"/>
                        </a:rPr>
                        <a:t>ca</a:t>
                      </a:r>
                      <a:r>
                        <a:rPr sz="1000" spc="-5">
                          <a:solidFill>
                            <a:srgbClr val="595959"/>
                          </a:solidFill>
                          <a:latin typeface="微软雅黑"/>
                          <a:cs typeface="微软雅黑"/>
                        </a:rPr>
                        <a:t>-</a:t>
                      </a:r>
                      <a:r>
                        <a:rPr sz="1000">
                          <a:solidFill>
                            <a:srgbClr val="595959"/>
                          </a:solidFill>
                          <a:latin typeface="微软雅黑"/>
                          <a:cs typeface="微软雅黑"/>
                        </a:rPr>
                        <a:t>C</a:t>
                      </a:r>
                      <a:r>
                        <a:rPr sz="1000" spc="-5">
                          <a:solidFill>
                            <a:srgbClr val="595959"/>
                          </a:solidFill>
                          <a:latin typeface="微软雅黑"/>
                          <a:cs typeface="微软雅黑"/>
                        </a:rPr>
                        <a:t>ol</a:t>
                      </a:r>
                      <a:r>
                        <a:rPr sz="1000">
                          <a:solidFill>
                            <a:srgbClr val="595959"/>
                          </a:solidFill>
                          <a:latin typeface="微软雅黑"/>
                          <a:cs typeface="微软雅黑"/>
                        </a:rPr>
                        <a:t>a可口可乐</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marL="31115" algn="ctr">
                        <a:lnSpc>
                          <a:spcPct val="100000"/>
                        </a:lnSpc>
                        <a:spcBef>
                          <a:spcPts val="320"/>
                        </a:spcBef>
                      </a:pPr>
                      <a:r>
                        <a:rPr sz="1000">
                          <a:solidFill>
                            <a:srgbClr val="FFFFFF"/>
                          </a:solidFill>
                          <a:latin typeface="微软雅黑"/>
                          <a:cs typeface="微软雅黑"/>
                        </a:rPr>
                        <a:t>4</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09727">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5551">
                <a:tc>
                  <a:txBody>
                    <a:bodyPr vert="horz" wrap="square"/>
                    <a:lstStyle/>
                    <a:p>
                      <a:pPr marR="120650" algn="r">
                        <a:lnSpc>
                          <a:spcPct val="100000"/>
                        </a:lnSpc>
                        <a:spcBef>
                          <a:spcPts val="245"/>
                        </a:spcBef>
                      </a:pPr>
                      <a:r>
                        <a:rPr sz="1000">
                          <a:solidFill>
                            <a:srgbClr val="595959"/>
                          </a:solidFill>
                          <a:latin typeface="微软雅黑"/>
                          <a:cs typeface="微软雅黑"/>
                        </a:rPr>
                        <a:t>雪碧</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marL="31115" algn="ctr">
                        <a:lnSpc>
                          <a:spcPct val="100000"/>
                        </a:lnSpc>
                        <a:spcBef>
                          <a:spcPts val="320"/>
                        </a:spcBef>
                      </a:pPr>
                      <a:r>
                        <a:rPr sz="1000">
                          <a:solidFill>
                            <a:srgbClr val="FFFFFF"/>
                          </a:solidFill>
                          <a:latin typeface="微软雅黑"/>
                          <a:cs typeface="微软雅黑"/>
                        </a:rPr>
                        <a:t>4</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09728">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蒙牛优益C</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marL="31115" algn="ctr">
                        <a:lnSpc>
                          <a:spcPct val="100000"/>
                        </a:lnSpc>
                        <a:spcBef>
                          <a:spcPts val="320"/>
                        </a:spcBef>
                      </a:pPr>
                      <a:r>
                        <a:rPr sz="1000">
                          <a:solidFill>
                            <a:srgbClr val="FFFFFF"/>
                          </a:solidFill>
                          <a:latin typeface="微软雅黑"/>
                          <a:cs typeface="微软雅黑"/>
                        </a:rPr>
                        <a:t>4</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12776">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飞鹤FIRM</a:t>
                      </a:r>
                      <a:r>
                        <a:rPr sz="1000" spc="-5">
                          <a:solidFill>
                            <a:srgbClr val="595959"/>
                          </a:solidFill>
                          <a:latin typeface="微软雅黑"/>
                          <a:cs typeface="微软雅黑"/>
                        </a:rPr>
                        <a:t>U</a:t>
                      </a:r>
                      <a:r>
                        <a:rPr sz="1000">
                          <a:solidFill>
                            <a:srgbClr val="595959"/>
                          </a:solidFill>
                          <a:latin typeface="微软雅黑"/>
                          <a:cs typeface="微软雅黑"/>
                        </a:rPr>
                        <a:t>S</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a:lnSpc>
                          <a:spcPct val="100000"/>
                        </a:lnSpc>
                      </a:pPr>
                      <a:endParaRPr sz="1100">
                        <a:latin typeface="Times New Roman"/>
                        <a:cs typeface="Times New Roman"/>
                      </a:endParaRPr>
                    </a:p>
                  </a:txBody>
                  <a:tcPr marL="0" marR="0" marT="0" marB="0">
                    <a:lnL w="12700">
                      <a:solidFill>
                        <a:srgbClr val="D9D9D9"/>
                      </a:solidFill>
                      <a:prstDash val="solid"/>
                    </a:lnL>
                    <a:solidFill>
                      <a:srgbClr val="6F309F"/>
                    </a:solidFill>
                  </a:tcPr>
                </a:tc>
                <a:tc>
                  <a:txBody>
                    <a:bodyPr vert="horz" wrap="square"/>
                    <a:lstStyle/>
                    <a:p>
                      <a:pPr marL="31115" algn="ctr">
                        <a:lnSpc>
                          <a:spcPct val="100000"/>
                        </a:lnSpc>
                        <a:spcBef>
                          <a:spcPts val="320"/>
                        </a:spcBef>
                      </a:pPr>
                      <a:r>
                        <a:rPr sz="1000">
                          <a:solidFill>
                            <a:srgbClr val="FFFFFF"/>
                          </a:solidFill>
                          <a:latin typeface="微软雅黑"/>
                          <a:cs typeface="微软雅黑"/>
                        </a:rPr>
                        <a:t>4</a:t>
                      </a:r>
                      <a:endParaRPr sz="1000">
                        <a:latin typeface="微软雅黑"/>
                        <a:cs typeface="微软雅黑"/>
                      </a:endParaRPr>
                    </a:p>
                  </a:txBody>
                  <a:tcPr marL="0" marR="0" marT="4064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12776">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君乐宝简醇</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marR="67945" algn="r">
                        <a:lnSpc>
                          <a:spcPct val="100000"/>
                        </a:lnSpc>
                        <a:spcBef>
                          <a:spcPts val="320"/>
                        </a:spcBef>
                      </a:pPr>
                      <a:r>
                        <a:rPr sz="1000">
                          <a:solidFill>
                            <a:srgbClr val="FFFFFF"/>
                          </a:solidFill>
                          <a:latin typeface="微软雅黑"/>
                          <a:cs typeface="微软雅黑"/>
                        </a:rPr>
                        <a:t>3</a:t>
                      </a:r>
                      <a:endParaRPr sz="1000">
                        <a:latin typeface="微软雅黑"/>
                        <a:cs typeface="微软雅黑"/>
                      </a:endParaRPr>
                    </a:p>
                  </a:txBody>
                  <a:tcPr marL="0" marR="0" marT="4064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112775">
                <a:tc>
                  <a:txBody>
                    <a:bodyPr vert="horz" wrap="square"/>
                    <a:lstStyle/>
                    <a:p>
                      <a:pPr>
                        <a:lnSpc>
                          <a:spcPct val="100000"/>
                        </a:lnSpc>
                      </a:pPr>
                      <a:endParaRPr sz="500">
                        <a:latin typeface="Times New Roman"/>
                        <a:cs typeface="Times New Roman"/>
                      </a:endParaRPr>
                    </a:p>
                  </a:txBody>
                  <a:tcPr marL="0" marR="0" marT="0" marB="0">
                    <a:lnR w="12700">
                      <a:solidFill>
                        <a:srgbClr val="D9D9D9"/>
                      </a:solidFill>
                      <a:prstDash val="solid"/>
                    </a:lnR>
                  </a:tcPr>
                </a:tc>
                <a:tc>
                  <a:txBody>
                    <a:bodyPr vert="horz" wrap="square"/>
                    <a:lstStyle/>
                    <a:p>
                      <a:pPr>
                        <a:lnSpc>
                          <a:spcPct val="100000"/>
                        </a:lnSpc>
                      </a:pPr>
                      <a:endParaRPr sz="500">
                        <a:latin typeface="Times New Roman"/>
                        <a:cs typeface="Times New Roman"/>
                      </a:endParaRPr>
                    </a:p>
                  </a:txBody>
                  <a:tcPr marL="0" marR="0" marT="0" marB="0">
                    <a:lnL w="12700">
                      <a:solidFill>
                        <a:srgbClr val="D9D9D9"/>
                      </a:solidFill>
                      <a:prstDash val="solid"/>
                    </a:lnL>
                  </a:tcPr>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c>
                  <a:txBody>
                    <a:bodyPr vert="horz" wrap="square"/>
                    <a:lstStyle/>
                    <a:p>
                      <a:pPr>
                        <a:lnSpc>
                          <a:spcPct val="100000"/>
                        </a:lnSpc>
                      </a:pPr>
                      <a:endParaRPr sz="500">
                        <a:latin typeface="Times New Roman"/>
                        <a:cs typeface="Times New Roman"/>
                      </a:endParaRPr>
                    </a:p>
                  </a:txBody>
                  <a:tcPr marL="0" marR="0" marT="0" marB="0"/>
                </a:tc>
              </a:tr>
              <a:tr h="222503">
                <a:tc>
                  <a:txBody>
                    <a:bodyPr vert="horz" wrap="square"/>
                    <a:lstStyle/>
                    <a:p>
                      <a:pPr marR="120650" algn="r">
                        <a:lnSpc>
                          <a:spcPct val="100000"/>
                        </a:lnSpc>
                        <a:spcBef>
                          <a:spcPts val="245"/>
                        </a:spcBef>
                      </a:pPr>
                      <a:r>
                        <a:rPr sz="1000">
                          <a:solidFill>
                            <a:srgbClr val="595959"/>
                          </a:solidFill>
                          <a:latin typeface="微软雅黑"/>
                          <a:cs typeface="微软雅黑"/>
                        </a:rPr>
                        <a:t>伊利甄稀</a:t>
                      </a:r>
                      <a:endParaRPr sz="1000">
                        <a:latin typeface="微软雅黑"/>
                        <a:cs typeface="微软雅黑"/>
                      </a:endParaRPr>
                    </a:p>
                  </a:txBody>
                  <a:tcPr marL="0" marR="0" marT="31115" marB="0">
                    <a:lnR w="12700">
                      <a:solidFill>
                        <a:srgbClr val="D9D9D9"/>
                      </a:solidFill>
                      <a:prstDash val="solid"/>
                    </a:lnR>
                  </a:tcPr>
                </a:tc>
                <a:tc>
                  <a:txBody>
                    <a:bodyPr vert="horz" wrap="square"/>
                    <a:lstStyle/>
                    <a:p>
                      <a:pPr marR="67945" algn="r">
                        <a:lnSpc>
                          <a:spcPct val="100000"/>
                        </a:lnSpc>
                        <a:spcBef>
                          <a:spcPts val="320"/>
                        </a:spcBef>
                      </a:pPr>
                      <a:r>
                        <a:rPr sz="1000">
                          <a:solidFill>
                            <a:srgbClr val="FFFFFF"/>
                          </a:solidFill>
                          <a:latin typeface="微软雅黑"/>
                          <a:cs typeface="微软雅黑"/>
                        </a:rPr>
                        <a:t>3</a:t>
                      </a:r>
                      <a:endParaRPr sz="1000">
                        <a:latin typeface="微软雅黑"/>
                        <a:cs typeface="微软雅黑"/>
                      </a:endParaRPr>
                    </a:p>
                  </a:txBody>
                  <a:tcPr marL="0" marR="0" marT="40640" marB="0">
                    <a:lnL w="12700">
                      <a:solidFill>
                        <a:srgbClr val="D9D9D9"/>
                      </a:solidFill>
                      <a:prstDash val="solid"/>
                    </a:lnL>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bl>
          </a:graphicData>
        </a:graphic>
      </p:graphicFrame>
      <p:sp>
        <p:nvSpPr>
          <p:cNvPr id="6" name="object 6"/>
          <p:cNvSpPr txBox="1"/>
          <p:nvPr/>
        </p:nvSpPr>
        <p:spPr>
          <a:xfrm>
            <a:off x="1184938" y="2142235"/>
            <a:ext cx="2966085" cy="208279"/>
          </a:xfrm>
          <a:prstGeom prst="rect">
            <a:avLst/>
          </a:prstGeom>
        </p:spPr>
        <p:txBody>
          <a:bodyPr vert="horz" wrap="square" lIns="0" tIns="12700" rIns="0" bIns="0" rtlCol="0">
            <a:spAutoFit/>
          </a:bodyPr>
          <a:lstStyle/>
          <a:p>
            <a:pPr marL="12700">
              <a:lnSpc>
                <a:spcPct val="100000"/>
              </a:lnSpc>
              <a:spcBef>
                <a:spcPts val="100"/>
              </a:spcBef>
            </a:pPr>
            <a:r>
              <a:rPr sz="1200" b="1">
                <a:latin typeface="微软雅黑"/>
                <a:cs typeface="微软雅黑"/>
              </a:rPr>
              <a:t>食品饮料各品牌代言人</a:t>
            </a:r>
            <a:r>
              <a:rPr sz="1200" b="1">
                <a:solidFill>
                  <a:srgbClr val="6F309F"/>
                </a:solidFill>
                <a:latin typeface="微软雅黑"/>
                <a:cs typeface="微软雅黑"/>
              </a:rPr>
              <a:t>官宣微博数量</a:t>
            </a:r>
            <a:r>
              <a:rPr sz="1200" b="1" spc="-50">
                <a:latin typeface="微软雅黑"/>
                <a:cs typeface="微软雅黑"/>
              </a:rPr>
              <a:t>T</a:t>
            </a:r>
            <a:r>
              <a:rPr sz="1200" b="1">
                <a:latin typeface="微软雅黑"/>
                <a:cs typeface="微软雅黑"/>
              </a:rPr>
              <a:t>OP</a:t>
            </a:r>
            <a:r>
              <a:rPr sz="1200" b="1" spc="-5">
                <a:latin typeface="微软雅黑"/>
                <a:cs typeface="微软雅黑"/>
              </a:rPr>
              <a:t>1</a:t>
            </a:r>
            <a:r>
              <a:rPr sz="1200" b="1">
                <a:latin typeface="微软雅黑"/>
                <a:cs typeface="微软雅黑"/>
              </a:rPr>
              <a:t>0</a:t>
            </a:r>
            <a:endParaRPr sz="1200">
              <a:latin typeface="微软雅黑"/>
              <a:cs typeface="微软雅黑"/>
            </a:endParaRPr>
          </a:p>
        </p:txBody>
      </p:sp>
      <p:sp>
        <p:nvSpPr>
          <p:cNvPr id="7" name="object 7"/>
          <p:cNvSpPr txBox="1"/>
          <p:nvPr/>
        </p:nvSpPr>
        <p:spPr>
          <a:xfrm>
            <a:off x="4964812" y="2157476"/>
            <a:ext cx="3270885" cy="208279"/>
          </a:xfrm>
          <a:prstGeom prst="rect">
            <a:avLst/>
          </a:prstGeom>
        </p:spPr>
        <p:txBody>
          <a:bodyPr vert="horz" wrap="square" lIns="0" tIns="12700" rIns="0" bIns="0" rtlCol="0">
            <a:spAutoFit/>
          </a:bodyPr>
          <a:lstStyle/>
          <a:p>
            <a:pPr marL="12700">
              <a:lnSpc>
                <a:spcPct val="100000"/>
              </a:lnSpc>
              <a:spcBef>
                <a:spcPts val="100"/>
              </a:spcBef>
            </a:pPr>
            <a:r>
              <a:rPr sz="1200" b="1">
                <a:latin typeface="微软雅黑"/>
                <a:cs typeface="微软雅黑"/>
              </a:rPr>
              <a:t>食品饮料品牌官宣代言人</a:t>
            </a:r>
            <a:r>
              <a:rPr sz="1200" b="1">
                <a:solidFill>
                  <a:srgbClr val="6F309F"/>
                </a:solidFill>
                <a:latin typeface="微软雅黑"/>
                <a:cs typeface="微软雅黑"/>
              </a:rPr>
              <a:t>微博平均互动量</a:t>
            </a:r>
            <a:r>
              <a:rPr sz="1200" b="1" spc="-50">
                <a:latin typeface="微软雅黑"/>
                <a:cs typeface="微软雅黑"/>
              </a:rPr>
              <a:t>T</a:t>
            </a:r>
            <a:r>
              <a:rPr sz="1200" b="1" spc="5">
                <a:latin typeface="微软雅黑"/>
                <a:cs typeface="微软雅黑"/>
              </a:rPr>
              <a:t>O</a:t>
            </a:r>
            <a:r>
              <a:rPr sz="1200" b="1" spc="-5">
                <a:latin typeface="微软雅黑"/>
                <a:cs typeface="微软雅黑"/>
              </a:rPr>
              <a:t>P2</a:t>
            </a:r>
            <a:r>
              <a:rPr sz="1200" b="1">
                <a:latin typeface="微软雅黑"/>
                <a:cs typeface="微软雅黑"/>
              </a:rPr>
              <a:t>0</a:t>
            </a:r>
            <a:endParaRPr sz="1200">
              <a:latin typeface="微软雅黑"/>
              <a:cs typeface="微软雅黑"/>
            </a:endParaRPr>
          </a:p>
        </p:txBody>
      </p:sp>
      <p:sp>
        <p:nvSpPr>
          <p:cNvPr id="8" name="object 8"/>
          <p:cNvSpPr txBox="1"/>
          <p:nvPr/>
        </p:nvSpPr>
        <p:spPr>
          <a:xfrm>
            <a:off x="402268" y="6124955"/>
            <a:ext cx="378460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7F7F7F"/>
                </a:solidFill>
                <a:latin typeface="微软雅黑"/>
                <a:cs typeface="微软雅黑"/>
              </a:rPr>
              <a:t>注：代言人官宣微博数量是指品牌微博官方账号发布的与官宣代言人相关的微博条数</a:t>
            </a:r>
            <a:endParaRPr sz="800">
              <a:latin typeface="微软雅黑"/>
              <a:cs typeface="微软雅黑"/>
            </a:endParaRPr>
          </a:p>
        </p:txBody>
      </p:sp>
      <p:sp>
        <p:nvSpPr>
          <p:cNvPr id="9" name="object 9"/>
          <p:cNvSpPr txBox="1"/>
          <p:nvPr/>
        </p:nvSpPr>
        <p:spPr>
          <a:xfrm>
            <a:off x="5586844" y="6124955"/>
            <a:ext cx="240538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7F7F7F"/>
                </a:solidFill>
                <a:latin typeface="微软雅黑"/>
                <a:cs typeface="微软雅黑"/>
              </a:rPr>
              <a:t>注：互动量</a:t>
            </a:r>
            <a:r>
              <a:rPr sz="800" spc="-35">
                <a:solidFill>
                  <a:srgbClr val="7F7F7F"/>
                </a:solidFill>
                <a:latin typeface="微软雅黑"/>
                <a:cs typeface="微软雅黑"/>
              </a:rPr>
              <a:t> </a:t>
            </a:r>
            <a:r>
              <a:rPr sz="800">
                <a:solidFill>
                  <a:srgbClr val="7F7F7F"/>
                </a:solidFill>
                <a:latin typeface="Arial"/>
                <a:cs typeface="Arial"/>
              </a:rPr>
              <a:t>=</a:t>
            </a:r>
            <a:r>
              <a:rPr sz="800" spc="-20">
                <a:solidFill>
                  <a:srgbClr val="7F7F7F"/>
                </a:solidFill>
                <a:latin typeface="Arial"/>
                <a:cs typeface="Arial"/>
              </a:rPr>
              <a:t> </a:t>
            </a:r>
            <a:r>
              <a:rPr sz="800">
                <a:solidFill>
                  <a:srgbClr val="7F7F7F"/>
                </a:solidFill>
                <a:latin typeface="微软雅黑"/>
                <a:cs typeface="微软雅黑"/>
              </a:rPr>
              <a:t>点赞量</a:t>
            </a:r>
            <a:r>
              <a:rPr sz="800" spc="-30">
                <a:solidFill>
                  <a:srgbClr val="7F7F7F"/>
                </a:solidFill>
                <a:latin typeface="微软雅黑"/>
                <a:cs typeface="微软雅黑"/>
              </a:rPr>
              <a:t> </a:t>
            </a:r>
            <a:r>
              <a:rPr sz="800">
                <a:solidFill>
                  <a:srgbClr val="7F7F7F"/>
                </a:solidFill>
                <a:latin typeface="Arial"/>
                <a:cs typeface="Arial"/>
              </a:rPr>
              <a:t>+</a:t>
            </a:r>
            <a:r>
              <a:rPr sz="800" spc="-20">
                <a:solidFill>
                  <a:srgbClr val="7F7F7F"/>
                </a:solidFill>
                <a:latin typeface="Arial"/>
                <a:cs typeface="Arial"/>
              </a:rPr>
              <a:t> </a:t>
            </a:r>
            <a:r>
              <a:rPr sz="800">
                <a:solidFill>
                  <a:srgbClr val="7F7F7F"/>
                </a:solidFill>
                <a:latin typeface="微软雅黑"/>
                <a:cs typeface="微软雅黑"/>
              </a:rPr>
              <a:t>转发量</a:t>
            </a:r>
            <a:r>
              <a:rPr sz="800" spc="-30">
                <a:solidFill>
                  <a:srgbClr val="7F7F7F"/>
                </a:solidFill>
                <a:latin typeface="微软雅黑"/>
                <a:cs typeface="微软雅黑"/>
              </a:rPr>
              <a:t> </a:t>
            </a:r>
            <a:r>
              <a:rPr sz="800">
                <a:solidFill>
                  <a:srgbClr val="7F7F7F"/>
                </a:solidFill>
                <a:latin typeface="Arial"/>
                <a:cs typeface="Arial"/>
              </a:rPr>
              <a:t>+</a:t>
            </a:r>
            <a:r>
              <a:rPr sz="800" spc="-20">
                <a:solidFill>
                  <a:srgbClr val="7F7F7F"/>
                </a:solidFill>
                <a:latin typeface="Arial"/>
                <a:cs typeface="Arial"/>
              </a:rPr>
              <a:t> </a:t>
            </a:r>
            <a:r>
              <a:rPr sz="800">
                <a:solidFill>
                  <a:srgbClr val="7F7F7F"/>
                </a:solidFill>
                <a:latin typeface="微软雅黑"/>
                <a:cs typeface="微软雅黑"/>
              </a:rPr>
              <a:t>收藏量（微博平台）</a:t>
            </a:r>
            <a:endParaRPr sz="8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208788"/>
            <a:ext cx="7391400" cy="595630"/>
          </a:xfrm>
          <a:prstGeom prst="rect">
            <a:avLst/>
          </a:prstGeom>
        </p:spPr>
        <p:txBody>
          <a:bodyPr vert="horz" wrap="square" lIns="0" tIns="53975" rIns="0" bIns="0" rtlCol="0">
            <a:spAutoFit/>
          </a:bodyPr>
          <a:lstStyle/>
          <a:p>
            <a:pPr marL="12700" marR="5080">
              <a:lnSpc>
                <a:spcPts val="2090"/>
              </a:lnSpc>
              <a:spcBef>
                <a:spcPts val="425"/>
              </a:spcBef>
            </a:pPr>
            <a:r>
              <a:rPr sz="2000"/>
              <a:t>食品饮料品牌：高互动量品牌其官宣的明星数量少且商业价值高， 点赞量最高达百万量级</a:t>
            </a:r>
            <a:endParaRPr sz="2000"/>
          </a:p>
        </p:txBody>
      </p:sp>
      <p:sp>
        <p:nvSpPr>
          <p:cNvPr id="5" name="object 5"/>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7</a:t>
            </a:fld>
            <a:endParaRPr sz="1200">
              <a:latin typeface="微软雅黑"/>
              <a:cs typeface="微软雅黑"/>
            </a:endParaRPr>
          </a:p>
        </p:txBody>
      </p:sp>
      <p:sp>
        <p:nvSpPr>
          <p:cNvPr id="6" name="object 6"/>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7" name="object 7"/>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8" name="object 8"/>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graphicFrame>
        <p:nvGraphicFramePr>
          <p:cNvPr id="3" name="object 3"/>
          <p:cNvGraphicFramePr>
            <a:graphicFrameLocks noGrp="1"/>
          </p:cNvGraphicFramePr>
          <p:nvPr/>
        </p:nvGraphicFramePr>
        <p:xfrm>
          <a:off x="116476" y="2045242"/>
          <a:ext cx="8859520" cy="4317365"/>
        </p:xfrm>
        <a:graphic>
          <a:graphicData uri="http://schemas.openxmlformats.org/drawingml/2006/table">
            <a:tbl>
              <a:tblPr firstRow="1" bandRow="1">
                <a:tableStyleId>{2D5ABB26-0587-4C30-8999-92F81FD0307C}</a:tableStyleId>
              </a:tblPr>
              <a:tblGrid>
                <a:gridCol w="1013460"/>
                <a:gridCol w="869950"/>
                <a:gridCol w="478155"/>
                <a:gridCol w="542925"/>
                <a:gridCol w="3968750"/>
                <a:gridCol w="514984"/>
                <a:gridCol w="514984"/>
                <a:gridCol w="469900"/>
                <a:gridCol w="471804"/>
              </a:tblGrid>
              <a:tr h="670734">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品牌名</a:t>
                      </a:r>
                      <a:endParaRPr sz="1000">
                        <a:latin typeface="微软雅黑"/>
                        <a:cs typeface="微软雅黑"/>
                      </a:endParaRPr>
                    </a:p>
                  </a:txBody>
                  <a:tcPr marL="0" marR="0" marT="2540" marB="0">
                    <a:lnL w="19050">
                      <a:solidFill>
                        <a:srgbClr val="AFABAB"/>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官宣微博数量</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代言人</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商业价值</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官宣文案</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marL="71120">
                        <a:lnSpc>
                          <a:spcPct val="100000"/>
                        </a:lnSpc>
                      </a:pPr>
                      <a:r>
                        <a:rPr sz="1000" b="1" spc="-25">
                          <a:solidFill>
                            <a:srgbClr val="FFFFFF"/>
                          </a:solidFill>
                          <a:latin typeface="微软雅黑"/>
                          <a:cs typeface="微软雅黑"/>
                        </a:rPr>
                        <a:t>互动量</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点赞量</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评论量</a:t>
                      </a:r>
                      <a:endParaRPr sz="1000">
                        <a:latin typeface="微软雅黑"/>
                        <a:cs typeface="微软雅黑"/>
                      </a:endParaRPr>
                    </a:p>
                  </a:txBody>
                  <a:tcPr marL="0" marR="0" marT="2540" marB="0">
                    <a:lnL w="19050">
                      <a:solidFill>
                        <a:srgbClr val="FFFFFF"/>
                      </a:solidFill>
                      <a:prstDash val="solid"/>
                    </a:lnL>
                    <a:lnR w="19050">
                      <a:solidFill>
                        <a:srgbClr val="FFFFFF"/>
                      </a:solidFill>
                      <a:prstDash val="solid"/>
                    </a:lnR>
                    <a:lnT w="19050">
                      <a:solidFill>
                        <a:srgbClr val="7F7F7F"/>
                      </a:solidFill>
                      <a:prstDash val="solid"/>
                    </a:lnT>
                    <a:lnB w="53975">
                      <a:solidFill>
                        <a:srgbClr val="FFFFFF"/>
                      </a:solidFill>
                      <a:prstDash val="solid"/>
                    </a:lnB>
                    <a:solidFill>
                      <a:srgbClr val="6F309F"/>
                    </a:solidFill>
                  </a:tcPr>
                </a:tc>
                <a:tc>
                  <a:txBody>
                    <a:bodyPr vert="horz" wrap="square"/>
                    <a:lstStyle/>
                    <a:p>
                      <a:pPr>
                        <a:lnSpc>
                          <a:spcPct val="100000"/>
                        </a:lnSpc>
                        <a:spcBef>
                          <a:spcPts val="20"/>
                        </a:spcBef>
                      </a:pPr>
                      <a:endParaRPr sz="1800">
                        <a:latin typeface="Times New Roman"/>
                        <a:cs typeface="Times New Roman"/>
                      </a:endParaRPr>
                    </a:p>
                    <a:p>
                      <a:pPr algn="ctr">
                        <a:lnSpc>
                          <a:spcPct val="100000"/>
                        </a:lnSpc>
                      </a:pPr>
                      <a:r>
                        <a:rPr sz="1000" b="1" spc="-25">
                          <a:solidFill>
                            <a:srgbClr val="FFFFFF"/>
                          </a:solidFill>
                          <a:latin typeface="微软雅黑"/>
                          <a:cs typeface="微软雅黑"/>
                        </a:rPr>
                        <a:t>转发量</a:t>
                      </a:r>
                      <a:endParaRPr sz="1000">
                        <a:latin typeface="微软雅黑"/>
                        <a:cs typeface="微软雅黑"/>
                      </a:endParaRPr>
                    </a:p>
                  </a:txBody>
                  <a:tcPr marL="0" marR="0" marT="2540" marB="0">
                    <a:lnL w="19050">
                      <a:solidFill>
                        <a:srgbClr val="FFFFFF"/>
                      </a:solidFill>
                      <a:prstDash val="solid"/>
                    </a:lnL>
                    <a:lnR w="19050">
                      <a:solidFill>
                        <a:srgbClr val="AFABAB"/>
                      </a:solidFill>
                      <a:prstDash val="solid"/>
                    </a:lnR>
                    <a:lnT w="19050">
                      <a:solidFill>
                        <a:srgbClr val="7F7F7F"/>
                      </a:solidFill>
                      <a:prstDash val="solid"/>
                    </a:lnT>
                    <a:lnB w="53975">
                      <a:solidFill>
                        <a:srgbClr val="FFFFFF"/>
                      </a:solidFill>
                      <a:prstDash val="solid"/>
                    </a:lnB>
                    <a:solidFill>
                      <a:srgbClr val="6F309F"/>
                    </a:solidFill>
                  </a:tcPr>
                </a:tc>
              </a:tr>
              <a:tr h="598490">
                <a:tc>
                  <a:txBody>
                    <a:bodyPr vert="horz" wrap="square"/>
                    <a:lstStyle/>
                    <a:p>
                      <a:pPr>
                        <a:lnSpc>
                          <a:spcPct val="100000"/>
                        </a:lnSpc>
                        <a:spcBef>
                          <a:spcPts val="20"/>
                        </a:spcBef>
                      </a:pPr>
                      <a:endParaRPr sz="1550">
                        <a:latin typeface="Times New Roman"/>
                        <a:cs typeface="Times New Roman"/>
                      </a:endParaRPr>
                    </a:p>
                    <a:p>
                      <a:pPr algn="ctr">
                        <a:lnSpc>
                          <a:spcPct val="100000"/>
                        </a:lnSpc>
                      </a:pPr>
                      <a:r>
                        <a:rPr sz="1000" spc="-15">
                          <a:latin typeface="微软雅黑"/>
                          <a:cs typeface="微软雅黑"/>
                        </a:rPr>
                        <a:t>Oreo</a:t>
                      </a:r>
                      <a:r>
                        <a:rPr sz="1000" spc="-25">
                          <a:latin typeface="微软雅黑"/>
                          <a:cs typeface="微软雅黑"/>
                        </a:rPr>
                        <a:t>奥利奥</a:t>
                      </a:r>
                      <a:endParaRPr sz="1000">
                        <a:latin typeface="微软雅黑"/>
                        <a:cs typeface="微软雅黑"/>
                      </a:endParaRPr>
                    </a:p>
                  </a:txBody>
                  <a:tcPr marL="0" marR="0" marT="2540" marB="0">
                    <a:lnL w="19050">
                      <a:solidFill>
                        <a:srgbClr val="AFABAB"/>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20"/>
                        </a:spcBef>
                      </a:pPr>
                      <a:endParaRPr sz="1550">
                        <a:latin typeface="Times New Roman"/>
                        <a:cs typeface="Times New Roman"/>
                      </a:endParaRPr>
                    </a:p>
                    <a:p>
                      <a:pPr marL="1270" algn="ctr">
                        <a:lnSpc>
                          <a:spcPct val="100000"/>
                        </a:lnSpc>
                      </a:pPr>
                      <a:r>
                        <a:rPr sz="1000">
                          <a:latin typeface="微软雅黑"/>
                          <a:cs typeface="微软雅黑"/>
                        </a:rPr>
                        <a:t>1</a:t>
                      </a:r>
                      <a:endParaRPr sz="1000">
                        <a:latin typeface="微软雅黑"/>
                        <a:cs typeface="微软雅黑"/>
                      </a:endParaRPr>
                    </a:p>
                  </a:txBody>
                  <a:tcPr marL="0" marR="0" marT="2540"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45"/>
                        </a:spcBef>
                      </a:pPr>
                      <a:endParaRPr sz="1400">
                        <a:latin typeface="Times New Roman"/>
                        <a:cs typeface="Times New Roman"/>
                      </a:endParaRPr>
                    </a:p>
                    <a:p>
                      <a:pPr marL="39370" algn="ctr">
                        <a:lnSpc>
                          <a:spcPct val="100000"/>
                        </a:lnSpc>
                      </a:pPr>
                      <a:r>
                        <a:rPr sz="1100" spc="-55">
                          <a:latin typeface="微软雅黑"/>
                          <a:cs typeface="微软雅黑"/>
                        </a:rPr>
                        <a:t>肖战</a:t>
                      </a:r>
                      <a:endParaRPr sz="1100">
                        <a:latin typeface="微软雅黑"/>
                        <a:cs typeface="微软雅黑"/>
                      </a:endParaRPr>
                    </a:p>
                  </a:txBody>
                  <a:tcPr marL="0" marR="0" marT="5715"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45"/>
                        </a:spcBef>
                      </a:pPr>
                      <a:endParaRPr sz="1400">
                        <a:latin typeface="Times New Roman"/>
                        <a:cs typeface="Times New Roman"/>
                      </a:endParaRPr>
                    </a:p>
                    <a:p>
                      <a:pPr algn="ctr">
                        <a:lnSpc>
                          <a:spcPct val="100000"/>
                        </a:lnSpc>
                      </a:pPr>
                      <a:r>
                        <a:rPr sz="1100" spc="-35">
                          <a:latin typeface="微软雅黑"/>
                          <a:cs typeface="微软雅黑"/>
                        </a:rPr>
                        <a:t>88.23</a:t>
                      </a:r>
                      <a:endParaRPr sz="1100">
                        <a:latin typeface="微软雅黑"/>
                        <a:cs typeface="微软雅黑"/>
                      </a:endParaRPr>
                    </a:p>
                  </a:txBody>
                  <a:tcPr marL="0" marR="0" marT="5715"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marL="9525" marR="132715" indent="39370">
                        <a:lnSpc>
                          <a:spcPts val="1300"/>
                        </a:lnSpc>
                        <a:spcBef>
                          <a:spcPts val="1090"/>
                        </a:spcBef>
                      </a:pPr>
                      <a:r>
                        <a:rPr sz="1100" spc="-55">
                          <a:latin typeface="微软雅黑"/>
                          <a:cs typeface="微软雅黑"/>
                        </a:rPr>
                        <a:t>放飞最初的玩心保持对生活的好奇。</a:t>
                      </a:r>
                      <a:r>
                        <a:rPr sz="1100" spc="-50">
                          <a:latin typeface="微软雅黑"/>
                          <a:cs typeface="微软雅黑"/>
                        </a:rPr>
                        <a:t>与@</a:t>
                      </a:r>
                      <a:r>
                        <a:rPr sz="1100" spc="-55">
                          <a:latin typeface="微软雅黑"/>
                          <a:cs typeface="微软雅黑"/>
                        </a:rPr>
                        <a:t>奥利奥官方微</a:t>
                      </a:r>
                      <a:r>
                        <a:rPr sz="1100">
                          <a:latin typeface="微软雅黑"/>
                          <a:cs typeface="微软雅黑"/>
                        </a:rPr>
                        <a:t>博</a:t>
                      </a:r>
                      <a:r>
                        <a:rPr sz="1100" spc="-130">
                          <a:latin typeface="微软雅黑"/>
                          <a:cs typeface="微软雅黑"/>
                        </a:rPr>
                        <a:t> </a:t>
                      </a:r>
                      <a:r>
                        <a:rPr sz="1100" spc="-55">
                          <a:latin typeface="微软雅黑"/>
                          <a:cs typeface="微软雅黑"/>
                        </a:rPr>
                        <a:t>开启玩 味无限之旅</a:t>
                      </a:r>
                      <a:r>
                        <a:rPr sz="1100" spc="-40">
                          <a:latin typeface="微软雅黑"/>
                          <a:cs typeface="微软雅黑"/>
                        </a:rPr>
                        <a:t>！#</a:t>
                      </a:r>
                      <a:r>
                        <a:rPr sz="1100" spc="-55">
                          <a:latin typeface="微软雅黑"/>
                          <a:cs typeface="微软雅黑"/>
                        </a:rPr>
                        <a:t>奥利奥放飞玩</a:t>
                      </a:r>
                      <a:r>
                        <a:rPr sz="1100" spc="-50">
                          <a:latin typeface="微软雅黑"/>
                          <a:cs typeface="微软雅黑"/>
                        </a:rPr>
                        <a:t>心</a:t>
                      </a:r>
                      <a:r>
                        <a:rPr sz="1100">
                          <a:latin typeface="微软雅黑"/>
                          <a:cs typeface="微软雅黑"/>
                        </a:rPr>
                        <a:t>#</a:t>
                      </a:r>
                      <a:r>
                        <a:rPr sz="1100" spc="-50">
                          <a:latin typeface="微软雅黑"/>
                          <a:cs typeface="微软雅黑"/>
                        </a:rPr>
                        <a:t> </a:t>
                      </a:r>
                      <a:r>
                        <a:rPr sz="1100" spc="-55">
                          <a:latin typeface="微软雅黑"/>
                          <a:cs typeface="微软雅黑"/>
                        </a:rPr>
                        <a:t>肖战工作室的微博视频</a:t>
                      </a:r>
                      <a:endParaRPr sz="1100">
                        <a:latin typeface="微软雅黑"/>
                        <a:cs typeface="微软雅黑"/>
                      </a:endParaRPr>
                    </a:p>
                  </a:txBody>
                  <a:tcPr marL="0" marR="0" marT="138430"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20"/>
                        </a:spcBef>
                      </a:pPr>
                      <a:endParaRPr sz="1550">
                        <a:latin typeface="Times New Roman"/>
                        <a:cs typeface="Times New Roman"/>
                      </a:endParaRPr>
                    </a:p>
                    <a:p>
                      <a:pPr marL="46355">
                        <a:lnSpc>
                          <a:spcPct val="100000"/>
                        </a:lnSpc>
                      </a:pPr>
                      <a:r>
                        <a:rPr sz="1000" spc="-15">
                          <a:latin typeface="微软雅黑"/>
                          <a:cs typeface="微软雅黑"/>
                        </a:rPr>
                        <a:t>431.9w</a:t>
                      </a:r>
                      <a:endParaRPr sz="1000">
                        <a:latin typeface="微软雅黑"/>
                        <a:cs typeface="微软雅黑"/>
                      </a:endParaRPr>
                    </a:p>
                  </a:txBody>
                  <a:tcPr marL="0" marR="0" marT="2540"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20"/>
                        </a:spcBef>
                      </a:pPr>
                      <a:endParaRPr sz="1550">
                        <a:latin typeface="Times New Roman"/>
                        <a:cs typeface="Times New Roman"/>
                      </a:endParaRPr>
                    </a:p>
                    <a:p>
                      <a:pPr algn="ctr">
                        <a:lnSpc>
                          <a:spcPct val="100000"/>
                        </a:lnSpc>
                      </a:pPr>
                      <a:r>
                        <a:rPr sz="1000" spc="-15">
                          <a:latin typeface="微软雅黑"/>
                          <a:cs typeface="微软雅黑"/>
                        </a:rPr>
                        <a:t>284.2w</a:t>
                      </a:r>
                      <a:endParaRPr sz="1000">
                        <a:latin typeface="微软雅黑"/>
                        <a:cs typeface="微软雅黑"/>
                      </a:endParaRPr>
                    </a:p>
                  </a:txBody>
                  <a:tcPr marL="0" marR="0" marT="2540"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20"/>
                        </a:spcBef>
                      </a:pPr>
                      <a:endParaRPr sz="1550">
                        <a:latin typeface="Times New Roman"/>
                        <a:cs typeface="Times New Roman"/>
                      </a:endParaRPr>
                    </a:p>
                    <a:p>
                      <a:pPr algn="ctr">
                        <a:lnSpc>
                          <a:spcPct val="100000"/>
                        </a:lnSpc>
                      </a:pPr>
                      <a:r>
                        <a:rPr sz="1000" spc="-15">
                          <a:latin typeface="微软雅黑"/>
                          <a:cs typeface="微软雅黑"/>
                        </a:rPr>
                        <a:t>58.2w</a:t>
                      </a:r>
                      <a:endParaRPr sz="1000">
                        <a:latin typeface="微软雅黑"/>
                        <a:cs typeface="微软雅黑"/>
                      </a:endParaRPr>
                    </a:p>
                  </a:txBody>
                  <a:tcPr marL="0" marR="0" marT="2540" marB="0">
                    <a:lnL w="19050">
                      <a:solidFill>
                        <a:srgbClr val="D9D9D9"/>
                      </a:solidFill>
                      <a:prstDash val="solid"/>
                    </a:lnL>
                    <a:lnR w="19050">
                      <a:solidFill>
                        <a:srgbClr val="D9D9D9"/>
                      </a:solidFill>
                      <a:prstDash val="solid"/>
                    </a:lnR>
                    <a:lnT w="53975">
                      <a:solidFill>
                        <a:srgbClr val="FFFFFF"/>
                      </a:solidFill>
                      <a:prstDash val="solid"/>
                    </a:lnT>
                    <a:lnB w="19050">
                      <a:solidFill>
                        <a:srgbClr val="D9D9D9"/>
                      </a:solidFill>
                      <a:prstDash val="solid"/>
                    </a:lnB>
                  </a:tcPr>
                </a:tc>
                <a:tc>
                  <a:txBody>
                    <a:bodyPr vert="horz" wrap="square"/>
                    <a:lstStyle/>
                    <a:p>
                      <a:pPr>
                        <a:lnSpc>
                          <a:spcPct val="100000"/>
                        </a:lnSpc>
                        <a:spcBef>
                          <a:spcPts val="20"/>
                        </a:spcBef>
                      </a:pPr>
                      <a:endParaRPr sz="1550">
                        <a:latin typeface="Times New Roman"/>
                        <a:cs typeface="Times New Roman"/>
                      </a:endParaRPr>
                    </a:p>
                    <a:p>
                      <a:pPr algn="ctr">
                        <a:lnSpc>
                          <a:spcPct val="100000"/>
                        </a:lnSpc>
                      </a:pPr>
                      <a:r>
                        <a:rPr sz="1000" spc="-15">
                          <a:latin typeface="微软雅黑"/>
                          <a:cs typeface="微软雅黑"/>
                        </a:rPr>
                        <a:t>89.4w</a:t>
                      </a:r>
                      <a:endParaRPr sz="1000">
                        <a:latin typeface="微软雅黑"/>
                        <a:cs typeface="微软雅黑"/>
                      </a:endParaRPr>
                    </a:p>
                  </a:txBody>
                  <a:tcPr marL="0" marR="0" marT="2540" marB="0">
                    <a:lnL w="19050">
                      <a:solidFill>
                        <a:srgbClr val="D9D9D9"/>
                      </a:solidFill>
                      <a:prstDash val="solid"/>
                    </a:lnL>
                    <a:lnR w="19050">
                      <a:solidFill>
                        <a:srgbClr val="AFABAB"/>
                      </a:solidFill>
                      <a:prstDash val="solid"/>
                    </a:lnR>
                    <a:lnT w="53975">
                      <a:solidFill>
                        <a:srgbClr val="FFFFFF"/>
                      </a:solidFill>
                      <a:prstDash val="solid"/>
                    </a:lnT>
                    <a:lnB w="19050">
                      <a:solidFill>
                        <a:srgbClr val="D9D9D9"/>
                      </a:solidFill>
                      <a:prstDash val="solid"/>
                    </a:lnB>
                  </a:tcPr>
                </a:tc>
              </a:tr>
              <a:tr h="609678">
                <a:tc>
                  <a:txBody>
                    <a:bodyPr vert="horz" wrap="square"/>
                    <a:lstStyle/>
                    <a:p>
                      <a:pPr>
                        <a:lnSpc>
                          <a:spcPct val="100000"/>
                        </a:lnSpc>
                      </a:pPr>
                      <a:endParaRPr sz="1600">
                        <a:latin typeface="Times New Roman"/>
                        <a:cs typeface="Times New Roman"/>
                      </a:endParaRPr>
                    </a:p>
                    <a:p>
                      <a:pPr marL="635" algn="ctr">
                        <a:lnSpc>
                          <a:spcPct val="100000"/>
                        </a:lnSpc>
                      </a:pPr>
                      <a:r>
                        <a:rPr sz="1000" spc="-25">
                          <a:latin typeface="微软雅黑"/>
                          <a:cs typeface="微软雅黑"/>
                        </a:rPr>
                        <a:t>茶里</a:t>
                      </a:r>
                      <a:r>
                        <a:rPr sz="1000" spc="-20">
                          <a:latin typeface="微软雅黑"/>
                          <a:cs typeface="微软雅黑"/>
                        </a:rPr>
                        <a:t>CHALI</a:t>
                      </a:r>
                      <a:endParaRPr sz="1000">
                        <a:latin typeface="微软雅黑"/>
                        <a:cs typeface="微软雅黑"/>
                      </a:endParaRPr>
                    </a:p>
                  </a:txBody>
                  <a:tcPr marL="0" marR="0" marT="0" marB="0">
                    <a:lnL w="19050">
                      <a:solidFill>
                        <a:srgbClr val="AFABAB"/>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600">
                        <a:latin typeface="Times New Roman"/>
                        <a:cs typeface="Times New Roman"/>
                      </a:endParaRPr>
                    </a:p>
                    <a:p>
                      <a:pPr marL="1270" algn="ctr">
                        <a:lnSpc>
                          <a:spcPct val="100000"/>
                        </a:lnSpc>
                      </a:pPr>
                      <a:r>
                        <a:rPr sz="1000">
                          <a:latin typeface="微软雅黑"/>
                          <a:cs typeface="微软雅黑"/>
                        </a:rPr>
                        <a:t>1</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25"/>
                        </a:spcBef>
                      </a:pPr>
                      <a:endParaRPr sz="1450">
                        <a:latin typeface="Times New Roman"/>
                        <a:cs typeface="Times New Roman"/>
                      </a:endParaRPr>
                    </a:p>
                    <a:p>
                      <a:pPr marL="39370" algn="ctr">
                        <a:lnSpc>
                          <a:spcPct val="100000"/>
                        </a:lnSpc>
                      </a:pPr>
                      <a:r>
                        <a:rPr sz="1100" spc="-55">
                          <a:latin typeface="微软雅黑"/>
                          <a:cs typeface="微软雅黑"/>
                        </a:rPr>
                        <a:t>肖战</a:t>
                      </a:r>
                      <a:endParaRPr sz="1100">
                        <a:latin typeface="微软雅黑"/>
                        <a:cs typeface="微软雅黑"/>
                      </a:endParaRPr>
                    </a:p>
                  </a:txBody>
                  <a:tcPr marL="0" marR="0" marT="317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25"/>
                        </a:spcBef>
                      </a:pPr>
                      <a:endParaRPr sz="1450">
                        <a:latin typeface="Times New Roman"/>
                        <a:cs typeface="Times New Roman"/>
                      </a:endParaRPr>
                    </a:p>
                    <a:p>
                      <a:pPr algn="ctr">
                        <a:lnSpc>
                          <a:spcPct val="100000"/>
                        </a:lnSpc>
                      </a:pPr>
                      <a:r>
                        <a:rPr sz="1100" spc="-35">
                          <a:latin typeface="微软雅黑"/>
                          <a:cs typeface="微软雅黑"/>
                        </a:rPr>
                        <a:t>88.23</a:t>
                      </a:r>
                      <a:endParaRPr sz="1100">
                        <a:latin typeface="微软雅黑"/>
                        <a:cs typeface="微软雅黑"/>
                      </a:endParaRPr>
                    </a:p>
                  </a:txBody>
                  <a:tcPr marL="0" marR="0" marT="317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marL="9525" marR="59690" indent="39370">
                        <a:lnSpc>
                          <a:spcPts val="1300"/>
                        </a:lnSpc>
                        <a:spcBef>
                          <a:spcPts val="1130"/>
                        </a:spcBef>
                      </a:pPr>
                      <a:r>
                        <a:rPr sz="1100" spc="-55">
                          <a:latin typeface="微软雅黑"/>
                          <a:cs typeface="微软雅黑"/>
                        </a:rPr>
                        <a:t>一盏好茶初心不改。</a:t>
                      </a:r>
                      <a:r>
                        <a:rPr sz="1100" spc="-50">
                          <a:latin typeface="微软雅黑"/>
                          <a:cs typeface="微软雅黑"/>
                        </a:rPr>
                        <a:t>和</a:t>
                      </a:r>
                      <a:r>
                        <a:rPr sz="1100" spc="-40">
                          <a:latin typeface="微软雅黑"/>
                          <a:cs typeface="微软雅黑"/>
                        </a:rPr>
                        <a:t>@CHALI</a:t>
                      </a:r>
                      <a:r>
                        <a:rPr sz="1100" spc="-55">
                          <a:latin typeface="微软雅黑"/>
                          <a:cs typeface="微软雅黑"/>
                        </a:rPr>
                        <a:t>官方微</a:t>
                      </a:r>
                      <a:r>
                        <a:rPr sz="1100">
                          <a:latin typeface="微软雅黑"/>
                          <a:cs typeface="微软雅黑"/>
                        </a:rPr>
                        <a:t>博</a:t>
                      </a:r>
                      <a:r>
                        <a:rPr sz="1100" spc="-105">
                          <a:latin typeface="微软雅黑"/>
                          <a:cs typeface="微软雅黑"/>
                        </a:rPr>
                        <a:t> </a:t>
                      </a:r>
                      <a:r>
                        <a:rPr sz="1100" spc="-55">
                          <a:latin typeface="微软雅黑"/>
                          <a:cs typeface="微软雅黑"/>
                        </a:rPr>
                        <a:t>一起品</a:t>
                      </a:r>
                      <a:r>
                        <a:rPr sz="1100" spc="-50">
                          <a:latin typeface="微软雅黑"/>
                          <a:cs typeface="微软雅黑"/>
                        </a:rPr>
                        <a:t>味</a:t>
                      </a:r>
                      <a:r>
                        <a:rPr sz="1100" spc="-35">
                          <a:latin typeface="微软雅黑"/>
                          <a:cs typeface="微软雅黑"/>
                        </a:rPr>
                        <a:t>#CHALI</a:t>
                      </a:r>
                      <a:r>
                        <a:rPr sz="1100" spc="-55">
                          <a:latin typeface="微软雅黑"/>
                          <a:cs typeface="微软雅黑"/>
                        </a:rPr>
                        <a:t>新一代 中国</a:t>
                      </a:r>
                      <a:r>
                        <a:rPr sz="1100" spc="-50">
                          <a:latin typeface="微软雅黑"/>
                          <a:cs typeface="微软雅黑"/>
                        </a:rPr>
                        <a:t>茶</a:t>
                      </a:r>
                      <a:r>
                        <a:rPr sz="1100">
                          <a:latin typeface="微软雅黑"/>
                          <a:cs typeface="微软雅黑"/>
                        </a:rPr>
                        <a:t>#</a:t>
                      </a:r>
                      <a:r>
                        <a:rPr sz="1100" spc="-45">
                          <a:latin typeface="微软雅黑"/>
                          <a:cs typeface="微软雅黑"/>
                        </a:rPr>
                        <a:t> </a:t>
                      </a:r>
                      <a:r>
                        <a:rPr sz="1100" spc="-55">
                          <a:latin typeface="微软雅黑"/>
                          <a:cs typeface="微软雅黑"/>
                        </a:rPr>
                        <a:t>。好茶就要简单喝</a:t>
                      </a:r>
                      <a:r>
                        <a:rPr sz="1100">
                          <a:latin typeface="微软雅黑"/>
                          <a:cs typeface="微软雅黑"/>
                        </a:rPr>
                        <a:t>。</a:t>
                      </a:r>
                      <a:r>
                        <a:rPr sz="1100" spc="-70">
                          <a:latin typeface="微软雅黑"/>
                          <a:cs typeface="微软雅黑"/>
                        </a:rPr>
                        <a:t> </a:t>
                      </a:r>
                      <a:r>
                        <a:rPr sz="1100" spc="-55">
                          <a:latin typeface="微软雅黑"/>
                          <a:cs typeface="微软雅黑"/>
                        </a:rPr>
                        <a:t>肖战工作室的微博视频</a:t>
                      </a:r>
                      <a:endParaRPr sz="1100">
                        <a:latin typeface="微软雅黑"/>
                        <a:cs typeface="微软雅黑"/>
                      </a:endParaRPr>
                    </a:p>
                  </a:txBody>
                  <a:tcPr marL="0" marR="0" marT="14351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600">
                        <a:latin typeface="Times New Roman"/>
                        <a:cs typeface="Times New Roman"/>
                      </a:endParaRPr>
                    </a:p>
                    <a:p>
                      <a:pPr marL="46355">
                        <a:lnSpc>
                          <a:spcPct val="100000"/>
                        </a:lnSpc>
                      </a:pPr>
                      <a:r>
                        <a:rPr sz="1000" spc="-15">
                          <a:latin typeface="微软雅黑"/>
                          <a:cs typeface="微软雅黑"/>
                        </a:rPr>
                        <a:t>277.8w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600">
                        <a:latin typeface="Times New Roman"/>
                        <a:cs typeface="Times New Roman"/>
                      </a:endParaRPr>
                    </a:p>
                    <a:p>
                      <a:pPr algn="ctr">
                        <a:lnSpc>
                          <a:spcPct val="100000"/>
                        </a:lnSpc>
                      </a:pPr>
                      <a:r>
                        <a:rPr sz="1000" spc="-15">
                          <a:latin typeface="微软雅黑"/>
                          <a:cs typeface="微软雅黑"/>
                        </a:rPr>
                        <a:t>189.4w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600">
                        <a:latin typeface="Times New Roman"/>
                        <a:cs typeface="Times New Roman"/>
                      </a:endParaRPr>
                    </a:p>
                    <a:p>
                      <a:pPr algn="ctr">
                        <a:lnSpc>
                          <a:spcPct val="100000"/>
                        </a:lnSpc>
                      </a:pPr>
                      <a:r>
                        <a:rPr sz="1000" spc="-15">
                          <a:latin typeface="微软雅黑"/>
                          <a:cs typeface="微软雅黑"/>
                        </a:rPr>
                        <a:t>36.8w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600">
                        <a:latin typeface="Times New Roman"/>
                        <a:cs typeface="Times New Roman"/>
                      </a:endParaRPr>
                    </a:p>
                    <a:p>
                      <a:pPr algn="ctr">
                        <a:lnSpc>
                          <a:spcPct val="100000"/>
                        </a:lnSpc>
                      </a:pPr>
                      <a:r>
                        <a:rPr sz="1000" spc="-15">
                          <a:latin typeface="微软雅黑"/>
                          <a:cs typeface="微软雅黑"/>
                        </a:rPr>
                        <a:t>51.6w</a:t>
                      </a:r>
                      <a:endParaRPr sz="1000">
                        <a:latin typeface="微软雅黑"/>
                        <a:cs typeface="微软雅黑"/>
                      </a:endParaRPr>
                    </a:p>
                  </a:txBody>
                  <a:tcPr marL="0" marR="0" marT="0" marB="0">
                    <a:lnL w="19050">
                      <a:solidFill>
                        <a:srgbClr val="D9D9D9"/>
                      </a:solidFill>
                      <a:prstDash val="solid"/>
                    </a:lnL>
                    <a:lnR w="19050">
                      <a:solidFill>
                        <a:srgbClr val="AFABAB"/>
                      </a:solidFill>
                      <a:prstDash val="solid"/>
                    </a:lnR>
                    <a:lnT w="19050">
                      <a:solidFill>
                        <a:srgbClr val="D9D9D9"/>
                      </a:solidFill>
                      <a:prstDash val="solid"/>
                    </a:lnT>
                    <a:lnB w="19050">
                      <a:solidFill>
                        <a:srgbClr val="D9D9D9"/>
                      </a:solidFill>
                      <a:prstDash val="solid"/>
                    </a:lnB>
                  </a:tcPr>
                </a:tc>
              </a:tr>
              <a:tr h="622198">
                <a:tc>
                  <a:txBody>
                    <a:bodyPr vert="horz" wrap="square"/>
                    <a:lstStyle/>
                    <a:p>
                      <a:pPr>
                        <a:lnSpc>
                          <a:spcPct val="100000"/>
                        </a:lnSpc>
                        <a:spcBef>
                          <a:spcPts val="50"/>
                        </a:spcBef>
                      </a:pPr>
                      <a:endParaRPr sz="1600">
                        <a:latin typeface="Times New Roman"/>
                        <a:cs typeface="Times New Roman"/>
                      </a:endParaRPr>
                    </a:p>
                    <a:p>
                      <a:pPr algn="ctr">
                        <a:lnSpc>
                          <a:spcPct val="100000"/>
                        </a:lnSpc>
                      </a:pPr>
                      <a:r>
                        <a:rPr sz="1000" spc="-25">
                          <a:latin typeface="微软雅黑"/>
                          <a:cs typeface="微软雅黑"/>
                        </a:rPr>
                        <a:t>蒙牛真果粒</a:t>
                      </a:r>
                      <a:endParaRPr sz="1000">
                        <a:latin typeface="微软雅黑"/>
                        <a:cs typeface="微软雅黑"/>
                      </a:endParaRPr>
                    </a:p>
                  </a:txBody>
                  <a:tcPr marL="0" marR="0" marT="6350" marB="0">
                    <a:lnL w="19050">
                      <a:solidFill>
                        <a:srgbClr val="AFABAB"/>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50"/>
                        </a:spcBef>
                      </a:pPr>
                      <a:endParaRPr sz="1600">
                        <a:latin typeface="Times New Roman"/>
                        <a:cs typeface="Times New Roman"/>
                      </a:endParaRPr>
                    </a:p>
                    <a:p>
                      <a:pPr marL="1270" algn="ctr">
                        <a:lnSpc>
                          <a:spcPct val="100000"/>
                        </a:lnSpc>
                      </a:pPr>
                      <a:r>
                        <a:rPr sz="1000">
                          <a:latin typeface="微软雅黑"/>
                          <a:cs typeface="微软雅黑"/>
                        </a:rPr>
                        <a:t>1</a:t>
                      </a:r>
                      <a:endParaRPr sz="1000">
                        <a:latin typeface="微软雅黑"/>
                        <a:cs typeface="微软雅黑"/>
                      </a:endParaRPr>
                    </a:p>
                  </a:txBody>
                  <a:tcPr marL="0" marR="0" marT="635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40"/>
                        </a:spcBef>
                      </a:pPr>
                      <a:endParaRPr sz="1500">
                        <a:latin typeface="Times New Roman"/>
                        <a:cs typeface="Times New Roman"/>
                      </a:endParaRPr>
                    </a:p>
                    <a:p>
                      <a:pPr marL="39370" algn="ctr">
                        <a:lnSpc>
                          <a:spcPct val="100000"/>
                        </a:lnSpc>
                      </a:pPr>
                      <a:r>
                        <a:rPr sz="1100" spc="-55">
                          <a:latin typeface="微软雅黑"/>
                          <a:cs typeface="微软雅黑"/>
                        </a:rPr>
                        <a:t>龚俊</a:t>
                      </a:r>
                      <a:endParaRPr sz="1100">
                        <a:latin typeface="微软雅黑"/>
                        <a:cs typeface="微软雅黑"/>
                      </a:endParaRPr>
                    </a:p>
                  </a:txBody>
                  <a:tcPr marL="0" marR="0" marT="508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40"/>
                        </a:spcBef>
                      </a:pPr>
                      <a:endParaRPr sz="1500">
                        <a:latin typeface="Times New Roman"/>
                        <a:cs typeface="Times New Roman"/>
                      </a:endParaRPr>
                    </a:p>
                    <a:p>
                      <a:pPr algn="ctr">
                        <a:lnSpc>
                          <a:spcPct val="100000"/>
                        </a:lnSpc>
                      </a:pPr>
                      <a:r>
                        <a:rPr sz="1100" spc="-35">
                          <a:latin typeface="微软雅黑"/>
                          <a:cs typeface="微软雅黑"/>
                        </a:rPr>
                        <a:t>87.07</a:t>
                      </a:r>
                      <a:endParaRPr sz="1100">
                        <a:latin typeface="微软雅黑"/>
                        <a:cs typeface="微软雅黑"/>
                      </a:endParaRPr>
                    </a:p>
                  </a:txBody>
                  <a:tcPr marL="0" marR="0" marT="508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marL="9525" marR="39370" indent="39370" algn="just">
                        <a:lnSpc>
                          <a:spcPts val="1300"/>
                        </a:lnSpc>
                        <a:spcBef>
                          <a:spcPts val="555"/>
                        </a:spcBef>
                      </a:pPr>
                      <a:r>
                        <a:rPr sz="1100" spc="-55">
                          <a:latin typeface="微软雅黑"/>
                          <a:cs typeface="微软雅黑"/>
                        </a:rPr>
                        <a:t>当橙花遇上蜜柚当花香遇见果粒初尝微苦的花与果会碰撞出怎样的 味道？</a:t>
                      </a:r>
                      <a:r>
                        <a:rPr sz="1100" spc="-50">
                          <a:latin typeface="微软雅黑"/>
                          <a:cs typeface="微软雅黑"/>
                        </a:rPr>
                        <a:t>和@</a:t>
                      </a:r>
                      <a:r>
                        <a:rPr sz="1100" spc="-55">
                          <a:latin typeface="微软雅黑"/>
                          <a:cs typeface="微软雅黑"/>
                        </a:rPr>
                        <a:t>真果</a:t>
                      </a:r>
                      <a:r>
                        <a:rPr sz="1100">
                          <a:latin typeface="微软雅黑"/>
                          <a:cs typeface="微软雅黑"/>
                        </a:rPr>
                        <a:t>粒</a:t>
                      </a:r>
                      <a:r>
                        <a:rPr sz="1100" spc="-130">
                          <a:latin typeface="微软雅黑"/>
                          <a:cs typeface="微软雅黑"/>
                        </a:rPr>
                        <a:t> </a:t>
                      </a:r>
                      <a:r>
                        <a:rPr sz="1100" spc="-55">
                          <a:latin typeface="微软雅黑"/>
                          <a:cs typeface="微软雅黑"/>
                        </a:rPr>
                        <a:t>一起品尝刚刚好回甘的花果奶昔遇见青春的味道 </a:t>
                      </a:r>
                      <a:r>
                        <a:rPr sz="1100" spc="-30">
                          <a:latin typeface="微软雅黑"/>
                          <a:cs typeface="微软雅黑"/>
                        </a:rPr>
                        <a:t>#</a:t>
                      </a:r>
                      <a:r>
                        <a:rPr sz="1100" spc="-55">
                          <a:latin typeface="微软雅黑"/>
                          <a:cs typeface="微软雅黑"/>
                        </a:rPr>
                        <a:t>果真是</a:t>
                      </a:r>
                      <a:r>
                        <a:rPr sz="1100">
                          <a:latin typeface="微软雅黑"/>
                          <a:cs typeface="微软雅黑"/>
                        </a:rPr>
                        <a:t>你</a:t>
                      </a:r>
                      <a:r>
                        <a:rPr sz="1100" spc="-75">
                          <a:latin typeface="微软雅黑"/>
                          <a:cs typeface="微软雅黑"/>
                        </a:rPr>
                        <a:t> </a:t>
                      </a:r>
                      <a:r>
                        <a:rPr sz="1100" spc="-55">
                          <a:latin typeface="微软雅黑"/>
                          <a:cs typeface="微软雅黑"/>
                        </a:rPr>
                        <a:t>龚回</a:t>
                      </a:r>
                      <a:r>
                        <a:rPr sz="1100" spc="-50">
                          <a:latin typeface="微软雅黑"/>
                          <a:cs typeface="微软雅黑"/>
                        </a:rPr>
                        <a:t>甘</a:t>
                      </a:r>
                      <a:r>
                        <a:rPr sz="1100" spc="-30">
                          <a:latin typeface="微软雅黑"/>
                          <a:cs typeface="微软雅黑"/>
                        </a:rPr>
                        <a:t>##</a:t>
                      </a:r>
                      <a:r>
                        <a:rPr sz="1100" spc="-55">
                          <a:latin typeface="微软雅黑"/>
                          <a:cs typeface="微软雅黑"/>
                        </a:rPr>
                        <a:t>真果</a:t>
                      </a:r>
                      <a:r>
                        <a:rPr sz="1100">
                          <a:latin typeface="微软雅黑"/>
                          <a:cs typeface="微软雅黑"/>
                        </a:rPr>
                        <a:t>粒</a:t>
                      </a:r>
                      <a:r>
                        <a:rPr sz="1100" spc="-70">
                          <a:latin typeface="微软雅黑"/>
                          <a:cs typeface="微软雅黑"/>
                        </a:rPr>
                        <a:t> </a:t>
                      </a:r>
                      <a:r>
                        <a:rPr sz="1100" spc="-55">
                          <a:latin typeface="微软雅黑"/>
                          <a:cs typeface="微软雅黑"/>
                        </a:rPr>
                        <a:t>果真是</a:t>
                      </a:r>
                      <a:r>
                        <a:rPr sz="1100" spc="-50">
                          <a:latin typeface="微软雅黑"/>
                          <a:cs typeface="微软雅黑"/>
                        </a:rPr>
                        <a:t>你</a:t>
                      </a:r>
                      <a:r>
                        <a:rPr sz="1100">
                          <a:latin typeface="微软雅黑"/>
                          <a:cs typeface="微软雅黑"/>
                        </a:rPr>
                        <a:t>#</a:t>
                      </a:r>
                      <a:r>
                        <a:rPr sz="1100" spc="-45">
                          <a:latin typeface="微软雅黑"/>
                          <a:cs typeface="微软雅黑"/>
                        </a:rPr>
                        <a:t> </a:t>
                      </a:r>
                      <a:r>
                        <a:rPr sz="1100" spc="-55">
                          <a:latin typeface="微软雅黑"/>
                          <a:cs typeface="微软雅黑"/>
                        </a:rPr>
                        <a:t>真果粒的微博视频</a:t>
                      </a:r>
                      <a:endParaRPr sz="1100">
                        <a:latin typeface="微软雅黑"/>
                        <a:cs typeface="微软雅黑"/>
                      </a:endParaRPr>
                    </a:p>
                  </a:txBody>
                  <a:tcPr marL="0" marR="0" marT="7048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50"/>
                        </a:spcBef>
                      </a:pPr>
                      <a:endParaRPr sz="1600">
                        <a:latin typeface="Times New Roman"/>
                        <a:cs typeface="Times New Roman"/>
                      </a:endParaRPr>
                    </a:p>
                    <a:p>
                      <a:pPr marL="46355">
                        <a:lnSpc>
                          <a:spcPct val="100000"/>
                        </a:lnSpc>
                      </a:pPr>
                      <a:r>
                        <a:rPr sz="1000" spc="-15">
                          <a:latin typeface="微软雅黑"/>
                          <a:cs typeface="微软雅黑"/>
                        </a:rPr>
                        <a:t>235.2w</a:t>
                      </a:r>
                      <a:endParaRPr sz="1000">
                        <a:latin typeface="微软雅黑"/>
                        <a:cs typeface="微软雅黑"/>
                      </a:endParaRPr>
                    </a:p>
                  </a:txBody>
                  <a:tcPr marL="0" marR="0" marT="635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50"/>
                        </a:spcBef>
                      </a:pPr>
                      <a:endParaRPr sz="1600">
                        <a:latin typeface="Times New Roman"/>
                        <a:cs typeface="Times New Roman"/>
                      </a:endParaRPr>
                    </a:p>
                    <a:p>
                      <a:pPr algn="ctr">
                        <a:lnSpc>
                          <a:spcPct val="100000"/>
                        </a:lnSpc>
                      </a:pPr>
                      <a:r>
                        <a:rPr sz="1000" spc="-15">
                          <a:latin typeface="微软雅黑"/>
                          <a:cs typeface="微软雅黑"/>
                        </a:rPr>
                        <a:t>188.7w</a:t>
                      </a:r>
                      <a:endParaRPr sz="1000">
                        <a:latin typeface="微软雅黑"/>
                        <a:cs typeface="微软雅黑"/>
                      </a:endParaRPr>
                    </a:p>
                  </a:txBody>
                  <a:tcPr marL="0" marR="0" marT="635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50"/>
                        </a:spcBef>
                      </a:pPr>
                      <a:endParaRPr sz="1600">
                        <a:latin typeface="Times New Roman"/>
                        <a:cs typeface="Times New Roman"/>
                      </a:endParaRPr>
                    </a:p>
                    <a:p>
                      <a:pPr algn="ctr">
                        <a:lnSpc>
                          <a:spcPct val="100000"/>
                        </a:lnSpc>
                      </a:pPr>
                      <a:r>
                        <a:rPr sz="1000" spc="-15">
                          <a:latin typeface="微软雅黑"/>
                          <a:cs typeface="微软雅黑"/>
                        </a:rPr>
                        <a:t>13.3w</a:t>
                      </a:r>
                      <a:endParaRPr sz="1000">
                        <a:latin typeface="微软雅黑"/>
                        <a:cs typeface="微软雅黑"/>
                      </a:endParaRPr>
                    </a:p>
                  </a:txBody>
                  <a:tcPr marL="0" marR="0" marT="635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50"/>
                        </a:spcBef>
                      </a:pPr>
                      <a:endParaRPr sz="1600">
                        <a:latin typeface="Times New Roman"/>
                        <a:cs typeface="Times New Roman"/>
                      </a:endParaRPr>
                    </a:p>
                    <a:p>
                      <a:pPr algn="ctr">
                        <a:lnSpc>
                          <a:spcPct val="100000"/>
                        </a:lnSpc>
                      </a:pPr>
                      <a:r>
                        <a:rPr sz="1000" spc="-15">
                          <a:latin typeface="微软雅黑"/>
                          <a:cs typeface="微软雅黑"/>
                        </a:rPr>
                        <a:t>33.2w</a:t>
                      </a:r>
                      <a:endParaRPr sz="1000">
                        <a:latin typeface="微软雅黑"/>
                        <a:cs typeface="微软雅黑"/>
                      </a:endParaRPr>
                    </a:p>
                  </a:txBody>
                  <a:tcPr marL="0" marR="0" marT="6350" marB="0">
                    <a:lnL w="19050">
                      <a:solidFill>
                        <a:srgbClr val="D9D9D9"/>
                      </a:solidFill>
                      <a:prstDash val="solid"/>
                    </a:lnL>
                    <a:lnR w="19050">
                      <a:solidFill>
                        <a:srgbClr val="AFABAB"/>
                      </a:solidFill>
                      <a:prstDash val="solid"/>
                    </a:lnR>
                    <a:lnT w="19050">
                      <a:solidFill>
                        <a:srgbClr val="D9D9D9"/>
                      </a:solidFill>
                      <a:prstDash val="solid"/>
                    </a:lnT>
                    <a:lnB w="19050">
                      <a:solidFill>
                        <a:srgbClr val="D9D9D9"/>
                      </a:solidFill>
                      <a:prstDash val="solid"/>
                    </a:lnB>
                  </a:tcPr>
                </a:tc>
              </a:tr>
              <a:tr h="756360">
                <a:tc>
                  <a:txBody>
                    <a:bodyPr vert="horz" wrap="square"/>
                    <a:lstStyle/>
                    <a:p>
                      <a:pPr>
                        <a:lnSpc>
                          <a:spcPct val="100000"/>
                        </a:lnSpc>
                      </a:pPr>
                      <a:endParaRPr sz="1300">
                        <a:latin typeface="Times New Roman"/>
                        <a:cs typeface="Times New Roman"/>
                      </a:endParaRPr>
                    </a:p>
                    <a:p>
                      <a:pPr marL="1905" algn="ctr">
                        <a:lnSpc>
                          <a:spcPct val="100000"/>
                        </a:lnSpc>
                        <a:spcBef>
                          <a:spcPts val="944"/>
                        </a:spcBef>
                      </a:pPr>
                      <a:r>
                        <a:rPr sz="1000" spc="-25">
                          <a:latin typeface="微软雅黑"/>
                          <a:cs typeface="微软雅黑"/>
                        </a:rPr>
                        <a:t>味全每日</a:t>
                      </a:r>
                      <a:r>
                        <a:rPr sz="1000">
                          <a:latin typeface="微软雅黑"/>
                          <a:cs typeface="微软雅黑"/>
                        </a:rPr>
                        <a:t>C</a:t>
                      </a:r>
                      <a:endParaRPr sz="1000">
                        <a:latin typeface="微软雅黑"/>
                        <a:cs typeface="微软雅黑"/>
                      </a:endParaRPr>
                    </a:p>
                  </a:txBody>
                  <a:tcPr marL="0" marR="0" marT="0" marB="0">
                    <a:lnL w="19050">
                      <a:solidFill>
                        <a:srgbClr val="AFABAB"/>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marL="1270" algn="ctr">
                        <a:lnSpc>
                          <a:spcPct val="100000"/>
                        </a:lnSpc>
                        <a:spcBef>
                          <a:spcPts val="944"/>
                        </a:spcBef>
                      </a:pPr>
                      <a:r>
                        <a:rPr sz="1000">
                          <a:latin typeface="微软雅黑"/>
                          <a:cs typeface="微软雅黑"/>
                        </a:rPr>
                        <a:t>1</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45"/>
                        </a:spcBef>
                      </a:pPr>
                      <a:endParaRPr sz="1950">
                        <a:latin typeface="Times New Roman"/>
                        <a:cs typeface="Times New Roman"/>
                      </a:endParaRPr>
                    </a:p>
                    <a:p>
                      <a:pPr algn="ctr">
                        <a:lnSpc>
                          <a:spcPct val="100000"/>
                        </a:lnSpc>
                        <a:spcBef>
                          <a:spcPts val="5"/>
                        </a:spcBef>
                      </a:pPr>
                      <a:r>
                        <a:rPr sz="1100" spc="-55">
                          <a:latin typeface="微软雅黑"/>
                          <a:cs typeface="微软雅黑"/>
                        </a:rPr>
                        <a:t>王鹤棣</a:t>
                      </a:r>
                      <a:endParaRPr sz="1100">
                        <a:latin typeface="微软雅黑"/>
                        <a:cs typeface="微软雅黑"/>
                      </a:endParaRPr>
                    </a:p>
                  </a:txBody>
                  <a:tcPr marL="0" marR="0" marT="571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45"/>
                        </a:spcBef>
                      </a:pPr>
                      <a:endParaRPr sz="1950">
                        <a:latin typeface="Times New Roman"/>
                        <a:cs typeface="Times New Roman"/>
                      </a:endParaRPr>
                    </a:p>
                    <a:p>
                      <a:pPr algn="ctr">
                        <a:lnSpc>
                          <a:spcPct val="100000"/>
                        </a:lnSpc>
                        <a:spcBef>
                          <a:spcPts val="5"/>
                        </a:spcBef>
                      </a:pPr>
                      <a:r>
                        <a:rPr sz="1100" spc="-35">
                          <a:latin typeface="微软雅黑"/>
                          <a:cs typeface="微软雅黑"/>
                        </a:rPr>
                        <a:t>88.49</a:t>
                      </a:r>
                      <a:endParaRPr sz="1100">
                        <a:latin typeface="微软雅黑"/>
                        <a:cs typeface="微软雅黑"/>
                      </a:endParaRPr>
                    </a:p>
                  </a:txBody>
                  <a:tcPr marL="0" marR="0" marT="571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marL="9525" marR="5715">
                        <a:lnSpc>
                          <a:spcPct val="95800"/>
                        </a:lnSpc>
                        <a:spcBef>
                          <a:spcPts val="450"/>
                        </a:spcBef>
                      </a:pPr>
                      <a:r>
                        <a:rPr sz="1100" spc="-55">
                          <a:latin typeface="微软雅黑"/>
                          <a:cs typeface="微软雅黑"/>
                        </a:rPr>
                        <a:t>于田间松弛，享受甄选优果</a:t>
                      </a:r>
                      <a:r>
                        <a:rPr sz="1100" spc="-40">
                          <a:latin typeface="微软雅黑"/>
                          <a:cs typeface="微软雅黑"/>
                        </a:rPr>
                        <a:t>，#</a:t>
                      </a:r>
                      <a:r>
                        <a:rPr sz="1100" spc="-55">
                          <a:latin typeface="微软雅黑"/>
                          <a:cs typeface="微软雅黑"/>
                        </a:rPr>
                        <a:t>和大自然贴</a:t>
                      </a:r>
                      <a:r>
                        <a:rPr sz="1100" spc="-50">
                          <a:latin typeface="微软雅黑"/>
                          <a:cs typeface="微软雅黑"/>
                        </a:rPr>
                        <a:t>贴</a:t>
                      </a:r>
                      <a:r>
                        <a:rPr sz="1100">
                          <a:latin typeface="微软雅黑"/>
                          <a:cs typeface="微软雅黑"/>
                        </a:rPr>
                        <a:t>#</a:t>
                      </a:r>
                      <a:r>
                        <a:rPr sz="1100" spc="-110">
                          <a:latin typeface="微软雅黑"/>
                          <a:cs typeface="微软雅黑"/>
                        </a:rPr>
                        <a:t> </a:t>
                      </a:r>
                      <a:r>
                        <a:rPr sz="1100" spc="-55">
                          <a:latin typeface="微软雅黑"/>
                          <a:cs typeface="微软雅黑"/>
                        </a:rPr>
                        <a:t>很开心能成为味全果 汁代言人，上天猫网页链接，快来和我一起体</a:t>
                      </a:r>
                      <a:r>
                        <a:rPr sz="1100" spc="-50">
                          <a:latin typeface="微软雅黑"/>
                          <a:cs typeface="微软雅黑"/>
                        </a:rPr>
                        <a:t>验@</a:t>
                      </a:r>
                      <a:r>
                        <a:rPr sz="1100" spc="-55">
                          <a:latin typeface="微软雅黑"/>
                          <a:cs typeface="微软雅黑"/>
                        </a:rPr>
                        <a:t>味全每</a:t>
                      </a:r>
                      <a:r>
                        <a:rPr sz="1100" spc="-50">
                          <a:latin typeface="微软雅黑"/>
                          <a:cs typeface="微软雅黑"/>
                        </a:rPr>
                        <a:t>日</a:t>
                      </a:r>
                      <a:r>
                        <a:rPr sz="1100" spc="-40">
                          <a:latin typeface="微软雅黑"/>
                          <a:cs typeface="微软雅黑"/>
                        </a:rPr>
                        <a:t>C</a:t>
                      </a:r>
                      <a:r>
                        <a:rPr sz="1100" spc="-55">
                          <a:latin typeface="微软雅黑"/>
                          <a:cs typeface="微软雅黑"/>
                        </a:rPr>
                        <a:t>官方 微</a:t>
                      </a:r>
                      <a:r>
                        <a:rPr sz="1100">
                          <a:latin typeface="微软雅黑"/>
                          <a:cs typeface="微软雅黑"/>
                        </a:rPr>
                        <a:t>博</a:t>
                      </a:r>
                      <a:r>
                        <a:rPr sz="1100" spc="-95">
                          <a:latin typeface="微软雅黑"/>
                          <a:cs typeface="微软雅黑"/>
                        </a:rPr>
                        <a:t> </a:t>
                      </a:r>
                      <a:r>
                        <a:rPr sz="1100" spc="-55">
                          <a:latin typeface="微软雅黑"/>
                          <a:cs typeface="微软雅黑"/>
                        </a:rPr>
                        <a:t>的健康、自然、好喝吧</a:t>
                      </a:r>
                      <a:r>
                        <a:rPr sz="1100">
                          <a:latin typeface="微软雅黑"/>
                          <a:cs typeface="微软雅黑"/>
                        </a:rPr>
                        <a:t>！</a:t>
                      </a:r>
                      <a:r>
                        <a:rPr sz="1100" spc="-90">
                          <a:latin typeface="微软雅黑"/>
                          <a:cs typeface="微软雅黑"/>
                        </a:rPr>
                        <a:t> </a:t>
                      </a:r>
                      <a:r>
                        <a:rPr sz="1100" spc="-30">
                          <a:latin typeface="微软雅黑"/>
                          <a:cs typeface="微软雅黑"/>
                        </a:rPr>
                        <a:t>#</a:t>
                      </a:r>
                      <a:r>
                        <a:rPr sz="1100" spc="-55">
                          <a:latin typeface="微软雅黑"/>
                          <a:cs typeface="微软雅黑"/>
                        </a:rPr>
                        <a:t>随时随棣每</a:t>
                      </a:r>
                      <a:r>
                        <a:rPr sz="1100" spc="-50">
                          <a:latin typeface="微软雅黑"/>
                          <a:cs typeface="微软雅黑"/>
                        </a:rPr>
                        <a:t>日</a:t>
                      </a:r>
                      <a:r>
                        <a:rPr sz="1100" spc="-20">
                          <a:latin typeface="微软雅黑"/>
                          <a:cs typeface="微软雅黑"/>
                        </a:rPr>
                        <a:t>C#</a:t>
                      </a:r>
                      <a:r>
                        <a:rPr sz="1100" spc="-65">
                          <a:latin typeface="微软雅黑"/>
                          <a:cs typeface="微软雅黑"/>
                        </a:rPr>
                        <a:t> </a:t>
                      </a:r>
                      <a:r>
                        <a:rPr sz="1100" spc="-55">
                          <a:latin typeface="微软雅黑"/>
                          <a:cs typeface="微软雅黑"/>
                        </a:rPr>
                        <a:t>味全每</a:t>
                      </a:r>
                      <a:r>
                        <a:rPr sz="1100" spc="-50">
                          <a:latin typeface="微软雅黑"/>
                          <a:cs typeface="微软雅黑"/>
                        </a:rPr>
                        <a:t>日</a:t>
                      </a:r>
                      <a:r>
                        <a:rPr sz="1100" spc="-40">
                          <a:latin typeface="微软雅黑"/>
                          <a:cs typeface="微软雅黑"/>
                        </a:rPr>
                        <a:t>C</a:t>
                      </a:r>
                      <a:r>
                        <a:rPr sz="1100" spc="-55">
                          <a:latin typeface="微软雅黑"/>
                          <a:cs typeface="微软雅黑"/>
                        </a:rPr>
                        <a:t>官方微 博的微博视频</a:t>
                      </a:r>
                      <a:endParaRPr sz="1100">
                        <a:latin typeface="微软雅黑"/>
                        <a:cs typeface="微软雅黑"/>
                      </a:endParaRPr>
                    </a:p>
                  </a:txBody>
                  <a:tcPr marL="0" marR="0" marT="5715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marL="46355">
                        <a:lnSpc>
                          <a:spcPct val="100000"/>
                        </a:lnSpc>
                        <a:spcBef>
                          <a:spcPts val="944"/>
                        </a:spcBef>
                      </a:pPr>
                      <a:r>
                        <a:rPr sz="1000" spc="-15">
                          <a:latin typeface="微软雅黑"/>
                          <a:cs typeface="微软雅黑"/>
                        </a:rPr>
                        <a:t>171.6w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gn="ctr">
                        <a:lnSpc>
                          <a:spcPct val="100000"/>
                        </a:lnSpc>
                        <a:spcBef>
                          <a:spcPts val="944"/>
                        </a:spcBef>
                      </a:pPr>
                      <a:r>
                        <a:rPr sz="1000" spc="-15">
                          <a:latin typeface="微软雅黑"/>
                          <a:cs typeface="微软雅黑"/>
                        </a:rPr>
                        <a:t>69.6w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gn="ctr">
                        <a:lnSpc>
                          <a:spcPct val="100000"/>
                        </a:lnSpc>
                        <a:spcBef>
                          <a:spcPts val="944"/>
                        </a:spcBef>
                      </a:pPr>
                      <a:r>
                        <a:rPr sz="1000" spc="-15">
                          <a:latin typeface="微软雅黑"/>
                          <a:cs typeface="微软雅黑"/>
                        </a:rPr>
                        <a:t>16.5w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gn="ctr">
                        <a:lnSpc>
                          <a:spcPct val="100000"/>
                        </a:lnSpc>
                        <a:spcBef>
                          <a:spcPts val="944"/>
                        </a:spcBef>
                      </a:pPr>
                      <a:r>
                        <a:rPr sz="1000" spc="-15">
                          <a:latin typeface="微软雅黑"/>
                          <a:cs typeface="微软雅黑"/>
                        </a:rPr>
                        <a:t>85.5w</a:t>
                      </a:r>
                      <a:endParaRPr sz="1000">
                        <a:latin typeface="微软雅黑"/>
                        <a:cs typeface="微软雅黑"/>
                      </a:endParaRPr>
                    </a:p>
                  </a:txBody>
                  <a:tcPr marL="0" marR="0" marT="0" marB="0">
                    <a:lnL w="19050">
                      <a:solidFill>
                        <a:srgbClr val="D9D9D9"/>
                      </a:solidFill>
                      <a:prstDash val="solid"/>
                    </a:lnL>
                    <a:lnR w="19050">
                      <a:solidFill>
                        <a:srgbClr val="AFABAB"/>
                      </a:solidFill>
                      <a:prstDash val="solid"/>
                    </a:lnR>
                    <a:lnT w="19050">
                      <a:solidFill>
                        <a:srgbClr val="D9D9D9"/>
                      </a:solidFill>
                      <a:prstDash val="solid"/>
                    </a:lnT>
                    <a:lnB w="19050">
                      <a:solidFill>
                        <a:srgbClr val="D9D9D9"/>
                      </a:solidFill>
                      <a:prstDash val="solid"/>
                    </a:lnB>
                  </a:tcPr>
                </a:tc>
              </a:tr>
              <a:tr h="1046619">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algn="ctr">
                        <a:lnSpc>
                          <a:spcPct val="100000"/>
                        </a:lnSpc>
                      </a:pPr>
                      <a:r>
                        <a:rPr sz="1000" spc="-15">
                          <a:latin typeface="微软雅黑"/>
                          <a:cs typeface="微软雅黑"/>
                        </a:rPr>
                        <a:t>Cornetto</a:t>
                      </a:r>
                      <a:r>
                        <a:rPr sz="1000" spc="-25">
                          <a:latin typeface="微软雅黑"/>
                          <a:cs typeface="微软雅黑"/>
                        </a:rPr>
                        <a:t>可爱多</a:t>
                      </a:r>
                      <a:endParaRPr sz="1000">
                        <a:latin typeface="微软雅黑"/>
                        <a:cs typeface="微软雅黑"/>
                      </a:endParaRPr>
                    </a:p>
                  </a:txBody>
                  <a:tcPr marL="0" marR="0" marT="0" marB="0">
                    <a:lnL w="19050">
                      <a:solidFill>
                        <a:srgbClr val="AFABAB"/>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marL="1270" algn="ctr">
                        <a:lnSpc>
                          <a:spcPct val="100000"/>
                        </a:lnSpc>
                      </a:pPr>
                      <a:r>
                        <a:rPr sz="1000">
                          <a:latin typeface="微软雅黑"/>
                          <a:cs typeface="微软雅黑"/>
                        </a:rPr>
                        <a:t>1</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400">
                        <a:latin typeface="Times New Roman"/>
                        <a:cs typeface="Times New Roman"/>
                      </a:endParaRPr>
                    </a:p>
                    <a:p>
                      <a:pPr>
                        <a:lnSpc>
                          <a:spcPct val="100000"/>
                        </a:lnSpc>
                        <a:spcBef>
                          <a:spcPts val="20"/>
                        </a:spcBef>
                      </a:pPr>
                      <a:endParaRPr sz="1550">
                        <a:latin typeface="Times New Roman"/>
                        <a:cs typeface="Times New Roman"/>
                      </a:endParaRPr>
                    </a:p>
                    <a:p>
                      <a:pPr algn="ctr">
                        <a:lnSpc>
                          <a:spcPct val="100000"/>
                        </a:lnSpc>
                        <a:spcBef>
                          <a:spcPts val="5"/>
                        </a:spcBef>
                      </a:pPr>
                      <a:r>
                        <a:rPr sz="1100" spc="-55">
                          <a:latin typeface="微软雅黑"/>
                          <a:cs typeface="微软雅黑"/>
                        </a:rPr>
                        <a:t>吴磊</a:t>
                      </a:r>
                      <a:endParaRPr sz="11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400">
                        <a:latin typeface="Times New Roman"/>
                        <a:cs typeface="Times New Roman"/>
                      </a:endParaRPr>
                    </a:p>
                    <a:p>
                      <a:pPr>
                        <a:lnSpc>
                          <a:spcPct val="100000"/>
                        </a:lnSpc>
                        <a:spcBef>
                          <a:spcPts val="20"/>
                        </a:spcBef>
                      </a:pPr>
                      <a:endParaRPr sz="1550">
                        <a:latin typeface="Times New Roman"/>
                        <a:cs typeface="Times New Roman"/>
                      </a:endParaRPr>
                    </a:p>
                    <a:p>
                      <a:pPr algn="ctr">
                        <a:lnSpc>
                          <a:spcPct val="100000"/>
                        </a:lnSpc>
                        <a:spcBef>
                          <a:spcPts val="5"/>
                        </a:spcBef>
                      </a:pPr>
                      <a:r>
                        <a:rPr sz="1100" spc="-35">
                          <a:latin typeface="微软雅黑"/>
                          <a:cs typeface="微软雅黑"/>
                        </a:rPr>
                        <a:t>74.49</a:t>
                      </a:r>
                      <a:endParaRPr sz="11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spcBef>
                          <a:spcPts val="45"/>
                        </a:spcBef>
                      </a:pPr>
                      <a:endParaRPr sz="1350">
                        <a:latin typeface="Times New Roman"/>
                        <a:cs typeface="Times New Roman"/>
                      </a:endParaRPr>
                    </a:p>
                    <a:p>
                      <a:pPr marL="9525" marR="83820" algn="just">
                        <a:lnSpc>
                          <a:spcPct val="95800"/>
                        </a:lnSpc>
                      </a:pPr>
                      <a:r>
                        <a:rPr sz="1100" spc="-55">
                          <a:latin typeface="微软雅黑"/>
                          <a:cs typeface="微软雅黑"/>
                        </a:rPr>
                        <a:t>很开心成</a:t>
                      </a:r>
                      <a:r>
                        <a:rPr sz="1100" spc="-50">
                          <a:latin typeface="微软雅黑"/>
                          <a:cs typeface="微软雅黑"/>
                        </a:rPr>
                        <a:t>为@</a:t>
                      </a:r>
                      <a:r>
                        <a:rPr sz="1100" spc="-55">
                          <a:latin typeface="微软雅黑"/>
                          <a:cs typeface="微软雅黑"/>
                        </a:rPr>
                        <a:t>可爱</a:t>
                      </a:r>
                      <a:r>
                        <a:rPr sz="1100">
                          <a:latin typeface="微软雅黑"/>
                          <a:cs typeface="微软雅黑"/>
                        </a:rPr>
                        <a:t>多</a:t>
                      </a:r>
                      <a:r>
                        <a:rPr sz="1100" spc="-130">
                          <a:latin typeface="微软雅黑"/>
                          <a:cs typeface="微软雅黑"/>
                        </a:rPr>
                        <a:t> </a:t>
                      </a:r>
                      <a:r>
                        <a:rPr sz="1100" spc="-55">
                          <a:latin typeface="微软雅黑"/>
                          <a:cs typeface="微软雅黑"/>
                        </a:rPr>
                        <a:t>品牌代言</a:t>
                      </a:r>
                      <a:r>
                        <a:rPr sz="1100" spc="-50">
                          <a:latin typeface="微软雅黑"/>
                          <a:cs typeface="微软雅黑"/>
                        </a:rPr>
                        <a:t>人</a:t>
                      </a:r>
                      <a:r>
                        <a:rPr sz="1100" spc="-20">
                          <a:latin typeface="微软雅黑"/>
                          <a:cs typeface="微软雅黑"/>
                        </a:rPr>
                        <a:t>[</a:t>
                      </a:r>
                      <a:r>
                        <a:rPr sz="1100" spc="-55">
                          <a:latin typeface="微软雅黑"/>
                          <a:cs typeface="微软雅黑"/>
                        </a:rPr>
                        <a:t>可爱</a:t>
                      </a:r>
                      <a:r>
                        <a:rPr sz="1100" spc="-50">
                          <a:latin typeface="微软雅黑"/>
                          <a:cs typeface="微软雅黑"/>
                        </a:rPr>
                        <a:t>多</a:t>
                      </a:r>
                      <a:r>
                        <a:rPr sz="1100" spc="-20">
                          <a:latin typeface="微软雅黑"/>
                          <a:cs typeface="微软雅黑"/>
                        </a:rPr>
                        <a:t>]</a:t>
                      </a:r>
                      <a:r>
                        <a:rPr sz="1100" spc="-55">
                          <a:latin typeface="微软雅黑"/>
                          <a:cs typeface="微软雅黑"/>
                        </a:rPr>
                        <a:t>现在逛可爱多京东上新日 网页链接，可爱多全线花样新品重磅上市，就让可爱多承包你的快 乐夏日！可爱多的微博视</a:t>
                      </a:r>
                      <a:r>
                        <a:rPr sz="1100" spc="-50">
                          <a:latin typeface="微软雅黑"/>
                          <a:cs typeface="微软雅黑"/>
                        </a:rPr>
                        <a:t>频</a:t>
                      </a:r>
                      <a:r>
                        <a:rPr sz="1100" spc="-30">
                          <a:latin typeface="微软雅黑"/>
                          <a:cs typeface="微软雅黑"/>
                        </a:rPr>
                        <a:t>#</a:t>
                      </a:r>
                      <a:r>
                        <a:rPr sz="1100" spc="-55">
                          <a:latin typeface="微软雅黑"/>
                          <a:cs typeface="微软雅黑"/>
                        </a:rPr>
                        <a:t>可爱多品牌代言人吴</a:t>
                      </a:r>
                      <a:r>
                        <a:rPr sz="1100" spc="-50">
                          <a:latin typeface="微软雅黑"/>
                          <a:cs typeface="微软雅黑"/>
                        </a:rPr>
                        <a:t>磊</a:t>
                      </a:r>
                      <a:r>
                        <a:rPr sz="1100" spc="-30">
                          <a:latin typeface="微软雅黑"/>
                          <a:cs typeface="微软雅黑"/>
                        </a:rPr>
                        <a:t>##</a:t>
                      </a:r>
                      <a:r>
                        <a:rPr sz="1100" spc="-55">
                          <a:latin typeface="微软雅黑"/>
                          <a:cs typeface="微软雅黑"/>
                        </a:rPr>
                        <a:t>吃可爱多长 大的吴</a:t>
                      </a:r>
                      <a:r>
                        <a:rPr sz="1100" spc="-50">
                          <a:latin typeface="微软雅黑"/>
                          <a:cs typeface="微软雅黑"/>
                        </a:rPr>
                        <a:t>磊</a:t>
                      </a:r>
                      <a:r>
                        <a:rPr sz="1100">
                          <a:latin typeface="微软雅黑"/>
                          <a:cs typeface="微软雅黑"/>
                        </a:rPr>
                        <a:t>#</a:t>
                      </a:r>
                      <a:endParaRPr sz="1100">
                        <a:latin typeface="微软雅黑"/>
                        <a:cs typeface="微软雅黑"/>
                      </a:endParaRPr>
                    </a:p>
                  </a:txBody>
                  <a:tcPr marL="0" marR="0" marT="5715"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marL="46355">
                        <a:lnSpc>
                          <a:spcPct val="100000"/>
                        </a:lnSpc>
                      </a:pPr>
                      <a:r>
                        <a:rPr sz="1000" spc="-15">
                          <a:latin typeface="微软雅黑"/>
                          <a:cs typeface="微软雅黑"/>
                        </a:rPr>
                        <a:t>129.0w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algn="ctr">
                        <a:lnSpc>
                          <a:spcPct val="100000"/>
                        </a:lnSpc>
                      </a:pPr>
                      <a:r>
                        <a:rPr sz="1000" spc="-15">
                          <a:latin typeface="微软雅黑"/>
                          <a:cs typeface="微软雅黑"/>
                        </a:rPr>
                        <a:t>95.1w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algn="ctr">
                        <a:lnSpc>
                          <a:spcPct val="100000"/>
                        </a:lnSpc>
                      </a:pPr>
                      <a:r>
                        <a:rPr sz="1000" spc="-15">
                          <a:latin typeface="微软雅黑"/>
                          <a:cs typeface="微软雅黑"/>
                        </a:rPr>
                        <a:t>6.3w</a:t>
                      </a:r>
                      <a:endParaRPr sz="1000">
                        <a:latin typeface="微软雅黑"/>
                        <a:cs typeface="微软雅黑"/>
                      </a:endParaRPr>
                    </a:p>
                  </a:txBody>
                  <a:tcPr marL="0" marR="0" marT="0" marB="0">
                    <a:lnL w="19050">
                      <a:solidFill>
                        <a:srgbClr val="D9D9D9"/>
                      </a:solidFill>
                      <a:prstDash val="solid"/>
                    </a:lnL>
                    <a:lnR w="19050">
                      <a:solidFill>
                        <a:srgbClr val="D9D9D9"/>
                      </a:solidFill>
                      <a:prstDash val="solid"/>
                    </a:lnR>
                    <a:lnT w="19050">
                      <a:solidFill>
                        <a:srgbClr val="D9D9D9"/>
                      </a:solidFill>
                      <a:prstDash val="solid"/>
                    </a:lnT>
                    <a:lnB w="1905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55"/>
                        </a:spcBef>
                      </a:pPr>
                      <a:endParaRPr sz="1750">
                        <a:latin typeface="Times New Roman"/>
                        <a:cs typeface="Times New Roman"/>
                      </a:endParaRPr>
                    </a:p>
                    <a:p>
                      <a:pPr algn="ctr">
                        <a:lnSpc>
                          <a:spcPct val="100000"/>
                        </a:lnSpc>
                      </a:pPr>
                      <a:r>
                        <a:rPr sz="1000" spc="-15">
                          <a:latin typeface="微软雅黑"/>
                          <a:cs typeface="微软雅黑"/>
                        </a:rPr>
                        <a:t>27.6w</a:t>
                      </a:r>
                      <a:endParaRPr sz="1000">
                        <a:latin typeface="微软雅黑"/>
                        <a:cs typeface="微软雅黑"/>
                      </a:endParaRPr>
                    </a:p>
                  </a:txBody>
                  <a:tcPr marL="0" marR="0" marT="0" marB="0">
                    <a:lnL w="19050">
                      <a:solidFill>
                        <a:srgbClr val="D9D9D9"/>
                      </a:solidFill>
                      <a:prstDash val="solid"/>
                    </a:lnL>
                    <a:lnR w="19050">
                      <a:solidFill>
                        <a:srgbClr val="AFABAB"/>
                      </a:solidFill>
                      <a:prstDash val="solid"/>
                    </a:lnR>
                    <a:lnT w="19050">
                      <a:solidFill>
                        <a:srgbClr val="D9D9D9"/>
                      </a:solidFill>
                      <a:prstDash val="solid"/>
                    </a:lnT>
                    <a:lnB w="19050">
                      <a:solidFill>
                        <a:srgbClr val="D9D9D9"/>
                      </a:solidFill>
                      <a:prstDash val="solid"/>
                    </a:lnB>
                  </a:tcPr>
                </a:tc>
              </a:tr>
            </a:tbl>
          </a:graphicData>
        </a:graphic>
      </p:graphicFrame>
      <p:sp>
        <p:nvSpPr>
          <p:cNvPr id="4" name="object 4"/>
          <p:cNvSpPr txBox="1"/>
          <p:nvPr/>
        </p:nvSpPr>
        <p:spPr>
          <a:xfrm>
            <a:off x="174683" y="918971"/>
            <a:ext cx="8404225" cy="1040765"/>
          </a:xfrm>
          <a:prstGeom prst="rect">
            <a:avLst/>
          </a:prstGeom>
        </p:spPr>
        <p:txBody>
          <a:bodyPr vert="horz" wrap="square" lIns="0" tIns="12700" rIns="0" bIns="0" rtlCol="0">
            <a:spAutoFit/>
          </a:bodyPr>
          <a:lstStyle/>
          <a:p>
            <a:pPr marL="297815" marR="5080" indent="-285750">
              <a:lnSpc>
                <a:spcPct val="148600"/>
              </a:lnSpc>
              <a:spcBef>
                <a:spcPts val="100"/>
              </a:spcBef>
              <a:buFont typeface="Arial"/>
              <a:buChar char="•"/>
              <a:tabLst>
                <a:tab pos="297815"/>
                <a:tab pos="298450"/>
              </a:tabLst>
            </a:pPr>
            <a:r>
              <a:rPr sz="1400">
                <a:solidFill>
                  <a:srgbClr val="404040"/>
                </a:solidFill>
                <a:latin typeface="微软雅黑"/>
                <a:cs typeface="微软雅黑"/>
              </a:rPr>
              <a:t>以</a:t>
            </a:r>
            <a:r>
              <a:rPr sz="1400" spc="-5">
                <a:solidFill>
                  <a:srgbClr val="404040"/>
                </a:solidFill>
                <a:latin typeface="微软雅黑"/>
                <a:cs typeface="微软雅黑"/>
              </a:rPr>
              <a:t>O</a:t>
            </a:r>
            <a:r>
              <a:rPr sz="1400" spc="-20">
                <a:solidFill>
                  <a:srgbClr val="404040"/>
                </a:solidFill>
                <a:latin typeface="微软雅黑"/>
                <a:cs typeface="微软雅黑"/>
              </a:rPr>
              <a:t>r</a:t>
            </a:r>
            <a:r>
              <a:rPr sz="1400" spc="5">
                <a:solidFill>
                  <a:srgbClr val="404040"/>
                </a:solidFill>
                <a:latin typeface="微软雅黑"/>
                <a:cs typeface="微软雅黑"/>
              </a:rPr>
              <a:t>e</a:t>
            </a:r>
            <a:r>
              <a:rPr sz="1400" spc="-5">
                <a:solidFill>
                  <a:srgbClr val="404040"/>
                </a:solidFill>
                <a:latin typeface="微软雅黑"/>
                <a:cs typeface="微软雅黑"/>
              </a:rPr>
              <a:t>o</a:t>
            </a:r>
            <a:r>
              <a:rPr sz="1400">
                <a:solidFill>
                  <a:srgbClr val="404040"/>
                </a:solidFill>
                <a:latin typeface="微软雅黑"/>
                <a:cs typeface="微软雅黑"/>
              </a:rPr>
              <a:t>奥利奥为首的</a:t>
            </a:r>
            <a:r>
              <a:rPr sz="1400" spc="-75">
                <a:solidFill>
                  <a:srgbClr val="404040"/>
                </a:solidFill>
                <a:latin typeface="微软雅黑"/>
                <a:cs typeface="微软雅黑"/>
              </a:rPr>
              <a:t>T</a:t>
            </a:r>
            <a:r>
              <a:rPr sz="1400" spc="-5">
                <a:solidFill>
                  <a:srgbClr val="404040"/>
                </a:solidFill>
                <a:latin typeface="微软雅黑"/>
                <a:cs typeface="微软雅黑"/>
              </a:rPr>
              <a:t>O</a:t>
            </a:r>
            <a:r>
              <a:rPr sz="1400" spc="5">
                <a:solidFill>
                  <a:srgbClr val="404040"/>
                </a:solidFill>
                <a:latin typeface="微软雅黑"/>
                <a:cs typeface="微软雅黑"/>
              </a:rPr>
              <a:t>P</a:t>
            </a:r>
            <a:r>
              <a:rPr sz="1400">
                <a:solidFill>
                  <a:srgbClr val="404040"/>
                </a:solidFill>
                <a:latin typeface="微软雅黑"/>
                <a:cs typeface="微软雅黑"/>
              </a:rPr>
              <a:t>5高互动量品牌在近一年官宣代言人数量多数为1人，具有高商业价值，带来高 达百万点赞。</a:t>
            </a:r>
            <a:endParaRPr sz="1400">
              <a:latin typeface="微软雅黑"/>
              <a:cs typeface="微软雅黑"/>
            </a:endParaRPr>
          </a:p>
          <a:p>
            <a:pPr marL="2544445">
              <a:lnSpc>
                <a:spcPct val="100000"/>
              </a:lnSpc>
              <a:spcBef>
                <a:spcPts val="1320"/>
              </a:spcBef>
            </a:pPr>
            <a:r>
              <a:rPr sz="1400" b="1">
                <a:latin typeface="微软雅黑"/>
                <a:cs typeface="微软雅黑"/>
              </a:rPr>
              <a:t>近一年食品饮料品牌</a:t>
            </a:r>
            <a:r>
              <a:rPr sz="1400" b="1" spc="-15">
                <a:latin typeface="微软雅黑"/>
                <a:cs typeface="微软雅黑"/>
              </a:rPr>
              <a:t>TOP5（</a:t>
            </a:r>
            <a:r>
              <a:rPr sz="1400" b="1">
                <a:latin typeface="微软雅黑"/>
                <a:cs typeface="微软雅黑"/>
              </a:rPr>
              <a:t>官宣代言人微博平均互动量）</a:t>
            </a:r>
            <a:endParaRPr sz="14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379476"/>
            <a:ext cx="4657725" cy="330200"/>
          </a:xfrm>
          <a:prstGeom prst="rect">
            <a:avLst/>
          </a:prstGeom>
        </p:spPr>
        <p:txBody>
          <a:bodyPr vert="horz" wrap="square" lIns="0" tIns="12700" rIns="0" bIns="0" rtlCol="0">
            <a:spAutoFit/>
          </a:bodyPr>
          <a:lstStyle/>
          <a:p>
            <a:pPr marL="12700">
              <a:lnSpc>
                <a:spcPct val="100000"/>
              </a:lnSpc>
              <a:spcBef>
                <a:spcPts val="100"/>
              </a:spcBef>
            </a:pPr>
            <a:r>
              <a:rPr sz="2000"/>
              <a:t>食品饮料代言人：以90后、演员歌手为主</a:t>
            </a:r>
            <a:endParaRPr sz="2000"/>
          </a:p>
        </p:txBody>
      </p:sp>
      <p:sp>
        <p:nvSpPr>
          <p:cNvPr id="3" name="object 3"/>
          <p:cNvSpPr txBox="1"/>
          <p:nvPr/>
        </p:nvSpPr>
        <p:spPr>
          <a:xfrm>
            <a:off x="274466" y="1001267"/>
            <a:ext cx="8051800" cy="238760"/>
          </a:xfrm>
          <a:prstGeom prst="rect">
            <a:avLst/>
          </a:prstGeom>
        </p:spPr>
        <p:txBody>
          <a:bodyPr vert="horz" wrap="square" lIns="0" tIns="12700" rIns="0" bIns="0" rtlCol="0">
            <a:spAutoFit/>
          </a:bodyPr>
          <a:lstStyle/>
          <a:p>
            <a:pPr marL="184150" indent="-171450">
              <a:lnSpc>
                <a:spcPct val="100000"/>
              </a:lnSpc>
              <a:spcBef>
                <a:spcPts val="100"/>
              </a:spcBef>
              <a:buFont typeface="Arial"/>
              <a:buChar char="•"/>
              <a:tabLst>
                <a:tab pos="184150"/>
              </a:tabLst>
            </a:pPr>
            <a:r>
              <a:rPr sz="1400">
                <a:solidFill>
                  <a:srgbClr val="404040"/>
                </a:solidFill>
                <a:latin typeface="微软雅黑"/>
                <a:cs typeface="微软雅黑"/>
              </a:rPr>
              <a:t>较全行业，食品饮料代言人男性比例略高、年龄更集中（90后）、娱乐圈层（演员、歌手）更突出。</a:t>
            </a:r>
            <a:endParaRPr sz="1400">
              <a:latin typeface="微软雅黑"/>
              <a:cs typeface="微软雅黑"/>
            </a:endParaRPr>
          </a:p>
        </p:txBody>
      </p:sp>
      <p:sp>
        <p:nvSpPr>
          <p:cNvPr id="4" name="object 4"/>
          <p:cNvSpPr/>
          <p:nvPr/>
        </p:nvSpPr>
        <p:spPr>
          <a:xfrm>
            <a:off x="425323" y="3906982"/>
            <a:ext cx="3490595" cy="0"/>
          </a:xfrm>
          <a:custGeom>
            <a:rect l="l" t="t" r="r" b="b"/>
            <a:pathLst>
              <a:path w="3490595">
                <a:moveTo>
                  <a:pt x="0" y="0"/>
                </a:moveTo>
                <a:lnTo>
                  <a:pt x="3490168" y="1"/>
                </a:lnTo>
              </a:path>
            </a:pathLst>
          </a:custGeom>
          <a:ln w="9525">
            <a:solidFill>
              <a:srgbClr val="D9D9D9"/>
            </a:solidFill>
          </a:ln>
        </p:spPr>
        <p:txBody>
          <a:bodyPr wrap="square" lIns="0" tIns="0" rIns="0" bIns="0" rtlCol="0"/>
          <a:lstStyle/>
          <a:p/>
        </p:txBody>
      </p:sp>
      <p:sp>
        <p:nvSpPr>
          <p:cNvPr id="5" name="object 5"/>
          <p:cNvSpPr txBox="1"/>
          <p:nvPr/>
        </p:nvSpPr>
        <p:spPr>
          <a:xfrm>
            <a:off x="798576" y="3188207"/>
            <a:ext cx="500380" cy="718820"/>
          </a:xfrm>
          <a:prstGeom prst="rect">
            <a:avLst/>
          </a:prstGeom>
          <a:solidFill>
            <a:srgbClr val="6F309F"/>
          </a:solidFill>
        </p:spPr>
        <p:txBody>
          <a:bodyPr vert="horz" wrap="square" lIns="0" tIns="92075" rIns="0" bIns="0" rtlCol="0">
            <a:spAutoFit/>
          </a:bodyPr>
          <a:lstStyle/>
          <a:p>
            <a:pPr marL="66040">
              <a:lnSpc>
                <a:spcPct val="100000"/>
              </a:lnSpc>
              <a:spcBef>
                <a:spcPts val="725"/>
              </a:spcBef>
            </a:pPr>
            <a:r>
              <a:rPr sz="1000" spc="-5">
                <a:solidFill>
                  <a:srgbClr val="FFFFFF"/>
                </a:solidFill>
                <a:latin typeface="微软雅黑"/>
                <a:cs typeface="微软雅黑"/>
              </a:rPr>
              <a:t>39.7%</a:t>
            </a:r>
            <a:endParaRPr sz="1000">
              <a:latin typeface="微软雅黑"/>
              <a:cs typeface="微软雅黑"/>
            </a:endParaRPr>
          </a:p>
        </p:txBody>
      </p:sp>
      <p:sp>
        <p:nvSpPr>
          <p:cNvPr id="6" name="object 6"/>
          <p:cNvSpPr txBox="1"/>
          <p:nvPr/>
        </p:nvSpPr>
        <p:spPr>
          <a:xfrm>
            <a:off x="2545079" y="2813304"/>
            <a:ext cx="497205" cy="1094105"/>
          </a:xfrm>
          <a:prstGeom prst="rect">
            <a:avLst/>
          </a:prstGeom>
          <a:solidFill>
            <a:srgbClr val="6F309F"/>
          </a:solidFill>
        </p:spPr>
        <p:txBody>
          <a:bodyPr vert="horz" wrap="square" lIns="0" tIns="92075" rIns="0" bIns="0" rtlCol="0">
            <a:spAutoFit/>
          </a:bodyPr>
          <a:lstStyle/>
          <a:p>
            <a:pPr marL="64769">
              <a:lnSpc>
                <a:spcPct val="100000"/>
              </a:lnSpc>
              <a:spcBef>
                <a:spcPts val="725"/>
              </a:spcBef>
            </a:pPr>
            <a:r>
              <a:rPr sz="1000" spc="-5">
                <a:solidFill>
                  <a:srgbClr val="FFFFFF"/>
                </a:solidFill>
                <a:latin typeface="微软雅黑"/>
                <a:cs typeface="微软雅黑"/>
              </a:rPr>
              <a:t>60.3%</a:t>
            </a:r>
            <a:endParaRPr sz="1000">
              <a:latin typeface="微软雅黑"/>
              <a:cs typeface="微软雅黑"/>
            </a:endParaRPr>
          </a:p>
        </p:txBody>
      </p:sp>
      <p:sp>
        <p:nvSpPr>
          <p:cNvPr id="7" name="object 7"/>
          <p:cNvSpPr txBox="1"/>
          <p:nvPr/>
        </p:nvSpPr>
        <p:spPr>
          <a:xfrm>
            <a:off x="1298447" y="3124200"/>
            <a:ext cx="497205" cy="782955"/>
          </a:xfrm>
          <a:prstGeom prst="rect">
            <a:avLst/>
          </a:prstGeom>
          <a:solidFill>
            <a:srgbClr val="BFBFBF"/>
          </a:solidFill>
        </p:spPr>
        <p:txBody>
          <a:bodyPr vert="horz" wrap="square" lIns="0" tIns="95250" rIns="0" bIns="0" rtlCol="0">
            <a:spAutoFit/>
          </a:bodyPr>
          <a:lstStyle/>
          <a:p>
            <a:pPr marL="64769">
              <a:lnSpc>
                <a:spcPct val="100000"/>
              </a:lnSpc>
              <a:spcBef>
                <a:spcPts val="750"/>
              </a:spcBef>
            </a:pPr>
            <a:r>
              <a:rPr sz="1000" spc="-5">
                <a:solidFill>
                  <a:srgbClr val="FFFFFF"/>
                </a:solidFill>
                <a:latin typeface="微软雅黑"/>
                <a:cs typeface="微软雅黑"/>
              </a:rPr>
              <a:t>43.1%</a:t>
            </a:r>
            <a:endParaRPr sz="1000">
              <a:latin typeface="微软雅黑"/>
              <a:cs typeface="微软雅黑"/>
            </a:endParaRPr>
          </a:p>
        </p:txBody>
      </p:sp>
      <p:sp>
        <p:nvSpPr>
          <p:cNvPr id="8" name="object 8"/>
          <p:cNvSpPr txBox="1"/>
          <p:nvPr/>
        </p:nvSpPr>
        <p:spPr>
          <a:xfrm>
            <a:off x="3041904" y="2874264"/>
            <a:ext cx="500380" cy="1033144"/>
          </a:xfrm>
          <a:prstGeom prst="rect">
            <a:avLst/>
          </a:prstGeom>
          <a:solidFill>
            <a:srgbClr val="BFBFBF"/>
          </a:solidFill>
        </p:spPr>
        <p:txBody>
          <a:bodyPr vert="horz" wrap="square" lIns="0" tIns="95250" rIns="0" bIns="0" rtlCol="0">
            <a:spAutoFit/>
          </a:bodyPr>
          <a:lstStyle/>
          <a:p>
            <a:pPr marL="66675">
              <a:lnSpc>
                <a:spcPct val="100000"/>
              </a:lnSpc>
              <a:spcBef>
                <a:spcPts val="750"/>
              </a:spcBef>
            </a:pPr>
            <a:r>
              <a:rPr sz="1000" spc="-5">
                <a:solidFill>
                  <a:srgbClr val="FFFFFF"/>
                </a:solidFill>
                <a:latin typeface="微软雅黑"/>
                <a:cs typeface="微软雅黑"/>
              </a:rPr>
              <a:t>56.9%</a:t>
            </a:r>
            <a:endParaRPr sz="1000">
              <a:latin typeface="微软雅黑"/>
              <a:cs typeface="微软雅黑"/>
            </a:endParaRPr>
          </a:p>
        </p:txBody>
      </p:sp>
      <p:sp>
        <p:nvSpPr>
          <p:cNvPr id="9" name="object 9"/>
          <p:cNvSpPr/>
          <p:nvPr/>
        </p:nvSpPr>
        <p:spPr>
          <a:xfrm>
            <a:off x="3855782" y="3119009"/>
            <a:ext cx="75565" cy="75565"/>
          </a:xfrm>
          <a:custGeom>
            <a:rect l="l" t="t" r="r" b="b"/>
            <a:pathLst>
              <a:path w="75564" h="75564">
                <a:moveTo>
                  <a:pt x="0" y="0"/>
                </a:moveTo>
                <a:lnTo>
                  <a:pt x="75410" y="0"/>
                </a:lnTo>
                <a:lnTo>
                  <a:pt x="75410" y="75410"/>
                </a:lnTo>
                <a:lnTo>
                  <a:pt x="0" y="75410"/>
                </a:lnTo>
                <a:lnTo>
                  <a:pt x="0" y="0"/>
                </a:lnTo>
                <a:close/>
              </a:path>
            </a:pathLst>
          </a:custGeom>
          <a:solidFill>
            <a:srgbClr val="6F309F"/>
          </a:solidFill>
        </p:spPr>
        <p:txBody>
          <a:bodyPr wrap="square" lIns="0" tIns="0" rIns="0" bIns="0" rtlCol="0"/>
          <a:lstStyle/>
          <a:p/>
        </p:txBody>
      </p:sp>
      <p:sp>
        <p:nvSpPr>
          <p:cNvPr id="10" name="object 10"/>
          <p:cNvSpPr/>
          <p:nvPr/>
        </p:nvSpPr>
        <p:spPr>
          <a:xfrm>
            <a:off x="3855782" y="3361109"/>
            <a:ext cx="75565" cy="75565"/>
          </a:xfrm>
          <a:custGeom>
            <a:rect l="l" t="t" r="r" b="b"/>
            <a:pathLst>
              <a:path w="75564" h="75564">
                <a:moveTo>
                  <a:pt x="0" y="0"/>
                </a:moveTo>
                <a:lnTo>
                  <a:pt x="75410" y="0"/>
                </a:lnTo>
                <a:lnTo>
                  <a:pt x="75410" y="75410"/>
                </a:lnTo>
                <a:lnTo>
                  <a:pt x="0" y="75410"/>
                </a:lnTo>
                <a:lnTo>
                  <a:pt x="0" y="0"/>
                </a:lnTo>
                <a:close/>
              </a:path>
            </a:pathLst>
          </a:custGeom>
          <a:solidFill>
            <a:srgbClr val="BFBFBF"/>
          </a:solidFill>
        </p:spPr>
        <p:txBody>
          <a:bodyPr wrap="square" lIns="0" tIns="0" rIns="0" bIns="0" rtlCol="0"/>
          <a:lstStyle/>
          <a:p/>
        </p:txBody>
      </p:sp>
      <p:sp>
        <p:nvSpPr>
          <p:cNvPr id="11" name="object 11"/>
          <p:cNvSpPr txBox="1"/>
          <p:nvPr/>
        </p:nvSpPr>
        <p:spPr>
          <a:xfrm>
            <a:off x="3951434" y="2975355"/>
            <a:ext cx="533400" cy="507365"/>
          </a:xfrm>
          <a:prstGeom prst="rect">
            <a:avLst/>
          </a:prstGeom>
        </p:spPr>
        <p:txBody>
          <a:bodyPr vert="horz" wrap="square" lIns="0" tIns="12700" rIns="0" bIns="0" rtlCol="0">
            <a:spAutoFit/>
          </a:bodyPr>
          <a:lstStyle/>
          <a:p>
            <a:pPr marL="12700" marR="5080">
              <a:lnSpc>
                <a:spcPct val="158000"/>
              </a:lnSpc>
              <a:spcBef>
                <a:spcPts val="100"/>
              </a:spcBef>
            </a:pPr>
            <a:r>
              <a:rPr sz="1000">
                <a:solidFill>
                  <a:srgbClr val="595959"/>
                </a:solidFill>
                <a:latin typeface="微软雅黑"/>
                <a:cs typeface="微软雅黑"/>
              </a:rPr>
              <a:t>食品饮料 全行业</a:t>
            </a:r>
            <a:endParaRPr sz="1000">
              <a:latin typeface="微软雅黑"/>
              <a:cs typeface="微软雅黑"/>
            </a:endParaRPr>
          </a:p>
        </p:txBody>
      </p:sp>
      <p:sp>
        <p:nvSpPr>
          <p:cNvPr id="12" name="object 12"/>
          <p:cNvSpPr/>
          <p:nvPr/>
        </p:nvSpPr>
        <p:spPr>
          <a:xfrm>
            <a:off x="6297811" y="2504269"/>
            <a:ext cx="1140460" cy="0"/>
          </a:xfrm>
          <a:custGeom>
            <a:rect l="l" t="t" r="r" b="b"/>
            <a:pathLst>
              <a:path w="1140459">
                <a:moveTo>
                  <a:pt x="0" y="0"/>
                </a:moveTo>
                <a:lnTo>
                  <a:pt x="1140294" y="1"/>
                </a:lnTo>
              </a:path>
            </a:pathLst>
          </a:custGeom>
          <a:ln w="9525">
            <a:solidFill>
              <a:srgbClr val="A6A6A6"/>
            </a:solidFill>
          </a:ln>
        </p:spPr>
        <p:txBody>
          <a:bodyPr wrap="square" lIns="0" tIns="0" rIns="0" bIns="0" rtlCol="0"/>
          <a:lstStyle/>
          <a:p/>
        </p:txBody>
      </p:sp>
      <p:sp>
        <p:nvSpPr>
          <p:cNvPr id="13" name="object 13"/>
          <p:cNvSpPr/>
          <p:nvPr/>
        </p:nvSpPr>
        <p:spPr>
          <a:xfrm>
            <a:off x="6297811" y="4099086"/>
            <a:ext cx="1140460" cy="0"/>
          </a:xfrm>
          <a:custGeom>
            <a:rect l="l" t="t" r="r" b="b"/>
            <a:pathLst>
              <a:path w="1140459">
                <a:moveTo>
                  <a:pt x="0" y="0"/>
                </a:moveTo>
                <a:lnTo>
                  <a:pt x="1140294" y="1"/>
                </a:lnTo>
              </a:path>
            </a:pathLst>
          </a:custGeom>
          <a:ln w="9525">
            <a:solidFill>
              <a:srgbClr val="A6A6A6"/>
            </a:solidFill>
          </a:ln>
        </p:spPr>
        <p:txBody>
          <a:bodyPr wrap="square" lIns="0" tIns="0" rIns="0" bIns="0" rtlCol="0"/>
          <a:lstStyle/>
          <a:p/>
        </p:txBody>
      </p:sp>
      <p:sp>
        <p:nvSpPr>
          <p:cNvPr id="14" name="object 14"/>
          <p:cNvSpPr/>
          <p:nvPr/>
        </p:nvSpPr>
        <p:spPr>
          <a:xfrm>
            <a:off x="5697940" y="3301677"/>
            <a:ext cx="544195" cy="644525"/>
          </a:xfrm>
          <a:custGeom>
            <a:rect l="l" t="t" r="r" b="b"/>
            <a:pathLst>
              <a:path w="544195" h="644525">
                <a:moveTo>
                  <a:pt x="544054" y="0"/>
                </a:moveTo>
                <a:lnTo>
                  <a:pt x="0" y="582979"/>
                </a:lnTo>
                <a:lnTo>
                  <a:pt x="17857" y="599147"/>
                </a:lnTo>
                <a:lnTo>
                  <a:pt x="36191" y="614764"/>
                </a:lnTo>
                <a:lnTo>
                  <a:pt x="54989" y="629821"/>
                </a:lnTo>
                <a:lnTo>
                  <a:pt x="74236" y="644306"/>
                </a:lnTo>
                <a:lnTo>
                  <a:pt x="544054" y="0"/>
                </a:lnTo>
                <a:close/>
              </a:path>
            </a:pathLst>
          </a:custGeom>
          <a:solidFill>
            <a:srgbClr val="BFBFBF"/>
          </a:solidFill>
        </p:spPr>
        <p:txBody>
          <a:bodyPr wrap="square" lIns="0" tIns="0" rIns="0" bIns="0" rtlCol="0"/>
          <a:lstStyle/>
          <a:p/>
        </p:txBody>
      </p:sp>
      <p:sp>
        <p:nvSpPr>
          <p:cNvPr id="15" name="object 15"/>
          <p:cNvSpPr/>
          <p:nvPr/>
        </p:nvSpPr>
        <p:spPr>
          <a:xfrm>
            <a:off x="5640584" y="3301677"/>
            <a:ext cx="601980" cy="583565"/>
          </a:xfrm>
          <a:custGeom>
            <a:rect l="l" t="t" r="r" b="b"/>
            <a:pathLst>
              <a:path w="601979" h="583564">
                <a:moveTo>
                  <a:pt x="601409" y="0"/>
                </a:moveTo>
                <a:lnTo>
                  <a:pt x="0" y="523608"/>
                </a:lnTo>
                <a:lnTo>
                  <a:pt x="13758" y="539004"/>
                </a:lnTo>
                <a:lnTo>
                  <a:pt x="27908" y="554036"/>
                </a:lnTo>
                <a:lnTo>
                  <a:pt x="42442" y="568696"/>
                </a:lnTo>
                <a:lnTo>
                  <a:pt x="57354" y="582978"/>
                </a:lnTo>
                <a:lnTo>
                  <a:pt x="601409" y="0"/>
                </a:lnTo>
                <a:close/>
              </a:path>
            </a:pathLst>
          </a:custGeom>
          <a:solidFill>
            <a:srgbClr val="0263AB"/>
          </a:solidFill>
        </p:spPr>
        <p:txBody>
          <a:bodyPr wrap="square" lIns="0" tIns="0" rIns="0" bIns="0" rtlCol="0"/>
          <a:lstStyle/>
          <a:p/>
        </p:txBody>
      </p:sp>
      <p:sp>
        <p:nvSpPr>
          <p:cNvPr id="16" name="object 16"/>
          <p:cNvSpPr/>
          <p:nvPr/>
        </p:nvSpPr>
        <p:spPr>
          <a:xfrm>
            <a:off x="5640583" y="3301677"/>
            <a:ext cx="601980" cy="583565"/>
          </a:xfrm>
          <a:custGeom>
            <a:rect l="l" t="t" r="r" b="b"/>
            <a:pathLst>
              <a:path w="601979" h="583564">
                <a:moveTo>
                  <a:pt x="57355" y="582978"/>
                </a:moveTo>
                <a:lnTo>
                  <a:pt x="42443" y="568696"/>
                </a:lnTo>
                <a:lnTo>
                  <a:pt x="27908" y="554035"/>
                </a:lnTo>
                <a:lnTo>
                  <a:pt x="13758" y="539003"/>
                </a:lnTo>
                <a:lnTo>
                  <a:pt x="0" y="523608"/>
                </a:lnTo>
                <a:lnTo>
                  <a:pt x="601410" y="0"/>
                </a:lnTo>
                <a:lnTo>
                  <a:pt x="57355" y="582978"/>
                </a:lnTo>
                <a:close/>
              </a:path>
            </a:pathLst>
          </a:custGeom>
          <a:ln w="19050">
            <a:solidFill>
              <a:srgbClr val="FFFFFF"/>
            </a:solidFill>
          </a:ln>
        </p:spPr>
        <p:txBody>
          <a:bodyPr wrap="square" lIns="0" tIns="0" rIns="0" bIns="0" rtlCol="0"/>
          <a:lstStyle/>
          <a:p/>
        </p:txBody>
      </p:sp>
      <p:sp>
        <p:nvSpPr>
          <p:cNvPr id="17" name="object 17"/>
          <p:cNvSpPr/>
          <p:nvPr/>
        </p:nvSpPr>
        <p:spPr>
          <a:xfrm>
            <a:off x="5589673" y="3301677"/>
            <a:ext cx="652780" cy="523875"/>
          </a:xfrm>
          <a:custGeom>
            <a:rect l="l" t="t" r="r" b="b"/>
            <a:pathLst>
              <a:path w="652779" h="523875">
                <a:moveTo>
                  <a:pt x="652320" y="0"/>
                </a:moveTo>
                <a:lnTo>
                  <a:pt x="0" y="458627"/>
                </a:lnTo>
                <a:lnTo>
                  <a:pt x="12093" y="475363"/>
                </a:lnTo>
                <a:lnTo>
                  <a:pt x="24613" y="491777"/>
                </a:lnTo>
                <a:lnTo>
                  <a:pt x="37554" y="507862"/>
                </a:lnTo>
                <a:lnTo>
                  <a:pt x="50910" y="523609"/>
                </a:lnTo>
                <a:lnTo>
                  <a:pt x="652320" y="0"/>
                </a:lnTo>
                <a:close/>
              </a:path>
            </a:pathLst>
          </a:custGeom>
          <a:solidFill>
            <a:srgbClr val="323232"/>
          </a:solidFill>
        </p:spPr>
        <p:txBody>
          <a:bodyPr wrap="square" lIns="0" tIns="0" rIns="0" bIns="0" rtlCol="0"/>
          <a:lstStyle/>
          <a:p/>
        </p:txBody>
      </p:sp>
      <p:sp>
        <p:nvSpPr>
          <p:cNvPr id="18" name="object 18"/>
          <p:cNvSpPr/>
          <p:nvPr/>
        </p:nvSpPr>
        <p:spPr>
          <a:xfrm>
            <a:off x="5589673" y="3301677"/>
            <a:ext cx="652780" cy="523875"/>
          </a:xfrm>
          <a:custGeom>
            <a:rect l="l" t="t" r="r" b="b"/>
            <a:pathLst>
              <a:path w="652779" h="523875">
                <a:moveTo>
                  <a:pt x="50910" y="523609"/>
                </a:moveTo>
                <a:lnTo>
                  <a:pt x="37554" y="507861"/>
                </a:lnTo>
                <a:lnTo>
                  <a:pt x="24613" y="491776"/>
                </a:lnTo>
                <a:lnTo>
                  <a:pt x="12093" y="475362"/>
                </a:lnTo>
                <a:lnTo>
                  <a:pt x="0" y="458627"/>
                </a:lnTo>
                <a:lnTo>
                  <a:pt x="652320" y="0"/>
                </a:lnTo>
                <a:lnTo>
                  <a:pt x="50910" y="523609"/>
                </a:lnTo>
                <a:close/>
              </a:path>
            </a:pathLst>
          </a:custGeom>
          <a:ln w="19050">
            <a:solidFill>
              <a:srgbClr val="FFFFFF"/>
            </a:solidFill>
          </a:ln>
        </p:spPr>
        <p:txBody>
          <a:bodyPr wrap="square" lIns="0" tIns="0" rIns="0" bIns="0" rtlCol="0"/>
          <a:lstStyle/>
          <a:p/>
        </p:txBody>
      </p:sp>
      <p:sp>
        <p:nvSpPr>
          <p:cNvPr id="19" name="object 19"/>
          <p:cNvSpPr/>
          <p:nvPr/>
        </p:nvSpPr>
        <p:spPr>
          <a:xfrm>
            <a:off x="5444618" y="3117535"/>
            <a:ext cx="797560" cy="643255"/>
          </a:xfrm>
          <a:custGeom>
            <a:rect l="l" t="t" r="r" b="b"/>
            <a:pathLst>
              <a:path w="797560" h="643254">
                <a:moveTo>
                  <a:pt x="21520" y="0"/>
                </a:moveTo>
                <a:lnTo>
                  <a:pt x="11717" y="47745"/>
                </a:lnTo>
                <a:lnTo>
                  <a:pt x="4879" y="95727"/>
                </a:lnTo>
                <a:lnTo>
                  <a:pt x="981" y="143816"/>
                </a:lnTo>
                <a:lnTo>
                  <a:pt x="0" y="191881"/>
                </a:lnTo>
                <a:lnTo>
                  <a:pt x="1908" y="239794"/>
                </a:lnTo>
                <a:lnTo>
                  <a:pt x="6683" y="287424"/>
                </a:lnTo>
                <a:lnTo>
                  <a:pt x="14298" y="334643"/>
                </a:lnTo>
                <a:lnTo>
                  <a:pt x="24729" y="381321"/>
                </a:lnTo>
                <a:lnTo>
                  <a:pt x="37951" y="427328"/>
                </a:lnTo>
                <a:lnTo>
                  <a:pt x="53939" y="472535"/>
                </a:lnTo>
                <a:lnTo>
                  <a:pt x="72668" y="516812"/>
                </a:lnTo>
                <a:lnTo>
                  <a:pt x="94114" y="560030"/>
                </a:lnTo>
                <a:lnTo>
                  <a:pt x="118251" y="602059"/>
                </a:lnTo>
                <a:lnTo>
                  <a:pt x="145055" y="642769"/>
                </a:lnTo>
                <a:lnTo>
                  <a:pt x="797375" y="184142"/>
                </a:lnTo>
                <a:lnTo>
                  <a:pt x="21520" y="0"/>
                </a:lnTo>
                <a:close/>
              </a:path>
            </a:pathLst>
          </a:custGeom>
          <a:solidFill>
            <a:srgbClr val="BFBFBF"/>
          </a:solidFill>
        </p:spPr>
        <p:txBody>
          <a:bodyPr wrap="square" lIns="0" tIns="0" rIns="0" bIns="0" rtlCol="0"/>
          <a:lstStyle/>
          <a:p/>
        </p:txBody>
      </p:sp>
      <p:sp>
        <p:nvSpPr>
          <p:cNvPr id="20" name="object 20"/>
          <p:cNvSpPr/>
          <p:nvPr/>
        </p:nvSpPr>
        <p:spPr>
          <a:xfrm>
            <a:off x="5444617" y="3117535"/>
            <a:ext cx="797560" cy="643255"/>
          </a:xfrm>
          <a:custGeom>
            <a:rect l="l" t="t" r="r" b="b"/>
            <a:pathLst>
              <a:path w="797560" h="643254">
                <a:moveTo>
                  <a:pt x="145054" y="642768"/>
                </a:moveTo>
                <a:lnTo>
                  <a:pt x="118251" y="602058"/>
                </a:lnTo>
                <a:lnTo>
                  <a:pt x="94114" y="560029"/>
                </a:lnTo>
                <a:lnTo>
                  <a:pt x="72668" y="516812"/>
                </a:lnTo>
                <a:lnTo>
                  <a:pt x="53939" y="472535"/>
                </a:lnTo>
                <a:lnTo>
                  <a:pt x="37951" y="427328"/>
                </a:lnTo>
                <a:lnTo>
                  <a:pt x="24729" y="381321"/>
                </a:lnTo>
                <a:lnTo>
                  <a:pt x="14298" y="334643"/>
                </a:lnTo>
                <a:lnTo>
                  <a:pt x="6683" y="287424"/>
                </a:lnTo>
                <a:lnTo>
                  <a:pt x="1908" y="239794"/>
                </a:lnTo>
                <a:lnTo>
                  <a:pt x="0" y="191881"/>
                </a:lnTo>
                <a:lnTo>
                  <a:pt x="981" y="143816"/>
                </a:lnTo>
                <a:lnTo>
                  <a:pt x="4879" y="95727"/>
                </a:lnTo>
                <a:lnTo>
                  <a:pt x="11716" y="47745"/>
                </a:lnTo>
                <a:lnTo>
                  <a:pt x="21519" y="0"/>
                </a:lnTo>
                <a:lnTo>
                  <a:pt x="797375" y="184142"/>
                </a:lnTo>
                <a:lnTo>
                  <a:pt x="145054" y="642768"/>
                </a:lnTo>
                <a:close/>
              </a:path>
            </a:pathLst>
          </a:custGeom>
          <a:ln w="19050">
            <a:solidFill>
              <a:srgbClr val="FFFFFF"/>
            </a:solidFill>
          </a:ln>
        </p:spPr>
        <p:txBody>
          <a:bodyPr wrap="square" lIns="0" tIns="0" rIns="0" bIns="0" rtlCol="0"/>
          <a:lstStyle/>
          <a:p/>
        </p:txBody>
      </p:sp>
      <p:sp>
        <p:nvSpPr>
          <p:cNvPr id="21" name="object 21"/>
          <p:cNvSpPr/>
          <p:nvPr/>
        </p:nvSpPr>
        <p:spPr>
          <a:xfrm>
            <a:off x="5466139" y="2657370"/>
            <a:ext cx="775970" cy="644525"/>
          </a:xfrm>
          <a:custGeom>
            <a:rect l="l" t="t" r="r" b="b"/>
            <a:pathLst>
              <a:path w="775970" h="644525">
                <a:moveTo>
                  <a:pt x="306036" y="0"/>
                </a:moveTo>
                <a:lnTo>
                  <a:pt x="265277" y="31793"/>
                </a:lnTo>
                <a:lnTo>
                  <a:pt x="226840" y="65993"/>
                </a:lnTo>
                <a:lnTo>
                  <a:pt x="190815" y="102466"/>
                </a:lnTo>
                <a:lnTo>
                  <a:pt x="157289" y="141079"/>
                </a:lnTo>
                <a:lnTo>
                  <a:pt x="126351" y="181700"/>
                </a:lnTo>
                <a:lnTo>
                  <a:pt x="98088" y="224196"/>
                </a:lnTo>
                <a:lnTo>
                  <a:pt x="72590" y="268435"/>
                </a:lnTo>
                <a:lnTo>
                  <a:pt x="49943" y="314284"/>
                </a:lnTo>
                <a:lnTo>
                  <a:pt x="30237" y="361610"/>
                </a:lnTo>
                <a:lnTo>
                  <a:pt x="13560" y="410281"/>
                </a:lnTo>
                <a:lnTo>
                  <a:pt x="0" y="460164"/>
                </a:lnTo>
                <a:lnTo>
                  <a:pt x="775854" y="644306"/>
                </a:lnTo>
                <a:lnTo>
                  <a:pt x="306036" y="0"/>
                </a:lnTo>
                <a:close/>
              </a:path>
            </a:pathLst>
          </a:custGeom>
          <a:solidFill>
            <a:srgbClr val="504DE0"/>
          </a:solidFill>
        </p:spPr>
        <p:txBody>
          <a:bodyPr wrap="square" lIns="0" tIns="0" rIns="0" bIns="0" rtlCol="0"/>
          <a:lstStyle/>
          <a:p/>
        </p:txBody>
      </p:sp>
      <p:sp>
        <p:nvSpPr>
          <p:cNvPr id="22" name="object 22"/>
          <p:cNvSpPr/>
          <p:nvPr/>
        </p:nvSpPr>
        <p:spPr>
          <a:xfrm>
            <a:off x="5466138" y="2657370"/>
            <a:ext cx="775970" cy="644525"/>
          </a:xfrm>
          <a:custGeom>
            <a:rect l="l" t="t" r="r" b="b"/>
            <a:pathLst>
              <a:path w="775970" h="644525">
                <a:moveTo>
                  <a:pt x="0" y="460163"/>
                </a:moveTo>
                <a:lnTo>
                  <a:pt x="13560" y="410280"/>
                </a:lnTo>
                <a:lnTo>
                  <a:pt x="30237" y="361610"/>
                </a:lnTo>
                <a:lnTo>
                  <a:pt x="49943" y="314284"/>
                </a:lnTo>
                <a:lnTo>
                  <a:pt x="72590" y="268435"/>
                </a:lnTo>
                <a:lnTo>
                  <a:pt x="98088" y="224196"/>
                </a:lnTo>
                <a:lnTo>
                  <a:pt x="126351" y="181700"/>
                </a:lnTo>
                <a:lnTo>
                  <a:pt x="157289" y="141079"/>
                </a:lnTo>
                <a:lnTo>
                  <a:pt x="190815" y="102466"/>
                </a:lnTo>
                <a:lnTo>
                  <a:pt x="226841" y="65993"/>
                </a:lnTo>
                <a:lnTo>
                  <a:pt x="265277" y="31793"/>
                </a:lnTo>
                <a:lnTo>
                  <a:pt x="306037" y="0"/>
                </a:lnTo>
                <a:lnTo>
                  <a:pt x="775854" y="644307"/>
                </a:lnTo>
                <a:lnTo>
                  <a:pt x="0" y="460163"/>
                </a:lnTo>
                <a:close/>
              </a:path>
            </a:pathLst>
          </a:custGeom>
          <a:ln w="19050">
            <a:solidFill>
              <a:srgbClr val="FFFFFF"/>
            </a:solidFill>
          </a:ln>
        </p:spPr>
        <p:txBody>
          <a:bodyPr wrap="square" lIns="0" tIns="0" rIns="0" bIns="0" rtlCol="0"/>
          <a:lstStyle/>
          <a:p/>
        </p:txBody>
      </p:sp>
      <p:sp>
        <p:nvSpPr>
          <p:cNvPr id="23" name="object 23"/>
          <p:cNvSpPr/>
          <p:nvPr/>
        </p:nvSpPr>
        <p:spPr>
          <a:xfrm>
            <a:off x="7438105" y="2504269"/>
            <a:ext cx="797560" cy="869950"/>
          </a:xfrm>
          <a:custGeom>
            <a:rect l="l" t="t" r="r" b="b"/>
            <a:pathLst>
              <a:path w="797559" h="869950">
                <a:moveTo>
                  <a:pt x="0" y="0"/>
                </a:moveTo>
                <a:lnTo>
                  <a:pt x="797408" y="0"/>
                </a:lnTo>
                <a:lnTo>
                  <a:pt x="797408" y="869331"/>
                </a:lnTo>
                <a:lnTo>
                  <a:pt x="0" y="869331"/>
                </a:lnTo>
                <a:lnTo>
                  <a:pt x="0" y="0"/>
                </a:lnTo>
                <a:close/>
              </a:path>
            </a:pathLst>
          </a:custGeom>
          <a:solidFill>
            <a:srgbClr val="1BB8AA"/>
          </a:solidFill>
        </p:spPr>
        <p:txBody>
          <a:bodyPr wrap="square" lIns="0" tIns="0" rIns="0" bIns="0" rtlCol="0"/>
          <a:lstStyle/>
          <a:p/>
        </p:txBody>
      </p:sp>
      <p:sp>
        <p:nvSpPr>
          <p:cNvPr id="24" name="object 24"/>
          <p:cNvSpPr/>
          <p:nvPr/>
        </p:nvSpPr>
        <p:spPr>
          <a:xfrm>
            <a:off x="7438105" y="2504269"/>
            <a:ext cx="797560" cy="869950"/>
          </a:xfrm>
          <a:custGeom>
            <a:rect l="l" t="t" r="r" b="b"/>
            <a:pathLst>
              <a:path w="797559" h="869950">
                <a:moveTo>
                  <a:pt x="0" y="0"/>
                </a:moveTo>
                <a:lnTo>
                  <a:pt x="797408" y="0"/>
                </a:lnTo>
                <a:lnTo>
                  <a:pt x="797408" y="869331"/>
                </a:lnTo>
                <a:lnTo>
                  <a:pt x="0" y="869331"/>
                </a:lnTo>
                <a:lnTo>
                  <a:pt x="0" y="0"/>
                </a:lnTo>
                <a:close/>
              </a:path>
            </a:pathLst>
          </a:custGeom>
          <a:ln w="19050">
            <a:solidFill>
              <a:srgbClr val="FFFFFF"/>
            </a:solidFill>
          </a:ln>
        </p:spPr>
        <p:txBody>
          <a:bodyPr wrap="square" lIns="0" tIns="0" rIns="0" bIns="0" rtlCol="0"/>
          <a:lstStyle/>
          <a:p/>
        </p:txBody>
      </p:sp>
      <p:sp>
        <p:nvSpPr>
          <p:cNvPr id="25" name="object 25"/>
          <p:cNvSpPr/>
          <p:nvPr/>
        </p:nvSpPr>
        <p:spPr>
          <a:xfrm>
            <a:off x="7438105" y="3373601"/>
            <a:ext cx="797560" cy="581660"/>
          </a:xfrm>
          <a:custGeom>
            <a:rect l="l" t="t" r="r" b="b"/>
            <a:pathLst>
              <a:path w="797559" h="581660">
                <a:moveTo>
                  <a:pt x="0" y="0"/>
                </a:moveTo>
                <a:lnTo>
                  <a:pt x="797408" y="0"/>
                </a:lnTo>
                <a:lnTo>
                  <a:pt x="797408" y="581637"/>
                </a:lnTo>
                <a:lnTo>
                  <a:pt x="0" y="581637"/>
                </a:lnTo>
                <a:lnTo>
                  <a:pt x="0" y="0"/>
                </a:lnTo>
                <a:close/>
              </a:path>
            </a:pathLst>
          </a:custGeom>
          <a:solidFill>
            <a:srgbClr val="696CC6"/>
          </a:solidFill>
        </p:spPr>
        <p:txBody>
          <a:bodyPr wrap="square" lIns="0" tIns="0" rIns="0" bIns="0" rtlCol="0"/>
          <a:lstStyle/>
          <a:p/>
        </p:txBody>
      </p:sp>
      <p:sp>
        <p:nvSpPr>
          <p:cNvPr id="26" name="object 26"/>
          <p:cNvSpPr/>
          <p:nvPr/>
        </p:nvSpPr>
        <p:spPr>
          <a:xfrm>
            <a:off x="7438105" y="3373601"/>
            <a:ext cx="797560" cy="581660"/>
          </a:xfrm>
          <a:custGeom>
            <a:rect l="l" t="t" r="r" b="b"/>
            <a:pathLst>
              <a:path w="797559" h="581660">
                <a:moveTo>
                  <a:pt x="0" y="0"/>
                </a:moveTo>
                <a:lnTo>
                  <a:pt x="797408" y="0"/>
                </a:lnTo>
                <a:lnTo>
                  <a:pt x="797408" y="581638"/>
                </a:lnTo>
                <a:lnTo>
                  <a:pt x="0" y="581638"/>
                </a:lnTo>
                <a:lnTo>
                  <a:pt x="0" y="0"/>
                </a:lnTo>
                <a:close/>
              </a:path>
            </a:pathLst>
          </a:custGeom>
          <a:ln w="19050">
            <a:solidFill>
              <a:srgbClr val="FFFFFF"/>
            </a:solidFill>
          </a:ln>
        </p:spPr>
        <p:txBody>
          <a:bodyPr wrap="square" lIns="0" tIns="0" rIns="0" bIns="0" rtlCol="0"/>
          <a:lstStyle/>
          <a:p/>
        </p:txBody>
      </p:sp>
      <p:sp>
        <p:nvSpPr>
          <p:cNvPr id="27" name="object 27"/>
          <p:cNvSpPr/>
          <p:nvPr/>
        </p:nvSpPr>
        <p:spPr>
          <a:xfrm>
            <a:off x="7438105" y="3955238"/>
            <a:ext cx="797560" cy="144145"/>
          </a:xfrm>
          <a:custGeom>
            <a:rect l="l" t="t" r="r" b="b"/>
            <a:pathLst>
              <a:path w="797559" h="144145">
                <a:moveTo>
                  <a:pt x="0" y="0"/>
                </a:moveTo>
                <a:lnTo>
                  <a:pt x="797408" y="0"/>
                </a:lnTo>
                <a:lnTo>
                  <a:pt x="797408" y="143847"/>
                </a:lnTo>
                <a:lnTo>
                  <a:pt x="0" y="143847"/>
                </a:lnTo>
                <a:lnTo>
                  <a:pt x="0" y="0"/>
                </a:lnTo>
                <a:close/>
              </a:path>
            </a:pathLst>
          </a:custGeom>
          <a:solidFill>
            <a:srgbClr val="013B67"/>
          </a:solidFill>
        </p:spPr>
        <p:txBody>
          <a:bodyPr wrap="square" lIns="0" tIns="0" rIns="0" bIns="0" rtlCol="0"/>
          <a:lstStyle/>
          <a:p/>
        </p:txBody>
      </p:sp>
      <p:sp>
        <p:nvSpPr>
          <p:cNvPr id="28" name="object 28"/>
          <p:cNvSpPr/>
          <p:nvPr/>
        </p:nvSpPr>
        <p:spPr>
          <a:xfrm>
            <a:off x="7438105" y="3955238"/>
            <a:ext cx="797560" cy="144145"/>
          </a:xfrm>
          <a:custGeom>
            <a:rect l="l" t="t" r="r" b="b"/>
            <a:pathLst>
              <a:path w="797559" h="144145">
                <a:moveTo>
                  <a:pt x="0" y="0"/>
                </a:moveTo>
                <a:lnTo>
                  <a:pt x="797408" y="0"/>
                </a:lnTo>
                <a:lnTo>
                  <a:pt x="797408" y="143847"/>
                </a:lnTo>
                <a:lnTo>
                  <a:pt x="0" y="143847"/>
                </a:lnTo>
                <a:lnTo>
                  <a:pt x="0" y="0"/>
                </a:lnTo>
                <a:close/>
              </a:path>
            </a:pathLst>
          </a:custGeom>
          <a:ln w="19050">
            <a:solidFill>
              <a:srgbClr val="FFFFFF"/>
            </a:solidFill>
          </a:ln>
        </p:spPr>
        <p:txBody>
          <a:bodyPr wrap="square" lIns="0" tIns="0" rIns="0" bIns="0" rtlCol="0"/>
          <a:lstStyle/>
          <a:p/>
        </p:txBody>
      </p:sp>
      <p:sp>
        <p:nvSpPr>
          <p:cNvPr id="29" name="object 29"/>
          <p:cNvSpPr/>
          <p:nvPr/>
        </p:nvSpPr>
        <p:spPr>
          <a:xfrm>
            <a:off x="5827993" y="2504291"/>
            <a:ext cx="1267460" cy="1594485"/>
          </a:xfrm>
          <a:custGeom>
            <a:rect l="l" t="t" r="r" b="b"/>
            <a:pathLst>
              <a:path w="1267459" h="1594485">
                <a:moveTo>
                  <a:pt x="480255" y="0"/>
                </a:moveTo>
                <a:lnTo>
                  <a:pt x="434790" y="662"/>
                </a:lnTo>
                <a:lnTo>
                  <a:pt x="389338" y="3920"/>
                </a:lnTo>
                <a:lnTo>
                  <a:pt x="344013" y="9793"/>
                </a:lnTo>
                <a:lnTo>
                  <a:pt x="298932" y="18298"/>
                </a:lnTo>
                <a:lnTo>
                  <a:pt x="254212" y="29455"/>
                </a:lnTo>
                <a:lnTo>
                  <a:pt x="209970" y="43280"/>
                </a:lnTo>
                <a:lnTo>
                  <a:pt x="166322" y="59792"/>
                </a:lnTo>
                <a:lnTo>
                  <a:pt x="123384" y="79010"/>
                </a:lnTo>
                <a:lnTo>
                  <a:pt x="81273" y="100952"/>
                </a:lnTo>
                <a:lnTo>
                  <a:pt x="40106" y="125636"/>
                </a:lnTo>
                <a:lnTo>
                  <a:pt x="0" y="153080"/>
                </a:lnTo>
                <a:lnTo>
                  <a:pt x="469818" y="797385"/>
                </a:lnTo>
                <a:lnTo>
                  <a:pt x="0" y="1441693"/>
                </a:lnTo>
                <a:lnTo>
                  <a:pt x="40650" y="1469467"/>
                </a:lnTo>
                <a:lnTo>
                  <a:pt x="82528" y="1494463"/>
                </a:lnTo>
                <a:lnTo>
                  <a:pt x="125506" y="1516681"/>
                </a:lnTo>
                <a:lnTo>
                  <a:pt x="169453" y="1536123"/>
                </a:lnTo>
                <a:lnTo>
                  <a:pt x="214241" y="1552787"/>
                </a:lnTo>
                <a:lnTo>
                  <a:pt x="259740" y="1566674"/>
                </a:lnTo>
                <a:lnTo>
                  <a:pt x="305820" y="1577783"/>
                </a:lnTo>
                <a:lnTo>
                  <a:pt x="352353" y="1586115"/>
                </a:lnTo>
                <a:lnTo>
                  <a:pt x="399210" y="1591670"/>
                </a:lnTo>
                <a:lnTo>
                  <a:pt x="446260" y="1594447"/>
                </a:lnTo>
                <a:lnTo>
                  <a:pt x="493375" y="1594447"/>
                </a:lnTo>
                <a:lnTo>
                  <a:pt x="540425" y="1591669"/>
                </a:lnTo>
                <a:lnTo>
                  <a:pt x="587282" y="1586115"/>
                </a:lnTo>
                <a:lnTo>
                  <a:pt x="633815" y="1577783"/>
                </a:lnTo>
                <a:lnTo>
                  <a:pt x="679896" y="1566673"/>
                </a:lnTo>
                <a:lnTo>
                  <a:pt x="725394" y="1552786"/>
                </a:lnTo>
                <a:lnTo>
                  <a:pt x="770182" y="1536122"/>
                </a:lnTo>
                <a:lnTo>
                  <a:pt x="814129" y="1516681"/>
                </a:lnTo>
                <a:lnTo>
                  <a:pt x="857107" y="1494462"/>
                </a:lnTo>
                <a:lnTo>
                  <a:pt x="898985" y="1469465"/>
                </a:lnTo>
                <a:lnTo>
                  <a:pt x="939636" y="1441692"/>
                </a:lnTo>
                <a:lnTo>
                  <a:pt x="978028" y="1411896"/>
                </a:lnTo>
                <a:lnTo>
                  <a:pt x="1014115" y="1380247"/>
                </a:lnTo>
                <a:lnTo>
                  <a:pt x="1047881" y="1346861"/>
                </a:lnTo>
                <a:lnTo>
                  <a:pt x="1079306" y="1311855"/>
                </a:lnTo>
                <a:lnTo>
                  <a:pt x="1108372" y="1275345"/>
                </a:lnTo>
                <a:lnTo>
                  <a:pt x="1135062" y="1237448"/>
                </a:lnTo>
                <a:lnTo>
                  <a:pt x="1159356" y="1198281"/>
                </a:lnTo>
                <a:lnTo>
                  <a:pt x="1181236" y="1157959"/>
                </a:lnTo>
                <a:lnTo>
                  <a:pt x="1200685" y="1116600"/>
                </a:lnTo>
                <a:lnTo>
                  <a:pt x="1217684" y="1074319"/>
                </a:lnTo>
                <a:lnTo>
                  <a:pt x="1232214" y="1031235"/>
                </a:lnTo>
                <a:lnTo>
                  <a:pt x="1244258" y="987462"/>
                </a:lnTo>
                <a:lnTo>
                  <a:pt x="1253798" y="943118"/>
                </a:lnTo>
                <a:lnTo>
                  <a:pt x="1260814" y="898319"/>
                </a:lnTo>
                <a:lnTo>
                  <a:pt x="1265289" y="853182"/>
                </a:lnTo>
                <a:lnTo>
                  <a:pt x="1267204" y="807823"/>
                </a:lnTo>
                <a:lnTo>
                  <a:pt x="1266542" y="762359"/>
                </a:lnTo>
                <a:lnTo>
                  <a:pt x="1263283" y="716906"/>
                </a:lnTo>
                <a:lnTo>
                  <a:pt x="1257410" y="671581"/>
                </a:lnTo>
                <a:lnTo>
                  <a:pt x="1248905" y="626500"/>
                </a:lnTo>
                <a:lnTo>
                  <a:pt x="1237749" y="581781"/>
                </a:lnTo>
                <a:lnTo>
                  <a:pt x="1223924" y="537538"/>
                </a:lnTo>
                <a:lnTo>
                  <a:pt x="1207411" y="493890"/>
                </a:lnTo>
                <a:lnTo>
                  <a:pt x="1188193" y="450952"/>
                </a:lnTo>
                <a:lnTo>
                  <a:pt x="1166252" y="408842"/>
                </a:lnTo>
                <a:lnTo>
                  <a:pt x="1141568" y="367675"/>
                </a:lnTo>
                <a:lnTo>
                  <a:pt x="1114124" y="327568"/>
                </a:lnTo>
                <a:lnTo>
                  <a:pt x="1084328" y="289176"/>
                </a:lnTo>
                <a:lnTo>
                  <a:pt x="1052679" y="253088"/>
                </a:lnTo>
                <a:lnTo>
                  <a:pt x="1019293" y="219323"/>
                </a:lnTo>
                <a:lnTo>
                  <a:pt x="984287" y="187897"/>
                </a:lnTo>
                <a:lnTo>
                  <a:pt x="947777" y="158831"/>
                </a:lnTo>
                <a:lnTo>
                  <a:pt x="909880" y="132142"/>
                </a:lnTo>
                <a:lnTo>
                  <a:pt x="870712" y="107848"/>
                </a:lnTo>
                <a:lnTo>
                  <a:pt x="830391" y="85967"/>
                </a:lnTo>
                <a:lnTo>
                  <a:pt x="789031" y="66518"/>
                </a:lnTo>
                <a:lnTo>
                  <a:pt x="746751" y="49520"/>
                </a:lnTo>
                <a:lnTo>
                  <a:pt x="703666" y="34989"/>
                </a:lnTo>
                <a:lnTo>
                  <a:pt x="659894" y="22945"/>
                </a:lnTo>
                <a:lnTo>
                  <a:pt x="615550" y="13406"/>
                </a:lnTo>
                <a:lnTo>
                  <a:pt x="570751" y="6390"/>
                </a:lnTo>
                <a:lnTo>
                  <a:pt x="525614" y="1915"/>
                </a:lnTo>
                <a:lnTo>
                  <a:pt x="480255" y="0"/>
                </a:lnTo>
                <a:close/>
              </a:path>
            </a:pathLst>
          </a:custGeom>
          <a:solidFill>
            <a:srgbClr val="6F309F"/>
          </a:solidFill>
        </p:spPr>
        <p:txBody>
          <a:bodyPr wrap="square" lIns="0" tIns="0" rIns="0" bIns="0" rtlCol="0"/>
          <a:lstStyle/>
          <a:p/>
        </p:txBody>
      </p:sp>
      <p:sp>
        <p:nvSpPr>
          <p:cNvPr id="30" name="object 30"/>
          <p:cNvSpPr/>
          <p:nvPr/>
        </p:nvSpPr>
        <p:spPr>
          <a:xfrm>
            <a:off x="5827993" y="2504291"/>
            <a:ext cx="1267460" cy="1594485"/>
          </a:xfrm>
          <a:custGeom>
            <a:rect l="l" t="t" r="r" b="b"/>
            <a:pathLst>
              <a:path w="1267459" h="1594485">
                <a:moveTo>
                  <a:pt x="0" y="153080"/>
                </a:moveTo>
                <a:lnTo>
                  <a:pt x="40106" y="125635"/>
                </a:lnTo>
                <a:lnTo>
                  <a:pt x="81273" y="100952"/>
                </a:lnTo>
                <a:lnTo>
                  <a:pt x="123384" y="79010"/>
                </a:lnTo>
                <a:lnTo>
                  <a:pt x="166321" y="59792"/>
                </a:lnTo>
                <a:lnTo>
                  <a:pt x="209970" y="43280"/>
                </a:lnTo>
                <a:lnTo>
                  <a:pt x="254212" y="29454"/>
                </a:lnTo>
                <a:lnTo>
                  <a:pt x="298932" y="18298"/>
                </a:lnTo>
                <a:lnTo>
                  <a:pt x="344012" y="9793"/>
                </a:lnTo>
                <a:lnTo>
                  <a:pt x="389337" y="3920"/>
                </a:lnTo>
                <a:lnTo>
                  <a:pt x="434790" y="662"/>
                </a:lnTo>
                <a:lnTo>
                  <a:pt x="480254" y="0"/>
                </a:lnTo>
                <a:lnTo>
                  <a:pt x="525613" y="1915"/>
                </a:lnTo>
                <a:lnTo>
                  <a:pt x="570751" y="6390"/>
                </a:lnTo>
                <a:lnTo>
                  <a:pt x="615549" y="13406"/>
                </a:lnTo>
                <a:lnTo>
                  <a:pt x="659893" y="22945"/>
                </a:lnTo>
                <a:lnTo>
                  <a:pt x="703666" y="34989"/>
                </a:lnTo>
                <a:lnTo>
                  <a:pt x="746751" y="49520"/>
                </a:lnTo>
                <a:lnTo>
                  <a:pt x="789031" y="66518"/>
                </a:lnTo>
                <a:lnTo>
                  <a:pt x="830390" y="85967"/>
                </a:lnTo>
                <a:lnTo>
                  <a:pt x="870712" y="107848"/>
                </a:lnTo>
                <a:lnTo>
                  <a:pt x="909880" y="132142"/>
                </a:lnTo>
                <a:lnTo>
                  <a:pt x="947777" y="158831"/>
                </a:lnTo>
                <a:lnTo>
                  <a:pt x="984287" y="187898"/>
                </a:lnTo>
                <a:lnTo>
                  <a:pt x="1019293" y="219323"/>
                </a:lnTo>
                <a:lnTo>
                  <a:pt x="1052679" y="253089"/>
                </a:lnTo>
                <a:lnTo>
                  <a:pt x="1084328" y="289176"/>
                </a:lnTo>
                <a:lnTo>
                  <a:pt x="1114124" y="327568"/>
                </a:lnTo>
                <a:lnTo>
                  <a:pt x="1141568" y="367675"/>
                </a:lnTo>
                <a:lnTo>
                  <a:pt x="1166252" y="408842"/>
                </a:lnTo>
                <a:lnTo>
                  <a:pt x="1188194" y="450953"/>
                </a:lnTo>
                <a:lnTo>
                  <a:pt x="1207412" y="493890"/>
                </a:lnTo>
                <a:lnTo>
                  <a:pt x="1223924" y="537539"/>
                </a:lnTo>
                <a:lnTo>
                  <a:pt x="1237749" y="581781"/>
                </a:lnTo>
                <a:lnTo>
                  <a:pt x="1248905" y="626500"/>
                </a:lnTo>
                <a:lnTo>
                  <a:pt x="1257410" y="671581"/>
                </a:lnTo>
                <a:lnTo>
                  <a:pt x="1263283" y="716906"/>
                </a:lnTo>
                <a:lnTo>
                  <a:pt x="1266542" y="762359"/>
                </a:lnTo>
                <a:lnTo>
                  <a:pt x="1267204" y="807823"/>
                </a:lnTo>
                <a:lnTo>
                  <a:pt x="1265289" y="853182"/>
                </a:lnTo>
                <a:lnTo>
                  <a:pt x="1260814" y="898319"/>
                </a:lnTo>
                <a:lnTo>
                  <a:pt x="1253798" y="943118"/>
                </a:lnTo>
                <a:lnTo>
                  <a:pt x="1244258" y="987462"/>
                </a:lnTo>
                <a:lnTo>
                  <a:pt x="1232214" y="1031235"/>
                </a:lnTo>
                <a:lnTo>
                  <a:pt x="1217684" y="1074320"/>
                </a:lnTo>
                <a:lnTo>
                  <a:pt x="1200685" y="1116600"/>
                </a:lnTo>
                <a:lnTo>
                  <a:pt x="1181236" y="1157959"/>
                </a:lnTo>
                <a:lnTo>
                  <a:pt x="1159356" y="1198281"/>
                </a:lnTo>
                <a:lnTo>
                  <a:pt x="1135061" y="1237449"/>
                </a:lnTo>
                <a:lnTo>
                  <a:pt x="1108372" y="1275346"/>
                </a:lnTo>
                <a:lnTo>
                  <a:pt x="1079306" y="1311856"/>
                </a:lnTo>
                <a:lnTo>
                  <a:pt x="1047881" y="1346862"/>
                </a:lnTo>
                <a:lnTo>
                  <a:pt x="1014115" y="1380248"/>
                </a:lnTo>
                <a:lnTo>
                  <a:pt x="978027" y="1411897"/>
                </a:lnTo>
                <a:lnTo>
                  <a:pt x="939635" y="1441693"/>
                </a:lnTo>
                <a:lnTo>
                  <a:pt x="898985" y="1469466"/>
                </a:lnTo>
                <a:lnTo>
                  <a:pt x="857106" y="1494463"/>
                </a:lnTo>
                <a:lnTo>
                  <a:pt x="814129" y="1516681"/>
                </a:lnTo>
                <a:lnTo>
                  <a:pt x="770182" y="1536123"/>
                </a:lnTo>
                <a:lnTo>
                  <a:pt x="725394" y="1552787"/>
                </a:lnTo>
                <a:lnTo>
                  <a:pt x="679895" y="1566674"/>
                </a:lnTo>
                <a:lnTo>
                  <a:pt x="633815" y="1577783"/>
                </a:lnTo>
                <a:lnTo>
                  <a:pt x="587281" y="1586115"/>
                </a:lnTo>
                <a:lnTo>
                  <a:pt x="540425" y="1591670"/>
                </a:lnTo>
                <a:lnTo>
                  <a:pt x="493375" y="1594447"/>
                </a:lnTo>
                <a:lnTo>
                  <a:pt x="446260" y="1594447"/>
                </a:lnTo>
                <a:lnTo>
                  <a:pt x="399210" y="1591670"/>
                </a:lnTo>
                <a:lnTo>
                  <a:pt x="352353" y="1586115"/>
                </a:lnTo>
                <a:lnTo>
                  <a:pt x="305820" y="1577783"/>
                </a:lnTo>
                <a:lnTo>
                  <a:pt x="259739" y="1566674"/>
                </a:lnTo>
                <a:lnTo>
                  <a:pt x="214241" y="1552787"/>
                </a:lnTo>
                <a:lnTo>
                  <a:pt x="169453" y="1536123"/>
                </a:lnTo>
                <a:lnTo>
                  <a:pt x="125506" y="1516681"/>
                </a:lnTo>
                <a:lnTo>
                  <a:pt x="82528" y="1494463"/>
                </a:lnTo>
                <a:lnTo>
                  <a:pt x="40650" y="1469466"/>
                </a:lnTo>
                <a:lnTo>
                  <a:pt x="0" y="1441693"/>
                </a:lnTo>
                <a:lnTo>
                  <a:pt x="469818" y="797386"/>
                </a:lnTo>
                <a:lnTo>
                  <a:pt x="0" y="153080"/>
                </a:lnTo>
                <a:close/>
              </a:path>
            </a:pathLst>
          </a:custGeom>
          <a:ln w="19050">
            <a:solidFill>
              <a:srgbClr val="FFFFFF"/>
            </a:solidFill>
          </a:ln>
        </p:spPr>
        <p:txBody>
          <a:bodyPr wrap="square" lIns="0" tIns="0" rIns="0" bIns="0" rtlCol="0"/>
          <a:lstStyle/>
          <a:p/>
        </p:txBody>
      </p:sp>
      <p:sp>
        <p:nvSpPr>
          <p:cNvPr id="31" name="object 31"/>
          <p:cNvSpPr/>
          <p:nvPr/>
        </p:nvSpPr>
        <p:spPr>
          <a:xfrm>
            <a:off x="5315995" y="2860093"/>
            <a:ext cx="262255" cy="120014"/>
          </a:xfrm>
          <a:custGeom>
            <a:rect l="l" t="t" r="r" b="b"/>
            <a:pathLst>
              <a:path w="262254" h="120013">
                <a:moveTo>
                  <a:pt x="262023" y="0"/>
                </a:moveTo>
                <a:lnTo>
                  <a:pt x="57628" y="119701"/>
                </a:lnTo>
                <a:lnTo>
                  <a:pt x="0" y="119701"/>
                </a:lnTo>
              </a:path>
            </a:pathLst>
          </a:custGeom>
          <a:ln w="9525">
            <a:solidFill>
              <a:srgbClr val="A6A6A6"/>
            </a:solidFill>
          </a:ln>
        </p:spPr>
        <p:txBody>
          <a:bodyPr wrap="square" lIns="0" tIns="0" rIns="0" bIns="0" rtlCol="0"/>
          <a:lstStyle/>
          <a:p/>
        </p:txBody>
      </p:sp>
      <p:sp>
        <p:nvSpPr>
          <p:cNvPr id="32" name="object 32"/>
          <p:cNvSpPr txBox="1"/>
          <p:nvPr/>
        </p:nvSpPr>
        <p:spPr>
          <a:xfrm>
            <a:off x="4882231" y="3598164"/>
            <a:ext cx="1012190" cy="455295"/>
          </a:xfrm>
          <a:prstGeom prst="rect">
            <a:avLst/>
          </a:prstGeom>
        </p:spPr>
        <p:txBody>
          <a:bodyPr vert="horz" wrap="square" lIns="0" tIns="27940" rIns="0" bIns="0" rtlCol="0">
            <a:spAutoFit/>
          </a:bodyPr>
          <a:lstStyle/>
          <a:p>
            <a:pPr marL="12700">
              <a:lnSpc>
                <a:spcPct val="100000"/>
              </a:lnSpc>
              <a:spcBef>
                <a:spcPts val="220"/>
              </a:spcBef>
            </a:pPr>
            <a:r>
              <a:rPr sz="800">
                <a:solidFill>
                  <a:srgbClr val="262626"/>
                </a:solidFill>
                <a:latin typeface="微软雅黑"/>
                <a:cs typeface="微软雅黑"/>
              </a:rPr>
              <a:t>新媒体,</a:t>
            </a:r>
            <a:r>
              <a:rPr sz="800" spc="-15">
                <a:solidFill>
                  <a:srgbClr val="262626"/>
                </a:solidFill>
                <a:latin typeface="微软雅黑"/>
                <a:cs typeface="微软雅黑"/>
              </a:rPr>
              <a:t> </a:t>
            </a:r>
            <a:r>
              <a:rPr sz="800" spc="-5">
                <a:solidFill>
                  <a:srgbClr val="262626"/>
                </a:solidFill>
                <a:latin typeface="微软雅黑"/>
                <a:cs typeface="微软雅黑"/>
              </a:rPr>
              <a:t>1.6%</a:t>
            </a:r>
            <a:endParaRPr sz="800">
              <a:latin typeface="微软雅黑"/>
              <a:cs typeface="微软雅黑"/>
            </a:endParaRPr>
          </a:p>
          <a:p>
            <a:pPr marL="152400">
              <a:lnSpc>
                <a:spcPct val="100000"/>
              </a:lnSpc>
              <a:spcBef>
                <a:spcPts val="120"/>
              </a:spcBef>
            </a:pPr>
            <a:r>
              <a:rPr sz="800">
                <a:latin typeface="微软雅黑"/>
                <a:cs typeface="微软雅黑"/>
              </a:rPr>
              <a:t>电竞圈,</a:t>
            </a:r>
            <a:r>
              <a:rPr sz="800" spc="-15">
                <a:latin typeface="微软雅黑"/>
                <a:cs typeface="微软雅黑"/>
              </a:rPr>
              <a:t> </a:t>
            </a:r>
            <a:r>
              <a:rPr sz="800" spc="-5">
                <a:latin typeface="微软雅黑"/>
                <a:cs typeface="微软雅黑"/>
              </a:rPr>
              <a:t>1.6%</a:t>
            </a:r>
            <a:endParaRPr sz="800">
              <a:latin typeface="微软雅黑"/>
              <a:cs typeface="微软雅黑"/>
            </a:endParaRPr>
          </a:p>
          <a:p>
            <a:pPr marL="405765">
              <a:lnSpc>
                <a:spcPct val="100000"/>
              </a:lnSpc>
              <a:spcBef>
                <a:spcPts val="260"/>
              </a:spcBef>
            </a:pPr>
            <a:r>
              <a:rPr sz="800">
                <a:latin typeface="微软雅黑"/>
                <a:cs typeface="微软雅黑"/>
              </a:rPr>
              <a:t>模特圈,</a:t>
            </a:r>
            <a:r>
              <a:rPr sz="800" spc="-70">
                <a:latin typeface="微软雅黑"/>
                <a:cs typeface="微软雅黑"/>
              </a:rPr>
              <a:t> </a:t>
            </a:r>
            <a:r>
              <a:rPr sz="800" spc="-5">
                <a:latin typeface="微软雅黑"/>
                <a:cs typeface="微软雅黑"/>
              </a:rPr>
              <a:t>1.9%</a:t>
            </a:r>
            <a:endParaRPr sz="800">
              <a:latin typeface="微软雅黑"/>
              <a:cs typeface="微软雅黑"/>
            </a:endParaRPr>
          </a:p>
        </p:txBody>
      </p:sp>
      <p:sp>
        <p:nvSpPr>
          <p:cNvPr id="33" name="object 33"/>
          <p:cNvSpPr txBox="1"/>
          <p:nvPr/>
        </p:nvSpPr>
        <p:spPr>
          <a:xfrm>
            <a:off x="4825565" y="3354323"/>
            <a:ext cx="67818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262626"/>
                </a:solidFill>
                <a:latin typeface="微软雅黑"/>
                <a:cs typeface="微软雅黑"/>
              </a:rPr>
              <a:t>偶像圈,</a:t>
            </a:r>
            <a:r>
              <a:rPr sz="800" spc="-70">
                <a:solidFill>
                  <a:srgbClr val="262626"/>
                </a:solidFill>
                <a:latin typeface="微软雅黑"/>
                <a:cs typeface="微软雅黑"/>
              </a:rPr>
              <a:t> </a:t>
            </a:r>
            <a:r>
              <a:rPr sz="800" spc="-5">
                <a:solidFill>
                  <a:srgbClr val="262626"/>
                </a:solidFill>
                <a:latin typeface="微软雅黑"/>
                <a:cs typeface="微软雅黑"/>
              </a:rPr>
              <a:t>13.5%</a:t>
            </a:r>
            <a:endParaRPr sz="800">
              <a:latin typeface="微软雅黑"/>
              <a:cs typeface="微软雅黑"/>
            </a:endParaRPr>
          </a:p>
        </p:txBody>
      </p:sp>
      <p:sp>
        <p:nvSpPr>
          <p:cNvPr id="34" name="object 34"/>
          <p:cNvSpPr txBox="1"/>
          <p:nvPr/>
        </p:nvSpPr>
        <p:spPr>
          <a:xfrm>
            <a:off x="4922327" y="2778252"/>
            <a:ext cx="55689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262626"/>
                </a:solidFill>
                <a:latin typeface="微软雅黑"/>
                <a:cs typeface="微软雅黑"/>
              </a:rPr>
              <a:t>体育</a:t>
            </a:r>
            <a:r>
              <a:rPr sz="800" spc="-5">
                <a:solidFill>
                  <a:srgbClr val="262626"/>
                </a:solidFill>
                <a:latin typeface="微软雅黑"/>
                <a:cs typeface="微软雅黑"/>
              </a:rPr>
              <a:t>-</a:t>
            </a:r>
            <a:r>
              <a:rPr sz="800">
                <a:solidFill>
                  <a:srgbClr val="262626"/>
                </a:solidFill>
                <a:latin typeface="微软雅黑"/>
                <a:cs typeface="微软雅黑"/>
              </a:rPr>
              <a:t>运</a:t>
            </a:r>
            <a:r>
              <a:rPr sz="800" spc="-20">
                <a:solidFill>
                  <a:srgbClr val="262626"/>
                </a:solidFill>
                <a:latin typeface="微软雅黑"/>
                <a:cs typeface="微软雅黑"/>
              </a:rPr>
              <a:t>动</a:t>
            </a:r>
            <a:r>
              <a:rPr sz="800">
                <a:solidFill>
                  <a:srgbClr val="262626"/>
                </a:solidFill>
                <a:latin typeface="微软雅黑"/>
                <a:cs typeface="微软雅黑"/>
              </a:rPr>
              <a:t>…</a:t>
            </a:r>
            <a:endParaRPr sz="800">
              <a:latin typeface="微软雅黑"/>
              <a:cs typeface="微软雅黑"/>
            </a:endParaRPr>
          </a:p>
        </p:txBody>
      </p:sp>
      <p:sp>
        <p:nvSpPr>
          <p:cNvPr id="35" name="object 35"/>
          <p:cNvSpPr txBox="1"/>
          <p:nvPr/>
        </p:nvSpPr>
        <p:spPr>
          <a:xfrm>
            <a:off x="7438105" y="2504270"/>
            <a:ext cx="810260" cy="869950"/>
          </a:xfrm>
          <a:prstGeom prst="rect">
            <a:avLst/>
          </a:prstGeom>
        </p:spPr>
        <p:txBody>
          <a:bodyPr vert="horz" wrap="square" lIns="0" tIns="0" rIns="0" bIns="0" rtlCol="0">
            <a:spAutoFit/>
          </a:bodyPr>
          <a:lstStyle/>
          <a:p>
            <a:pPr marR="3175">
              <a:lnSpc>
                <a:spcPct val="100000"/>
              </a:lnSpc>
            </a:pPr>
            <a:endParaRPr sz="1000">
              <a:latin typeface="Times New Roman"/>
              <a:cs typeface="Times New Roman"/>
            </a:endParaRPr>
          </a:p>
          <a:p>
            <a:pPr marR="3175">
              <a:lnSpc>
                <a:spcPct val="100000"/>
              </a:lnSpc>
            </a:pPr>
            <a:endParaRPr sz="1000">
              <a:latin typeface="Times New Roman"/>
              <a:cs typeface="Times New Roman"/>
            </a:endParaRPr>
          </a:p>
          <a:p>
            <a:pPr>
              <a:lnSpc>
                <a:spcPct val="100000"/>
              </a:lnSpc>
              <a:spcBef>
                <a:spcPts val="630"/>
              </a:spcBef>
            </a:pPr>
            <a:r>
              <a:rPr sz="800">
                <a:solidFill>
                  <a:srgbClr val="FFFFFF"/>
                </a:solidFill>
                <a:latin typeface="微软雅黑"/>
                <a:cs typeface="微软雅黑"/>
              </a:rPr>
              <a:t>娱乐</a:t>
            </a:r>
            <a:r>
              <a:rPr sz="800" spc="-5">
                <a:solidFill>
                  <a:srgbClr val="FFFFFF"/>
                </a:solidFill>
                <a:latin typeface="微软雅黑"/>
                <a:cs typeface="微软雅黑"/>
              </a:rPr>
              <a:t>-</a:t>
            </a:r>
            <a:r>
              <a:rPr sz="800">
                <a:solidFill>
                  <a:srgbClr val="FFFFFF"/>
                </a:solidFill>
                <a:latin typeface="微软雅黑"/>
                <a:cs typeface="微软雅黑"/>
              </a:rPr>
              <a:t>影视,</a:t>
            </a:r>
            <a:r>
              <a:rPr sz="800" spc="-75">
                <a:solidFill>
                  <a:srgbClr val="FFFFFF"/>
                </a:solidFill>
                <a:latin typeface="微软雅黑"/>
                <a:cs typeface="微软雅黑"/>
              </a:rPr>
              <a:t> </a:t>
            </a:r>
            <a:r>
              <a:rPr sz="800" spc="-5">
                <a:solidFill>
                  <a:srgbClr val="FFFFFF"/>
                </a:solidFill>
                <a:latin typeface="微软雅黑"/>
                <a:cs typeface="微软雅黑"/>
              </a:rPr>
              <a:t>38.2%</a:t>
            </a:r>
            <a:endParaRPr sz="800">
              <a:latin typeface="微软雅黑"/>
              <a:cs typeface="微软雅黑"/>
            </a:endParaRPr>
          </a:p>
        </p:txBody>
      </p:sp>
      <p:sp>
        <p:nvSpPr>
          <p:cNvPr id="36" name="object 36"/>
          <p:cNvSpPr txBox="1"/>
          <p:nvPr/>
        </p:nvSpPr>
        <p:spPr>
          <a:xfrm>
            <a:off x="7438105" y="3373601"/>
            <a:ext cx="797560" cy="581660"/>
          </a:xfrm>
          <a:prstGeom prst="rect">
            <a:avLst/>
          </a:prstGeom>
        </p:spPr>
        <p:txBody>
          <a:bodyPr vert="horz" wrap="square" lIns="0" tIns="5080" rIns="0" bIns="0" rtlCol="0">
            <a:spAutoFit/>
          </a:bodyPr>
          <a:lstStyle/>
          <a:p>
            <a:pPr>
              <a:lnSpc>
                <a:spcPct val="100000"/>
              </a:lnSpc>
              <a:spcBef>
                <a:spcPts val="40"/>
              </a:spcBef>
            </a:pPr>
            <a:endParaRPr sz="1400">
              <a:latin typeface="Times New Roman"/>
              <a:cs typeface="Times New Roman"/>
            </a:endParaRPr>
          </a:p>
          <a:p>
            <a:pPr marL="252729">
              <a:lnSpc>
                <a:spcPct val="100000"/>
              </a:lnSpc>
            </a:pPr>
            <a:r>
              <a:rPr sz="800" spc="-5">
                <a:solidFill>
                  <a:srgbClr val="FFFFFF"/>
                </a:solidFill>
                <a:latin typeface="微软雅黑"/>
                <a:cs typeface="微软雅黑"/>
              </a:rPr>
              <a:t>25.5%</a:t>
            </a:r>
            <a:endParaRPr sz="800">
              <a:latin typeface="微软雅黑"/>
              <a:cs typeface="微软雅黑"/>
            </a:endParaRPr>
          </a:p>
        </p:txBody>
      </p:sp>
      <p:sp>
        <p:nvSpPr>
          <p:cNvPr id="37" name="object 37"/>
          <p:cNvSpPr txBox="1"/>
          <p:nvPr/>
        </p:nvSpPr>
        <p:spPr>
          <a:xfrm>
            <a:off x="7438105" y="3955238"/>
            <a:ext cx="810260" cy="144145"/>
          </a:xfrm>
          <a:prstGeom prst="rect">
            <a:avLst/>
          </a:prstGeom>
        </p:spPr>
        <p:txBody>
          <a:bodyPr vert="horz" wrap="square" lIns="0" tIns="0" rIns="0" bIns="0" rtlCol="0">
            <a:spAutoFit/>
          </a:bodyPr>
          <a:lstStyle/>
          <a:p>
            <a:pPr marL="60960">
              <a:lnSpc>
                <a:spcPts val="935"/>
              </a:lnSpc>
            </a:pPr>
            <a:r>
              <a:rPr sz="800">
                <a:solidFill>
                  <a:srgbClr val="FFFFFF"/>
                </a:solidFill>
                <a:latin typeface="微软雅黑"/>
                <a:cs typeface="微软雅黑"/>
              </a:rPr>
              <a:t>娱乐</a:t>
            </a:r>
            <a:r>
              <a:rPr sz="800" spc="-5">
                <a:solidFill>
                  <a:srgbClr val="FFFFFF"/>
                </a:solidFill>
                <a:latin typeface="微软雅黑"/>
                <a:cs typeface="微软雅黑"/>
              </a:rPr>
              <a:t>-</a:t>
            </a:r>
            <a:r>
              <a:rPr sz="800">
                <a:solidFill>
                  <a:srgbClr val="FFFFFF"/>
                </a:solidFill>
                <a:latin typeface="微软雅黑"/>
                <a:cs typeface="微软雅黑"/>
              </a:rPr>
              <a:t>主持,</a:t>
            </a:r>
            <a:r>
              <a:rPr sz="800" spc="-80">
                <a:solidFill>
                  <a:srgbClr val="FFFFFF"/>
                </a:solidFill>
                <a:latin typeface="微软雅黑"/>
                <a:cs typeface="微软雅黑"/>
              </a:rPr>
              <a:t> </a:t>
            </a:r>
            <a:r>
              <a:rPr sz="800" spc="-5">
                <a:solidFill>
                  <a:srgbClr val="FFFFFF"/>
                </a:solidFill>
                <a:latin typeface="微软雅黑"/>
                <a:cs typeface="微软雅黑"/>
              </a:rPr>
              <a:t>6.3%</a:t>
            </a:r>
            <a:endParaRPr sz="800">
              <a:latin typeface="微软雅黑"/>
              <a:cs typeface="微软雅黑"/>
            </a:endParaRPr>
          </a:p>
        </p:txBody>
      </p:sp>
      <p:sp>
        <p:nvSpPr>
          <p:cNvPr id="38" name="object 38"/>
          <p:cNvSpPr txBox="1"/>
          <p:nvPr/>
        </p:nvSpPr>
        <p:spPr>
          <a:xfrm>
            <a:off x="6389732" y="3160267"/>
            <a:ext cx="673735" cy="299720"/>
          </a:xfrm>
          <a:prstGeom prst="rect">
            <a:avLst/>
          </a:prstGeom>
        </p:spPr>
        <p:txBody>
          <a:bodyPr vert="horz" wrap="square" lIns="0" tIns="12700" rIns="0" bIns="0" rtlCol="0">
            <a:spAutoFit/>
          </a:bodyPr>
          <a:lstStyle/>
          <a:p>
            <a:pPr marL="12700">
              <a:lnSpc>
                <a:spcPct val="100000"/>
              </a:lnSpc>
              <a:spcBef>
                <a:spcPts val="100"/>
              </a:spcBef>
            </a:pPr>
            <a:r>
              <a:rPr sz="1800" spc="-5">
                <a:latin typeface="Arial"/>
                <a:cs typeface="Arial"/>
              </a:rPr>
              <a:t>70.1%</a:t>
            </a:r>
            <a:endParaRPr sz="1800">
              <a:latin typeface="Arial"/>
              <a:cs typeface="Arial"/>
            </a:endParaRPr>
          </a:p>
        </p:txBody>
      </p:sp>
      <p:sp>
        <p:nvSpPr>
          <p:cNvPr id="39" name="object 39"/>
          <p:cNvSpPr/>
          <p:nvPr/>
        </p:nvSpPr>
        <p:spPr>
          <a:xfrm>
            <a:off x="6371610" y="4718818"/>
            <a:ext cx="1124585" cy="0"/>
          </a:xfrm>
          <a:custGeom>
            <a:rect l="l" t="t" r="r" b="b"/>
            <a:pathLst>
              <a:path w="1124584">
                <a:moveTo>
                  <a:pt x="0" y="0"/>
                </a:moveTo>
                <a:lnTo>
                  <a:pt x="1124346" y="1"/>
                </a:lnTo>
              </a:path>
            </a:pathLst>
          </a:custGeom>
          <a:ln w="9525">
            <a:solidFill>
              <a:srgbClr val="A6A6A6"/>
            </a:solidFill>
          </a:ln>
        </p:spPr>
        <p:txBody>
          <a:bodyPr wrap="square" lIns="0" tIns="0" rIns="0" bIns="0" rtlCol="0"/>
          <a:lstStyle/>
          <a:p/>
        </p:txBody>
      </p:sp>
      <p:sp>
        <p:nvSpPr>
          <p:cNvPr id="40" name="object 40"/>
          <p:cNvSpPr/>
          <p:nvPr/>
        </p:nvSpPr>
        <p:spPr>
          <a:xfrm>
            <a:off x="6371610" y="6313634"/>
            <a:ext cx="1124585" cy="0"/>
          </a:xfrm>
          <a:custGeom>
            <a:rect l="l" t="t" r="r" b="b"/>
            <a:pathLst>
              <a:path w="1124584">
                <a:moveTo>
                  <a:pt x="0" y="0"/>
                </a:moveTo>
                <a:lnTo>
                  <a:pt x="1124346" y="1"/>
                </a:lnTo>
              </a:path>
            </a:pathLst>
          </a:custGeom>
          <a:ln w="9525">
            <a:solidFill>
              <a:srgbClr val="A6A6A6"/>
            </a:solidFill>
          </a:ln>
        </p:spPr>
        <p:txBody>
          <a:bodyPr wrap="square" lIns="0" tIns="0" rIns="0" bIns="0" rtlCol="0"/>
          <a:lstStyle/>
          <a:p/>
        </p:txBody>
      </p:sp>
      <p:sp>
        <p:nvSpPr>
          <p:cNvPr id="41" name="object 41"/>
          <p:cNvSpPr/>
          <p:nvPr/>
        </p:nvSpPr>
        <p:spPr>
          <a:xfrm>
            <a:off x="6029660" y="5516227"/>
            <a:ext cx="270510" cy="784225"/>
          </a:xfrm>
          <a:custGeom>
            <a:rect l="l" t="t" r="r" b="b"/>
            <a:pathLst>
              <a:path w="270510" h="784225">
                <a:moveTo>
                  <a:pt x="270184" y="0"/>
                </a:moveTo>
                <a:lnTo>
                  <a:pt x="0" y="750239"/>
                </a:lnTo>
                <a:lnTo>
                  <a:pt x="30438" y="760513"/>
                </a:lnTo>
                <a:lnTo>
                  <a:pt x="61253" y="769550"/>
                </a:lnTo>
                <a:lnTo>
                  <a:pt x="92407" y="777338"/>
                </a:lnTo>
                <a:lnTo>
                  <a:pt x="123861" y="783868"/>
                </a:lnTo>
                <a:lnTo>
                  <a:pt x="270184" y="0"/>
                </a:lnTo>
                <a:close/>
              </a:path>
            </a:pathLst>
          </a:custGeom>
          <a:solidFill>
            <a:srgbClr val="BFBFBF"/>
          </a:solidFill>
        </p:spPr>
        <p:txBody>
          <a:bodyPr wrap="square" lIns="0" tIns="0" rIns="0" bIns="0" rtlCol="0"/>
          <a:lstStyle/>
          <a:p/>
        </p:txBody>
      </p:sp>
      <p:sp>
        <p:nvSpPr>
          <p:cNvPr id="42" name="object 42"/>
          <p:cNvSpPr/>
          <p:nvPr/>
        </p:nvSpPr>
        <p:spPr>
          <a:xfrm>
            <a:off x="5896855" y="5516227"/>
            <a:ext cx="403225" cy="750570"/>
          </a:xfrm>
          <a:custGeom>
            <a:rect l="l" t="t" r="r" b="b"/>
            <a:pathLst>
              <a:path w="403225" h="750570">
                <a:moveTo>
                  <a:pt x="402990" y="0"/>
                </a:moveTo>
                <a:lnTo>
                  <a:pt x="0" y="688083"/>
                </a:lnTo>
                <a:lnTo>
                  <a:pt x="32101" y="705904"/>
                </a:lnTo>
                <a:lnTo>
                  <a:pt x="64971" y="722220"/>
                </a:lnTo>
                <a:lnTo>
                  <a:pt x="98557" y="737007"/>
                </a:lnTo>
                <a:lnTo>
                  <a:pt x="132806" y="750239"/>
                </a:lnTo>
                <a:lnTo>
                  <a:pt x="402990" y="0"/>
                </a:lnTo>
                <a:close/>
              </a:path>
            </a:pathLst>
          </a:custGeom>
          <a:solidFill>
            <a:srgbClr val="0263AB"/>
          </a:solidFill>
        </p:spPr>
        <p:txBody>
          <a:bodyPr wrap="square" lIns="0" tIns="0" rIns="0" bIns="0" rtlCol="0"/>
          <a:lstStyle/>
          <a:p/>
        </p:txBody>
      </p:sp>
      <p:sp>
        <p:nvSpPr>
          <p:cNvPr id="43" name="object 43"/>
          <p:cNvSpPr/>
          <p:nvPr/>
        </p:nvSpPr>
        <p:spPr>
          <a:xfrm>
            <a:off x="5896854" y="5516226"/>
            <a:ext cx="403225" cy="750570"/>
          </a:xfrm>
          <a:custGeom>
            <a:rect l="l" t="t" r="r" b="b"/>
            <a:pathLst>
              <a:path w="403225" h="750570">
                <a:moveTo>
                  <a:pt x="132806" y="750240"/>
                </a:moveTo>
                <a:lnTo>
                  <a:pt x="98557" y="737007"/>
                </a:lnTo>
                <a:lnTo>
                  <a:pt x="64971" y="722220"/>
                </a:lnTo>
                <a:lnTo>
                  <a:pt x="32101" y="705904"/>
                </a:lnTo>
                <a:lnTo>
                  <a:pt x="0" y="688083"/>
                </a:lnTo>
                <a:lnTo>
                  <a:pt x="402990" y="0"/>
                </a:lnTo>
                <a:lnTo>
                  <a:pt x="132806" y="750240"/>
                </a:lnTo>
                <a:close/>
              </a:path>
            </a:pathLst>
          </a:custGeom>
          <a:ln w="19050">
            <a:solidFill>
              <a:srgbClr val="FFFFFF"/>
            </a:solidFill>
          </a:ln>
        </p:spPr>
        <p:txBody>
          <a:bodyPr wrap="square" lIns="0" tIns="0" rIns="0" bIns="0" rtlCol="0"/>
          <a:lstStyle/>
          <a:p/>
        </p:txBody>
      </p:sp>
      <p:sp>
        <p:nvSpPr>
          <p:cNvPr id="44" name="object 44"/>
          <p:cNvSpPr/>
          <p:nvPr/>
        </p:nvSpPr>
        <p:spPr>
          <a:xfrm>
            <a:off x="5817979" y="5516227"/>
            <a:ext cx="481965" cy="688340"/>
          </a:xfrm>
          <a:custGeom>
            <a:rect l="l" t="t" r="r" b="b"/>
            <a:pathLst>
              <a:path w="481964" h="688339">
                <a:moveTo>
                  <a:pt x="481865" y="0"/>
                </a:moveTo>
                <a:lnTo>
                  <a:pt x="0" y="635345"/>
                </a:lnTo>
                <a:lnTo>
                  <a:pt x="19123" y="649406"/>
                </a:lnTo>
                <a:lnTo>
                  <a:pt x="38653" y="662888"/>
                </a:lnTo>
                <a:lnTo>
                  <a:pt x="58574" y="675783"/>
                </a:lnTo>
                <a:lnTo>
                  <a:pt x="78875" y="688083"/>
                </a:lnTo>
                <a:lnTo>
                  <a:pt x="481865" y="0"/>
                </a:lnTo>
                <a:close/>
              </a:path>
            </a:pathLst>
          </a:custGeom>
          <a:solidFill>
            <a:srgbClr val="323232"/>
          </a:solidFill>
        </p:spPr>
        <p:txBody>
          <a:bodyPr wrap="square" lIns="0" tIns="0" rIns="0" bIns="0" rtlCol="0"/>
          <a:lstStyle/>
          <a:p/>
        </p:txBody>
      </p:sp>
      <p:sp>
        <p:nvSpPr>
          <p:cNvPr id="45" name="object 45"/>
          <p:cNvSpPr/>
          <p:nvPr/>
        </p:nvSpPr>
        <p:spPr>
          <a:xfrm>
            <a:off x="5817978" y="5516226"/>
            <a:ext cx="481965" cy="688340"/>
          </a:xfrm>
          <a:custGeom>
            <a:rect l="l" t="t" r="r" b="b"/>
            <a:pathLst>
              <a:path w="481964" h="688339">
                <a:moveTo>
                  <a:pt x="78876" y="688084"/>
                </a:moveTo>
                <a:lnTo>
                  <a:pt x="58575" y="675784"/>
                </a:lnTo>
                <a:lnTo>
                  <a:pt x="38653" y="662889"/>
                </a:lnTo>
                <a:lnTo>
                  <a:pt x="19123" y="649406"/>
                </a:lnTo>
                <a:lnTo>
                  <a:pt x="0" y="635346"/>
                </a:lnTo>
                <a:lnTo>
                  <a:pt x="481866" y="0"/>
                </a:lnTo>
                <a:lnTo>
                  <a:pt x="78876" y="688084"/>
                </a:lnTo>
                <a:close/>
              </a:path>
            </a:pathLst>
          </a:custGeom>
          <a:ln w="19050">
            <a:solidFill>
              <a:srgbClr val="FFFFFF"/>
            </a:solidFill>
          </a:ln>
        </p:spPr>
        <p:txBody>
          <a:bodyPr wrap="square" lIns="0" tIns="0" rIns="0" bIns="0" rtlCol="0"/>
          <a:lstStyle/>
          <a:p/>
        </p:txBody>
      </p:sp>
      <p:sp>
        <p:nvSpPr>
          <p:cNvPr id="46" name="object 46"/>
          <p:cNvSpPr/>
          <p:nvPr/>
        </p:nvSpPr>
        <p:spPr>
          <a:xfrm>
            <a:off x="5512815" y="5516227"/>
            <a:ext cx="787400" cy="635635"/>
          </a:xfrm>
          <a:custGeom>
            <a:rect l="l" t="t" r="r" b="b"/>
            <a:pathLst>
              <a:path w="787400" h="635635">
                <a:moveTo>
                  <a:pt x="787029" y="0"/>
                </a:moveTo>
                <a:lnTo>
                  <a:pt x="0" y="128240"/>
                </a:lnTo>
                <a:lnTo>
                  <a:pt x="9803" y="178275"/>
                </a:lnTo>
                <a:lnTo>
                  <a:pt x="22709" y="227330"/>
                </a:lnTo>
                <a:lnTo>
                  <a:pt x="38639" y="275276"/>
                </a:lnTo>
                <a:lnTo>
                  <a:pt x="57516" y="321982"/>
                </a:lnTo>
                <a:lnTo>
                  <a:pt x="79259" y="367317"/>
                </a:lnTo>
                <a:lnTo>
                  <a:pt x="103792" y="411152"/>
                </a:lnTo>
                <a:lnTo>
                  <a:pt x="131035" y="453356"/>
                </a:lnTo>
                <a:lnTo>
                  <a:pt x="160910" y="493798"/>
                </a:lnTo>
                <a:lnTo>
                  <a:pt x="193339" y="532348"/>
                </a:lnTo>
                <a:lnTo>
                  <a:pt x="228243" y="568876"/>
                </a:lnTo>
                <a:lnTo>
                  <a:pt x="265543" y="603252"/>
                </a:lnTo>
                <a:lnTo>
                  <a:pt x="305161" y="635344"/>
                </a:lnTo>
                <a:lnTo>
                  <a:pt x="787029" y="0"/>
                </a:lnTo>
                <a:close/>
              </a:path>
            </a:pathLst>
          </a:custGeom>
          <a:solidFill>
            <a:srgbClr val="BFBFBF"/>
          </a:solidFill>
        </p:spPr>
        <p:txBody>
          <a:bodyPr wrap="square" lIns="0" tIns="0" rIns="0" bIns="0" rtlCol="0"/>
          <a:lstStyle/>
          <a:p/>
        </p:txBody>
      </p:sp>
      <p:sp>
        <p:nvSpPr>
          <p:cNvPr id="47" name="object 47"/>
          <p:cNvSpPr/>
          <p:nvPr/>
        </p:nvSpPr>
        <p:spPr>
          <a:xfrm>
            <a:off x="5512815" y="5516226"/>
            <a:ext cx="787400" cy="635635"/>
          </a:xfrm>
          <a:custGeom>
            <a:rect l="l" t="t" r="r" b="b"/>
            <a:pathLst>
              <a:path w="787400" h="635635">
                <a:moveTo>
                  <a:pt x="305161" y="635345"/>
                </a:moveTo>
                <a:lnTo>
                  <a:pt x="265542" y="603252"/>
                </a:lnTo>
                <a:lnTo>
                  <a:pt x="228242" y="568877"/>
                </a:lnTo>
                <a:lnTo>
                  <a:pt x="193338" y="532349"/>
                </a:lnTo>
                <a:lnTo>
                  <a:pt x="160909" y="493799"/>
                </a:lnTo>
                <a:lnTo>
                  <a:pt x="131034" y="453356"/>
                </a:lnTo>
                <a:lnTo>
                  <a:pt x="103791" y="411153"/>
                </a:lnTo>
                <a:lnTo>
                  <a:pt x="79259" y="367318"/>
                </a:lnTo>
                <a:lnTo>
                  <a:pt x="57515" y="321982"/>
                </a:lnTo>
                <a:lnTo>
                  <a:pt x="38639" y="275277"/>
                </a:lnTo>
                <a:lnTo>
                  <a:pt x="22709" y="227331"/>
                </a:lnTo>
                <a:lnTo>
                  <a:pt x="9803" y="178275"/>
                </a:lnTo>
                <a:lnTo>
                  <a:pt x="0" y="128241"/>
                </a:lnTo>
                <a:lnTo>
                  <a:pt x="787028" y="0"/>
                </a:lnTo>
                <a:lnTo>
                  <a:pt x="305161" y="635345"/>
                </a:lnTo>
                <a:close/>
              </a:path>
            </a:pathLst>
          </a:custGeom>
          <a:ln w="19050">
            <a:solidFill>
              <a:srgbClr val="FFFFFF"/>
            </a:solidFill>
          </a:ln>
        </p:spPr>
        <p:txBody>
          <a:bodyPr wrap="square" lIns="0" tIns="0" rIns="0" bIns="0" rtlCol="0"/>
          <a:lstStyle/>
          <a:p/>
        </p:txBody>
      </p:sp>
      <p:sp>
        <p:nvSpPr>
          <p:cNvPr id="48" name="object 48"/>
          <p:cNvSpPr/>
          <p:nvPr/>
        </p:nvSpPr>
        <p:spPr>
          <a:xfrm>
            <a:off x="5502416" y="4732357"/>
            <a:ext cx="797560" cy="912494"/>
          </a:xfrm>
          <a:custGeom>
            <a:rect l="l" t="t" r="r" b="b"/>
            <a:pathLst>
              <a:path w="797560" h="912494">
                <a:moveTo>
                  <a:pt x="651105" y="0"/>
                </a:moveTo>
                <a:lnTo>
                  <a:pt x="604377" y="10157"/>
                </a:lnTo>
                <a:lnTo>
                  <a:pt x="558878" y="22901"/>
                </a:lnTo>
                <a:lnTo>
                  <a:pt x="514671" y="38140"/>
                </a:lnTo>
                <a:lnTo>
                  <a:pt x="471824" y="55780"/>
                </a:lnTo>
                <a:lnTo>
                  <a:pt x="430399" y="75730"/>
                </a:lnTo>
                <a:lnTo>
                  <a:pt x="390462" y="97898"/>
                </a:lnTo>
                <a:lnTo>
                  <a:pt x="352079" y="122191"/>
                </a:lnTo>
                <a:lnTo>
                  <a:pt x="315313" y="148516"/>
                </a:lnTo>
                <a:lnTo>
                  <a:pt x="280229" y="176782"/>
                </a:lnTo>
                <a:lnTo>
                  <a:pt x="246893" y="206896"/>
                </a:lnTo>
                <a:lnTo>
                  <a:pt x="215370" y="238765"/>
                </a:lnTo>
                <a:lnTo>
                  <a:pt x="185724" y="272298"/>
                </a:lnTo>
                <a:lnTo>
                  <a:pt x="158019" y="307402"/>
                </a:lnTo>
                <a:lnTo>
                  <a:pt x="132322" y="343985"/>
                </a:lnTo>
                <a:lnTo>
                  <a:pt x="108697" y="381954"/>
                </a:lnTo>
                <a:lnTo>
                  <a:pt x="87208" y="421217"/>
                </a:lnTo>
                <a:lnTo>
                  <a:pt x="67920" y="461682"/>
                </a:lnTo>
                <a:lnTo>
                  <a:pt x="50899" y="503256"/>
                </a:lnTo>
                <a:lnTo>
                  <a:pt x="36210" y="545847"/>
                </a:lnTo>
                <a:lnTo>
                  <a:pt x="23916" y="589363"/>
                </a:lnTo>
                <a:lnTo>
                  <a:pt x="14083" y="633711"/>
                </a:lnTo>
                <a:lnTo>
                  <a:pt x="6776" y="678799"/>
                </a:lnTo>
                <a:lnTo>
                  <a:pt x="2060" y="724535"/>
                </a:lnTo>
                <a:lnTo>
                  <a:pt x="0" y="770827"/>
                </a:lnTo>
                <a:lnTo>
                  <a:pt x="659" y="817581"/>
                </a:lnTo>
                <a:lnTo>
                  <a:pt x="4104" y="864706"/>
                </a:lnTo>
                <a:lnTo>
                  <a:pt x="10399" y="912110"/>
                </a:lnTo>
                <a:lnTo>
                  <a:pt x="797428" y="783869"/>
                </a:lnTo>
                <a:lnTo>
                  <a:pt x="651105" y="0"/>
                </a:lnTo>
                <a:close/>
              </a:path>
            </a:pathLst>
          </a:custGeom>
          <a:solidFill>
            <a:srgbClr val="504DE0"/>
          </a:solidFill>
        </p:spPr>
        <p:txBody>
          <a:bodyPr wrap="square" lIns="0" tIns="0" rIns="0" bIns="0" rtlCol="0"/>
          <a:lstStyle/>
          <a:p/>
        </p:txBody>
      </p:sp>
      <p:sp>
        <p:nvSpPr>
          <p:cNvPr id="49" name="object 49"/>
          <p:cNvSpPr/>
          <p:nvPr/>
        </p:nvSpPr>
        <p:spPr>
          <a:xfrm>
            <a:off x="5502415" y="4732357"/>
            <a:ext cx="797560" cy="912494"/>
          </a:xfrm>
          <a:custGeom>
            <a:rect l="l" t="t" r="r" b="b"/>
            <a:pathLst>
              <a:path w="797560" h="912494">
                <a:moveTo>
                  <a:pt x="10399" y="912109"/>
                </a:moveTo>
                <a:lnTo>
                  <a:pt x="4104" y="864706"/>
                </a:lnTo>
                <a:lnTo>
                  <a:pt x="659" y="817581"/>
                </a:lnTo>
                <a:lnTo>
                  <a:pt x="0" y="770827"/>
                </a:lnTo>
                <a:lnTo>
                  <a:pt x="2060" y="724535"/>
                </a:lnTo>
                <a:lnTo>
                  <a:pt x="6776" y="678800"/>
                </a:lnTo>
                <a:lnTo>
                  <a:pt x="14083" y="633711"/>
                </a:lnTo>
                <a:lnTo>
                  <a:pt x="23916" y="589363"/>
                </a:lnTo>
                <a:lnTo>
                  <a:pt x="36210" y="545847"/>
                </a:lnTo>
                <a:lnTo>
                  <a:pt x="50899" y="503256"/>
                </a:lnTo>
                <a:lnTo>
                  <a:pt x="67920" y="461682"/>
                </a:lnTo>
                <a:lnTo>
                  <a:pt x="87208" y="421217"/>
                </a:lnTo>
                <a:lnTo>
                  <a:pt x="108696" y="381954"/>
                </a:lnTo>
                <a:lnTo>
                  <a:pt x="132322" y="343985"/>
                </a:lnTo>
                <a:lnTo>
                  <a:pt x="158019" y="307402"/>
                </a:lnTo>
                <a:lnTo>
                  <a:pt x="185723" y="272298"/>
                </a:lnTo>
                <a:lnTo>
                  <a:pt x="215370" y="238765"/>
                </a:lnTo>
                <a:lnTo>
                  <a:pt x="246893" y="206896"/>
                </a:lnTo>
                <a:lnTo>
                  <a:pt x="280229" y="176782"/>
                </a:lnTo>
                <a:lnTo>
                  <a:pt x="315312" y="148516"/>
                </a:lnTo>
                <a:lnTo>
                  <a:pt x="352078" y="122191"/>
                </a:lnTo>
                <a:lnTo>
                  <a:pt x="390462" y="97898"/>
                </a:lnTo>
                <a:lnTo>
                  <a:pt x="430399" y="75730"/>
                </a:lnTo>
                <a:lnTo>
                  <a:pt x="471823" y="55780"/>
                </a:lnTo>
                <a:lnTo>
                  <a:pt x="514671" y="38140"/>
                </a:lnTo>
                <a:lnTo>
                  <a:pt x="558878" y="22901"/>
                </a:lnTo>
                <a:lnTo>
                  <a:pt x="604377" y="10157"/>
                </a:lnTo>
                <a:lnTo>
                  <a:pt x="651105" y="0"/>
                </a:lnTo>
                <a:lnTo>
                  <a:pt x="797428" y="783868"/>
                </a:lnTo>
                <a:lnTo>
                  <a:pt x="10399" y="912109"/>
                </a:lnTo>
                <a:close/>
              </a:path>
            </a:pathLst>
          </a:custGeom>
          <a:ln w="19050">
            <a:solidFill>
              <a:srgbClr val="FFFFFF"/>
            </a:solidFill>
          </a:ln>
        </p:spPr>
        <p:txBody>
          <a:bodyPr wrap="square" lIns="0" tIns="0" rIns="0" bIns="0" rtlCol="0"/>
          <a:lstStyle/>
          <a:p/>
        </p:txBody>
      </p:sp>
      <p:sp>
        <p:nvSpPr>
          <p:cNvPr id="50" name="object 50"/>
          <p:cNvSpPr/>
          <p:nvPr/>
        </p:nvSpPr>
        <p:spPr>
          <a:xfrm>
            <a:off x="7495956" y="4718818"/>
            <a:ext cx="797560" cy="892175"/>
          </a:xfrm>
          <a:custGeom>
            <a:rect l="l" t="t" r="r" b="b"/>
            <a:pathLst>
              <a:path w="797559" h="892175">
                <a:moveTo>
                  <a:pt x="0" y="0"/>
                </a:moveTo>
                <a:lnTo>
                  <a:pt x="797407" y="0"/>
                </a:lnTo>
                <a:lnTo>
                  <a:pt x="797407" y="891697"/>
                </a:lnTo>
                <a:lnTo>
                  <a:pt x="0" y="891697"/>
                </a:lnTo>
                <a:lnTo>
                  <a:pt x="0" y="0"/>
                </a:lnTo>
                <a:close/>
              </a:path>
            </a:pathLst>
          </a:custGeom>
          <a:solidFill>
            <a:srgbClr val="1BB8AA"/>
          </a:solidFill>
        </p:spPr>
        <p:txBody>
          <a:bodyPr wrap="square" lIns="0" tIns="0" rIns="0" bIns="0" rtlCol="0"/>
          <a:lstStyle/>
          <a:p/>
        </p:txBody>
      </p:sp>
      <p:sp>
        <p:nvSpPr>
          <p:cNvPr id="51" name="object 51"/>
          <p:cNvSpPr/>
          <p:nvPr/>
        </p:nvSpPr>
        <p:spPr>
          <a:xfrm>
            <a:off x="7495956" y="4718818"/>
            <a:ext cx="797560" cy="892175"/>
          </a:xfrm>
          <a:custGeom>
            <a:rect l="l" t="t" r="r" b="b"/>
            <a:pathLst>
              <a:path w="797559" h="892175">
                <a:moveTo>
                  <a:pt x="0" y="0"/>
                </a:moveTo>
                <a:lnTo>
                  <a:pt x="797408" y="0"/>
                </a:lnTo>
                <a:lnTo>
                  <a:pt x="797408" y="891697"/>
                </a:lnTo>
                <a:lnTo>
                  <a:pt x="0" y="891697"/>
                </a:lnTo>
                <a:lnTo>
                  <a:pt x="0" y="0"/>
                </a:lnTo>
                <a:close/>
              </a:path>
            </a:pathLst>
          </a:custGeom>
          <a:ln w="19050">
            <a:solidFill>
              <a:srgbClr val="FFFFFF"/>
            </a:solidFill>
          </a:ln>
        </p:spPr>
        <p:txBody>
          <a:bodyPr wrap="square" lIns="0" tIns="0" rIns="0" bIns="0" rtlCol="0"/>
          <a:lstStyle/>
          <a:p/>
        </p:txBody>
      </p:sp>
      <p:sp>
        <p:nvSpPr>
          <p:cNvPr id="52" name="object 52"/>
          <p:cNvSpPr/>
          <p:nvPr/>
        </p:nvSpPr>
        <p:spPr>
          <a:xfrm>
            <a:off x="7495956" y="5610515"/>
            <a:ext cx="797560" cy="552450"/>
          </a:xfrm>
          <a:custGeom>
            <a:rect l="l" t="t" r="r" b="b"/>
            <a:pathLst>
              <a:path w="797559" h="552450">
                <a:moveTo>
                  <a:pt x="0" y="0"/>
                </a:moveTo>
                <a:lnTo>
                  <a:pt x="797407" y="0"/>
                </a:lnTo>
                <a:lnTo>
                  <a:pt x="797407" y="552398"/>
                </a:lnTo>
                <a:lnTo>
                  <a:pt x="0" y="552398"/>
                </a:lnTo>
                <a:lnTo>
                  <a:pt x="0" y="0"/>
                </a:lnTo>
                <a:close/>
              </a:path>
            </a:pathLst>
          </a:custGeom>
          <a:solidFill>
            <a:srgbClr val="696CC6"/>
          </a:solidFill>
        </p:spPr>
        <p:txBody>
          <a:bodyPr wrap="square" lIns="0" tIns="0" rIns="0" bIns="0" rtlCol="0"/>
          <a:lstStyle/>
          <a:p/>
        </p:txBody>
      </p:sp>
      <p:sp>
        <p:nvSpPr>
          <p:cNvPr id="53" name="object 53"/>
          <p:cNvSpPr/>
          <p:nvPr/>
        </p:nvSpPr>
        <p:spPr>
          <a:xfrm>
            <a:off x="7495956" y="5610515"/>
            <a:ext cx="797560" cy="552450"/>
          </a:xfrm>
          <a:custGeom>
            <a:rect l="l" t="t" r="r" b="b"/>
            <a:pathLst>
              <a:path w="797559" h="552450">
                <a:moveTo>
                  <a:pt x="0" y="0"/>
                </a:moveTo>
                <a:lnTo>
                  <a:pt x="797408" y="0"/>
                </a:lnTo>
                <a:lnTo>
                  <a:pt x="797408" y="552399"/>
                </a:lnTo>
                <a:lnTo>
                  <a:pt x="0" y="552399"/>
                </a:lnTo>
                <a:lnTo>
                  <a:pt x="0" y="0"/>
                </a:lnTo>
                <a:close/>
              </a:path>
            </a:pathLst>
          </a:custGeom>
          <a:ln w="19050">
            <a:solidFill>
              <a:srgbClr val="FFFFFF"/>
            </a:solidFill>
          </a:ln>
        </p:spPr>
        <p:txBody>
          <a:bodyPr wrap="square" lIns="0" tIns="0" rIns="0" bIns="0" rtlCol="0"/>
          <a:lstStyle/>
          <a:p/>
        </p:txBody>
      </p:sp>
      <p:sp>
        <p:nvSpPr>
          <p:cNvPr id="54" name="object 54"/>
          <p:cNvSpPr/>
          <p:nvPr/>
        </p:nvSpPr>
        <p:spPr>
          <a:xfrm>
            <a:off x="7495956" y="6162914"/>
            <a:ext cx="797560" cy="151130"/>
          </a:xfrm>
          <a:custGeom>
            <a:rect l="l" t="t" r="r" b="b"/>
            <a:pathLst>
              <a:path w="797559" h="151129">
                <a:moveTo>
                  <a:pt x="0" y="0"/>
                </a:moveTo>
                <a:lnTo>
                  <a:pt x="797407" y="0"/>
                </a:lnTo>
                <a:lnTo>
                  <a:pt x="797407" y="150719"/>
                </a:lnTo>
                <a:lnTo>
                  <a:pt x="0" y="150719"/>
                </a:lnTo>
                <a:lnTo>
                  <a:pt x="0" y="0"/>
                </a:lnTo>
                <a:close/>
              </a:path>
            </a:pathLst>
          </a:custGeom>
          <a:solidFill>
            <a:srgbClr val="013B67"/>
          </a:solidFill>
        </p:spPr>
        <p:txBody>
          <a:bodyPr wrap="square" lIns="0" tIns="0" rIns="0" bIns="0" rtlCol="0"/>
          <a:lstStyle/>
          <a:p/>
        </p:txBody>
      </p:sp>
      <p:sp>
        <p:nvSpPr>
          <p:cNvPr id="55" name="object 55"/>
          <p:cNvSpPr/>
          <p:nvPr/>
        </p:nvSpPr>
        <p:spPr>
          <a:xfrm>
            <a:off x="7495956" y="6162914"/>
            <a:ext cx="797560" cy="151130"/>
          </a:xfrm>
          <a:custGeom>
            <a:rect l="l" t="t" r="r" b="b"/>
            <a:pathLst>
              <a:path w="797559" h="151129">
                <a:moveTo>
                  <a:pt x="0" y="0"/>
                </a:moveTo>
                <a:lnTo>
                  <a:pt x="797408" y="0"/>
                </a:lnTo>
                <a:lnTo>
                  <a:pt x="797408" y="150720"/>
                </a:lnTo>
                <a:lnTo>
                  <a:pt x="0" y="150720"/>
                </a:lnTo>
                <a:lnTo>
                  <a:pt x="0" y="0"/>
                </a:lnTo>
                <a:close/>
              </a:path>
            </a:pathLst>
          </a:custGeom>
          <a:ln w="19050">
            <a:solidFill>
              <a:srgbClr val="FFFFFF"/>
            </a:solidFill>
          </a:ln>
        </p:spPr>
        <p:txBody>
          <a:bodyPr wrap="square" lIns="0" tIns="0" rIns="0" bIns="0" rtlCol="0"/>
          <a:lstStyle/>
          <a:p/>
        </p:txBody>
      </p:sp>
      <p:sp>
        <p:nvSpPr>
          <p:cNvPr id="56" name="object 56"/>
          <p:cNvSpPr/>
          <p:nvPr/>
        </p:nvSpPr>
        <p:spPr>
          <a:xfrm>
            <a:off x="6153522" y="4732358"/>
            <a:ext cx="146685" cy="784225"/>
          </a:xfrm>
          <a:custGeom>
            <a:rect l="l" t="t" r="r" b="b"/>
            <a:pathLst>
              <a:path w="146685" h="784225">
                <a:moveTo>
                  <a:pt x="0" y="0"/>
                </a:moveTo>
                <a:lnTo>
                  <a:pt x="146322" y="783868"/>
                </a:lnTo>
              </a:path>
            </a:pathLst>
          </a:custGeom>
          <a:ln w="19050">
            <a:solidFill>
              <a:srgbClr val="FFFFFF"/>
            </a:solidFill>
          </a:ln>
        </p:spPr>
        <p:txBody>
          <a:bodyPr wrap="square" lIns="0" tIns="0" rIns="0" bIns="0" rtlCol="0"/>
          <a:lstStyle/>
          <a:p/>
        </p:txBody>
      </p:sp>
      <p:sp>
        <p:nvSpPr>
          <p:cNvPr id="57" name="object 57"/>
          <p:cNvSpPr/>
          <p:nvPr/>
        </p:nvSpPr>
        <p:spPr>
          <a:xfrm>
            <a:off x="6153522" y="4732358"/>
            <a:ext cx="146685" cy="784225"/>
          </a:xfrm>
          <a:custGeom>
            <a:rect l="l" t="t" r="r" b="b"/>
            <a:pathLst>
              <a:path w="146685" h="784225">
                <a:moveTo>
                  <a:pt x="0" y="0"/>
                </a:moveTo>
                <a:lnTo>
                  <a:pt x="146322" y="783868"/>
                </a:lnTo>
              </a:path>
            </a:pathLst>
          </a:custGeom>
          <a:ln w="19050">
            <a:solidFill>
              <a:srgbClr val="FFFFFF"/>
            </a:solidFill>
          </a:ln>
        </p:spPr>
        <p:txBody>
          <a:bodyPr wrap="square" lIns="0" tIns="0" rIns="0" bIns="0" rtlCol="0"/>
          <a:lstStyle/>
          <a:p/>
        </p:txBody>
      </p:sp>
      <p:sp>
        <p:nvSpPr>
          <p:cNvPr id="58" name="object 58"/>
          <p:cNvSpPr/>
          <p:nvPr/>
        </p:nvSpPr>
        <p:spPr>
          <a:xfrm>
            <a:off x="6225288" y="4718685"/>
            <a:ext cx="944244" cy="1595120"/>
          </a:xfrm>
          <a:custGeom>
            <a:rect l="l" t="t" r="r" b="b"/>
            <a:pathLst>
              <a:path w="944244" h="1595120">
                <a:moveTo>
                  <a:pt x="143258" y="0"/>
                </a:moveTo>
                <a:lnTo>
                  <a:pt x="95803" y="1654"/>
                </a:lnTo>
                <a:lnTo>
                  <a:pt x="48018" y="6189"/>
                </a:lnTo>
                <a:lnTo>
                  <a:pt x="0" y="13672"/>
                </a:lnTo>
                <a:lnTo>
                  <a:pt x="146321" y="797541"/>
                </a:lnTo>
                <a:lnTo>
                  <a:pt x="0" y="1581409"/>
                </a:lnTo>
                <a:lnTo>
                  <a:pt x="48542" y="1588931"/>
                </a:lnTo>
                <a:lnTo>
                  <a:pt x="97362" y="1593444"/>
                </a:lnTo>
                <a:lnTo>
                  <a:pt x="146322" y="1594949"/>
                </a:lnTo>
                <a:lnTo>
                  <a:pt x="195282" y="1593444"/>
                </a:lnTo>
                <a:lnTo>
                  <a:pt x="244102" y="1588931"/>
                </a:lnTo>
                <a:lnTo>
                  <a:pt x="292644" y="1581409"/>
                </a:lnTo>
                <a:lnTo>
                  <a:pt x="340128" y="1571065"/>
                </a:lnTo>
                <a:lnTo>
                  <a:pt x="386332" y="1558055"/>
                </a:lnTo>
                <a:lnTo>
                  <a:pt x="431188" y="1542478"/>
                </a:lnTo>
                <a:lnTo>
                  <a:pt x="474630" y="1524430"/>
                </a:lnTo>
                <a:lnTo>
                  <a:pt x="516592" y="1504009"/>
                </a:lnTo>
                <a:lnTo>
                  <a:pt x="557007" y="1481311"/>
                </a:lnTo>
                <a:lnTo>
                  <a:pt x="595807" y="1456435"/>
                </a:lnTo>
                <a:lnTo>
                  <a:pt x="632927" y="1429478"/>
                </a:lnTo>
                <a:lnTo>
                  <a:pt x="668300" y="1400536"/>
                </a:lnTo>
                <a:lnTo>
                  <a:pt x="701859" y="1369708"/>
                </a:lnTo>
                <a:lnTo>
                  <a:pt x="733537" y="1337090"/>
                </a:lnTo>
                <a:lnTo>
                  <a:pt x="763267" y="1302779"/>
                </a:lnTo>
                <a:lnTo>
                  <a:pt x="790984" y="1266874"/>
                </a:lnTo>
                <a:lnTo>
                  <a:pt x="816619" y="1229471"/>
                </a:lnTo>
                <a:lnTo>
                  <a:pt x="840108" y="1190668"/>
                </a:lnTo>
                <a:lnTo>
                  <a:pt x="861382" y="1150562"/>
                </a:lnTo>
                <a:lnTo>
                  <a:pt x="880375" y="1109249"/>
                </a:lnTo>
                <a:lnTo>
                  <a:pt x="897021" y="1066829"/>
                </a:lnTo>
                <a:lnTo>
                  <a:pt x="911252" y="1023397"/>
                </a:lnTo>
                <a:lnTo>
                  <a:pt x="923003" y="979052"/>
                </a:lnTo>
                <a:lnTo>
                  <a:pt x="932206" y="933890"/>
                </a:lnTo>
                <a:lnTo>
                  <a:pt x="938794" y="888008"/>
                </a:lnTo>
                <a:lnTo>
                  <a:pt x="942702" y="841505"/>
                </a:lnTo>
                <a:lnTo>
                  <a:pt x="943862" y="794477"/>
                </a:lnTo>
                <a:lnTo>
                  <a:pt x="942208" y="747022"/>
                </a:lnTo>
                <a:lnTo>
                  <a:pt x="937672" y="699236"/>
                </a:lnTo>
                <a:lnTo>
                  <a:pt x="930189" y="651218"/>
                </a:lnTo>
                <a:lnTo>
                  <a:pt x="919845" y="603734"/>
                </a:lnTo>
                <a:lnTo>
                  <a:pt x="906836" y="557531"/>
                </a:lnTo>
                <a:lnTo>
                  <a:pt x="891259" y="512674"/>
                </a:lnTo>
                <a:lnTo>
                  <a:pt x="873211" y="469232"/>
                </a:lnTo>
                <a:lnTo>
                  <a:pt x="852790" y="427270"/>
                </a:lnTo>
                <a:lnTo>
                  <a:pt x="830092" y="386855"/>
                </a:lnTo>
                <a:lnTo>
                  <a:pt x="805216" y="348055"/>
                </a:lnTo>
                <a:lnTo>
                  <a:pt x="778259" y="310935"/>
                </a:lnTo>
                <a:lnTo>
                  <a:pt x="749317" y="275562"/>
                </a:lnTo>
                <a:lnTo>
                  <a:pt x="718489" y="242003"/>
                </a:lnTo>
                <a:lnTo>
                  <a:pt x="685871" y="210325"/>
                </a:lnTo>
                <a:lnTo>
                  <a:pt x="651560" y="180595"/>
                </a:lnTo>
                <a:lnTo>
                  <a:pt x="615655" y="152878"/>
                </a:lnTo>
                <a:lnTo>
                  <a:pt x="578252" y="127243"/>
                </a:lnTo>
                <a:lnTo>
                  <a:pt x="539449" y="103754"/>
                </a:lnTo>
                <a:lnTo>
                  <a:pt x="499343" y="82480"/>
                </a:lnTo>
                <a:lnTo>
                  <a:pt x="458031" y="63487"/>
                </a:lnTo>
                <a:lnTo>
                  <a:pt x="415610" y="46841"/>
                </a:lnTo>
                <a:lnTo>
                  <a:pt x="372178" y="32610"/>
                </a:lnTo>
                <a:lnTo>
                  <a:pt x="327833" y="20859"/>
                </a:lnTo>
                <a:lnTo>
                  <a:pt x="282671" y="11656"/>
                </a:lnTo>
                <a:lnTo>
                  <a:pt x="236790" y="5067"/>
                </a:lnTo>
                <a:lnTo>
                  <a:pt x="190286" y="1160"/>
                </a:lnTo>
                <a:lnTo>
                  <a:pt x="143258" y="0"/>
                </a:lnTo>
                <a:close/>
              </a:path>
            </a:pathLst>
          </a:custGeom>
          <a:solidFill>
            <a:srgbClr val="6F309F"/>
          </a:solidFill>
        </p:spPr>
        <p:txBody>
          <a:bodyPr wrap="square" lIns="0" tIns="0" rIns="0" bIns="0" rtlCol="0"/>
          <a:lstStyle/>
          <a:p/>
        </p:txBody>
      </p:sp>
      <p:sp>
        <p:nvSpPr>
          <p:cNvPr id="59" name="object 59"/>
          <p:cNvSpPr/>
          <p:nvPr/>
        </p:nvSpPr>
        <p:spPr>
          <a:xfrm>
            <a:off x="6225288" y="4718685"/>
            <a:ext cx="944244" cy="1595120"/>
          </a:xfrm>
          <a:custGeom>
            <a:rect l="l" t="t" r="r" b="b"/>
            <a:pathLst>
              <a:path w="944244" h="1595120">
                <a:moveTo>
                  <a:pt x="0" y="13672"/>
                </a:moveTo>
                <a:lnTo>
                  <a:pt x="48018" y="6189"/>
                </a:lnTo>
                <a:lnTo>
                  <a:pt x="95803" y="1654"/>
                </a:lnTo>
                <a:lnTo>
                  <a:pt x="143258" y="0"/>
                </a:lnTo>
                <a:lnTo>
                  <a:pt x="190286" y="1160"/>
                </a:lnTo>
                <a:lnTo>
                  <a:pt x="236789" y="5067"/>
                </a:lnTo>
                <a:lnTo>
                  <a:pt x="282671" y="11656"/>
                </a:lnTo>
                <a:lnTo>
                  <a:pt x="327833" y="20859"/>
                </a:lnTo>
                <a:lnTo>
                  <a:pt x="372178" y="32610"/>
                </a:lnTo>
                <a:lnTo>
                  <a:pt x="415610" y="46841"/>
                </a:lnTo>
                <a:lnTo>
                  <a:pt x="458031" y="63487"/>
                </a:lnTo>
                <a:lnTo>
                  <a:pt x="499343" y="82480"/>
                </a:lnTo>
                <a:lnTo>
                  <a:pt x="539449" y="103754"/>
                </a:lnTo>
                <a:lnTo>
                  <a:pt x="578252" y="127243"/>
                </a:lnTo>
                <a:lnTo>
                  <a:pt x="615655" y="152878"/>
                </a:lnTo>
                <a:lnTo>
                  <a:pt x="651561" y="180595"/>
                </a:lnTo>
                <a:lnTo>
                  <a:pt x="685871" y="210325"/>
                </a:lnTo>
                <a:lnTo>
                  <a:pt x="718489" y="242003"/>
                </a:lnTo>
                <a:lnTo>
                  <a:pt x="749317" y="275562"/>
                </a:lnTo>
                <a:lnTo>
                  <a:pt x="778259" y="310935"/>
                </a:lnTo>
                <a:lnTo>
                  <a:pt x="805217" y="348055"/>
                </a:lnTo>
                <a:lnTo>
                  <a:pt x="830093" y="386855"/>
                </a:lnTo>
                <a:lnTo>
                  <a:pt x="852790" y="427270"/>
                </a:lnTo>
                <a:lnTo>
                  <a:pt x="873211" y="469232"/>
                </a:lnTo>
                <a:lnTo>
                  <a:pt x="891259" y="512674"/>
                </a:lnTo>
                <a:lnTo>
                  <a:pt x="906836" y="557530"/>
                </a:lnTo>
                <a:lnTo>
                  <a:pt x="919846" y="603734"/>
                </a:lnTo>
                <a:lnTo>
                  <a:pt x="930190" y="651218"/>
                </a:lnTo>
                <a:lnTo>
                  <a:pt x="937673" y="699236"/>
                </a:lnTo>
                <a:lnTo>
                  <a:pt x="942208" y="747021"/>
                </a:lnTo>
                <a:lnTo>
                  <a:pt x="943862" y="794477"/>
                </a:lnTo>
                <a:lnTo>
                  <a:pt x="942702" y="841505"/>
                </a:lnTo>
                <a:lnTo>
                  <a:pt x="938795" y="888008"/>
                </a:lnTo>
                <a:lnTo>
                  <a:pt x="932206" y="933889"/>
                </a:lnTo>
                <a:lnTo>
                  <a:pt x="923003" y="979051"/>
                </a:lnTo>
                <a:lnTo>
                  <a:pt x="911252" y="1023397"/>
                </a:lnTo>
                <a:lnTo>
                  <a:pt x="897021" y="1066828"/>
                </a:lnTo>
                <a:lnTo>
                  <a:pt x="880375" y="1109249"/>
                </a:lnTo>
                <a:lnTo>
                  <a:pt x="861382" y="1150561"/>
                </a:lnTo>
                <a:lnTo>
                  <a:pt x="840108" y="1190667"/>
                </a:lnTo>
                <a:lnTo>
                  <a:pt x="816620" y="1229471"/>
                </a:lnTo>
                <a:lnTo>
                  <a:pt x="790984" y="1266873"/>
                </a:lnTo>
                <a:lnTo>
                  <a:pt x="763267" y="1302779"/>
                </a:lnTo>
                <a:lnTo>
                  <a:pt x="733537" y="1337089"/>
                </a:lnTo>
                <a:lnTo>
                  <a:pt x="701859" y="1369707"/>
                </a:lnTo>
                <a:lnTo>
                  <a:pt x="668300" y="1400536"/>
                </a:lnTo>
                <a:lnTo>
                  <a:pt x="632928" y="1429477"/>
                </a:lnTo>
                <a:lnTo>
                  <a:pt x="595808" y="1456435"/>
                </a:lnTo>
                <a:lnTo>
                  <a:pt x="557007" y="1481311"/>
                </a:lnTo>
                <a:lnTo>
                  <a:pt x="516592" y="1504008"/>
                </a:lnTo>
                <a:lnTo>
                  <a:pt x="474630" y="1524430"/>
                </a:lnTo>
                <a:lnTo>
                  <a:pt x="431188" y="1542478"/>
                </a:lnTo>
                <a:lnTo>
                  <a:pt x="386332" y="1558055"/>
                </a:lnTo>
                <a:lnTo>
                  <a:pt x="340128" y="1571064"/>
                </a:lnTo>
                <a:lnTo>
                  <a:pt x="292644" y="1581408"/>
                </a:lnTo>
                <a:lnTo>
                  <a:pt x="244102" y="1588931"/>
                </a:lnTo>
                <a:lnTo>
                  <a:pt x="195282" y="1593444"/>
                </a:lnTo>
                <a:lnTo>
                  <a:pt x="146322" y="1594948"/>
                </a:lnTo>
                <a:lnTo>
                  <a:pt x="97362" y="1593444"/>
                </a:lnTo>
                <a:lnTo>
                  <a:pt x="48542" y="1588931"/>
                </a:lnTo>
                <a:lnTo>
                  <a:pt x="0" y="1581408"/>
                </a:lnTo>
                <a:lnTo>
                  <a:pt x="146322" y="797540"/>
                </a:lnTo>
                <a:lnTo>
                  <a:pt x="0" y="13672"/>
                </a:lnTo>
                <a:close/>
              </a:path>
            </a:pathLst>
          </a:custGeom>
          <a:ln w="19050">
            <a:solidFill>
              <a:srgbClr val="FFFFFF"/>
            </a:solidFill>
          </a:ln>
        </p:spPr>
        <p:txBody>
          <a:bodyPr wrap="square" lIns="0" tIns="0" rIns="0" bIns="0" rtlCol="0"/>
          <a:lstStyle/>
          <a:p/>
        </p:txBody>
      </p:sp>
      <p:sp>
        <p:nvSpPr>
          <p:cNvPr id="60" name="object 60"/>
          <p:cNvSpPr/>
          <p:nvPr/>
        </p:nvSpPr>
        <p:spPr>
          <a:xfrm>
            <a:off x="5677616" y="6238447"/>
            <a:ext cx="284480" cy="9525"/>
          </a:xfrm>
          <a:custGeom>
            <a:rect l="l" t="t" r="r" b="b"/>
            <a:pathLst>
              <a:path w="284479" h="9525">
                <a:moveTo>
                  <a:pt x="284210" y="0"/>
                </a:moveTo>
                <a:lnTo>
                  <a:pt x="55672" y="8939"/>
                </a:lnTo>
                <a:lnTo>
                  <a:pt x="0" y="8939"/>
                </a:lnTo>
              </a:path>
            </a:pathLst>
          </a:custGeom>
          <a:ln w="9525">
            <a:solidFill>
              <a:srgbClr val="A6A6A6"/>
            </a:solidFill>
          </a:ln>
        </p:spPr>
        <p:txBody>
          <a:bodyPr wrap="square" lIns="0" tIns="0" rIns="0" bIns="0" rtlCol="0"/>
          <a:lstStyle/>
          <a:p/>
        </p:txBody>
      </p:sp>
      <p:sp>
        <p:nvSpPr>
          <p:cNvPr id="61" name="object 61"/>
          <p:cNvSpPr/>
          <p:nvPr/>
        </p:nvSpPr>
        <p:spPr>
          <a:xfrm>
            <a:off x="5593796" y="6065983"/>
            <a:ext cx="262890" cy="113664"/>
          </a:xfrm>
          <a:custGeom>
            <a:rect l="l" t="t" r="r" b="b"/>
            <a:pathLst>
              <a:path w="262889" h="113663">
                <a:moveTo>
                  <a:pt x="262834" y="113131"/>
                </a:moveTo>
                <a:lnTo>
                  <a:pt x="57195" y="0"/>
                </a:lnTo>
                <a:lnTo>
                  <a:pt x="0" y="0"/>
                </a:lnTo>
              </a:path>
            </a:pathLst>
          </a:custGeom>
          <a:ln w="9525">
            <a:solidFill>
              <a:srgbClr val="A6A6A6"/>
            </a:solidFill>
          </a:ln>
        </p:spPr>
        <p:txBody>
          <a:bodyPr wrap="square" lIns="0" tIns="0" rIns="0" bIns="0" rtlCol="0"/>
          <a:lstStyle/>
          <a:p/>
        </p:txBody>
      </p:sp>
      <p:sp>
        <p:nvSpPr>
          <p:cNvPr id="62" name="object 62"/>
          <p:cNvSpPr/>
          <p:nvPr/>
        </p:nvSpPr>
        <p:spPr>
          <a:xfrm>
            <a:off x="5544233" y="4998925"/>
            <a:ext cx="103505" cy="59055"/>
          </a:xfrm>
          <a:custGeom>
            <a:rect l="l" t="t" r="r" b="b"/>
            <a:pathLst>
              <a:path w="103504" h="59054">
                <a:moveTo>
                  <a:pt x="103099" y="58947"/>
                </a:moveTo>
                <a:lnTo>
                  <a:pt x="57990" y="0"/>
                </a:lnTo>
                <a:lnTo>
                  <a:pt x="0" y="0"/>
                </a:lnTo>
              </a:path>
            </a:pathLst>
          </a:custGeom>
          <a:ln w="9525">
            <a:solidFill>
              <a:srgbClr val="A6A6A6"/>
            </a:solidFill>
          </a:ln>
        </p:spPr>
        <p:txBody>
          <a:bodyPr wrap="square" lIns="0" tIns="0" rIns="0" bIns="0" rtlCol="0"/>
          <a:lstStyle/>
          <a:p/>
        </p:txBody>
      </p:sp>
      <p:sp>
        <p:nvSpPr>
          <p:cNvPr id="63" name="object 63"/>
          <p:cNvSpPr txBox="1"/>
          <p:nvPr/>
        </p:nvSpPr>
        <p:spPr>
          <a:xfrm>
            <a:off x="5671680" y="6271259"/>
            <a:ext cx="61912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262626"/>
                </a:solidFill>
                <a:latin typeface="微软雅黑"/>
                <a:cs typeface="微软雅黑"/>
              </a:rPr>
              <a:t>模特圈,</a:t>
            </a:r>
            <a:r>
              <a:rPr sz="800" spc="-70">
                <a:solidFill>
                  <a:srgbClr val="262626"/>
                </a:solidFill>
                <a:latin typeface="微软雅黑"/>
                <a:cs typeface="微软雅黑"/>
              </a:rPr>
              <a:t> </a:t>
            </a:r>
            <a:r>
              <a:rPr sz="800" spc="-5">
                <a:solidFill>
                  <a:srgbClr val="262626"/>
                </a:solidFill>
                <a:latin typeface="微软雅黑"/>
                <a:cs typeface="微软雅黑"/>
              </a:rPr>
              <a:t>2.6%</a:t>
            </a:r>
            <a:endParaRPr sz="800">
              <a:latin typeface="微软雅黑"/>
              <a:cs typeface="微软雅黑"/>
            </a:endParaRPr>
          </a:p>
        </p:txBody>
      </p:sp>
      <p:sp>
        <p:nvSpPr>
          <p:cNvPr id="64" name="object 64"/>
          <p:cNvSpPr txBox="1"/>
          <p:nvPr/>
        </p:nvSpPr>
        <p:spPr>
          <a:xfrm>
            <a:off x="4882536" y="5750052"/>
            <a:ext cx="788670" cy="528320"/>
          </a:xfrm>
          <a:prstGeom prst="rect">
            <a:avLst/>
          </a:prstGeom>
        </p:spPr>
        <p:txBody>
          <a:bodyPr vert="horz" wrap="square" lIns="0" tIns="12700" rIns="0" bIns="0" rtlCol="0">
            <a:spAutoFit/>
          </a:bodyPr>
          <a:lstStyle/>
          <a:p>
            <a:pPr marL="12700">
              <a:lnSpc>
                <a:spcPct val="100000"/>
              </a:lnSpc>
              <a:spcBef>
                <a:spcPts val="100"/>
              </a:spcBef>
            </a:pPr>
            <a:r>
              <a:rPr sz="800">
                <a:solidFill>
                  <a:srgbClr val="262626"/>
                </a:solidFill>
                <a:latin typeface="微软雅黑"/>
                <a:cs typeface="微软雅黑"/>
              </a:rPr>
              <a:t>偶像圈,</a:t>
            </a:r>
            <a:r>
              <a:rPr sz="800" spc="-25">
                <a:solidFill>
                  <a:srgbClr val="262626"/>
                </a:solidFill>
                <a:latin typeface="微软雅黑"/>
                <a:cs typeface="微软雅黑"/>
              </a:rPr>
              <a:t> </a:t>
            </a:r>
            <a:r>
              <a:rPr sz="800" spc="-5">
                <a:solidFill>
                  <a:srgbClr val="262626"/>
                </a:solidFill>
                <a:latin typeface="微软雅黑"/>
                <a:cs typeface="微软雅黑"/>
              </a:rPr>
              <a:t>12.1%</a:t>
            </a:r>
            <a:endParaRPr sz="800">
              <a:latin typeface="微软雅黑"/>
              <a:cs typeface="微软雅黑"/>
            </a:endParaRPr>
          </a:p>
          <a:p>
            <a:pPr marL="98425">
              <a:lnSpc>
                <a:spcPct val="100000"/>
              </a:lnSpc>
              <a:spcBef>
                <a:spcPts val="620"/>
              </a:spcBef>
            </a:pPr>
            <a:r>
              <a:rPr sz="800">
                <a:solidFill>
                  <a:srgbClr val="262626"/>
                </a:solidFill>
                <a:latin typeface="微软雅黑"/>
                <a:cs typeface="微软雅黑"/>
              </a:rPr>
              <a:t>新媒体,</a:t>
            </a:r>
            <a:r>
              <a:rPr sz="800" spc="-30">
                <a:solidFill>
                  <a:srgbClr val="262626"/>
                </a:solidFill>
                <a:latin typeface="微软雅黑"/>
                <a:cs typeface="微软雅黑"/>
              </a:rPr>
              <a:t> </a:t>
            </a:r>
            <a:r>
              <a:rPr sz="800" spc="-5">
                <a:solidFill>
                  <a:srgbClr val="262626"/>
                </a:solidFill>
                <a:latin typeface="微软雅黑"/>
                <a:cs typeface="微软雅黑"/>
              </a:rPr>
              <a:t>1.9%</a:t>
            </a:r>
            <a:endParaRPr sz="800">
              <a:latin typeface="微软雅黑"/>
              <a:cs typeface="微软雅黑"/>
            </a:endParaRPr>
          </a:p>
          <a:p>
            <a:pPr marL="182245">
              <a:lnSpc>
                <a:spcPct val="100000"/>
              </a:lnSpc>
              <a:spcBef>
                <a:spcPts val="459"/>
              </a:spcBef>
            </a:pPr>
            <a:r>
              <a:rPr sz="800">
                <a:latin typeface="微软雅黑"/>
                <a:cs typeface="微软雅黑"/>
              </a:rPr>
              <a:t>电竞圈,</a:t>
            </a:r>
            <a:r>
              <a:rPr sz="800" spc="-70">
                <a:latin typeface="微软雅黑"/>
                <a:cs typeface="微软雅黑"/>
              </a:rPr>
              <a:t> </a:t>
            </a:r>
            <a:r>
              <a:rPr sz="800" spc="-5">
                <a:latin typeface="微软雅黑"/>
                <a:cs typeface="微软雅黑"/>
              </a:rPr>
              <a:t>2.9%</a:t>
            </a:r>
            <a:endParaRPr sz="800">
              <a:latin typeface="微软雅黑"/>
              <a:cs typeface="微软雅黑"/>
            </a:endParaRPr>
          </a:p>
        </p:txBody>
      </p:sp>
      <p:sp>
        <p:nvSpPr>
          <p:cNvPr id="65" name="object 65"/>
          <p:cNvSpPr txBox="1"/>
          <p:nvPr/>
        </p:nvSpPr>
        <p:spPr>
          <a:xfrm>
            <a:off x="4936095" y="4829555"/>
            <a:ext cx="601980" cy="379095"/>
          </a:xfrm>
          <a:prstGeom prst="rect">
            <a:avLst/>
          </a:prstGeom>
        </p:spPr>
        <p:txBody>
          <a:bodyPr vert="horz" wrap="square" lIns="0" tIns="12700" rIns="0" bIns="0" rtlCol="0">
            <a:spAutoFit/>
          </a:bodyPr>
          <a:lstStyle/>
          <a:p>
            <a:pPr marL="153670" marR="5080" indent="-141605">
              <a:lnSpc>
                <a:spcPct val="145000"/>
              </a:lnSpc>
              <a:spcBef>
                <a:spcPts val="100"/>
              </a:spcBef>
            </a:pPr>
            <a:r>
              <a:rPr sz="800">
                <a:solidFill>
                  <a:srgbClr val="262626"/>
                </a:solidFill>
                <a:latin typeface="微软雅黑"/>
                <a:cs typeface="微软雅黑"/>
              </a:rPr>
              <a:t>体育</a:t>
            </a:r>
            <a:r>
              <a:rPr sz="800" spc="-5">
                <a:solidFill>
                  <a:srgbClr val="262626"/>
                </a:solidFill>
                <a:latin typeface="微软雅黑"/>
                <a:cs typeface="微软雅黑"/>
              </a:rPr>
              <a:t>-</a:t>
            </a:r>
            <a:r>
              <a:rPr sz="800">
                <a:solidFill>
                  <a:srgbClr val="262626"/>
                </a:solidFill>
                <a:latin typeface="微软雅黑"/>
                <a:cs typeface="微软雅黑"/>
              </a:rPr>
              <a:t>运动员,  </a:t>
            </a:r>
            <a:r>
              <a:rPr sz="800" spc="-5">
                <a:solidFill>
                  <a:srgbClr val="262626"/>
                </a:solidFill>
                <a:latin typeface="微软雅黑"/>
                <a:cs typeface="微软雅黑"/>
              </a:rPr>
              <a:t>24.6%</a:t>
            </a:r>
            <a:endParaRPr sz="800">
              <a:latin typeface="微软雅黑"/>
              <a:cs typeface="微软雅黑"/>
            </a:endParaRPr>
          </a:p>
        </p:txBody>
      </p:sp>
      <p:sp>
        <p:nvSpPr>
          <p:cNvPr id="66" name="object 66"/>
          <p:cNvSpPr txBox="1"/>
          <p:nvPr/>
        </p:nvSpPr>
        <p:spPr>
          <a:xfrm>
            <a:off x="7495956" y="4718818"/>
            <a:ext cx="810260" cy="892175"/>
          </a:xfrm>
          <a:prstGeom prst="rect">
            <a:avLst/>
          </a:prstGeom>
        </p:spPr>
        <p:txBody>
          <a:bodyPr vert="horz" wrap="square" lIns="0" tIns="0" rIns="0" bIns="0" rtlCol="0">
            <a:spAutoFit/>
          </a:bodyPr>
          <a:lstStyle/>
          <a:p>
            <a:pPr marR="3175">
              <a:lnSpc>
                <a:spcPct val="100000"/>
              </a:lnSpc>
            </a:pPr>
            <a:endParaRPr sz="1000">
              <a:latin typeface="Times New Roman"/>
              <a:cs typeface="Times New Roman"/>
            </a:endParaRPr>
          </a:p>
          <a:p>
            <a:pPr marR="3175">
              <a:lnSpc>
                <a:spcPct val="100000"/>
              </a:lnSpc>
            </a:pPr>
            <a:endParaRPr sz="1000">
              <a:latin typeface="Times New Roman"/>
              <a:cs typeface="Times New Roman"/>
            </a:endParaRPr>
          </a:p>
          <a:p>
            <a:pPr>
              <a:lnSpc>
                <a:spcPct val="100000"/>
              </a:lnSpc>
              <a:spcBef>
                <a:spcPts val="735"/>
              </a:spcBef>
            </a:pPr>
            <a:r>
              <a:rPr sz="800">
                <a:solidFill>
                  <a:srgbClr val="FFFFFF"/>
                </a:solidFill>
                <a:latin typeface="微软雅黑"/>
                <a:cs typeface="微软雅黑"/>
              </a:rPr>
              <a:t>娱乐</a:t>
            </a:r>
            <a:r>
              <a:rPr sz="800" spc="-5">
                <a:solidFill>
                  <a:srgbClr val="FFFFFF"/>
                </a:solidFill>
                <a:latin typeface="微软雅黑"/>
                <a:cs typeface="微软雅黑"/>
              </a:rPr>
              <a:t>-</a:t>
            </a:r>
            <a:r>
              <a:rPr sz="800">
                <a:solidFill>
                  <a:srgbClr val="FFFFFF"/>
                </a:solidFill>
                <a:latin typeface="微软雅黑"/>
                <a:cs typeface="微软雅黑"/>
              </a:rPr>
              <a:t>影视,</a:t>
            </a:r>
            <a:r>
              <a:rPr sz="800" spc="-75">
                <a:solidFill>
                  <a:srgbClr val="FFFFFF"/>
                </a:solidFill>
                <a:latin typeface="微软雅黑"/>
                <a:cs typeface="微软雅黑"/>
              </a:rPr>
              <a:t> </a:t>
            </a:r>
            <a:r>
              <a:rPr sz="800" spc="-5">
                <a:solidFill>
                  <a:srgbClr val="FFFFFF"/>
                </a:solidFill>
                <a:latin typeface="微软雅黑"/>
                <a:cs typeface="微软雅黑"/>
              </a:rPr>
              <a:t>31.2%</a:t>
            </a:r>
            <a:endParaRPr sz="800">
              <a:latin typeface="微软雅黑"/>
              <a:cs typeface="微软雅黑"/>
            </a:endParaRPr>
          </a:p>
        </p:txBody>
      </p:sp>
      <p:sp>
        <p:nvSpPr>
          <p:cNvPr id="67" name="object 67"/>
          <p:cNvSpPr txBox="1"/>
          <p:nvPr/>
        </p:nvSpPr>
        <p:spPr>
          <a:xfrm>
            <a:off x="7495956" y="5610515"/>
            <a:ext cx="810260" cy="552450"/>
          </a:xfrm>
          <a:prstGeom prst="rect">
            <a:avLst/>
          </a:prstGeom>
        </p:spPr>
        <p:txBody>
          <a:bodyPr vert="horz" wrap="square" lIns="0" tIns="0" rIns="0" bIns="0" rtlCol="0">
            <a:spAutoFit/>
          </a:bodyPr>
          <a:lstStyle/>
          <a:p>
            <a:pPr marR="3175">
              <a:lnSpc>
                <a:spcPct val="100000"/>
              </a:lnSpc>
            </a:pPr>
            <a:endParaRPr sz="1000">
              <a:latin typeface="Times New Roman"/>
              <a:cs typeface="Times New Roman"/>
            </a:endParaRPr>
          </a:p>
          <a:p>
            <a:pPr marL="1270">
              <a:lnSpc>
                <a:spcPct val="100000"/>
              </a:lnSpc>
              <a:spcBef>
                <a:spcPts val="840"/>
              </a:spcBef>
            </a:pPr>
            <a:r>
              <a:rPr sz="800">
                <a:solidFill>
                  <a:srgbClr val="FFFFFF"/>
                </a:solidFill>
                <a:latin typeface="微软雅黑"/>
                <a:cs typeface="微软雅黑"/>
              </a:rPr>
              <a:t>娱乐</a:t>
            </a:r>
            <a:r>
              <a:rPr sz="800" spc="-5">
                <a:solidFill>
                  <a:srgbClr val="FFFFFF"/>
                </a:solidFill>
                <a:latin typeface="微软雅黑"/>
                <a:cs typeface="微软雅黑"/>
              </a:rPr>
              <a:t>-</a:t>
            </a:r>
            <a:r>
              <a:rPr sz="800">
                <a:solidFill>
                  <a:srgbClr val="FFFFFF"/>
                </a:solidFill>
                <a:latin typeface="微软雅黑"/>
                <a:cs typeface="微软雅黑"/>
              </a:rPr>
              <a:t>音乐,</a:t>
            </a:r>
            <a:r>
              <a:rPr sz="800" spc="-80">
                <a:solidFill>
                  <a:srgbClr val="FFFFFF"/>
                </a:solidFill>
                <a:latin typeface="微软雅黑"/>
                <a:cs typeface="微软雅黑"/>
              </a:rPr>
              <a:t> </a:t>
            </a:r>
            <a:r>
              <a:rPr sz="800" spc="-5">
                <a:solidFill>
                  <a:srgbClr val="FFFFFF"/>
                </a:solidFill>
                <a:latin typeface="微软雅黑"/>
                <a:cs typeface="微软雅黑"/>
              </a:rPr>
              <a:t>19.4%</a:t>
            </a:r>
            <a:endParaRPr sz="800">
              <a:latin typeface="微软雅黑"/>
              <a:cs typeface="微软雅黑"/>
            </a:endParaRPr>
          </a:p>
        </p:txBody>
      </p:sp>
      <p:sp>
        <p:nvSpPr>
          <p:cNvPr id="68" name="object 68"/>
          <p:cNvSpPr txBox="1"/>
          <p:nvPr/>
        </p:nvSpPr>
        <p:spPr>
          <a:xfrm>
            <a:off x="7495956" y="6162914"/>
            <a:ext cx="810260" cy="151130"/>
          </a:xfrm>
          <a:prstGeom prst="rect">
            <a:avLst/>
          </a:prstGeom>
        </p:spPr>
        <p:txBody>
          <a:bodyPr vert="horz" wrap="square" lIns="0" tIns="0" rIns="0" bIns="0" rtlCol="0">
            <a:spAutoFit/>
          </a:bodyPr>
          <a:lstStyle/>
          <a:p>
            <a:pPr marL="60960">
              <a:lnSpc>
                <a:spcPts val="905"/>
              </a:lnSpc>
            </a:pPr>
            <a:r>
              <a:rPr sz="800">
                <a:solidFill>
                  <a:srgbClr val="FFFFFF"/>
                </a:solidFill>
                <a:latin typeface="微软雅黑"/>
                <a:cs typeface="微软雅黑"/>
              </a:rPr>
              <a:t>娱乐</a:t>
            </a:r>
            <a:r>
              <a:rPr sz="800" spc="-5">
                <a:solidFill>
                  <a:srgbClr val="FFFFFF"/>
                </a:solidFill>
                <a:latin typeface="微软雅黑"/>
                <a:cs typeface="微软雅黑"/>
              </a:rPr>
              <a:t>-</a:t>
            </a:r>
            <a:r>
              <a:rPr sz="800">
                <a:solidFill>
                  <a:srgbClr val="FFFFFF"/>
                </a:solidFill>
                <a:latin typeface="微软雅黑"/>
                <a:cs typeface="微软雅黑"/>
              </a:rPr>
              <a:t>主持,</a:t>
            </a:r>
            <a:r>
              <a:rPr sz="800" spc="-80">
                <a:solidFill>
                  <a:srgbClr val="FFFFFF"/>
                </a:solidFill>
                <a:latin typeface="微软雅黑"/>
                <a:cs typeface="微软雅黑"/>
              </a:rPr>
              <a:t> </a:t>
            </a:r>
            <a:r>
              <a:rPr sz="800" spc="-5">
                <a:solidFill>
                  <a:srgbClr val="FFFFFF"/>
                </a:solidFill>
                <a:latin typeface="微软雅黑"/>
                <a:cs typeface="微软雅黑"/>
              </a:rPr>
              <a:t>5.3%</a:t>
            </a:r>
            <a:endParaRPr sz="800">
              <a:latin typeface="微软雅黑"/>
              <a:cs typeface="微软雅黑"/>
            </a:endParaRPr>
          </a:p>
        </p:txBody>
      </p:sp>
      <p:sp>
        <p:nvSpPr>
          <p:cNvPr id="69" name="object 69"/>
          <p:cNvSpPr txBox="1"/>
          <p:nvPr/>
        </p:nvSpPr>
        <p:spPr>
          <a:xfrm>
            <a:off x="6497041" y="5442203"/>
            <a:ext cx="546735"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其他</a:t>
            </a:r>
            <a:r>
              <a:rPr sz="800" spc="-5">
                <a:solidFill>
                  <a:srgbClr val="FFFFFF"/>
                </a:solidFill>
                <a:latin typeface="微软雅黑"/>
                <a:cs typeface="微软雅黑"/>
              </a:rPr>
              <a:t>,55.9%</a:t>
            </a:r>
            <a:endParaRPr sz="800">
              <a:latin typeface="微软雅黑"/>
              <a:cs typeface="微软雅黑"/>
            </a:endParaRPr>
          </a:p>
        </p:txBody>
      </p:sp>
      <p:sp>
        <p:nvSpPr>
          <p:cNvPr id="70" name="object 70"/>
          <p:cNvSpPr txBox="1"/>
          <p:nvPr/>
        </p:nvSpPr>
        <p:spPr>
          <a:xfrm>
            <a:off x="5742201" y="4324604"/>
            <a:ext cx="23114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微软雅黑"/>
                <a:cs typeface="微软雅黑"/>
              </a:rPr>
              <a:t>近一年全行业品牌代言人</a:t>
            </a:r>
            <a:r>
              <a:rPr sz="1200" b="1">
                <a:solidFill>
                  <a:srgbClr val="6F309F"/>
                </a:solidFill>
                <a:latin typeface="微软雅黑"/>
                <a:cs typeface="微软雅黑"/>
              </a:rPr>
              <a:t>圈层分布</a:t>
            </a:r>
            <a:endParaRPr sz="1200">
              <a:latin typeface="微软雅黑"/>
              <a:cs typeface="微软雅黑"/>
            </a:endParaRPr>
          </a:p>
        </p:txBody>
      </p:sp>
      <p:sp>
        <p:nvSpPr>
          <p:cNvPr id="71" name="object 71"/>
          <p:cNvSpPr/>
          <p:nvPr/>
        </p:nvSpPr>
        <p:spPr>
          <a:xfrm>
            <a:off x="911354" y="4736591"/>
            <a:ext cx="137160" cy="131445"/>
          </a:xfrm>
          <a:custGeom>
            <a:rect l="l" t="t" r="r" b="b"/>
            <a:pathLst>
              <a:path w="137159" h="131445">
                <a:moveTo>
                  <a:pt x="137157" y="0"/>
                </a:moveTo>
                <a:lnTo>
                  <a:pt x="0" y="0"/>
                </a:lnTo>
                <a:lnTo>
                  <a:pt x="0" y="131063"/>
                </a:lnTo>
                <a:lnTo>
                  <a:pt x="137157" y="131063"/>
                </a:lnTo>
                <a:lnTo>
                  <a:pt x="137157" y="0"/>
                </a:lnTo>
                <a:close/>
              </a:path>
            </a:pathLst>
          </a:custGeom>
          <a:solidFill>
            <a:srgbClr val="6F309F"/>
          </a:solidFill>
        </p:spPr>
        <p:txBody>
          <a:bodyPr wrap="square" lIns="0" tIns="0" rIns="0" bIns="0" rtlCol="0"/>
          <a:lstStyle/>
          <a:p/>
        </p:txBody>
      </p:sp>
      <p:sp>
        <p:nvSpPr>
          <p:cNvPr id="72" name="object 72"/>
          <p:cNvSpPr/>
          <p:nvPr/>
        </p:nvSpPr>
        <p:spPr>
          <a:xfrm>
            <a:off x="911354" y="5065776"/>
            <a:ext cx="372110" cy="134620"/>
          </a:xfrm>
          <a:custGeom>
            <a:rect l="l" t="t" r="r" b="b"/>
            <a:pathLst>
              <a:path w="372109" h="134620">
                <a:moveTo>
                  <a:pt x="371853" y="0"/>
                </a:moveTo>
                <a:lnTo>
                  <a:pt x="0" y="0"/>
                </a:lnTo>
                <a:lnTo>
                  <a:pt x="0" y="134112"/>
                </a:lnTo>
                <a:lnTo>
                  <a:pt x="371853" y="134112"/>
                </a:lnTo>
                <a:lnTo>
                  <a:pt x="371853" y="0"/>
                </a:lnTo>
                <a:close/>
              </a:path>
            </a:pathLst>
          </a:custGeom>
          <a:solidFill>
            <a:srgbClr val="6F309F"/>
          </a:solidFill>
        </p:spPr>
        <p:txBody>
          <a:bodyPr wrap="square" lIns="0" tIns="0" rIns="0" bIns="0" rtlCol="0"/>
          <a:lstStyle/>
          <a:p/>
        </p:txBody>
      </p:sp>
      <p:sp>
        <p:nvSpPr>
          <p:cNvPr id="73" name="object 73"/>
          <p:cNvSpPr/>
          <p:nvPr/>
        </p:nvSpPr>
        <p:spPr>
          <a:xfrm>
            <a:off x="911354" y="4867655"/>
            <a:ext cx="323215" cy="134620"/>
          </a:xfrm>
          <a:custGeom>
            <a:rect l="l" t="t" r="r" b="b"/>
            <a:pathLst>
              <a:path w="323215" h="134620">
                <a:moveTo>
                  <a:pt x="323085" y="0"/>
                </a:moveTo>
                <a:lnTo>
                  <a:pt x="0" y="0"/>
                </a:lnTo>
                <a:lnTo>
                  <a:pt x="0" y="134112"/>
                </a:lnTo>
                <a:lnTo>
                  <a:pt x="323085" y="134112"/>
                </a:lnTo>
                <a:lnTo>
                  <a:pt x="323085" y="0"/>
                </a:lnTo>
                <a:close/>
              </a:path>
            </a:pathLst>
          </a:custGeom>
          <a:solidFill>
            <a:srgbClr val="BFBFBF"/>
          </a:solidFill>
        </p:spPr>
        <p:txBody>
          <a:bodyPr wrap="square" lIns="0" tIns="0" rIns="0" bIns="0" rtlCol="0"/>
          <a:lstStyle/>
          <a:p/>
        </p:txBody>
      </p:sp>
      <p:sp>
        <p:nvSpPr>
          <p:cNvPr id="74" name="object 74"/>
          <p:cNvSpPr/>
          <p:nvPr/>
        </p:nvSpPr>
        <p:spPr>
          <a:xfrm flipH="1">
            <a:off x="911354" y="4702238"/>
            <a:ext cx="0" cy="1657350"/>
          </a:xfrm>
          <a:custGeom>
            <a:rect l="l" t="t" r="r" b="b"/>
            <a:pathLst>
              <a:path h="1657350">
                <a:moveTo>
                  <a:pt x="0" y="0"/>
                </a:moveTo>
                <a:lnTo>
                  <a:pt x="1" y="1657311"/>
                </a:lnTo>
              </a:path>
            </a:pathLst>
          </a:custGeom>
          <a:ln w="9525">
            <a:solidFill>
              <a:srgbClr val="D9D9D9"/>
            </a:solidFill>
          </a:ln>
        </p:spPr>
        <p:txBody>
          <a:bodyPr wrap="square" lIns="0" tIns="0" rIns="0" bIns="0" rtlCol="0"/>
          <a:lstStyle/>
          <a:p/>
        </p:txBody>
      </p:sp>
      <p:sp>
        <p:nvSpPr>
          <p:cNvPr id="75" name="object 75"/>
          <p:cNvSpPr txBox="1"/>
          <p:nvPr/>
        </p:nvSpPr>
        <p:spPr>
          <a:xfrm>
            <a:off x="1088915" y="4724908"/>
            <a:ext cx="318135"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3</a:t>
            </a:r>
            <a:r>
              <a:rPr sz="1000" spc="-5">
                <a:latin typeface="微软雅黑"/>
                <a:cs typeface="微软雅黑"/>
              </a:rPr>
              <a:t>.</a:t>
            </a:r>
            <a:r>
              <a:rPr sz="1000">
                <a:latin typeface="微软雅黑"/>
                <a:cs typeface="微软雅黑"/>
              </a:rPr>
              <a:t>2%</a:t>
            </a:r>
            <a:endParaRPr sz="1000">
              <a:latin typeface="微软雅黑"/>
              <a:cs typeface="微软雅黑"/>
            </a:endParaRPr>
          </a:p>
        </p:txBody>
      </p:sp>
      <p:sp>
        <p:nvSpPr>
          <p:cNvPr id="76" name="object 76"/>
          <p:cNvSpPr txBox="1"/>
          <p:nvPr/>
        </p:nvSpPr>
        <p:spPr>
          <a:xfrm>
            <a:off x="1318639" y="5063235"/>
            <a:ext cx="318135"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8</a:t>
            </a:r>
            <a:r>
              <a:rPr sz="1000" spc="-5">
                <a:latin typeface="微软雅黑"/>
                <a:cs typeface="微软雅黑"/>
              </a:rPr>
              <a:t>.</a:t>
            </a:r>
            <a:r>
              <a:rPr sz="1000">
                <a:latin typeface="微软雅黑"/>
                <a:cs typeface="微软雅黑"/>
              </a:rPr>
              <a:t>6%</a:t>
            </a:r>
            <a:endParaRPr sz="1000">
              <a:latin typeface="微软雅黑"/>
              <a:cs typeface="微软雅黑"/>
            </a:endParaRPr>
          </a:p>
        </p:txBody>
      </p:sp>
      <p:sp>
        <p:nvSpPr>
          <p:cNvPr id="77" name="object 77"/>
          <p:cNvSpPr txBox="1"/>
          <p:nvPr/>
        </p:nvSpPr>
        <p:spPr>
          <a:xfrm>
            <a:off x="916118" y="5398008"/>
            <a:ext cx="1150620" cy="134620"/>
          </a:xfrm>
          <a:prstGeom prst="rect">
            <a:avLst/>
          </a:prstGeom>
          <a:solidFill>
            <a:srgbClr val="6F309F"/>
          </a:solidFill>
        </p:spPr>
        <p:txBody>
          <a:bodyPr vert="horz" wrap="square" lIns="0" tIns="0" rIns="0" bIns="0" rtlCol="0">
            <a:spAutoFit/>
          </a:bodyPr>
          <a:lstStyle/>
          <a:p>
            <a:pPr marL="706120">
              <a:lnSpc>
                <a:spcPts val="1055"/>
              </a:lnSpc>
            </a:pPr>
            <a:r>
              <a:rPr sz="1000" spc="-5">
                <a:solidFill>
                  <a:srgbClr val="FFFFFF"/>
                </a:solidFill>
                <a:latin typeface="微软雅黑"/>
                <a:cs typeface="微软雅黑"/>
              </a:rPr>
              <a:t>26.7%</a:t>
            </a:r>
            <a:endParaRPr sz="1000">
              <a:latin typeface="微软雅黑"/>
              <a:cs typeface="微软雅黑"/>
            </a:endParaRPr>
          </a:p>
        </p:txBody>
      </p:sp>
      <p:sp>
        <p:nvSpPr>
          <p:cNvPr id="78" name="object 78"/>
          <p:cNvSpPr txBox="1"/>
          <p:nvPr/>
        </p:nvSpPr>
        <p:spPr>
          <a:xfrm>
            <a:off x="916118" y="5730239"/>
            <a:ext cx="2186940" cy="131445"/>
          </a:xfrm>
          <a:prstGeom prst="rect">
            <a:avLst/>
          </a:prstGeom>
          <a:solidFill>
            <a:srgbClr val="6F309F"/>
          </a:solidFill>
        </p:spPr>
        <p:txBody>
          <a:bodyPr vert="horz" wrap="square" lIns="0" tIns="0" rIns="0" bIns="0" rtlCol="0">
            <a:spAutoFit/>
          </a:bodyPr>
          <a:lstStyle/>
          <a:p>
            <a:pPr marR="68580" algn="r">
              <a:lnSpc>
                <a:spcPts val="1030"/>
              </a:lnSpc>
            </a:pPr>
            <a:r>
              <a:rPr sz="1000">
                <a:solidFill>
                  <a:srgbClr val="FFFFFF"/>
                </a:solidFill>
                <a:latin typeface="微软雅黑"/>
                <a:cs typeface="微软雅黑"/>
              </a:rPr>
              <a:t>50</a:t>
            </a:r>
            <a:r>
              <a:rPr sz="1000" spc="-5">
                <a:solidFill>
                  <a:srgbClr val="FFFFFF"/>
                </a:solidFill>
                <a:latin typeface="微软雅黑"/>
                <a:cs typeface="微软雅黑"/>
              </a:rPr>
              <a:t>.</a:t>
            </a:r>
            <a:r>
              <a:rPr sz="1000">
                <a:solidFill>
                  <a:srgbClr val="FFFFFF"/>
                </a:solidFill>
                <a:latin typeface="微软雅黑"/>
                <a:cs typeface="微软雅黑"/>
              </a:rPr>
              <a:t>7%</a:t>
            </a:r>
            <a:endParaRPr sz="1000">
              <a:latin typeface="微软雅黑"/>
              <a:cs typeface="微软雅黑"/>
            </a:endParaRPr>
          </a:p>
        </p:txBody>
      </p:sp>
      <p:sp>
        <p:nvSpPr>
          <p:cNvPr id="79" name="object 79"/>
          <p:cNvSpPr txBox="1"/>
          <p:nvPr/>
        </p:nvSpPr>
        <p:spPr>
          <a:xfrm>
            <a:off x="916118" y="6062471"/>
            <a:ext cx="464820" cy="131445"/>
          </a:xfrm>
          <a:prstGeom prst="rect">
            <a:avLst/>
          </a:prstGeom>
          <a:solidFill>
            <a:srgbClr val="6F309F"/>
          </a:solidFill>
        </p:spPr>
        <p:txBody>
          <a:bodyPr vert="horz" wrap="square" lIns="0" tIns="0" rIns="0" bIns="0" rtlCol="0">
            <a:spAutoFit/>
          </a:bodyPr>
          <a:lstStyle/>
          <a:p>
            <a:pPr marL="71120">
              <a:lnSpc>
                <a:spcPts val="1030"/>
              </a:lnSpc>
            </a:pPr>
            <a:r>
              <a:rPr sz="1000" spc="-5">
                <a:solidFill>
                  <a:srgbClr val="FFFFFF"/>
                </a:solidFill>
                <a:latin typeface="微软雅黑"/>
                <a:cs typeface="微软雅黑"/>
              </a:rPr>
              <a:t>10.9%</a:t>
            </a:r>
            <a:endParaRPr sz="1000">
              <a:latin typeface="微软雅黑"/>
              <a:cs typeface="微软雅黑"/>
            </a:endParaRPr>
          </a:p>
        </p:txBody>
      </p:sp>
      <p:sp>
        <p:nvSpPr>
          <p:cNvPr id="80" name="object 80"/>
          <p:cNvSpPr txBox="1"/>
          <p:nvPr/>
        </p:nvSpPr>
        <p:spPr>
          <a:xfrm>
            <a:off x="974854" y="4849876"/>
            <a:ext cx="31813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7</a:t>
            </a:r>
            <a:r>
              <a:rPr sz="1000" spc="-5">
                <a:solidFill>
                  <a:srgbClr val="FFFFFF"/>
                </a:solidFill>
                <a:latin typeface="微软雅黑"/>
                <a:cs typeface="微软雅黑"/>
              </a:rPr>
              <a:t>.</a:t>
            </a:r>
            <a:r>
              <a:rPr sz="1000">
                <a:solidFill>
                  <a:srgbClr val="FFFFFF"/>
                </a:solidFill>
                <a:latin typeface="微软雅黑"/>
                <a:cs typeface="微软雅黑"/>
              </a:rPr>
              <a:t>5%</a:t>
            </a:r>
            <a:endParaRPr sz="1000">
              <a:latin typeface="微软雅黑"/>
              <a:cs typeface="微软雅黑"/>
            </a:endParaRPr>
          </a:p>
        </p:txBody>
      </p:sp>
      <p:sp>
        <p:nvSpPr>
          <p:cNvPr id="81" name="object 81"/>
          <p:cNvSpPr txBox="1"/>
          <p:nvPr/>
        </p:nvSpPr>
        <p:spPr>
          <a:xfrm>
            <a:off x="916118" y="5199888"/>
            <a:ext cx="532130" cy="131445"/>
          </a:xfrm>
          <a:prstGeom prst="rect">
            <a:avLst/>
          </a:prstGeom>
          <a:solidFill>
            <a:srgbClr val="BFBFBF"/>
          </a:solidFill>
        </p:spPr>
        <p:txBody>
          <a:bodyPr vert="horz" wrap="square" lIns="0" tIns="0" rIns="0" bIns="0" rtlCol="0">
            <a:spAutoFit/>
          </a:bodyPr>
          <a:lstStyle/>
          <a:p>
            <a:pPr marL="88900">
              <a:lnSpc>
                <a:spcPts val="1030"/>
              </a:lnSpc>
            </a:pPr>
            <a:r>
              <a:rPr sz="1000" spc="-5">
                <a:solidFill>
                  <a:srgbClr val="FFFFFF"/>
                </a:solidFill>
                <a:latin typeface="微软雅黑"/>
                <a:cs typeface="微软雅黑"/>
              </a:rPr>
              <a:t>12.4%</a:t>
            </a:r>
            <a:endParaRPr sz="1000">
              <a:latin typeface="微软雅黑"/>
              <a:cs typeface="微软雅黑"/>
            </a:endParaRPr>
          </a:p>
        </p:txBody>
      </p:sp>
      <p:sp>
        <p:nvSpPr>
          <p:cNvPr id="82" name="object 82"/>
          <p:cNvSpPr txBox="1"/>
          <p:nvPr/>
        </p:nvSpPr>
        <p:spPr>
          <a:xfrm>
            <a:off x="916118" y="5532120"/>
            <a:ext cx="1245235" cy="131445"/>
          </a:xfrm>
          <a:prstGeom prst="rect">
            <a:avLst/>
          </a:prstGeom>
          <a:solidFill>
            <a:srgbClr val="BFBFBF"/>
          </a:solidFill>
        </p:spPr>
        <p:txBody>
          <a:bodyPr vert="horz" wrap="square" lIns="0" tIns="0" rIns="0" bIns="0" rtlCol="0">
            <a:spAutoFit/>
          </a:bodyPr>
          <a:lstStyle/>
          <a:p>
            <a:pPr marL="802005">
              <a:lnSpc>
                <a:spcPts val="1030"/>
              </a:lnSpc>
            </a:pPr>
            <a:r>
              <a:rPr sz="1000" spc="-5">
                <a:solidFill>
                  <a:srgbClr val="FFFFFF"/>
                </a:solidFill>
                <a:latin typeface="微软雅黑"/>
                <a:cs typeface="微软雅黑"/>
              </a:rPr>
              <a:t>28.9%</a:t>
            </a:r>
            <a:endParaRPr sz="1000">
              <a:latin typeface="微软雅黑"/>
              <a:cs typeface="微软雅黑"/>
            </a:endParaRPr>
          </a:p>
        </p:txBody>
      </p:sp>
      <p:sp>
        <p:nvSpPr>
          <p:cNvPr id="83" name="object 83"/>
          <p:cNvSpPr txBox="1"/>
          <p:nvPr/>
        </p:nvSpPr>
        <p:spPr>
          <a:xfrm>
            <a:off x="916118" y="5861303"/>
            <a:ext cx="1854835" cy="134620"/>
          </a:xfrm>
          <a:prstGeom prst="rect">
            <a:avLst/>
          </a:prstGeom>
          <a:solidFill>
            <a:srgbClr val="BFBFBF"/>
          </a:solidFill>
        </p:spPr>
        <p:txBody>
          <a:bodyPr vert="horz" wrap="square" lIns="0" tIns="0" rIns="0" bIns="0" rtlCol="0">
            <a:spAutoFit/>
          </a:bodyPr>
          <a:lstStyle/>
          <a:p>
            <a:pPr marR="68580" algn="r">
              <a:lnSpc>
                <a:spcPts val="1055"/>
              </a:lnSpc>
            </a:pPr>
            <a:r>
              <a:rPr sz="1000">
                <a:solidFill>
                  <a:srgbClr val="FFFFFF"/>
                </a:solidFill>
                <a:latin typeface="微软雅黑"/>
                <a:cs typeface="微软雅黑"/>
              </a:rPr>
              <a:t>43</a:t>
            </a:r>
            <a:r>
              <a:rPr sz="1000" spc="-5">
                <a:solidFill>
                  <a:srgbClr val="FFFFFF"/>
                </a:solidFill>
                <a:latin typeface="微软雅黑"/>
                <a:cs typeface="微软雅黑"/>
              </a:rPr>
              <a:t>.</a:t>
            </a:r>
            <a:r>
              <a:rPr sz="1000">
                <a:solidFill>
                  <a:srgbClr val="FFFFFF"/>
                </a:solidFill>
                <a:latin typeface="微软雅黑"/>
                <a:cs typeface="微软雅黑"/>
              </a:rPr>
              <a:t>0%</a:t>
            </a:r>
            <a:endParaRPr sz="1000">
              <a:latin typeface="微软雅黑"/>
              <a:cs typeface="微软雅黑"/>
            </a:endParaRPr>
          </a:p>
        </p:txBody>
      </p:sp>
      <p:sp>
        <p:nvSpPr>
          <p:cNvPr id="84" name="object 84"/>
          <p:cNvSpPr txBox="1"/>
          <p:nvPr/>
        </p:nvSpPr>
        <p:spPr>
          <a:xfrm>
            <a:off x="916118" y="6193535"/>
            <a:ext cx="370840" cy="134620"/>
          </a:xfrm>
          <a:prstGeom prst="rect">
            <a:avLst/>
          </a:prstGeom>
          <a:solidFill>
            <a:srgbClr val="BFBFBF"/>
          </a:solidFill>
        </p:spPr>
        <p:txBody>
          <a:bodyPr vert="horz" wrap="square" lIns="0" tIns="0" rIns="0" bIns="0" rtlCol="0">
            <a:spAutoFit/>
          </a:bodyPr>
          <a:lstStyle/>
          <a:p>
            <a:pPr marL="71120">
              <a:lnSpc>
                <a:spcPts val="1055"/>
              </a:lnSpc>
            </a:pPr>
            <a:r>
              <a:rPr sz="1000">
                <a:solidFill>
                  <a:srgbClr val="FFFFFF"/>
                </a:solidFill>
                <a:latin typeface="微软雅黑"/>
                <a:cs typeface="微软雅黑"/>
              </a:rPr>
              <a:t>8</a:t>
            </a:r>
            <a:r>
              <a:rPr sz="1000" spc="-5">
                <a:solidFill>
                  <a:srgbClr val="FFFFFF"/>
                </a:solidFill>
                <a:latin typeface="微软雅黑"/>
                <a:cs typeface="微软雅黑"/>
              </a:rPr>
              <a:t>.</a:t>
            </a:r>
            <a:r>
              <a:rPr sz="1000">
                <a:solidFill>
                  <a:srgbClr val="FFFFFF"/>
                </a:solidFill>
                <a:latin typeface="微软雅黑"/>
                <a:cs typeface="微软雅黑"/>
              </a:rPr>
              <a:t>2%</a:t>
            </a:r>
            <a:endParaRPr sz="1000">
              <a:latin typeface="微软雅黑"/>
              <a:cs typeface="微软雅黑"/>
            </a:endParaRPr>
          </a:p>
        </p:txBody>
      </p:sp>
      <p:sp>
        <p:nvSpPr>
          <p:cNvPr id="85" name="object 85"/>
          <p:cNvSpPr txBox="1"/>
          <p:nvPr/>
        </p:nvSpPr>
        <p:spPr>
          <a:xfrm>
            <a:off x="494107" y="4773676"/>
            <a:ext cx="301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70前</a:t>
            </a:r>
            <a:endParaRPr sz="1000">
              <a:latin typeface="微软雅黑"/>
              <a:cs typeface="微软雅黑"/>
            </a:endParaRPr>
          </a:p>
        </p:txBody>
      </p:sp>
      <p:sp>
        <p:nvSpPr>
          <p:cNvPr id="86" name="object 86"/>
          <p:cNvSpPr txBox="1"/>
          <p:nvPr/>
        </p:nvSpPr>
        <p:spPr>
          <a:xfrm>
            <a:off x="494107" y="5105908"/>
            <a:ext cx="301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70后</a:t>
            </a:r>
            <a:endParaRPr sz="1000">
              <a:latin typeface="微软雅黑"/>
              <a:cs typeface="微软雅黑"/>
            </a:endParaRPr>
          </a:p>
        </p:txBody>
      </p:sp>
      <p:sp>
        <p:nvSpPr>
          <p:cNvPr id="87" name="object 87"/>
          <p:cNvSpPr txBox="1"/>
          <p:nvPr/>
        </p:nvSpPr>
        <p:spPr>
          <a:xfrm>
            <a:off x="494107" y="5438140"/>
            <a:ext cx="301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80后</a:t>
            </a:r>
            <a:endParaRPr sz="1000">
              <a:latin typeface="微软雅黑"/>
              <a:cs typeface="微软雅黑"/>
            </a:endParaRPr>
          </a:p>
        </p:txBody>
      </p:sp>
      <p:sp>
        <p:nvSpPr>
          <p:cNvPr id="88" name="object 88"/>
          <p:cNvSpPr txBox="1"/>
          <p:nvPr/>
        </p:nvSpPr>
        <p:spPr>
          <a:xfrm>
            <a:off x="494107" y="5770372"/>
            <a:ext cx="301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90后</a:t>
            </a:r>
            <a:endParaRPr sz="1000">
              <a:latin typeface="微软雅黑"/>
              <a:cs typeface="微软雅黑"/>
            </a:endParaRPr>
          </a:p>
        </p:txBody>
      </p:sp>
      <p:sp>
        <p:nvSpPr>
          <p:cNvPr id="89" name="object 89"/>
          <p:cNvSpPr txBox="1"/>
          <p:nvPr/>
        </p:nvSpPr>
        <p:spPr>
          <a:xfrm>
            <a:off x="494107" y="6099555"/>
            <a:ext cx="3016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00后</a:t>
            </a:r>
            <a:endParaRPr sz="1000">
              <a:latin typeface="微软雅黑"/>
              <a:cs typeface="微软雅黑"/>
            </a:endParaRPr>
          </a:p>
        </p:txBody>
      </p:sp>
      <p:sp>
        <p:nvSpPr>
          <p:cNvPr id="90" name="object 90"/>
          <p:cNvSpPr txBox="1"/>
          <p:nvPr/>
        </p:nvSpPr>
        <p:spPr>
          <a:xfrm>
            <a:off x="1208581" y="3981196"/>
            <a:ext cx="2463800" cy="533400"/>
          </a:xfrm>
          <a:prstGeom prst="rect">
            <a:avLst/>
          </a:prstGeom>
        </p:spPr>
        <p:txBody>
          <a:bodyPr vert="horz" wrap="square" lIns="0" tIns="12700" rIns="0" bIns="0" rtlCol="0">
            <a:spAutoFit/>
          </a:bodyPr>
          <a:lstStyle/>
          <a:p>
            <a:pPr marL="25400">
              <a:lnSpc>
                <a:spcPct val="100000"/>
              </a:lnSpc>
              <a:spcBef>
                <a:spcPts val="100"/>
              </a:spcBef>
              <a:tabLst>
                <a:tab pos="1770380"/>
              </a:tabLst>
            </a:pPr>
            <a:r>
              <a:rPr sz="1000">
                <a:solidFill>
                  <a:srgbClr val="595959"/>
                </a:solidFill>
                <a:latin typeface="微软雅黑"/>
                <a:cs typeface="微软雅黑"/>
              </a:rPr>
              <a:t>女	男</a:t>
            </a:r>
            <a:endParaRPr sz="1000">
              <a:latin typeface="微软雅黑"/>
              <a:cs typeface="微软雅黑"/>
            </a:endParaRPr>
          </a:p>
          <a:p>
            <a:pPr>
              <a:lnSpc>
                <a:spcPct val="100000"/>
              </a:lnSpc>
              <a:spcBef>
                <a:spcPts val="65"/>
              </a:spcBef>
            </a:pPr>
            <a:endParaRPr sz="700">
              <a:latin typeface="微软雅黑"/>
              <a:cs typeface="微软雅黑"/>
            </a:endParaRPr>
          </a:p>
          <a:p>
            <a:pPr marL="12700">
              <a:lnSpc>
                <a:spcPct val="100000"/>
              </a:lnSpc>
              <a:spcBef>
                <a:spcPts val="5"/>
              </a:spcBef>
            </a:pPr>
            <a:r>
              <a:rPr sz="1200" b="1">
                <a:latin typeface="微软雅黑"/>
                <a:cs typeface="微软雅黑"/>
              </a:rPr>
              <a:t>近一年食品饮料官宣代言人</a:t>
            </a:r>
            <a:r>
              <a:rPr sz="1200" b="1">
                <a:solidFill>
                  <a:srgbClr val="6F309F"/>
                </a:solidFill>
                <a:latin typeface="微软雅黑"/>
                <a:cs typeface="微软雅黑"/>
              </a:rPr>
              <a:t>年龄分布</a:t>
            </a:r>
            <a:endParaRPr sz="1200">
              <a:latin typeface="微软雅黑"/>
              <a:cs typeface="微软雅黑"/>
            </a:endParaRPr>
          </a:p>
        </p:txBody>
      </p:sp>
      <p:sp>
        <p:nvSpPr>
          <p:cNvPr id="91" name="object 91"/>
          <p:cNvSpPr/>
          <p:nvPr/>
        </p:nvSpPr>
        <p:spPr>
          <a:xfrm>
            <a:off x="3711765" y="5372136"/>
            <a:ext cx="75565" cy="75565"/>
          </a:xfrm>
          <a:custGeom>
            <a:rect l="l" t="t" r="r" b="b"/>
            <a:pathLst>
              <a:path w="75564" h="75564">
                <a:moveTo>
                  <a:pt x="0" y="0"/>
                </a:moveTo>
                <a:lnTo>
                  <a:pt x="75410" y="0"/>
                </a:lnTo>
                <a:lnTo>
                  <a:pt x="75410" y="75410"/>
                </a:lnTo>
                <a:lnTo>
                  <a:pt x="0" y="75410"/>
                </a:lnTo>
                <a:lnTo>
                  <a:pt x="0" y="0"/>
                </a:lnTo>
                <a:close/>
              </a:path>
            </a:pathLst>
          </a:custGeom>
          <a:solidFill>
            <a:srgbClr val="6F309F"/>
          </a:solidFill>
        </p:spPr>
        <p:txBody>
          <a:bodyPr wrap="square" lIns="0" tIns="0" rIns="0" bIns="0" rtlCol="0"/>
          <a:lstStyle/>
          <a:p/>
        </p:txBody>
      </p:sp>
      <p:sp>
        <p:nvSpPr>
          <p:cNvPr id="92" name="object 92"/>
          <p:cNvSpPr/>
          <p:nvPr/>
        </p:nvSpPr>
        <p:spPr>
          <a:xfrm>
            <a:off x="3711765" y="5614236"/>
            <a:ext cx="75565" cy="75565"/>
          </a:xfrm>
          <a:custGeom>
            <a:rect l="l" t="t" r="r" b="b"/>
            <a:pathLst>
              <a:path w="75564" h="75564">
                <a:moveTo>
                  <a:pt x="0" y="0"/>
                </a:moveTo>
                <a:lnTo>
                  <a:pt x="75410" y="0"/>
                </a:lnTo>
                <a:lnTo>
                  <a:pt x="75410" y="75409"/>
                </a:lnTo>
                <a:lnTo>
                  <a:pt x="0" y="75409"/>
                </a:lnTo>
                <a:lnTo>
                  <a:pt x="0" y="0"/>
                </a:lnTo>
                <a:close/>
              </a:path>
            </a:pathLst>
          </a:custGeom>
          <a:solidFill>
            <a:srgbClr val="BFBFBF"/>
          </a:solidFill>
        </p:spPr>
        <p:txBody>
          <a:bodyPr wrap="square" lIns="0" tIns="0" rIns="0" bIns="0" rtlCol="0"/>
          <a:lstStyle/>
          <a:p/>
        </p:txBody>
      </p:sp>
      <p:sp>
        <p:nvSpPr>
          <p:cNvPr id="93" name="object 93"/>
          <p:cNvSpPr txBox="1"/>
          <p:nvPr/>
        </p:nvSpPr>
        <p:spPr>
          <a:xfrm>
            <a:off x="3807417" y="5316220"/>
            <a:ext cx="533400" cy="421640"/>
          </a:xfrm>
          <a:prstGeom prst="rect">
            <a:avLst/>
          </a:prstGeom>
        </p:spPr>
        <p:txBody>
          <a:bodyPr vert="horz" wrap="square" lIns="0" tIns="12700" rIns="0" bIns="0" rtlCol="0">
            <a:spAutoFit/>
          </a:bodyPr>
          <a:lstStyle/>
          <a:p>
            <a:pPr marL="12700">
              <a:lnSpc>
                <a:spcPct val="100000"/>
              </a:lnSpc>
              <a:spcBef>
                <a:spcPts val="100"/>
              </a:spcBef>
            </a:pPr>
            <a:r>
              <a:rPr sz="1000">
                <a:solidFill>
                  <a:srgbClr val="595959"/>
                </a:solidFill>
                <a:latin typeface="微软雅黑"/>
                <a:cs typeface="微软雅黑"/>
              </a:rPr>
              <a:t>食品饮料</a:t>
            </a:r>
            <a:endParaRPr sz="1000">
              <a:latin typeface="微软雅黑"/>
              <a:cs typeface="微软雅黑"/>
            </a:endParaRPr>
          </a:p>
          <a:p>
            <a:pPr marL="12700">
              <a:lnSpc>
                <a:spcPct val="100000"/>
              </a:lnSpc>
              <a:spcBef>
                <a:spcPts val="720"/>
              </a:spcBef>
            </a:pPr>
            <a:r>
              <a:rPr sz="1000">
                <a:solidFill>
                  <a:srgbClr val="595959"/>
                </a:solidFill>
                <a:latin typeface="微软雅黑"/>
                <a:cs typeface="微软雅黑"/>
              </a:rPr>
              <a:t>全行业</a:t>
            </a:r>
            <a:endParaRPr sz="1000">
              <a:latin typeface="微软雅黑"/>
              <a:cs typeface="微软雅黑"/>
            </a:endParaRPr>
          </a:p>
        </p:txBody>
      </p:sp>
      <p:sp>
        <p:nvSpPr>
          <p:cNvPr id="94" name="object 94"/>
          <p:cNvSpPr/>
          <p:nvPr/>
        </p:nvSpPr>
        <p:spPr>
          <a:xfrm>
            <a:off x="251518" y="1811652"/>
            <a:ext cx="4421505" cy="4610735"/>
          </a:xfrm>
          <a:custGeom>
            <a:rect l="l" t="t" r="r" b="b"/>
            <a:pathLst>
              <a:path w="4421505" h="4610735">
                <a:moveTo>
                  <a:pt x="0" y="378899"/>
                </a:moveTo>
                <a:lnTo>
                  <a:pt x="2952" y="331371"/>
                </a:lnTo>
                <a:lnTo>
                  <a:pt x="11571" y="285604"/>
                </a:lnTo>
                <a:lnTo>
                  <a:pt x="25504" y="241955"/>
                </a:lnTo>
                <a:lnTo>
                  <a:pt x="44394" y="200777"/>
                </a:lnTo>
                <a:lnTo>
                  <a:pt x="67886" y="162426"/>
                </a:lnTo>
                <a:lnTo>
                  <a:pt x="95625" y="127257"/>
                </a:lnTo>
                <a:lnTo>
                  <a:pt x="127257" y="95625"/>
                </a:lnTo>
                <a:lnTo>
                  <a:pt x="162426" y="67886"/>
                </a:lnTo>
                <a:lnTo>
                  <a:pt x="200777" y="44394"/>
                </a:lnTo>
                <a:lnTo>
                  <a:pt x="241955" y="25504"/>
                </a:lnTo>
                <a:lnTo>
                  <a:pt x="285604" y="11571"/>
                </a:lnTo>
                <a:lnTo>
                  <a:pt x="331371" y="2952"/>
                </a:lnTo>
                <a:lnTo>
                  <a:pt x="378899" y="0"/>
                </a:lnTo>
                <a:lnTo>
                  <a:pt x="4042310" y="0"/>
                </a:lnTo>
                <a:lnTo>
                  <a:pt x="4089838" y="2952"/>
                </a:lnTo>
                <a:lnTo>
                  <a:pt x="4135605" y="11571"/>
                </a:lnTo>
                <a:lnTo>
                  <a:pt x="4179255" y="25504"/>
                </a:lnTo>
                <a:lnTo>
                  <a:pt x="4220432" y="44394"/>
                </a:lnTo>
                <a:lnTo>
                  <a:pt x="4258783" y="67886"/>
                </a:lnTo>
                <a:lnTo>
                  <a:pt x="4293952" y="95625"/>
                </a:lnTo>
                <a:lnTo>
                  <a:pt x="4325584" y="127257"/>
                </a:lnTo>
                <a:lnTo>
                  <a:pt x="4353323" y="162426"/>
                </a:lnTo>
                <a:lnTo>
                  <a:pt x="4376816" y="200777"/>
                </a:lnTo>
                <a:lnTo>
                  <a:pt x="4395705" y="241955"/>
                </a:lnTo>
                <a:lnTo>
                  <a:pt x="4409638" y="285604"/>
                </a:lnTo>
                <a:lnTo>
                  <a:pt x="4418257" y="331371"/>
                </a:lnTo>
                <a:lnTo>
                  <a:pt x="4421210" y="378899"/>
                </a:lnTo>
                <a:lnTo>
                  <a:pt x="4421210" y="4231427"/>
                </a:lnTo>
                <a:lnTo>
                  <a:pt x="4418257" y="4278955"/>
                </a:lnTo>
                <a:lnTo>
                  <a:pt x="4409638" y="4324722"/>
                </a:lnTo>
                <a:lnTo>
                  <a:pt x="4395705" y="4368372"/>
                </a:lnTo>
                <a:lnTo>
                  <a:pt x="4376816" y="4409550"/>
                </a:lnTo>
                <a:lnTo>
                  <a:pt x="4353323" y="4447900"/>
                </a:lnTo>
                <a:lnTo>
                  <a:pt x="4325584" y="4483069"/>
                </a:lnTo>
                <a:lnTo>
                  <a:pt x="4293952" y="4514701"/>
                </a:lnTo>
                <a:lnTo>
                  <a:pt x="4258783" y="4542440"/>
                </a:lnTo>
                <a:lnTo>
                  <a:pt x="4220432" y="4565933"/>
                </a:lnTo>
                <a:lnTo>
                  <a:pt x="4179255" y="4584822"/>
                </a:lnTo>
                <a:lnTo>
                  <a:pt x="4135605" y="4598755"/>
                </a:lnTo>
                <a:lnTo>
                  <a:pt x="4089838" y="4607374"/>
                </a:lnTo>
                <a:lnTo>
                  <a:pt x="4042310" y="4610327"/>
                </a:lnTo>
                <a:lnTo>
                  <a:pt x="378899" y="4610327"/>
                </a:lnTo>
                <a:lnTo>
                  <a:pt x="331371" y="4607374"/>
                </a:lnTo>
                <a:lnTo>
                  <a:pt x="285604" y="4598755"/>
                </a:lnTo>
                <a:lnTo>
                  <a:pt x="241955" y="4584822"/>
                </a:lnTo>
                <a:lnTo>
                  <a:pt x="200777" y="4565933"/>
                </a:lnTo>
                <a:lnTo>
                  <a:pt x="162426" y="4542440"/>
                </a:lnTo>
                <a:lnTo>
                  <a:pt x="127257" y="4514701"/>
                </a:lnTo>
                <a:lnTo>
                  <a:pt x="95625" y="4483069"/>
                </a:lnTo>
                <a:lnTo>
                  <a:pt x="67886" y="4447900"/>
                </a:lnTo>
                <a:lnTo>
                  <a:pt x="44394" y="4409550"/>
                </a:lnTo>
                <a:lnTo>
                  <a:pt x="25504" y="4368372"/>
                </a:lnTo>
                <a:lnTo>
                  <a:pt x="11571" y="4324722"/>
                </a:lnTo>
                <a:lnTo>
                  <a:pt x="2952" y="4278955"/>
                </a:lnTo>
                <a:lnTo>
                  <a:pt x="0" y="4231427"/>
                </a:lnTo>
                <a:lnTo>
                  <a:pt x="0" y="378899"/>
                </a:lnTo>
                <a:close/>
              </a:path>
            </a:pathLst>
          </a:custGeom>
          <a:ln w="12700">
            <a:solidFill>
              <a:srgbClr val="E7E6E6"/>
            </a:solidFill>
          </a:ln>
        </p:spPr>
        <p:txBody>
          <a:bodyPr wrap="square" lIns="0" tIns="0" rIns="0" bIns="0" rtlCol="0"/>
          <a:lstStyle/>
          <a:p/>
        </p:txBody>
      </p:sp>
      <p:sp>
        <p:nvSpPr>
          <p:cNvPr id="95" name="object 95"/>
          <p:cNvSpPr/>
          <p:nvPr/>
        </p:nvSpPr>
        <p:spPr>
          <a:xfrm>
            <a:off x="1470628" y="1636455"/>
            <a:ext cx="1983105" cy="340995"/>
          </a:xfrm>
          <a:custGeom>
            <a:rect l="l" t="t" r="r" b="b"/>
            <a:pathLst>
              <a:path w="1983104" h="340994">
                <a:moveTo>
                  <a:pt x="1926236" y="0"/>
                </a:moveTo>
                <a:lnTo>
                  <a:pt x="56755" y="0"/>
                </a:lnTo>
                <a:lnTo>
                  <a:pt x="34663" y="4460"/>
                </a:lnTo>
                <a:lnTo>
                  <a:pt x="16623" y="16623"/>
                </a:lnTo>
                <a:lnTo>
                  <a:pt x="4460" y="34663"/>
                </a:lnTo>
                <a:lnTo>
                  <a:pt x="0" y="56755"/>
                </a:lnTo>
                <a:lnTo>
                  <a:pt x="0" y="283763"/>
                </a:lnTo>
                <a:lnTo>
                  <a:pt x="4460" y="305855"/>
                </a:lnTo>
                <a:lnTo>
                  <a:pt x="16623" y="323895"/>
                </a:lnTo>
                <a:lnTo>
                  <a:pt x="34663" y="336058"/>
                </a:lnTo>
                <a:lnTo>
                  <a:pt x="56755" y="340518"/>
                </a:lnTo>
                <a:lnTo>
                  <a:pt x="1926236" y="340518"/>
                </a:lnTo>
                <a:lnTo>
                  <a:pt x="1948329" y="336058"/>
                </a:lnTo>
                <a:lnTo>
                  <a:pt x="1966369" y="323895"/>
                </a:lnTo>
                <a:lnTo>
                  <a:pt x="1978533" y="305855"/>
                </a:lnTo>
                <a:lnTo>
                  <a:pt x="1982993" y="283763"/>
                </a:lnTo>
                <a:lnTo>
                  <a:pt x="1982993" y="56755"/>
                </a:lnTo>
                <a:lnTo>
                  <a:pt x="1978533" y="34663"/>
                </a:lnTo>
                <a:lnTo>
                  <a:pt x="1966369" y="16623"/>
                </a:lnTo>
                <a:lnTo>
                  <a:pt x="1948329" y="4460"/>
                </a:lnTo>
                <a:lnTo>
                  <a:pt x="1926236" y="0"/>
                </a:lnTo>
                <a:close/>
              </a:path>
            </a:pathLst>
          </a:custGeom>
          <a:solidFill>
            <a:srgbClr val="6F309F"/>
          </a:solidFill>
        </p:spPr>
        <p:txBody>
          <a:bodyPr wrap="square" lIns="0" tIns="0" rIns="0" bIns="0" rtlCol="0"/>
          <a:lstStyle/>
          <a:p/>
        </p:txBody>
      </p:sp>
      <p:sp>
        <p:nvSpPr>
          <p:cNvPr id="96" name="object 96"/>
          <p:cNvSpPr txBox="1"/>
          <p:nvPr/>
        </p:nvSpPr>
        <p:spPr>
          <a:xfrm>
            <a:off x="1005817" y="1674876"/>
            <a:ext cx="2768600" cy="617855"/>
          </a:xfrm>
          <a:prstGeom prst="rect">
            <a:avLst/>
          </a:prstGeom>
        </p:spPr>
        <p:txBody>
          <a:bodyPr vert="horz" wrap="square" lIns="0" tIns="12700" rIns="0" bIns="0" rtlCol="0">
            <a:spAutoFit/>
          </a:bodyPr>
          <a:lstStyle/>
          <a:p>
            <a:pPr marL="572770">
              <a:lnSpc>
                <a:spcPct val="100000"/>
              </a:lnSpc>
              <a:spcBef>
                <a:spcPts val="100"/>
              </a:spcBef>
            </a:pPr>
            <a:r>
              <a:rPr sz="1400" b="1">
                <a:solidFill>
                  <a:srgbClr val="FFFFFF"/>
                </a:solidFill>
                <a:latin typeface="微软雅黑"/>
                <a:cs typeface="微软雅黑"/>
              </a:rPr>
              <a:t>代言人性别</a:t>
            </a:r>
            <a:r>
              <a:rPr sz="1400" b="1" spc="-5">
                <a:solidFill>
                  <a:srgbClr val="FFFFFF"/>
                </a:solidFill>
                <a:latin typeface="微软雅黑"/>
                <a:cs typeface="微软雅黑"/>
              </a:rPr>
              <a:t>&amp;</a:t>
            </a:r>
            <a:r>
              <a:rPr sz="1400" b="1">
                <a:solidFill>
                  <a:srgbClr val="FFFFFF"/>
                </a:solidFill>
                <a:latin typeface="微软雅黑"/>
                <a:cs typeface="微软雅黑"/>
              </a:rPr>
              <a:t>年龄分布</a:t>
            </a:r>
            <a:endParaRPr sz="1400">
              <a:latin typeface="微软雅黑"/>
              <a:cs typeface="微软雅黑"/>
            </a:endParaRPr>
          </a:p>
          <a:p>
            <a:pPr marL="12700">
              <a:lnSpc>
                <a:spcPct val="100000"/>
              </a:lnSpc>
              <a:spcBef>
                <a:spcPts val="1540"/>
              </a:spcBef>
            </a:pPr>
            <a:r>
              <a:rPr sz="1200" b="1">
                <a:latin typeface="微软雅黑"/>
                <a:cs typeface="微软雅黑"/>
              </a:rPr>
              <a:t>近一年食品饮料品牌官宣代言人</a:t>
            </a:r>
            <a:r>
              <a:rPr sz="1200" b="1">
                <a:solidFill>
                  <a:srgbClr val="6F309F"/>
                </a:solidFill>
                <a:latin typeface="微软雅黑"/>
                <a:cs typeface="微软雅黑"/>
              </a:rPr>
              <a:t>性别分布</a:t>
            </a:r>
            <a:endParaRPr sz="1200">
              <a:latin typeface="微软雅黑"/>
              <a:cs typeface="微软雅黑"/>
            </a:endParaRPr>
          </a:p>
        </p:txBody>
      </p:sp>
      <p:sp>
        <p:nvSpPr>
          <p:cNvPr id="97" name="object 97"/>
          <p:cNvSpPr/>
          <p:nvPr/>
        </p:nvSpPr>
        <p:spPr>
          <a:xfrm>
            <a:off x="4806628" y="1826897"/>
            <a:ext cx="3946525" cy="4610735"/>
          </a:xfrm>
          <a:custGeom>
            <a:rect l="l" t="t" r="r" b="b"/>
            <a:pathLst>
              <a:path w="3946525" h="4610735">
                <a:moveTo>
                  <a:pt x="0" y="338196"/>
                </a:moveTo>
                <a:lnTo>
                  <a:pt x="3087" y="292305"/>
                </a:lnTo>
                <a:lnTo>
                  <a:pt x="12080" y="248290"/>
                </a:lnTo>
                <a:lnTo>
                  <a:pt x="26577" y="206555"/>
                </a:lnTo>
                <a:lnTo>
                  <a:pt x="46173" y="167502"/>
                </a:lnTo>
                <a:lnTo>
                  <a:pt x="70467" y="131534"/>
                </a:lnTo>
                <a:lnTo>
                  <a:pt x="99055" y="99055"/>
                </a:lnTo>
                <a:lnTo>
                  <a:pt x="131534" y="70467"/>
                </a:lnTo>
                <a:lnTo>
                  <a:pt x="167502" y="46173"/>
                </a:lnTo>
                <a:lnTo>
                  <a:pt x="206555" y="26577"/>
                </a:lnTo>
                <a:lnTo>
                  <a:pt x="248290" y="12080"/>
                </a:lnTo>
                <a:lnTo>
                  <a:pt x="292305" y="3087"/>
                </a:lnTo>
                <a:lnTo>
                  <a:pt x="338196" y="0"/>
                </a:lnTo>
                <a:lnTo>
                  <a:pt x="3608084" y="0"/>
                </a:lnTo>
                <a:lnTo>
                  <a:pt x="3653975" y="3087"/>
                </a:lnTo>
                <a:lnTo>
                  <a:pt x="3697990" y="12080"/>
                </a:lnTo>
                <a:lnTo>
                  <a:pt x="3739725" y="26577"/>
                </a:lnTo>
                <a:lnTo>
                  <a:pt x="3778778" y="46173"/>
                </a:lnTo>
                <a:lnTo>
                  <a:pt x="3814746" y="70467"/>
                </a:lnTo>
                <a:lnTo>
                  <a:pt x="3847225" y="99055"/>
                </a:lnTo>
                <a:lnTo>
                  <a:pt x="3875813" y="131534"/>
                </a:lnTo>
                <a:lnTo>
                  <a:pt x="3900107" y="167502"/>
                </a:lnTo>
                <a:lnTo>
                  <a:pt x="3919703" y="206555"/>
                </a:lnTo>
                <a:lnTo>
                  <a:pt x="3934200" y="248290"/>
                </a:lnTo>
                <a:lnTo>
                  <a:pt x="3943193" y="292305"/>
                </a:lnTo>
                <a:lnTo>
                  <a:pt x="3946281" y="338196"/>
                </a:lnTo>
                <a:lnTo>
                  <a:pt x="3946281" y="4272130"/>
                </a:lnTo>
                <a:lnTo>
                  <a:pt x="3943193" y="4318021"/>
                </a:lnTo>
                <a:lnTo>
                  <a:pt x="3934200" y="4362036"/>
                </a:lnTo>
                <a:lnTo>
                  <a:pt x="3919703" y="4403771"/>
                </a:lnTo>
                <a:lnTo>
                  <a:pt x="3900107" y="4442824"/>
                </a:lnTo>
                <a:lnTo>
                  <a:pt x="3875813" y="4478792"/>
                </a:lnTo>
                <a:lnTo>
                  <a:pt x="3847225" y="4511271"/>
                </a:lnTo>
                <a:lnTo>
                  <a:pt x="3814746" y="4539859"/>
                </a:lnTo>
                <a:lnTo>
                  <a:pt x="3778778" y="4564153"/>
                </a:lnTo>
                <a:lnTo>
                  <a:pt x="3739725" y="4583749"/>
                </a:lnTo>
                <a:lnTo>
                  <a:pt x="3697990" y="4598246"/>
                </a:lnTo>
                <a:lnTo>
                  <a:pt x="3653975" y="4607239"/>
                </a:lnTo>
                <a:lnTo>
                  <a:pt x="3608084" y="4610327"/>
                </a:lnTo>
                <a:lnTo>
                  <a:pt x="338196" y="4610327"/>
                </a:lnTo>
                <a:lnTo>
                  <a:pt x="292305" y="4607239"/>
                </a:lnTo>
                <a:lnTo>
                  <a:pt x="248290" y="4598246"/>
                </a:lnTo>
                <a:lnTo>
                  <a:pt x="206555" y="4583749"/>
                </a:lnTo>
                <a:lnTo>
                  <a:pt x="167502" y="4564153"/>
                </a:lnTo>
                <a:lnTo>
                  <a:pt x="131534" y="4539859"/>
                </a:lnTo>
                <a:lnTo>
                  <a:pt x="99055" y="4511271"/>
                </a:lnTo>
                <a:lnTo>
                  <a:pt x="70467" y="4478792"/>
                </a:lnTo>
                <a:lnTo>
                  <a:pt x="46173" y="4442824"/>
                </a:lnTo>
                <a:lnTo>
                  <a:pt x="26577" y="4403771"/>
                </a:lnTo>
                <a:lnTo>
                  <a:pt x="12080" y="4362036"/>
                </a:lnTo>
                <a:lnTo>
                  <a:pt x="3087" y="4318021"/>
                </a:lnTo>
                <a:lnTo>
                  <a:pt x="0" y="4272130"/>
                </a:lnTo>
                <a:lnTo>
                  <a:pt x="0" y="338196"/>
                </a:lnTo>
                <a:close/>
              </a:path>
            </a:pathLst>
          </a:custGeom>
          <a:ln w="12700">
            <a:solidFill>
              <a:srgbClr val="E7E6E6"/>
            </a:solidFill>
          </a:ln>
        </p:spPr>
        <p:txBody>
          <a:bodyPr wrap="square" lIns="0" tIns="0" rIns="0" bIns="0" rtlCol="0"/>
          <a:lstStyle/>
          <a:p/>
        </p:txBody>
      </p:sp>
      <p:sp>
        <p:nvSpPr>
          <p:cNvPr id="98" name="object 98"/>
          <p:cNvSpPr/>
          <p:nvPr/>
        </p:nvSpPr>
        <p:spPr>
          <a:xfrm>
            <a:off x="5970371" y="1636455"/>
            <a:ext cx="1770380" cy="340995"/>
          </a:xfrm>
          <a:custGeom>
            <a:rect l="l" t="t" r="r" b="b"/>
            <a:pathLst>
              <a:path w="1770379" h="340994">
                <a:moveTo>
                  <a:pt x="1713224" y="0"/>
                </a:moveTo>
                <a:lnTo>
                  <a:pt x="56753" y="0"/>
                </a:lnTo>
                <a:lnTo>
                  <a:pt x="34662" y="4460"/>
                </a:lnTo>
                <a:lnTo>
                  <a:pt x="16623" y="16623"/>
                </a:lnTo>
                <a:lnTo>
                  <a:pt x="4460" y="34662"/>
                </a:lnTo>
                <a:lnTo>
                  <a:pt x="0" y="56753"/>
                </a:lnTo>
                <a:lnTo>
                  <a:pt x="0" y="283764"/>
                </a:lnTo>
                <a:lnTo>
                  <a:pt x="4460" y="305856"/>
                </a:lnTo>
                <a:lnTo>
                  <a:pt x="16623" y="323896"/>
                </a:lnTo>
                <a:lnTo>
                  <a:pt x="34662" y="336058"/>
                </a:lnTo>
                <a:lnTo>
                  <a:pt x="56753" y="340518"/>
                </a:lnTo>
                <a:lnTo>
                  <a:pt x="1713224" y="340518"/>
                </a:lnTo>
                <a:lnTo>
                  <a:pt x="1735316" y="336058"/>
                </a:lnTo>
                <a:lnTo>
                  <a:pt x="1753356" y="323896"/>
                </a:lnTo>
                <a:lnTo>
                  <a:pt x="1765518" y="305856"/>
                </a:lnTo>
                <a:lnTo>
                  <a:pt x="1769978" y="283764"/>
                </a:lnTo>
                <a:lnTo>
                  <a:pt x="1769978" y="56753"/>
                </a:lnTo>
                <a:lnTo>
                  <a:pt x="1765518" y="34662"/>
                </a:lnTo>
                <a:lnTo>
                  <a:pt x="1753356" y="16623"/>
                </a:lnTo>
                <a:lnTo>
                  <a:pt x="1735316" y="4460"/>
                </a:lnTo>
                <a:lnTo>
                  <a:pt x="1713224" y="0"/>
                </a:lnTo>
                <a:close/>
              </a:path>
            </a:pathLst>
          </a:custGeom>
          <a:solidFill>
            <a:srgbClr val="6F309F"/>
          </a:solidFill>
        </p:spPr>
        <p:txBody>
          <a:bodyPr wrap="square" lIns="0" tIns="0" rIns="0" bIns="0" rtlCol="0"/>
          <a:lstStyle/>
          <a:p/>
        </p:txBody>
      </p:sp>
      <p:sp>
        <p:nvSpPr>
          <p:cNvPr id="99" name="object 99"/>
          <p:cNvSpPr txBox="1"/>
          <p:nvPr/>
        </p:nvSpPr>
        <p:spPr>
          <a:xfrm>
            <a:off x="5455751" y="1674876"/>
            <a:ext cx="2768600" cy="642620"/>
          </a:xfrm>
          <a:prstGeom prst="rect">
            <a:avLst/>
          </a:prstGeom>
        </p:spPr>
        <p:txBody>
          <a:bodyPr vert="horz" wrap="square" lIns="0" tIns="12700" rIns="0" bIns="0" rtlCol="0">
            <a:spAutoFit/>
          </a:bodyPr>
          <a:lstStyle/>
          <a:p>
            <a:pPr marL="30480" algn="ctr">
              <a:lnSpc>
                <a:spcPct val="100000"/>
              </a:lnSpc>
              <a:spcBef>
                <a:spcPts val="100"/>
              </a:spcBef>
            </a:pPr>
            <a:r>
              <a:rPr sz="1400" b="1">
                <a:solidFill>
                  <a:srgbClr val="FFFFFF"/>
                </a:solidFill>
                <a:latin typeface="微软雅黑"/>
                <a:cs typeface="微软雅黑"/>
              </a:rPr>
              <a:t>代言人圈层分布</a:t>
            </a:r>
            <a:endParaRPr sz="1400">
              <a:latin typeface="微软雅黑"/>
              <a:cs typeface="微软雅黑"/>
            </a:endParaRPr>
          </a:p>
          <a:p>
            <a:pPr>
              <a:lnSpc>
                <a:spcPct val="100000"/>
              </a:lnSpc>
              <a:spcBef>
                <a:spcPts val="75"/>
              </a:spcBef>
            </a:pPr>
            <a:endParaRPr sz="900">
              <a:latin typeface="微软雅黑"/>
              <a:cs typeface="微软雅黑"/>
            </a:endParaRPr>
          </a:p>
          <a:p>
            <a:pPr algn="ctr">
              <a:lnSpc>
                <a:spcPct val="100000"/>
              </a:lnSpc>
            </a:pPr>
            <a:r>
              <a:rPr sz="1200" b="1">
                <a:latin typeface="微软雅黑"/>
                <a:cs typeface="微软雅黑"/>
              </a:rPr>
              <a:t>近一年食品饮料品牌代言人</a:t>
            </a:r>
            <a:r>
              <a:rPr sz="1200" b="1">
                <a:solidFill>
                  <a:srgbClr val="6F309F"/>
                </a:solidFill>
                <a:latin typeface="微软雅黑"/>
                <a:cs typeface="微软雅黑"/>
              </a:rPr>
              <a:t>职业圈层分布</a:t>
            </a:r>
            <a:endParaRPr sz="1200">
              <a:latin typeface="微软雅黑"/>
              <a:cs typeface="微软雅黑"/>
            </a:endParaRPr>
          </a:p>
        </p:txBody>
      </p:sp>
      <p:sp>
        <p:nvSpPr>
          <p:cNvPr id="100" name="object 100"/>
          <p:cNvSpPr txBox="1"/>
          <p:nvPr/>
        </p:nvSpPr>
        <p:spPr>
          <a:xfrm>
            <a:off x="8647911" y="6412772"/>
            <a:ext cx="165735" cy="226695"/>
          </a:xfrm>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sz="1200">
                <a:solidFill>
                  <a:srgbClr val="7F7F7F"/>
                </a:solidFill>
                <a:latin typeface="微软雅黑"/>
                <a:cs typeface="微软雅黑"/>
              </a:rPr>
              <a:t>8</a:t>
            </a:fld>
            <a:endParaRPr sz="1200">
              <a:latin typeface="微软雅黑"/>
              <a:cs typeface="微软雅黑"/>
            </a:endParaRPr>
          </a:p>
        </p:txBody>
      </p:sp>
      <p:sp>
        <p:nvSpPr>
          <p:cNvPr id="101" name="object 101"/>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102" name="object 102"/>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103" name="object 103"/>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673311" y="6421628"/>
            <a:ext cx="11493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7F7F7F"/>
                </a:solidFill>
                <a:latin typeface="微软雅黑"/>
                <a:cs typeface="微软雅黑"/>
              </a:rPr>
              <a:t>9</a:t>
            </a:r>
            <a:endParaRPr sz="1200">
              <a:latin typeface="微软雅黑"/>
              <a:cs typeface="微软雅黑"/>
            </a:endParaRPr>
          </a:p>
        </p:txBody>
      </p:sp>
      <p:sp>
        <p:nvSpPr>
          <p:cNvPr id="3" name="object 3"/>
          <p:cNvSpPr/>
          <p:nvPr/>
        </p:nvSpPr>
        <p:spPr>
          <a:xfrm>
            <a:off x="7740351" y="404663"/>
            <a:ext cx="1048833" cy="373203"/>
          </a:xfrm>
          <a:prstGeom prst="rect">
            <a:avLst/>
          </a:prstGeom>
          <a:blipFill>
            <a:blip r:embed="rId2"/>
            <a:stretch>
              <a:fillRect/>
            </a:stretch>
          </a:blipFill>
        </p:spPr>
        <p:txBody>
          <a:bodyPr wrap="square" lIns="0" tIns="0" rIns="0" bIns="0" rtlCol="0"/>
          <a:lstStyle/>
          <a:p/>
        </p:txBody>
      </p:sp>
      <p:sp>
        <p:nvSpPr>
          <p:cNvPr id="4" name="object 4"/>
          <p:cNvSpPr txBox="1"/>
          <p:nvPr/>
        </p:nvSpPr>
        <p:spPr>
          <a:xfrm>
            <a:off x="3229607" y="3138932"/>
            <a:ext cx="5525770" cy="1068070"/>
          </a:xfrm>
          <a:prstGeom prst="rect">
            <a:avLst/>
          </a:prstGeom>
        </p:spPr>
        <p:txBody>
          <a:bodyPr vert="horz" wrap="square" lIns="0" tIns="74295" rIns="0" bIns="0" rtlCol="0">
            <a:spAutoFit/>
          </a:bodyPr>
          <a:lstStyle/>
          <a:p>
            <a:pPr marL="12700" marR="5080">
              <a:lnSpc>
                <a:spcPts val="3890"/>
              </a:lnSpc>
              <a:spcBef>
                <a:spcPts val="585"/>
              </a:spcBef>
            </a:pPr>
            <a:r>
              <a:rPr sz="3600" b="1">
                <a:solidFill>
                  <a:srgbClr val="404040"/>
                </a:solidFill>
                <a:latin typeface="微软雅黑"/>
                <a:cs typeface="微软雅黑"/>
              </a:rPr>
              <a:t>分品类代言人与</a:t>
            </a:r>
            <a:r>
              <a:rPr sz="3600" b="1" spc="-114">
                <a:solidFill>
                  <a:srgbClr val="404040"/>
                </a:solidFill>
                <a:latin typeface="微软雅黑"/>
                <a:cs typeface="微软雅黑"/>
              </a:rPr>
              <a:t>K</a:t>
            </a:r>
            <a:r>
              <a:rPr sz="3600" b="1" spc="5">
                <a:solidFill>
                  <a:srgbClr val="404040"/>
                </a:solidFill>
                <a:latin typeface="微软雅黑"/>
                <a:cs typeface="微软雅黑"/>
              </a:rPr>
              <a:t>O</a:t>
            </a:r>
            <a:r>
              <a:rPr sz="3600" b="1">
                <a:solidFill>
                  <a:srgbClr val="404040"/>
                </a:solidFill>
                <a:latin typeface="微软雅黑"/>
                <a:cs typeface="微软雅黑"/>
              </a:rPr>
              <a:t>L合作表 现分析</a:t>
            </a:r>
            <a:endParaRPr sz="3600">
              <a:latin typeface="微软雅黑"/>
              <a:cs typeface="微软雅黑"/>
            </a:endParaRPr>
          </a:p>
        </p:txBody>
      </p:sp>
      <p:sp>
        <p:nvSpPr>
          <p:cNvPr id="5" name="object 5"/>
          <p:cNvSpPr txBox="1"/>
          <p:nvPr/>
        </p:nvSpPr>
        <p:spPr>
          <a:xfrm>
            <a:off x="3229607" y="2451099"/>
            <a:ext cx="650875" cy="635000"/>
          </a:xfrm>
          <a:prstGeom prst="rect">
            <a:avLst/>
          </a:prstGeom>
        </p:spPr>
        <p:txBody>
          <a:bodyPr vert="horz" wrap="square" lIns="0" tIns="12700" rIns="0" bIns="0" rtlCol="0">
            <a:spAutoFit/>
          </a:bodyPr>
          <a:lstStyle/>
          <a:p>
            <a:pPr marL="12700">
              <a:lnSpc>
                <a:spcPct val="100000"/>
              </a:lnSpc>
              <a:spcBef>
                <a:spcPts val="100"/>
              </a:spcBef>
            </a:pPr>
            <a:r>
              <a:rPr sz="4000" b="1" spc="-5">
                <a:solidFill>
                  <a:srgbClr val="404040"/>
                </a:solidFill>
                <a:latin typeface="微软雅黑"/>
                <a:cs typeface="微软雅黑"/>
              </a:rPr>
              <a:t>02</a:t>
            </a:r>
            <a:endParaRPr sz="40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340867"/>
            <a:ext cx="3378200" cy="391160"/>
          </a:xfrm>
          <a:prstGeom prst="rect">
            <a:avLst/>
          </a:prstGeom>
        </p:spPr>
        <p:txBody>
          <a:bodyPr vert="horz" wrap="square" lIns="0" tIns="12700" rIns="0" bIns="0" rtlCol="0">
            <a:spAutoFit/>
          </a:bodyPr>
          <a:lstStyle/>
          <a:p>
            <a:pPr marL="12700">
              <a:lnSpc>
                <a:spcPct val="100000"/>
              </a:lnSpc>
              <a:spcBef>
                <a:spcPts val="100"/>
              </a:spcBef>
            </a:pPr>
            <a:r>
              <a:rPr sz="2400"/>
              <a:t>食品饮料行业细分品类树</a:t>
            </a:r>
            <a:endParaRPr sz="2400"/>
          </a:p>
        </p:txBody>
      </p:sp>
      <p:sp>
        <p:nvSpPr>
          <p:cNvPr id="3" name="object 3"/>
          <p:cNvSpPr/>
          <p:nvPr/>
        </p:nvSpPr>
        <p:spPr>
          <a:xfrm>
            <a:off x="515112" y="3218688"/>
            <a:ext cx="1639824" cy="752856"/>
          </a:xfrm>
          <a:prstGeom prst="rect">
            <a:avLst/>
          </a:prstGeom>
          <a:blipFill>
            <a:blip r:embed="rId2"/>
            <a:stretch>
              <a:fillRect/>
            </a:stretch>
          </a:blipFill>
        </p:spPr>
        <p:txBody>
          <a:bodyPr wrap="square" lIns="0" tIns="0" rIns="0" bIns="0" rtlCol="0"/>
          <a:lstStyle/>
          <a:p/>
        </p:txBody>
      </p:sp>
      <p:sp>
        <p:nvSpPr>
          <p:cNvPr id="4" name="object 4"/>
          <p:cNvSpPr/>
          <p:nvPr/>
        </p:nvSpPr>
        <p:spPr>
          <a:xfrm>
            <a:off x="600455" y="3310128"/>
            <a:ext cx="1469136" cy="682752"/>
          </a:xfrm>
          <a:prstGeom prst="rect">
            <a:avLst/>
          </a:prstGeom>
          <a:blipFill>
            <a:blip r:embed="rId3"/>
            <a:stretch>
              <a:fillRect/>
            </a:stretch>
          </a:blipFill>
        </p:spPr>
        <p:txBody>
          <a:bodyPr wrap="square" lIns="0" tIns="0" rIns="0" bIns="0" rtlCol="0"/>
          <a:lstStyle/>
          <a:p/>
        </p:txBody>
      </p:sp>
      <p:sp>
        <p:nvSpPr>
          <p:cNvPr id="5" name="object 5"/>
          <p:cNvSpPr/>
          <p:nvPr/>
        </p:nvSpPr>
        <p:spPr>
          <a:xfrm>
            <a:off x="539551" y="3243633"/>
            <a:ext cx="1536700" cy="648335"/>
          </a:xfrm>
          <a:custGeom>
            <a:rect l="l" t="t" r="r" b="b"/>
            <a:pathLst>
              <a:path w="1536700" h="648335">
                <a:moveTo>
                  <a:pt x="1428643" y="0"/>
                </a:moveTo>
                <a:lnTo>
                  <a:pt x="108014" y="0"/>
                </a:lnTo>
                <a:lnTo>
                  <a:pt x="65970" y="8488"/>
                </a:lnTo>
                <a:lnTo>
                  <a:pt x="31636" y="31636"/>
                </a:lnTo>
                <a:lnTo>
                  <a:pt x="8488" y="65970"/>
                </a:lnTo>
                <a:lnTo>
                  <a:pt x="0" y="108014"/>
                </a:lnTo>
                <a:lnTo>
                  <a:pt x="0" y="540057"/>
                </a:lnTo>
                <a:lnTo>
                  <a:pt x="8488" y="582101"/>
                </a:lnTo>
                <a:lnTo>
                  <a:pt x="31636" y="616435"/>
                </a:lnTo>
                <a:lnTo>
                  <a:pt x="65970" y="639583"/>
                </a:lnTo>
                <a:lnTo>
                  <a:pt x="108014" y="648072"/>
                </a:lnTo>
                <a:lnTo>
                  <a:pt x="1428643" y="648072"/>
                </a:lnTo>
                <a:lnTo>
                  <a:pt x="1470687" y="639583"/>
                </a:lnTo>
                <a:lnTo>
                  <a:pt x="1505020" y="616435"/>
                </a:lnTo>
                <a:lnTo>
                  <a:pt x="1528169" y="582101"/>
                </a:lnTo>
                <a:lnTo>
                  <a:pt x="1536657" y="540057"/>
                </a:lnTo>
                <a:lnTo>
                  <a:pt x="1536657" y="108014"/>
                </a:lnTo>
                <a:lnTo>
                  <a:pt x="1528169" y="65970"/>
                </a:lnTo>
                <a:lnTo>
                  <a:pt x="1505020" y="31636"/>
                </a:lnTo>
                <a:lnTo>
                  <a:pt x="1470687" y="8488"/>
                </a:lnTo>
                <a:lnTo>
                  <a:pt x="1428643" y="0"/>
                </a:lnTo>
                <a:close/>
              </a:path>
            </a:pathLst>
          </a:custGeom>
          <a:solidFill>
            <a:srgbClr val="6F309F"/>
          </a:solidFill>
        </p:spPr>
        <p:txBody>
          <a:bodyPr wrap="square" lIns="0" tIns="0" rIns="0" bIns="0" rtlCol="0"/>
          <a:lstStyle/>
          <a:p/>
        </p:txBody>
      </p:sp>
      <p:sp>
        <p:nvSpPr>
          <p:cNvPr id="6" name="object 6"/>
          <p:cNvSpPr/>
          <p:nvPr/>
        </p:nvSpPr>
        <p:spPr>
          <a:xfrm>
            <a:off x="621791" y="3331464"/>
            <a:ext cx="1371600" cy="582168"/>
          </a:xfrm>
          <a:prstGeom prst="rect">
            <a:avLst/>
          </a:prstGeom>
          <a:blipFill>
            <a:blip r:embed="rId4"/>
            <a:stretch>
              <a:fillRect/>
            </a:stretch>
          </a:blipFill>
        </p:spPr>
        <p:txBody>
          <a:bodyPr wrap="square" lIns="0" tIns="0" rIns="0" bIns="0" rtlCol="0"/>
          <a:lstStyle/>
          <a:p/>
        </p:txBody>
      </p:sp>
      <p:sp>
        <p:nvSpPr>
          <p:cNvPr id="7" name="object 7"/>
          <p:cNvSpPr txBox="1"/>
          <p:nvPr/>
        </p:nvSpPr>
        <p:spPr>
          <a:xfrm>
            <a:off x="787181" y="3390900"/>
            <a:ext cx="104140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FFFFFF"/>
                </a:solidFill>
                <a:latin typeface="微软雅黑"/>
                <a:cs typeface="微软雅黑"/>
              </a:rPr>
              <a:t>食品饮料</a:t>
            </a:r>
            <a:endParaRPr sz="2000">
              <a:latin typeface="微软雅黑"/>
              <a:cs typeface="微软雅黑"/>
            </a:endParaRPr>
          </a:p>
        </p:txBody>
      </p:sp>
      <p:sp>
        <p:nvSpPr>
          <p:cNvPr id="8" name="object 8"/>
          <p:cNvSpPr/>
          <p:nvPr/>
        </p:nvSpPr>
        <p:spPr>
          <a:xfrm>
            <a:off x="5193791" y="1234439"/>
            <a:ext cx="3352800" cy="588263"/>
          </a:xfrm>
          <a:prstGeom prst="rect">
            <a:avLst/>
          </a:prstGeom>
          <a:blipFill>
            <a:blip r:embed="rId5"/>
            <a:stretch>
              <a:fillRect/>
            </a:stretch>
          </a:blipFill>
        </p:spPr>
        <p:txBody>
          <a:bodyPr wrap="square" lIns="0" tIns="0" rIns="0" bIns="0" rtlCol="0"/>
          <a:lstStyle/>
          <a:p/>
        </p:txBody>
      </p:sp>
      <p:sp>
        <p:nvSpPr>
          <p:cNvPr id="9" name="object 9"/>
          <p:cNvSpPr/>
          <p:nvPr/>
        </p:nvSpPr>
        <p:spPr>
          <a:xfrm>
            <a:off x="5367528" y="1313688"/>
            <a:ext cx="2987039" cy="469391"/>
          </a:xfrm>
          <a:prstGeom prst="rect">
            <a:avLst/>
          </a:prstGeom>
          <a:blipFill>
            <a:blip r:embed="rId6"/>
            <a:stretch>
              <a:fillRect/>
            </a:stretch>
          </a:blipFill>
        </p:spPr>
        <p:txBody>
          <a:bodyPr wrap="square" lIns="0" tIns="0" rIns="0" bIns="0" rtlCol="0"/>
          <a:lstStyle/>
          <a:p/>
        </p:txBody>
      </p:sp>
      <p:sp>
        <p:nvSpPr>
          <p:cNvPr id="10" name="object 10"/>
          <p:cNvSpPr/>
          <p:nvPr/>
        </p:nvSpPr>
        <p:spPr>
          <a:xfrm>
            <a:off x="5224853" y="1264911"/>
            <a:ext cx="3235960" cy="471805"/>
          </a:xfrm>
          <a:custGeom>
            <a:rect l="l" t="t" r="r" b="b"/>
            <a:pathLst>
              <a:path w="3235959" h="471805">
                <a:moveTo>
                  <a:pt x="0" y="78600"/>
                </a:moveTo>
                <a:lnTo>
                  <a:pt x="6176" y="48005"/>
                </a:lnTo>
                <a:lnTo>
                  <a:pt x="23021" y="23021"/>
                </a:lnTo>
                <a:lnTo>
                  <a:pt x="48005" y="6176"/>
                </a:lnTo>
                <a:lnTo>
                  <a:pt x="78600" y="0"/>
                </a:lnTo>
                <a:lnTo>
                  <a:pt x="3156979" y="0"/>
                </a:lnTo>
                <a:lnTo>
                  <a:pt x="3187573" y="6176"/>
                </a:lnTo>
                <a:lnTo>
                  <a:pt x="3212557" y="23021"/>
                </a:lnTo>
                <a:lnTo>
                  <a:pt x="3229402" y="48005"/>
                </a:lnTo>
                <a:lnTo>
                  <a:pt x="3235579" y="78600"/>
                </a:lnTo>
                <a:lnTo>
                  <a:pt x="3235579" y="392985"/>
                </a:lnTo>
                <a:lnTo>
                  <a:pt x="3229402" y="423580"/>
                </a:lnTo>
                <a:lnTo>
                  <a:pt x="3212557" y="448564"/>
                </a:lnTo>
                <a:lnTo>
                  <a:pt x="3187573" y="465409"/>
                </a:lnTo>
                <a:lnTo>
                  <a:pt x="3156979" y="471586"/>
                </a:lnTo>
                <a:lnTo>
                  <a:pt x="78600" y="471586"/>
                </a:lnTo>
                <a:lnTo>
                  <a:pt x="48005" y="465409"/>
                </a:lnTo>
                <a:lnTo>
                  <a:pt x="23021" y="448564"/>
                </a:lnTo>
                <a:lnTo>
                  <a:pt x="6176" y="423580"/>
                </a:lnTo>
                <a:lnTo>
                  <a:pt x="0" y="392985"/>
                </a:lnTo>
                <a:lnTo>
                  <a:pt x="0" y="78600"/>
                </a:lnTo>
                <a:close/>
              </a:path>
            </a:pathLst>
          </a:custGeom>
          <a:ln w="12700">
            <a:solidFill>
              <a:srgbClr val="DCDBF9"/>
            </a:solidFill>
          </a:ln>
        </p:spPr>
        <p:txBody>
          <a:bodyPr wrap="square" lIns="0" tIns="0" rIns="0" bIns="0" rtlCol="0"/>
          <a:lstStyle/>
          <a:p/>
        </p:txBody>
      </p:sp>
      <p:sp>
        <p:nvSpPr>
          <p:cNvPr id="11" name="object 11"/>
          <p:cNvSpPr txBox="1"/>
          <p:nvPr/>
        </p:nvSpPr>
        <p:spPr>
          <a:xfrm>
            <a:off x="5486917" y="1370076"/>
            <a:ext cx="271145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6F309F"/>
                </a:solidFill>
                <a:latin typeface="微软雅黑"/>
                <a:cs typeface="微软雅黑"/>
              </a:rPr>
              <a:t>零食小吃</a:t>
            </a:r>
            <a:r>
              <a:rPr sz="1200" b="1">
                <a:solidFill>
                  <a:srgbClr val="6F309F"/>
                </a:solidFill>
                <a:latin typeface="微软雅黑"/>
                <a:cs typeface="微软雅黑"/>
              </a:rPr>
              <a:t>（蛋糕点心、坚果、蜜饯</a:t>
            </a:r>
            <a:r>
              <a:rPr sz="1200" b="1" spc="-10">
                <a:solidFill>
                  <a:srgbClr val="6F309F"/>
                </a:solidFill>
                <a:latin typeface="微软雅黑"/>
                <a:cs typeface="微软雅黑"/>
              </a:rPr>
              <a:t>…</a:t>
            </a:r>
            <a:r>
              <a:rPr sz="1200" b="1">
                <a:solidFill>
                  <a:srgbClr val="6F309F"/>
                </a:solidFill>
                <a:latin typeface="微软雅黑"/>
                <a:cs typeface="微软雅黑"/>
              </a:rPr>
              <a:t>）</a:t>
            </a:r>
            <a:endParaRPr sz="1200">
              <a:latin typeface="微软雅黑"/>
              <a:cs typeface="微软雅黑"/>
            </a:endParaRPr>
          </a:p>
        </p:txBody>
      </p:sp>
      <p:sp>
        <p:nvSpPr>
          <p:cNvPr id="12" name="object 12"/>
          <p:cNvSpPr/>
          <p:nvPr/>
        </p:nvSpPr>
        <p:spPr>
          <a:xfrm>
            <a:off x="5193791" y="1987295"/>
            <a:ext cx="3352800" cy="588263"/>
          </a:xfrm>
          <a:prstGeom prst="rect">
            <a:avLst/>
          </a:prstGeom>
          <a:blipFill>
            <a:blip r:embed="rId7"/>
            <a:stretch>
              <a:fillRect/>
            </a:stretch>
          </a:blipFill>
        </p:spPr>
        <p:txBody>
          <a:bodyPr wrap="square" lIns="0" tIns="0" rIns="0" bIns="0" rtlCol="0"/>
          <a:lstStyle/>
          <a:p/>
        </p:txBody>
      </p:sp>
      <p:sp>
        <p:nvSpPr>
          <p:cNvPr id="13" name="object 13"/>
          <p:cNvSpPr/>
          <p:nvPr/>
        </p:nvSpPr>
        <p:spPr>
          <a:xfrm>
            <a:off x="5334000" y="2069592"/>
            <a:ext cx="3054096" cy="469391"/>
          </a:xfrm>
          <a:prstGeom prst="rect">
            <a:avLst/>
          </a:prstGeom>
          <a:blipFill>
            <a:blip r:embed="rId8"/>
            <a:stretch>
              <a:fillRect/>
            </a:stretch>
          </a:blipFill>
        </p:spPr>
        <p:txBody>
          <a:bodyPr wrap="square" lIns="0" tIns="0" rIns="0" bIns="0" rtlCol="0"/>
          <a:lstStyle/>
          <a:p/>
        </p:txBody>
      </p:sp>
      <p:sp>
        <p:nvSpPr>
          <p:cNvPr id="14" name="object 14"/>
          <p:cNvSpPr/>
          <p:nvPr/>
        </p:nvSpPr>
        <p:spPr>
          <a:xfrm>
            <a:off x="5224853" y="2018479"/>
            <a:ext cx="3235960" cy="471805"/>
          </a:xfrm>
          <a:custGeom>
            <a:rect l="l" t="t" r="r" b="b"/>
            <a:pathLst>
              <a:path w="3235959" h="471805">
                <a:moveTo>
                  <a:pt x="0" y="78600"/>
                </a:moveTo>
                <a:lnTo>
                  <a:pt x="6176" y="48005"/>
                </a:lnTo>
                <a:lnTo>
                  <a:pt x="23021" y="23021"/>
                </a:lnTo>
                <a:lnTo>
                  <a:pt x="48005" y="6176"/>
                </a:lnTo>
                <a:lnTo>
                  <a:pt x="78600" y="0"/>
                </a:lnTo>
                <a:lnTo>
                  <a:pt x="3156979" y="0"/>
                </a:lnTo>
                <a:lnTo>
                  <a:pt x="3187573" y="6176"/>
                </a:lnTo>
                <a:lnTo>
                  <a:pt x="3212557" y="23021"/>
                </a:lnTo>
                <a:lnTo>
                  <a:pt x="3229402" y="48005"/>
                </a:lnTo>
                <a:lnTo>
                  <a:pt x="3235579" y="78600"/>
                </a:lnTo>
                <a:lnTo>
                  <a:pt x="3235579" y="392983"/>
                </a:lnTo>
                <a:lnTo>
                  <a:pt x="3229402" y="423578"/>
                </a:lnTo>
                <a:lnTo>
                  <a:pt x="3212557" y="448562"/>
                </a:lnTo>
                <a:lnTo>
                  <a:pt x="3187573" y="465406"/>
                </a:lnTo>
                <a:lnTo>
                  <a:pt x="3156979" y="471583"/>
                </a:lnTo>
                <a:lnTo>
                  <a:pt x="78600" y="471583"/>
                </a:lnTo>
                <a:lnTo>
                  <a:pt x="48005" y="465406"/>
                </a:lnTo>
                <a:lnTo>
                  <a:pt x="23021" y="448562"/>
                </a:lnTo>
                <a:lnTo>
                  <a:pt x="6176" y="423578"/>
                </a:lnTo>
                <a:lnTo>
                  <a:pt x="0" y="392983"/>
                </a:lnTo>
                <a:lnTo>
                  <a:pt x="0" y="78600"/>
                </a:lnTo>
                <a:close/>
              </a:path>
            </a:pathLst>
          </a:custGeom>
          <a:ln w="12700">
            <a:solidFill>
              <a:srgbClr val="DCDBF9"/>
            </a:solidFill>
          </a:ln>
        </p:spPr>
        <p:txBody>
          <a:bodyPr wrap="square" lIns="0" tIns="0" rIns="0" bIns="0" rtlCol="0"/>
          <a:lstStyle/>
          <a:p/>
        </p:txBody>
      </p:sp>
      <p:sp>
        <p:nvSpPr>
          <p:cNvPr id="15" name="object 15"/>
          <p:cNvSpPr txBox="1"/>
          <p:nvPr/>
        </p:nvSpPr>
        <p:spPr>
          <a:xfrm>
            <a:off x="5453579" y="2122932"/>
            <a:ext cx="2778125"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6F309F"/>
                </a:solidFill>
                <a:latin typeface="微软雅黑"/>
                <a:cs typeface="微软雅黑"/>
              </a:rPr>
              <a:t>粮油/调味/干货</a:t>
            </a:r>
            <a:r>
              <a:rPr sz="1200" b="1">
                <a:solidFill>
                  <a:srgbClr val="6F309F"/>
                </a:solidFill>
                <a:latin typeface="微软雅黑"/>
                <a:cs typeface="微软雅黑"/>
              </a:rPr>
              <a:t>（食用油、调味品</a:t>
            </a:r>
            <a:r>
              <a:rPr sz="1200" b="1" spc="-10">
                <a:solidFill>
                  <a:srgbClr val="6F309F"/>
                </a:solidFill>
                <a:latin typeface="微软雅黑"/>
                <a:cs typeface="微软雅黑"/>
              </a:rPr>
              <a:t>…</a:t>
            </a:r>
            <a:r>
              <a:rPr sz="1200" b="1">
                <a:solidFill>
                  <a:srgbClr val="6F309F"/>
                </a:solidFill>
                <a:latin typeface="微软雅黑"/>
                <a:cs typeface="微软雅黑"/>
              </a:rPr>
              <a:t>）</a:t>
            </a:r>
            <a:endParaRPr sz="1200">
              <a:latin typeface="微软雅黑"/>
              <a:cs typeface="微软雅黑"/>
            </a:endParaRPr>
          </a:p>
        </p:txBody>
      </p:sp>
      <p:sp>
        <p:nvSpPr>
          <p:cNvPr id="16" name="object 16"/>
          <p:cNvSpPr/>
          <p:nvPr/>
        </p:nvSpPr>
        <p:spPr>
          <a:xfrm>
            <a:off x="5190744" y="2740151"/>
            <a:ext cx="3355848" cy="588263"/>
          </a:xfrm>
          <a:prstGeom prst="rect">
            <a:avLst/>
          </a:prstGeom>
          <a:blipFill>
            <a:blip r:embed="rId9"/>
            <a:stretch>
              <a:fillRect/>
            </a:stretch>
          </a:blipFill>
        </p:spPr>
        <p:txBody>
          <a:bodyPr wrap="square" lIns="0" tIns="0" rIns="0" bIns="0" rtlCol="0"/>
          <a:lstStyle/>
          <a:p/>
        </p:txBody>
      </p:sp>
      <p:sp>
        <p:nvSpPr>
          <p:cNvPr id="17" name="object 17"/>
          <p:cNvSpPr/>
          <p:nvPr/>
        </p:nvSpPr>
        <p:spPr>
          <a:xfrm>
            <a:off x="5135879" y="2822448"/>
            <a:ext cx="3444239" cy="469391"/>
          </a:xfrm>
          <a:prstGeom prst="rect">
            <a:avLst/>
          </a:prstGeom>
          <a:blipFill>
            <a:blip r:embed="rId10"/>
            <a:stretch>
              <a:fillRect/>
            </a:stretch>
          </a:blipFill>
        </p:spPr>
        <p:txBody>
          <a:bodyPr wrap="square" lIns="0" tIns="0" rIns="0" bIns="0" rtlCol="0"/>
          <a:lstStyle/>
          <a:p/>
        </p:txBody>
      </p:sp>
      <p:sp>
        <p:nvSpPr>
          <p:cNvPr id="18" name="object 18"/>
          <p:cNvSpPr/>
          <p:nvPr/>
        </p:nvSpPr>
        <p:spPr>
          <a:xfrm>
            <a:off x="5221255" y="2772048"/>
            <a:ext cx="3239770" cy="471805"/>
          </a:xfrm>
          <a:custGeom>
            <a:rect l="l" t="t" r="r" b="b"/>
            <a:pathLst>
              <a:path w="3239770" h="471805">
                <a:moveTo>
                  <a:pt x="0" y="78599"/>
                </a:moveTo>
                <a:lnTo>
                  <a:pt x="6176" y="48004"/>
                </a:lnTo>
                <a:lnTo>
                  <a:pt x="23021" y="23021"/>
                </a:lnTo>
                <a:lnTo>
                  <a:pt x="48004" y="6176"/>
                </a:lnTo>
                <a:lnTo>
                  <a:pt x="78598" y="0"/>
                </a:lnTo>
                <a:lnTo>
                  <a:pt x="3160577" y="0"/>
                </a:lnTo>
                <a:lnTo>
                  <a:pt x="3191171" y="6176"/>
                </a:lnTo>
                <a:lnTo>
                  <a:pt x="3216154" y="23021"/>
                </a:lnTo>
                <a:lnTo>
                  <a:pt x="3232999" y="48004"/>
                </a:lnTo>
                <a:lnTo>
                  <a:pt x="3239176" y="78599"/>
                </a:lnTo>
                <a:lnTo>
                  <a:pt x="3239176" y="392986"/>
                </a:lnTo>
                <a:lnTo>
                  <a:pt x="3232999" y="423581"/>
                </a:lnTo>
                <a:lnTo>
                  <a:pt x="3216154" y="448564"/>
                </a:lnTo>
                <a:lnTo>
                  <a:pt x="3191171" y="465409"/>
                </a:lnTo>
                <a:lnTo>
                  <a:pt x="3160577" y="471586"/>
                </a:lnTo>
                <a:lnTo>
                  <a:pt x="78598" y="471586"/>
                </a:lnTo>
                <a:lnTo>
                  <a:pt x="48004" y="465409"/>
                </a:lnTo>
                <a:lnTo>
                  <a:pt x="23021" y="448564"/>
                </a:lnTo>
                <a:lnTo>
                  <a:pt x="6176" y="423581"/>
                </a:lnTo>
                <a:lnTo>
                  <a:pt x="0" y="392986"/>
                </a:lnTo>
                <a:lnTo>
                  <a:pt x="0" y="78599"/>
                </a:lnTo>
                <a:close/>
              </a:path>
            </a:pathLst>
          </a:custGeom>
          <a:ln w="12700">
            <a:solidFill>
              <a:srgbClr val="DCDBF9"/>
            </a:solidFill>
          </a:ln>
        </p:spPr>
        <p:txBody>
          <a:bodyPr wrap="square" lIns="0" tIns="0" rIns="0" bIns="0" rtlCol="0"/>
          <a:lstStyle/>
          <a:p/>
        </p:txBody>
      </p:sp>
      <p:sp>
        <p:nvSpPr>
          <p:cNvPr id="19" name="object 19"/>
          <p:cNvSpPr txBox="1"/>
          <p:nvPr/>
        </p:nvSpPr>
        <p:spPr>
          <a:xfrm>
            <a:off x="5256518" y="2875788"/>
            <a:ext cx="316865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6F309F"/>
                </a:solidFill>
                <a:latin typeface="微软雅黑"/>
                <a:cs typeface="微软雅黑"/>
              </a:rPr>
              <a:t>生鲜速食</a:t>
            </a:r>
            <a:r>
              <a:rPr sz="1200" b="1">
                <a:solidFill>
                  <a:srgbClr val="6F309F"/>
                </a:solidFill>
                <a:latin typeface="微软雅黑"/>
                <a:cs typeface="微软雅黑"/>
              </a:rPr>
              <a:t>（方便面、罐头、香肠、冰激凌</a:t>
            </a:r>
            <a:r>
              <a:rPr sz="1200" b="1" spc="-10">
                <a:solidFill>
                  <a:srgbClr val="6F309F"/>
                </a:solidFill>
                <a:latin typeface="微软雅黑"/>
                <a:cs typeface="微软雅黑"/>
              </a:rPr>
              <a:t>…</a:t>
            </a:r>
            <a:r>
              <a:rPr sz="1200" b="1">
                <a:solidFill>
                  <a:srgbClr val="6F309F"/>
                </a:solidFill>
                <a:latin typeface="微软雅黑"/>
                <a:cs typeface="微软雅黑"/>
              </a:rPr>
              <a:t>）</a:t>
            </a:r>
            <a:endParaRPr sz="1200">
              <a:latin typeface="微软雅黑"/>
              <a:cs typeface="微软雅黑"/>
            </a:endParaRPr>
          </a:p>
        </p:txBody>
      </p:sp>
      <p:sp>
        <p:nvSpPr>
          <p:cNvPr id="20" name="object 20"/>
          <p:cNvSpPr/>
          <p:nvPr/>
        </p:nvSpPr>
        <p:spPr>
          <a:xfrm>
            <a:off x="5199888" y="3691128"/>
            <a:ext cx="3346704" cy="588263"/>
          </a:xfrm>
          <a:prstGeom prst="rect">
            <a:avLst/>
          </a:prstGeom>
          <a:blipFill>
            <a:blip r:embed="rId11"/>
            <a:stretch>
              <a:fillRect/>
            </a:stretch>
          </a:blipFill>
        </p:spPr>
        <p:txBody>
          <a:bodyPr wrap="square" lIns="0" tIns="0" rIns="0" bIns="0" rtlCol="0"/>
          <a:lstStyle/>
          <a:p/>
        </p:txBody>
      </p:sp>
      <p:sp>
        <p:nvSpPr>
          <p:cNvPr id="21" name="object 21"/>
          <p:cNvSpPr/>
          <p:nvPr/>
        </p:nvSpPr>
        <p:spPr>
          <a:xfrm>
            <a:off x="5446776" y="3773423"/>
            <a:ext cx="2834639" cy="469392"/>
          </a:xfrm>
          <a:prstGeom prst="rect">
            <a:avLst/>
          </a:prstGeom>
          <a:blipFill>
            <a:blip r:embed="rId12"/>
            <a:stretch>
              <a:fillRect/>
            </a:stretch>
          </a:blipFill>
        </p:spPr>
        <p:txBody>
          <a:bodyPr wrap="square" lIns="0" tIns="0" rIns="0" bIns="0" rtlCol="0"/>
          <a:lstStyle/>
          <a:p/>
        </p:txBody>
      </p:sp>
      <p:sp>
        <p:nvSpPr>
          <p:cNvPr id="22" name="object 22"/>
          <p:cNvSpPr/>
          <p:nvPr/>
        </p:nvSpPr>
        <p:spPr>
          <a:xfrm>
            <a:off x="5230858" y="3723711"/>
            <a:ext cx="3229610" cy="471805"/>
          </a:xfrm>
          <a:custGeom>
            <a:rect l="l" t="t" r="r" b="b"/>
            <a:pathLst>
              <a:path w="3229609" h="471804">
                <a:moveTo>
                  <a:pt x="0" y="78599"/>
                </a:moveTo>
                <a:lnTo>
                  <a:pt x="6176" y="48004"/>
                </a:lnTo>
                <a:lnTo>
                  <a:pt x="23021" y="23021"/>
                </a:lnTo>
                <a:lnTo>
                  <a:pt x="48004" y="6176"/>
                </a:lnTo>
                <a:lnTo>
                  <a:pt x="78599" y="0"/>
                </a:lnTo>
                <a:lnTo>
                  <a:pt x="3150975" y="0"/>
                </a:lnTo>
                <a:lnTo>
                  <a:pt x="3181569" y="6176"/>
                </a:lnTo>
                <a:lnTo>
                  <a:pt x="3206552" y="23021"/>
                </a:lnTo>
                <a:lnTo>
                  <a:pt x="3223397" y="48004"/>
                </a:lnTo>
                <a:lnTo>
                  <a:pt x="3229574" y="78599"/>
                </a:lnTo>
                <a:lnTo>
                  <a:pt x="3229574" y="392986"/>
                </a:lnTo>
                <a:lnTo>
                  <a:pt x="3223397" y="423581"/>
                </a:lnTo>
                <a:lnTo>
                  <a:pt x="3206552" y="448564"/>
                </a:lnTo>
                <a:lnTo>
                  <a:pt x="3181569" y="465409"/>
                </a:lnTo>
                <a:lnTo>
                  <a:pt x="3150975" y="471586"/>
                </a:lnTo>
                <a:lnTo>
                  <a:pt x="78599" y="471586"/>
                </a:lnTo>
                <a:lnTo>
                  <a:pt x="48004" y="465409"/>
                </a:lnTo>
                <a:lnTo>
                  <a:pt x="23021" y="448564"/>
                </a:lnTo>
                <a:lnTo>
                  <a:pt x="6176" y="423581"/>
                </a:lnTo>
                <a:lnTo>
                  <a:pt x="0" y="392986"/>
                </a:lnTo>
                <a:lnTo>
                  <a:pt x="0" y="78599"/>
                </a:lnTo>
                <a:close/>
              </a:path>
            </a:pathLst>
          </a:custGeom>
          <a:ln w="12700">
            <a:solidFill>
              <a:srgbClr val="DCDBF9"/>
            </a:solidFill>
          </a:ln>
        </p:spPr>
        <p:txBody>
          <a:bodyPr wrap="square" lIns="0" tIns="0" rIns="0" bIns="0" rtlCol="0"/>
          <a:lstStyle/>
          <a:p/>
        </p:txBody>
      </p:sp>
      <p:sp>
        <p:nvSpPr>
          <p:cNvPr id="23" name="object 23"/>
          <p:cNvSpPr/>
          <p:nvPr/>
        </p:nvSpPr>
        <p:spPr>
          <a:xfrm>
            <a:off x="5199888" y="4337303"/>
            <a:ext cx="3346704" cy="588263"/>
          </a:xfrm>
          <a:prstGeom prst="rect">
            <a:avLst/>
          </a:prstGeom>
          <a:blipFill>
            <a:blip r:embed="rId13"/>
            <a:stretch>
              <a:fillRect/>
            </a:stretch>
          </a:blipFill>
        </p:spPr>
        <p:txBody>
          <a:bodyPr wrap="square" lIns="0" tIns="0" rIns="0" bIns="0" rtlCol="0"/>
          <a:lstStyle/>
          <a:p/>
        </p:txBody>
      </p:sp>
      <p:sp>
        <p:nvSpPr>
          <p:cNvPr id="24" name="object 24"/>
          <p:cNvSpPr/>
          <p:nvPr/>
        </p:nvSpPr>
        <p:spPr>
          <a:xfrm>
            <a:off x="5394959" y="4416552"/>
            <a:ext cx="2935224" cy="469392"/>
          </a:xfrm>
          <a:prstGeom prst="rect">
            <a:avLst/>
          </a:prstGeom>
          <a:blipFill>
            <a:blip r:embed="rId14"/>
            <a:stretch>
              <a:fillRect/>
            </a:stretch>
          </a:blipFill>
        </p:spPr>
        <p:txBody>
          <a:bodyPr wrap="square" lIns="0" tIns="0" rIns="0" bIns="0" rtlCol="0"/>
          <a:lstStyle/>
          <a:p/>
        </p:txBody>
      </p:sp>
      <p:sp>
        <p:nvSpPr>
          <p:cNvPr id="25" name="object 25"/>
          <p:cNvSpPr/>
          <p:nvPr/>
        </p:nvSpPr>
        <p:spPr>
          <a:xfrm>
            <a:off x="5230857" y="4367934"/>
            <a:ext cx="3229610" cy="471805"/>
          </a:xfrm>
          <a:custGeom>
            <a:rect l="l" t="t" r="r" b="b"/>
            <a:pathLst>
              <a:path w="3229609" h="471804">
                <a:moveTo>
                  <a:pt x="0" y="78599"/>
                </a:moveTo>
                <a:lnTo>
                  <a:pt x="6176" y="48004"/>
                </a:lnTo>
                <a:lnTo>
                  <a:pt x="23021" y="23021"/>
                </a:lnTo>
                <a:lnTo>
                  <a:pt x="48004" y="6176"/>
                </a:lnTo>
                <a:lnTo>
                  <a:pt x="78599" y="0"/>
                </a:lnTo>
                <a:lnTo>
                  <a:pt x="3150975" y="0"/>
                </a:lnTo>
                <a:lnTo>
                  <a:pt x="3181569" y="6176"/>
                </a:lnTo>
                <a:lnTo>
                  <a:pt x="3206552" y="23021"/>
                </a:lnTo>
                <a:lnTo>
                  <a:pt x="3223397" y="48004"/>
                </a:lnTo>
                <a:lnTo>
                  <a:pt x="3229574" y="78599"/>
                </a:lnTo>
                <a:lnTo>
                  <a:pt x="3229574" y="392986"/>
                </a:lnTo>
                <a:lnTo>
                  <a:pt x="3223397" y="423581"/>
                </a:lnTo>
                <a:lnTo>
                  <a:pt x="3206552" y="448564"/>
                </a:lnTo>
                <a:lnTo>
                  <a:pt x="3181569" y="465409"/>
                </a:lnTo>
                <a:lnTo>
                  <a:pt x="3150975" y="471586"/>
                </a:lnTo>
                <a:lnTo>
                  <a:pt x="78599" y="471586"/>
                </a:lnTo>
                <a:lnTo>
                  <a:pt x="48004" y="465409"/>
                </a:lnTo>
                <a:lnTo>
                  <a:pt x="23021" y="448564"/>
                </a:lnTo>
                <a:lnTo>
                  <a:pt x="6176" y="423581"/>
                </a:lnTo>
                <a:lnTo>
                  <a:pt x="0" y="392986"/>
                </a:lnTo>
                <a:lnTo>
                  <a:pt x="0" y="78599"/>
                </a:lnTo>
                <a:close/>
              </a:path>
            </a:pathLst>
          </a:custGeom>
          <a:ln w="12700">
            <a:solidFill>
              <a:srgbClr val="DCDBF9"/>
            </a:solidFill>
          </a:ln>
        </p:spPr>
        <p:txBody>
          <a:bodyPr wrap="square" lIns="0" tIns="0" rIns="0" bIns="0" rtlCol="0"/>
          <a:lstStyle/>
          <a:p/>
        </p:txBody>
      </p:sp>
      <p:sp>
        <p:nvSpPr>
          <p:cNvPr id="26" name="object 26"/>
          <p:cNvSpPr txBox="1"/>
          <p:nvPr/>
        </p:nvSpPr>
        <p:spPr>
          <a:xfrm>
            <a:off x="5515319" y="3826764"/>
            <a:ext cx="2660650" cy="885190"/>
          </a:xfrm>
          <a:prstGeom prst="rect">
            <a:avLst/>
          </a:prstGeom>
        </p:spPr>
        <p:txBody>
          <a:bodyPr vert="horz" wrap="square" lIns="0" tIns="12700" rIns="0" bIns="0" rtlCol="0">
            <a:spAutoFit/>
          </a:bodyPr>
          <a:lstStyle/>
          <a:p>
            <a:pPr marL="63500">
              <a:lnSpc>
                <a:spcPct val="100000"/>
              </a:lnSpc>
              <a:spcBef>
                <a:spcPts val="100"/>
              </a:spcBef>
            </a:pPr>
            <a:r>
              <a:rPr sz="1400" b="1">
                <a:solidFill>
                  <a:srgbClr val="6F309F"/>
                </a:solidFill>
                <a:latin typeface="微软雅黑"/>
                <a:cs typeface="微软雅黑"/>
              </a:rPr>
              <a:t>乳类饮品</a:t>
            </a:r>
            <a:r>
              <a:rPr sz="1200" b="1">
                <a:solidFill>
                  <a:srgbClr val="6F309F"/>
                </a:solidFill>
                <a:latin typeface="微软雅黑"/>
                <a:cs typeface="微软雅黑"/>
              </a:rPr>
              <a:t>（鲜奶、豆奶、乳饮料</a:t>
            </a:r>
            <a:r>
              <a:rPr sz="1200" b="1" spc="-5">
                <a:solidFill>
                  <a:srgbClr val="6F309F"/>
                </a:solidFill>
                <a:latin typeface="微软雅黑"/>
                <a:cs typeface="微软雅黑"/>
              </a:rPr>
              <a:t>…）</a:t>
            </a:r>
            <a:endParaRPr sz="1200">
              <a:latin typeface="微软雅黑"/>
              <a:cs typeface="微软雅黑"/>
            </a:endParaRPr>
          </a:p>
          <a:p>
            <a:pPr>
              <a:lnSpc>
                <a:spcPct val="100000"/>
              </a:lnSpc>
              <a:spcBef>
                <a:spcPts val="90"/>
              </a:spcBef>
            </a:pPr>
            <a:endParaRPr sz="1800">
              <a:latin typeface="微软雅黑"/>
              <a:cs typeface="微软雅黑"/>
            </a:endParaRPr>
          </a:p>
          <a:p>
            <a:pPr marL="12700">
              <a:lnSpc>
                <a:spcPct val="100000"/>
              </a:lnSpc>
            </a:pPr>
            <a:r>
              <a:rPr sz="1400" b="1">
                <a:solidFill>
                  <a:srgbClr val="6F309F"/>
                </a:solidFill>
                <a:latin typeface="微软雅黑"/>
                <a:cs typeface="微软雅黑"/>
              </a:rPr>
              <a:t>冲饮</a:t>
            </a:r>
            <a:r>
              <a:rPr sz="1200" b="1">
                <a:solidFill>
                  <a:srgbClr val="6F309F"/>
                </a:solidFill>
                <a:latin typeface="微软雅黑"/>
                <a:cs typeface="微软雅黑"/>
              </a:rPr>
              <a:t>（代餐粉、咖啡、奶茶、蜂蜜</a:t>
            </a:r>
            <a:r>
              <a:rPr sz="1200" b="1" spc="-10">
                <a:solidFill>
                  <a:srgbClr val="6F309F"/>
                </a:solidFill>
                <a:latin typeface="微软雅黑"/>
                <a:cs typeface="微软雅黑"/>
              </a:rPr>
              <a:t>…</a:t>
            </a:r>
            <a:r>
              <a:rPr sz="1200" b="1">
                <a:solidFill>
                  <a:srgbClr val="6F309F"/>
                </a:solidFill>
                <a:latin typeface="微软雅黑"/>
                <a:cs typeface="微软雅黑"/>
              </a:rPr>
              <a:t>）</a:t>
            </a:r>
            <a:endParaRPr sz="1200">
              <a:latin typeface="微软雅黑"/>
              <a:cs typeface="微软雅黑"/>
            </a:endParaRPr>
          </a:p>
        </p:txBody>
      </p:sp>
      <p:sp>
        <p:nvSpPr>
          <p:cNvPr id="27" name="object 27"/>
          <p:cNvSpPr/>
          <p:nvPr/>
        </p:nvSpPr>
        <p:spPr>
          <a:xfrm>
            <a:off x="2727960" y="1840992"/>
            <a:ext cx="1740408" cy="752855"/>
          </a:xfrm>
          <a:prstGeom prst="rect">
            <a:avLst/>
          </a:prstGeom>
          <a:blipFill>
            <a:blip r:embed="rId15"/>
            <a:stretch>
              <a:fillRect/>
            </a:stretch>
          </a:blipFill>
        </p:spPr>
        <p:txBody>
          <a:bodyPr wrap="square" lIns="0" tIns="0" rIns="0" bIns="0" rtlCol="0"/>
          <a:lstStyle/>
          <a:p/>
        </p:txBody>
      </p:sp>
      <p:sp>
        <p:nvSpPr>
          <p:cNvPr id="28" name="object 28"/>
          <p:cNvSpPr/>
          <p:nvPr/>
        </p:nvSpPr>
        <p:spPr>
          <a:xfrm>
            <a:off x="3389376" y="1935479"/>
            <a:ext cx="1011936" cy="637032"/>
          </a:xfrm>
          <a:prstGeom prst="rect">
            <a:avLst/>
          </a:prstGeom>
          <a:blipFill>
            <a:blip r:embed="rId16"/>
            <a:stretch>
              <a:fillRect/>
            </a:stretch>
          </a:blipFill>
        </p:spPr>
        <p:txBody>
          <a:bodyPr wrap="square" lIns="0" tIns="0" rIns="0" bIns="0" rtlCol="0"/>
          <a:lstStyle/>
          <a:p/>
        </p:txBody>
      </p:sp>
      <p:sp>
        <p:nvSpPr>
          <p:cNvPr id="29" name="object 29"/>
          <p:cNvSpPr/>
          <p:nvPr/>
        </p:nvSpPr>
        <p:spPr>
          <a:xfrm>
            <a:off x="2753650" y="1865015"/>
            <a:ext cx="1635125" cy="648335"/>
          </a:xfrm>
          <a:custGeom>
            <a:rect l="l" t="t" r="r" b="b"/>
            <a:pathLst>
              <a:path w="1635125" h="648335">
                <a:moveTo>
                  <a:pt x="1526755" y="0"/>
                </a:moveTo>
                <a:lnTo>
                  <a:pt x="108013" y="0"/>
                </a:lnTo>
                <a:lnTo>
                  <a:pt x="65969" y="8488"/>
                </a:lnTo>
                <a:lnTo>
                  <a:pt x="31636" y="31636"/>
                </a:lnTo>
                <a:lnTo>
                  <a:pt x="8488" y="65969"/>
                </a:lnTo>
                <a:lnTo>
                  <a:pt x="0" y="108013"/>
                </a:lnTo>
                <a:lnTo>
                  <a:pt x="0" y="540057"/>
                </a:lnTo>
                <a:lnTo>
                  <a:pt x="8488" y="582101"/>
                </a:lnTo>
                <a:lnTo>
                  <a:pt x="31636" y="616435"/>
                </a:lnTo>
                <a:lnTo>
                  <a:pt x="65969" y="639583"/>
                </a:lnTo>
                <a:lnTo>
                  <a:pt x="108013" y="648072"/>
                </a:lnTo>
                <a:lnTo>
                  <a:pt x="1526755" y="648072"/>
                </a:lnTo>
                <a:lnTo>
                  <a:pt x="1568799" y="639583"/>
                </a:lnTo>
                <a:lnTo>
                  <a:pt x="1603133" y="616435"/>
                </a:lnTo>
                <a:lnTo>
                  <a:pt x="1626282" y="582101"/>
                </a:lnTo>
                <a:lnTo>
                  <a:pt x="1634770" y="540057"/>
                </a:lnTo>
                <a:lnTo>
                  <a:pt x="1634770" y="108013"/>
                </a:lnTo>
                <a:lnTo>
                  <a:pt x="1626282" y="65969"/>
                </a:lnTo>
                <a:lnTo>
                  <a:pt x="1603133" y="31636"/>
                </a:lnTo>
                <a:lnTo>
                  <a:pt x="1568799" y="8488"/>
                </a:lnTo>
                <a:lnTo>
                  <a:pt x="1526755" y="0"/>
                </a:lnTo>
                <a:close/>
              </a:path>
            </a:pathLst>
          </a:custGeom>
          <a:solidFill>
            <a:srgbClr val="D6DCE5"/>
          </a:solidFill>
        </p:spPr>
        <p:txBody>
          <a:bodyPr wrap="square" lIns="0" tIns="0" rIns="0" bIns="0" rtlCol="0"/>
          <a:lstStyle/>
          <a:p/>
        </p:txBody>
      </p:sp>
      <p:sp>
        <p:nvSpPr>
          <p:cNvPr id="30" name="object 30"/>
          <p:cNvSpPr/>
          <p:nvPr/>
        </p:nvSpPr>
        <p:spPr>
          <a:xfrm>
            <a:off x="3413759" y="1972055"/>
            <a:ext cx="554736" cy="521208"/>
          </a:xfrm>
          <a:prstGeom prst="rect">
            <a:avLst/>
          </a:prstGeom>
          <a:blipFill>
            <a:blip r:embed="rId17"/>
            <a:stretch>
              <a:fillRect/>
            </a:stretch>
          </a:blipFill>
        </p:spPr>
        <p:txBody>
          <a:bodyPr wrap="square" lIns="0" tIns="0" rIns="0" bIns="0" rtlCol="0"/>
          <a:lstStyle/>
          <a:p/>
        </p:txBody>
      </p:sp>
      <p:sp>
        <p:nvSpPr>
          <p:cNvPr id="31" name="object 31"/>
          <p:cNvSpPr/>
          <p:nvPr/>
        </p:nvSpPr>
        <p:spPr>
          <a:xfrm>
            <a:off x="3770376" y="1972055"/>
            <a:ext cx="554736" cy="521208"/>
          </a:xfrm>
          <a:prstGeom prst="rect">
            <a:avLst/>
          </a:prstGeom>
          <a:blipFill>
            <a:blip r:embed="rId18"/>
            <a:stretch>
              <a:fillRect/>
            </a:stretch>
          </a:blipFill>
        </p:spPr>
        <p:txBody>
          <a:bodyPr wrap="square" lIns="0" tIns="0" rIns="0" bIns="0" rtlCol="0"/>
          <a:lstStyle/>
          <a:p/>
        </p:txBody>
      </p:sp>
      <p:sp>
        <p:nvSpPr>
          <p:cNvPr id="32" name="object 32"/>
          <p:cNvSpPr txBox="1"/>
          <p:nvPr/>
        </p:nvSpPr>
        <p:spPr>
          <a:xfrm>
            <a:off x="3551985" y="2026411"/>
            <a:ext cx="6096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6F309F"/>
                </a:solidFill>
                <a:latin typeface="微软雅黑"/>
                <a:cs typeface="微软雅黑"/>
              </a:rPr>
              <a:t>食</a:t>
            </a:r>
            <a:r>
              <a:rPr sz="1800" b="1" spc="370">
                <a:solidFill>
                  <a:srgbClr val="6F309F"/>
                </a:solidFill>
                <a:latin typeface="微软雅黑"/>
                <a:cs typeface="微软雅黑"/>
              </a:rPr>
              <a:t> </a:t>
            </a:r>
            <a:r>
              <a:rPr sz="1800" b="1">
                <a:solidFill>
                  <a:srgbClr val="6F309F"/>
                </a:solidFill>
                <a:latin typeface="微软雅黑"/>
                <a:cs typeface="微软雅黑"/>
              </a:rPr>
              <a:t>品</a:t>
            </a:r>
            <a:endParaRPr sz="1800">
              <a:latin typeface="微软雅黑"/>
              <a:cs typeface="微软雅黑"/>
            </a:endParaRPr>
          </a:p>
        </p:txBody>
      </p:sp>
      <p:sp>
        <p:nvSpPr>
          <p:cNvPr id="33" name="object 33"/>
          <p:cNvSpPr/>
          <p:nvPr/>
        </p:nvSpPr>
        <p:spPr>
          <a:xfrm>
            <a:off x="2727960" y="4636008"/>
            <a:ext cx="1740408" cy="752856"/>
          </a:xfrm>
          <a:prstGeom prst="rect">
            <a:avLst/>
          </a:prstGeom>
          <a:blipFill>
            <a:blip r:embed="rId19"/>
            <a:stretch>
              <a:fillRect/>
            </a:stretch>
          </a:blipFill>
        </p:spPr>
        <p:txBody>
          <a:bodyPr wrap="square" lIns="0" tIns="0" rIns="0" bIns="0" rtlCol="0"/>
          <a:lstStyle/>
          <a:p/>
        </p:txBody>
      </p:sp>
      <p:sp>
        <p:nvSpPr>
          <p:cNvPr id="34" name="object 34"/>
          <p:cNvSpPr/>
          <p:nvPr/>
        </p:nvSpPr>
        <p:spPr>
          <a:xfrm>
            <a:off x="3389376" y="4730496"/>
            <a:ext cx="1011936" cy="637031"/>
          </a:xfrm>
          <a:prstGeom prst="rect">
            <a:avLst/>
          </a:prstGeom>
          <a:blipFill>
            <a:blip r:embed="rId20"/>
            <a:stretch>
              <a:fillRect/>
            </a:stretch>
          </a:blipFill>
        </p:spPr>
        <p:txBody>
          <a:bodyPr wrap="square" lIns="0" tIns="0" rIns="0" bIns="0" rtlCol="0"/>
          <a:lstStyle/>
          <a:p/>
        </p:txBody>
      </p:sp>
      <p:sp>
        <p:nvSpPr>
          <p:cNvPr id="35" name="object 35"/>
          <p:cNvSpPr/>
          <p:nvPr/>
        </p:nvSpPr>
        <p:spPr>
          <a:xfrm>
            <a:off x="2753650" y="4661127"/>
            <a:ext cx="1635125" cy="648335"/>
          </a:xfrm>
          <a:custGeom>
            <a:rect l="l" t="t" r="r" b="b"/>
            <a:pathLst>
              <a:path w="1635125" h="648335">
                <a:moveTo>
                  <a:pt x="1526755" y="0"/>
                </a:moveTo>
                <a:lnTo>
                  <a:pt x="108013" y="0"/>
                </a:lnTo>
                <a:lnTo>
                  <a:pt x="65969" y="8488"/>
                </a:lnTo>
                <a:lnTo>
                  <a:pt x="31636" y="31636"/>
                </a:lnTo>
                <a:lnTo>
                  <a:pt x="8488" y="65970"/>
                </a:lnTo>
                <a:lnTo>
                  <a:pt x="0" y="108014"/>
                </a:lnTo>
                <a:lnTo>
                  <a:pt x="0" y="540058"/>
                </a:lnTo>
                <a:lnTo>
                  <a:pt x="8488" y="582102"/>
                </a:lnTo>
                <a:lnTo>
                  <a:pt x="31636" y="616435"/>
                </a:lnTo>
                <a:lnTo>
                  <a:pt x="65969" y="639583"/>
                </a:lnTo>
                <a:lnTo>
                  <a:pt x="108013" y="648072"/>
                </a:lnTo>
                <a:lnTo>
                  <a:pt x="1526755" y="648072"/>
                </a:lnTo>
                <a:lnTo>
                  <a:pt x="1568799" y="639583"/>
                </a:lnTo>
                <a:lnTo>
                  <a:pt x="1603133" y="616435"/>
                </a:lnTo>
                <a:lnTo>
                  <a:pt x="1626282" y="582102"/>
                </a:lnTo>
                <a:lnTo>
                  <a:pt x="1634770" y="540058"/>
                </a:lnTo>
                <a:lnTo>
                  <a:pt x="1634770" y="108014"/>
                </a:lnTo>
                <a:lnTo>
                  <a:pt x="1626282" y="65970"/>
                </a:lnTo>
                <a:lnTo>
                  <a:pt x="1603133" y="31636"/>
                </a:lnTo>
                <a:lnTo>
                  <a:pt x="1568799" y="8488"/>
                </a:lnTo>
                <a:lnTo>
                  <a:pt x="1526755" y="0"/>
                </a:lnTo>
                <a:close/>
              </a:path>
            </a:pathLst>
          </a:custGeom>
          <a:solidFill>
            <a:srgbClr val="D6DCE5"/>
          </a:solidFill>
        </p:spPr>
        <p:txBody>
          <a:bodyPr wrap="square" lIns="0" tIns="0" rIns="0" bIns="0" rtlCol="0"/>
          <a:lstStyle/>
          <a:p/>
        </p:txBody>
      </p:sp>
      <p:sp>
        <p:nvSpPr>
          <p:cNvPr id="36" name="object 36"/>
          <p:cNvSpPr/>
          <p:nvPr/>
        </p:nvSpPr>
        <p:spPr>
          <a:xfrm>
            <a:off x="3413759" y="4767071"/>
            <a:ext cx="554736" cy="524255"/>
          </a:xfrm>
          <a:prstGeom prst="rect">
            <a:avLst/>
          </a:prstGeom>
          <a:blipFill>
            <a:blip r:embed="rId21"/>
            <a:stretch>
              <a:fillRect/>
            </a:stretch>
          </a:blipFill>
        </p:spPr>
        <p:txBody>
          <a:bodyPr wrap="square" lIns="0" tIns="0" rIns="0" bIns="0" rtlCol="0"/>
          <a:lstStyle/>
          <a:p/>
        </p:txBody>
      </p:sp>
      <p:sp>
        <p:nvSpPr>
          <p:cNvPr id="37" name="object 37"/>
          <p:cNvSpPr/>
          <p:nvPr/>
        </p:nvSpPr>
        <p:spPr>
          <a:xfrm>
            <a:off x="3770376" y="4767071"/>
            <a:ext cx="554736" cy="524255"/>
          </a:xfrm>
          <a:prstGeom prst="rect">
            <a:avLst/>
          </a:prstGeom>
          <a:blipFill>
            <a:blip r:embed="rId22"/>
            <a:stretch>
              <a:fillRect/>
            </a:stretch>
          </a:blipFill>
        </p:spPr>
        <p:txBody>
          <a:bodyPr wrap="square" lIns="0" tIns="0" rIns="0" bIns="0" rtlCol="0"/>
          <a:lstStyle/>
          <a:p/>
        </p:txBody>
      </p:sp>
      <p:sp>
        <p:nvSpPr>
          <p:cNvPr id="38" name="object 38"/>
          <p:cNvSpPr txBox="1"/>
          <p:nvPr/>
        </p:nvSpPr>
        <p:spPr>
          <a:xfrm>
            <a:off x="3551985" y="4821428"/>
            <a:ext cx="6096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6F309F"/>
                </a:solidFill>
                <a:latin typeface="微软雅黑"/>
                <a:cs typeface="微软雅黑"/>
              </a:rPr>
              <a:t>饮</a:t>
            </a:r>
            <a:r>
              <a:rPr sz="1800" b="1" spc="370">
                <a:solidFill>
                  <a:srgbClr val="6F309F"/>
                </a:solidFill>
                <a:latin typeface="微软雅黑"/>
                <a:cs typeface="微软雅黑"/>
              </a:rPr>
              <a:t> </a:t>
            </a:r>
            <a:r>
              <a:rPr sz="1800" b="1">
                <a:solidFill>
                  <a:srgbClr val="6F309F"/>
                </a:solidFill>
                <a:latin typeface="微软雅黑"/>
                <a:cs typeface="微软雅黑"/>
              </a:rPr>
              <a:t>料</a:t>
            </a:r>
            <a:endParaRPr sz="1800">
              <a:latin typeface="微软雅黑"/>
              <a:cs typeface="微软雅黑"/>
            </a:endParaRPr>
          </a:p>
        </p:txBody>
      </p:sp>
      <p:sp>
        <p:nvSpPr>
          <p:cNvPr id="39" name="object 39"/>
          <p:cNvSpPr/>
          <p:nvPr/>
        </p:nvSpPr>
        <p:spPr>
          <a:xfrm>
            <a:off x="5193791" y="4986528"/>
            <a:ext cx="3358896" cy="588264"/>
          </a:xfrm>
          <a:prstGeom prst="rect">
            <a:avLst/>
          </a:prstGeom>
          <a:blipFill>
            <a:blip r:embed="rId23"/>
            <a:stretch>
              <a:fillRect/>
            </a:stretch>
          </a:blipFill>
        </p:spPr>
        <p:txBody>
          <a:bodyPr wrap="square" lIns="0" tIns="0" rIns="0" bIns="0" rtlCol="0"/>
          <a:lstStyle/>
          <a:p/>
        </p:txBody>
      </p:sp>
      <p:sp>
        <p:nvSpPr>
          <p:cNvPr id="40" name="object 40"/>
          <p:cNvSpPr/>
          <p:nvPr/>
        </p:nvSpPr>
        <p:spPr>
          <a:xfrm>
            <a:off x="5394959" y="5068823"/>
            <a:ext cx="2938272" cy="469391"/>
          </a:xfrm>
          <a:prstGeom prst="rect">
            <a:avLst/>
          </a:prstGeom>
          <a:blipFill>
            <a:blip r:embed="rId24"/>
            <a:stretch>
              <a:fillRect/>
            </a:stretch>
          </a:blipFill>
        </p:spPr>
        <p:txBody>
          <a:bodyPr wrap="square" lIns="0" tIns="0" rIns="0" bIns="0" rtlCol="0"/>
          <a:lstStyle/>
          <a:p/>
        </p:txBody>
      </p:sp>
      <p:sp>
        <p:nvSpPr>
          <p:cNvPr id="41" name="object 41"/>
          <p:cNvSpPr/>
          <p:nvPr/>
        </p:nvSpPr>
        <p:spPr>
          <a:xfrm>
            <a:off x="5226461" y="5018351"/>
            <a:ext cx="3239770" cy="471805"/>
          </a:xfrm>
          <a:custGeom>
            <a:rect l="l" t="t" r="r" b="b"/>
            <a:pathLst>
              <a:path w="3239770" h="471804">
                <a:moveTo>
                  <a:pt x="0" y="78599"/>
                </a:moveTo>
                <a:lnTo>
                  <a:pt x="6176" y="48004"/>
                </a:lnTo>
                <a:lnTo>
                  <a:pt x="23021" y="23021"/>
                </a:lnTo>
                <a:lnTo>
                  <a:pt x="48004" y="6176"/>
                </a:lnTo>
                <a:lnTo>
                  <a:pt x="78598" y="0"/>
                </a:lnTo>
                <a:lnTo>
                  <a:pt x="3160577" y="0"/>
                </a:lnTo>
                <a:lnTo>
                  <a:pt x="3191171" y="6176"/>
                </a:lnTo>
                <a:lnTo>
                  <a:pt x="3216154" y="23021"/>
                </a:lnTo>
                <a:lnTo>
                  <a:pt x="3232999" y="48004"/>
                </a:lnTo>
                <a:lnTo>
                  <a:pt x="3239176" y="78599"/>
                </a:lnTo>
                <a:lnTo>
                  <a:pt x="3239176" y="392986"/>
                </a:lnTo>
                <a:lnTo>
                  <a:pt x="3232999" y="423581"/>
                </a:lnTo>
                <a:lnTo>
                  <a:pt x="3216154" y="448564"/>
                </a:lnTo>
                <a:lnTo>
                  <a:pt x="3191171" y="465409"/>
                </a:lnTo>
                <a:lnTo>
                  <a:pt x="3160577" y="471586"/>
                </a:lnTo>
                <a:lnTo>
                  <a:pt x="78598" y="471586"/>
                </a:lnTo>
                <a:lnTo>
                  <a:pt x="48004" y="465409"/>
                </a:lnTo>
                <a:lnTo>
                  <a:pt x="23021" y="448564"/>
                </a:lnTo>
                <a:lnTo>
                  <a:pt x="6176" y="423581"/>
                </a:lnTo>
                <a:lnTo>
                  <a:pt x="0" y="392986"/>
                </a:lnTo>
                <a:lnTo>
                  <a:pt x="0" y="78599"/>
                </a:lnTo>
                <a:close/>
              </a:path>
            </a:pathLst>
          </a:custGeom>
          <a:ln w="12700">
            <a:solidFill>
              <a:srgbClr val="DCDBF9"/>
            </a:solidFill>
          </a:ln>
        </p:spPr>
        <p:txBody>
          <a:bodyPr wrap="square" lIns="0" tIns="0" rIns="0" bIns="0" rtlCol="0"/>
          <a:lstStyle/>
          <a:p/>
        </p:txBody>
      </p:sp>
      <p:sp>
        <p:nvSpPr>
          <p:cNvPr id="42" name="object 42"/>
          <p:cNvSpPr/>
          <p:nvPr/>
        </p:nvSpPr>
        <p:spPr>
          <a:xfrm>
            <a:off x="5190744" y="5629655"/>
            <a:ext cx="3355848" cy="591312"/>
          </a:xfrm>
          <a:prstGeom prst="rect">
            <a:avLst/>
          </a:prstGeom>
          <a:blipFill>
            <a:blip r:embed="rId25"/>
            <a:stretch>
              <a:fillRect/>
            </a:stretch>
          </a:blipFill>
        </p:spPr>
        <p:txBody>
          <a:bodyPr wrap="square" lIns="0" tIns="0" rIns="0" bIns="0" rtlCol="0"/>
          <a:lstStyle/>
          <a:p/>
        </p:txBody>
      </p:sp>
      <p:sp>
        <p:nvSpPr>
          <p:cNvPr id="43" name="object 43"/>
          <p:cNvSpPr/>
          <p:nvPr/>
        </p:nvSpPr>
        <p:spPr>
          <a:xfrm>
            <a:off x="5233415" y="5711951"/>
            <a:ext cx="3249167" cy="469392"/>
          </a:xfrm>
          <a:prstGeom prst="rect">
            <a:avLst/>
          </a:prstGeom>
          <a:blipFill>
            <a:blip r:embed="rId26"/>
            <a:stretch>
              <a:fillRect/>
            </a:stretch>
          </a:blipFill>
        </p:spPr>
        <p:txBody>
          <a:bodyPr wrap="square" lIns="0" tIns="0" rIns="0" bIns="0" rtlCol="0"/>
          <a:lstStyle/>
          <a:p/>
        </p:txBody>
      </p:sp>
      <p:sp>
        <p:nvSpPr>
          <p:cNvPr id="44" name="object 44"/>
          <p:cNvSpPr/>
          <p:nvPr/>
        </p:nvSpPr>
        <p:spPr>
          <a:xfrm>
            <a:off x="5221254" y="5662574"/>
            <a:ext cx="3239770" cy="471805"/>
          </a:xfrm>
          <a:custGeom>
            <a:rect l="l" t="t" r="r" b="b"/>
            <a:pathLst>
              <a:path w="3239770" h="471804">
                <a:moveTo>
                  <a:pt x="0" y="78599"/>
                </a:moveTo>
                <a:lnTo>
                  <a:pt x="6176" y="48004"/>
                </a:lnTo>
                <a:lnTo>
                  <a:pt x="23021" y="23021"/>
                </a:lnTo>
                <a:lnTo>
                  <a:pt x="48004" y="6176"/>
                </a:lnTo>
                <a:lnTo>
                  <a:pt x="78598" y="0"/>
                </a:lnTo>
                <a:lnTo>
                  <a:pt x="3160576" y="0"/>
                </a:lnTo>
                <a:lnTo>
                  <a:pt x="3191170" y="6176"/>
                </a:lnTo>
                <a:lnTo>
                  <a:pt x="3216153" y="23021"/>
                </a:lnTo>
                <a:lnTo>
                  <a:pt x="3232998" y="48004"/>
                </a:lnTo>
                <a:lnTo>
                  <a:pt x="3239175" y="78599"/>
                </a:lnTo>
                <a:lnTo>
                  <a:pt x="3239175" y="392986"/>
                </a:lnTo>
                <a:lnTo>
                  <a:pt x="3232998" y="423581"/>
                </a:lnTo>
                <a:lnTo>
                  <a:pt x="3216153" y="448564"/>
                </a:lnTo>
                <a:lnTo>
                  <a:pt x="3191170" y="465409"/>
                </a:lnTo>
                <a:lnTo>
                  <a:pt x="3160576" y="471586"/>
                </a:lnTo>
                <a:lnTo>
                  <a:pt x="78598" y="471586"/>
                </a:lnTo>
                <a:lnTo>
                  <a:pt x="48004" y="465409"/>
                </a:lnTo>
                <a:lnTo>
                  <a:pt x="23021" y="448564"/>
                </a:lnTo>
                <a:lnTo>
                  <a:pt x="6176" y="423581"/>
                </a:lnTo>
                <a:lnTo>
                  <a:pt x="0" y="392986"/>
                </a:lnTo>
                <a:lnTo>
                  <a:pt x="0" y="78599"/>
                </a:lnTo>
                <a:close/>
              </a:path>
            </a:pathLst>
          </a:custGeom>
          <a:ln w="12700">
            <a:solidFill>
              <a:srgbClr val="DCDBF9"/>
            </a:solidFill>
          </a:ln>
        </p:spPr>
        <p:txBody>
          <a:bodyPr wrap="square" lIns="0" tIns="0" rIns="0" bIns="0" rtlCol="0"/>
          <a:lstStyle/>
          <a:p/>
        </p:txBody>
      </p:sp>
      <p:sp>
        <p:nvSpPr>
          <p:cNvPr id="45" name="object 45"/>
          <p:cNvSpPr txBox="1"/>
          <p:nvPr/>
        </p:nvSpPr>
        <p:spPr>
          <a:xfrm>
            <a:off x="5354942" y="5122164"/>
            <a:ext cx="2971800" cy="882015"/>
          </a:xfrm>
          <a:prstGeom prst="rect">
            <a:avLst/>
          </a:prstGeom>
        </p:spPr>
        <p:txBody>
          <a:bodyPr vert="horz" wrap="square" lIns="0" tIns="12700" rIns="0" bIns="0" rtlCol="0">
            <a:spAutoFit/>
          </a:bodyPr>
          <a:lstStyle/>
          <a:p>
            <a:pPr marL="10160" algn="ctr">
              <a:lnSpc>
                <a:spcPct val="100000"/>
              </a:lnSpc>
              <a:spcBef>
                <a:spcPts val="100"/>
              </a:spcBef>
            </a:pPr>
            <a:r>
              <a:rPr sz="1400" b="1">
                <a:solidFill>
                  <a:srgbClr val="6F309F"/>
                </a:solidFill>
                <a:latin typeface="微软雅黑"/>
                <a:cs typeface="微软雅黑"/>
              </a:rPr>
              <a:t>饮品</a:t>
            </a:r>
            <a:r>
              <a:rPr sz="1200" b="1">
                <a:solidFill>
                  <a:srgbClr val="6F309F"/>
                </a:solidFill>
                <a:latin typeface="微软雅黑"/>
                <a:cs typeface="微软雅黑"/>
              </a:rPr>
              <a:t>（果汁、碳酸饮料、运动饮料</a:t>
            </a:r>
            <a:r>
              <a:rPr sz="1200" b="1" spc="-5">
                <a:solidFill>
                  <a:srgbClr val="6F309F"/>
                </a:solidFill>
                <a:latin typeface="微软雅黑"/>
                <a:cs typeface="微软雅黑"/>
              </a:rPr>
              <a:t>…）</a:t>
            </a:r>
            <a:endParaRPr sz="1200">
              <a:latin typeface="微软雅黑"/>
              <a:cs typeface="微软雅黑"/>
            </a:endParaRPr>
          </a:p>
          <a:p>
            <a:pPr>
              <a:lnSpc>
                <a:spcPct val="100000"/>
              </a:lnSpc>
              <a:spcBef>
                <a:spcPts val="65"/>
              </a:spcBef>
            </a:pPr>
            <a:endParaRPr sz="1800">
              <a:latin typeface="微软雅黑"/>
              <a:cs typeface="微软雅黑"/>
            </a:endParaRPr>
          </a:p>
          <a:p>
            <a:pPr algn="ctr">
              <a:lnSpc>
                <a:spcPct val="100000"/>
              </a:lnSpc>
            </a:pPr>
            <a:r>
              <a:rPr sz="1400" b="1">
                <a:solidFill>
                  <a:srgbClr val="6F309F"/>
                </a:solidFill>
                <a:latin typeface="微软雅黑"/>
                <a:cs typeface="微软雅黑"/>
              </a:rPr>
              <a:t>水饮</a:t>
            </a:r>
            <a:r>
              <a:rPr sz="1200" b="1">
                <a:solidFill>
                  <a:srgbClr val="6F309F"/>
                </a:solidFill>
                <a:latin typeface="微软雅黑"/>
                <a:cs typeface="微软雅黑"/>
              </a:rPr>
              <a:t>（纯净水、饮用水、矿泉水、苏打水）</a:t>
            </a:r>
            <a:endParaRPr sz="1200">
              <a:latin typeface="微软雅黑"/>
              <a:cs typeface="微软雅黑"/>
            </a:endParaRPr>
          </a:p>
        </p:txBody>
      </p:sp>
      <p:sp>
        <p:nvSpPr>
          <p:cNvPr id="46" name="object 46"/>
          <p:cNvSpPr/>
          <p:nvPr/>
        </p:nvSpPr>
        <p:spPr>
          <a:xfrm>
            <a:off x="2190837" y="2563321"/>
            <a:ext cx="567711" cy="684353"/>
          </a:xfrm>
          <a:prstGeom prst="rect">
            <a:avLst/>
          </a:prstGeom>
          <a:blipFill>
            <a:blip r:embed="rId27"/>
            <a:stretch>
              <a:fillRect/>
            </a:stretch>
          </a:blipFill>
        </p:spPr>
        <p:txBody>
          <a:bodyPr wrap="square" lIns="0" tIns="0" rIns="0" bIns="0" rtlCol="0"/>
          <a:lstStyle/>
          <a:p/>
        </p:txBody>
      </p:sp>
      <p:sp>
        <p:nvSpPr>
          <p:cNvPr id="47" name="object 47"/>
          <p:cNvSpPr/>
          <p:nvPr/>
        </p:nvSpPr>
        <p:spPr>
          <a:xfrm>
            <a:off x="2190806" y="3928727"/>
            <a:ext cx="567772" cy="694954"/>
          </a:xfrm>
          <a:prstGeom prst="rect">
            <a:avLst/>
          </a:prstGeom>
          <a:blipFill>
            <a:blip r:embed="rId28"/>
            <a:stretch>
              <a:fillRect/>
            </a:stretch>
          </a:blipFill>
        </p:spPr>
        <p:txBody>
          <a:bodyPr wrap="square" lIns="0" tIns="0" rIns="0" bIns="0" rtlCol="0"/>
          <a:lstStyle/>
          <a:p/>
        </p:txBody>
      </p:sp>
      <p:sp>
        <p:nvSpPr>
          <p:cNvPr id="48" name="object 48"/>
          <p:cNvSpPr/>
          <p:nvPr/>
        </p:nvSpPr>
        <p:spPr>
          <a:xfrm>
            <a:off x="4567809" y="1555448"/>
            <a:ext cx="447231" cy="395157"/>
          </a:xfrm>
          <a:prstGeom prst="rect">
            <a:avLst/>
          </a:prstGeom>
          <a:blipFill>
            <a:blip r:embed="rId29"/>
            <a:stretch>
              <a:fillRect/>
            </a:stretch>
          </a:blipFill>
        </p:spPr>
        <p:txBody>
          <a:bodyPr wrap="square" lIns="0" tIns="0" rIns="0" bIns="0" rtlCol="0"/>
          <a:lstStyle/>
          <a:p/>
        </p:txBody>
      </p:sp>
      <p:sp>
        <p:nvSpPr>
          <p:cNvPr id="49" name="object 49"/>
          <p:cNvSpPr/>
          <p:nvPr/>
        </p:nvSpPr>
        <p:spPr>
          <a:xfrm>
            <a:off x="4586006" y="2216195"/>
            <a:ext cx="463975" cy="22401"/>
          </a:xfrm>
          <a:prstGeom prst="rect">
            <a:avLst/>
          </a:prstGeom>
          <a:blipFill>
            <a:blip r:embed="rId30"/>
            <a:stretch>
              <a:fillRect/>
            </a:stretch>
          </a:blipFill>
        </p:spPr>
        <p:txBody>
          <a:bodyPr wrap="square" lIns="0" tIns="0" rIns="0" bIns="0" rtlCol="0"/>
          <a:lstStyle/>
          <a:p/>
        </p:txBody>
      </p:sp>
      <p:sp>
        <p:nvSpPr>
          <p:cNvPr id="50" name="object 50"/>
          <p:cNvSpPr/>
          <p:nvPr/>
        </p:nvSpPr>
        <p:spPr>
          <a:xfrm>
            <a:off x="4554190" y="2539232"/>
            <a:ext cx="484217" cy="347817"/>
          </a:xfrm>
          <a:prstGeom prst="rect">
            <a:avLst/>
          </a:prstGeom>
          <a:blipFill>
            <a:blip r:embed="rId31"/>
            <a:stretch>
              <a:fillRect/>
            </a:stretch>
          </a:blipFill>
        </p:spPr>
        <p:txBody>
          <a:bodyPr wrap="square" lIns="0" tIns="0" rIns="0" bIns="0" rtlCol="0"/>
          <a:lstStyle/>
          <a:p/>
        </p:txBody>
      </p:sp>
      <p:sp>
        <p:nvSpPr>
          <p:cNvPr id="51" name="object 51"/>
          <p:cNvSpPr/>
          <p:nvPr/>
        </p:nvSpPr>
        <p:spPr>
          <a:xfrm>
            <a:off x="4542928" y="4132037"/>
            <a:ext cx="477691" cy="492060"/>
          </a:xfrm>
          <a:prstGeom prst="rect">
            <a:avLst/>
          </a:prstGeom>
          <a:blipFill>
            <a:blip r:embed="rId32"/>
            <a:stretch>
              <a:fillRect/>
            </a:stretch>
          </a:blipFill>
        </p:spPr>
        <p:txBody>
          <a:bodyPr wrap="square" lIns="0" tIns="0" rIns="0" bIns="0" rtlCol="0"/>
          <a:lstStyle/>
          <a:p/>
        </p:txBody>
      </p:sp>
      <p:sp>
        <p:nvSpPr>
          <p:cNvPr id="52" name="object 52"/>
          <p:cNvSpPr/>
          <p:nvPr/>
        </p:nvSpPr>
        <p:spPr>
          <a:xfrm>
            <a:off x="4608843" y="4655218"/>
            <a:ext cx="429187" cy="178657"/>
          </a:xfrm>
          <a:prstGeom prst="rect">
            <a:avLst/>
          </a:prstGeom>
          <a:blipFill>
            <a:blip r:embed="rId33"/>
            <a:stretch>
              <a:fillRect/>
            </a:stretch>
          </a:blipFill>
        </p:spPr>
        <p:txBody>
          <a:bodyPr wrap="square" lIns="0" tIns="0" rIns="0" bIns="0" rtlCol="0"/>
          <a:lstStyle/>
          <a:p/>
        </p:txBody>
      </p:sp>
      <p:sp>
        <p:nvSpPr>
          <p:cNvPr id="53" name="object 53"/>
          <p:cNvSpPr/>
          <p:nvPr/>
        </p:nvSpPr>
        <p:spPr>
          <a:xfrm>
            <a:off x="4520445" y="5353150"/>
            <a:ext cx="474902" cy="549357"/>
          </a:xfrm>
          <a:prstGeom prst="rect">
            <a:avLst/>
          </a:prstGeom>
          <a:blipFill>
            <a:blip r:embed="rId34"/>
            <a:stretch>
              <a:fillRect/>
            </a:stretch>
          </a:blipFill>
        </p:spPr>
        <p:txBody>
          <a:bodyPr wrap="square" lIns="0" tIns="0" rIns="0" bIns="0" rtlCol="0"/>
          <a:lstStyle/>
          <a:p/>
        </p:txBody>
      </p:sp>
      <p:sp>
        <p:nvSpPr>
          <p:cNvPr id="54" name="object 54"/>
          <p:cNvSpPr/>
          <p:nvPr/>
        </p:nvSpPr>
        <p:spPr>
          <a:xfrm>
            <a:off x="4583298" y="5075332"/>
            <a:ext cx="416598" cy="239416"/>
          </a:xfrm>
          <a:prstGeom prst="rect">
            <a:avLst/>
          </a:prstGeom>
          <a:blipFill>
            <a:blip r:embed="rId35"/>
            <a:stretch>
              <a:fillRect/>
            </a:stretch>
          </a:blipFill>
        </p:spPr>
        <p:txBody>
          <a:bodyPr wrap="square" lIns="0" tIns="0" rIns="0" bIns="0" rtlCol="0"/>
          <a:lstStyle/>
          <a:p/>
        </p:txBody>
      </p:sp>
      <p:sp>
        <p:nvSpPr>
          <p:cNvPr id="55" name="object 55"/>
          <p:cNvSpPr/>
          <p:nvPr/>
        </p:nvSpPr>
        <p:spPr>
          <a:xfrm>
            <a:off x="2871216" y="4660391"/>
            <a:ext cx="661416" cy="658368"/>
          </a:xfrm>
          <a:prstGeom prst="rect">
            <a:avLst/>
          </a:prstGeom>
          <a:blipFill>
            <a:blip r:embed="rId36"/>
            <a:stretch>
              <a:fillRect/>
            </a:stretch>
          </a:blipFill>
        </p:spPr>
        <p:txBody>
          <a:bodyPr wrap="square" lIns="0" tIns="0" rIns="0" bIns="0" rtlCol="0"/>
          <a:lstStyle/>
          <a:p/>
        </p:txBody>
      </p:sp>
      <p:sp>
        <p:nvSpPr>
          <p:cNvPr id="56" name="object 56"/>
          <p:cNvSpPr/>
          <p:nvPr/>
        </p:nvSpPr>
        <p:spPr>
          <a:xfrm>
            <a:off x="2871216" y="1969007"/>
            <a:ext cx="600456" cy="600456"/>
          </a:xfrm>
          <a:prstGeom prst="rect">
            <a:avLst/>
          </a:prstGeom>
          <a:blipFill>
            <a:blip r:embed="rId37"/>
            <a:stretch>
              <a:fillRect/>
            </a:stretch>
          </a:blipFill>
        </p:spPr>
        <p:txBody>
          <a:bodyPr wrap="square" lIns="0" tIns="0" rIns="0" bIns="0" rtlCol="0"/>
          <a:lstStyle/>
          <a:p/>
        </p:txBody>
      </p:sp>
      <p:sp>
        <p:nvSpPr>
          <p:cNvPr id="57" name="object 5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10</a:t>
            </a:fld>
          </a:p>
        </p:txBody>
      </p:sp>
      <p:sp>
        <p:nvSpPr>
          <p:cNvPr id="58" name="object 58"/>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59" name="object 59"/>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60" name="object 60"/>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38"/>
              </a:rPr>
              <a:t>www.endata.com.cn</a:t>
            </a:r>
            <a:endParaRPr sz="8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3" y="379476"/>
            <a:ext cx="5867400" cy="330200"/>
          </a:xfrm>
          <a:prstGeom prst="rect">
            <a:avLst/>
          </a:prstGeom>
        </p:spPr>
        <p:txBody>
          <a:bodyPr vert="horz" wrap="square" lIns="0" tIns="12700" rIns="0" bIns="0" rtlCol="0">
            <a:spAutoFit/>
          </a:bodyPr>
          <a:lstStyle/>
          <a:p>
            <a:pPr marL="12700">
              <a:lnSpc>
                <a:spcPct val="100000"/>
              </a:lnSpc>
              <a:spcBef>
                <a:spcPts val="100"/>
              </a:spcBef>
            </a:pPr>
            <a:r>
              <a:rPr sz="2000"/>
              <a:t>官宣代言人：乳类饮品代言人最多，其次为零食小吃</a:t>
            </a:r>
            <a:endParaRPr sz="2000"/>
          </a:p>
        </p:txBody>
      </p:sp>
      <p:sp>
        <p:nvSpPr>
          <p:cNvPr id="3" name="object 3"/>
          <p:cNvSpPr/>
          <p:nvPr/>
        </p:nvSpPr>
        <p:spPr>
          <a:xfrm>
            <a:off x="79376" y="1871144"/>
            <a:ext cx="8985250" cy="4338955"/>
          </a:xfrm>
          <a:custGeom>
            <a:rect l="l" t="t" r="r" b="b"/>
            <a:pathLst>
              <a:path w="8985250" h="4338955">
                <a:moveTo>
                  <a:pt x="0" y="275679"/>
                </a:moveTo>
                <a:lnTo>
                  <a:pt x="4441" y="226125"/>
                </a:lnTo>
                <a:lnTo>
                  <a:pt x="17247" y="179485"/>
                </a:lnTo>
                <a:lnTo>
                  <a:pt x="37638" y="136538"/>
                </a:lnTo>
                <a:lnTo>
                  <a:pt x="64836" y="98062"/>
                </a:lnTo>
                <a:lnTo>
                  <a:pt x="98062" y="64836"/>
                </a:lnTo>
                <a:lnTo>
                  <a:pt x="136538" y="37638"/>
                </a:lnTo>
                <a:lnTo>
                  <a:pt x="179485" y="17247"/>
                </a:lnTo>
                <a:lnTo>
                  <a:pt x="226125" y="4441"/>
                </a:lnTo>
                <a:lnTo>
                  <a:pt x="275679" y="0"/>
                </a:lnTo>
                <a:lnTo>
                  <a:pt x="8709565" y="0"/>
                </a:lnTo>
                <a:lnTo>
                  <a:pt x="8759118" y="4441"/>
                </a:lnTo>
                <a:lnTo>
                  <a:pt x="8805758" y="17247"/>
                </a:lnTo>
                <a:lnTo>
                  <a:pt x="8848705" y="37638"/>
                </a:lnTo>
                <a:lnTo>
                  <a:pt x="8887181" y="64836"/>
                </a:lnTo>
                <a:lnTo>
                  <a:pt x="8920408" y="98062"/>
                </a:lnTo>
                <a:lnTo>
                  <a:pt x="8947606" y="136538"/>
                </a:lnTo>
                <a:lnTo>
                  <a:pt x="8967997" y="179485"/>
                </a:lnTo>
                <a:lnTo>
                  <a:pt x="8980802" y="226125"/>
                </a:lnTo>
                <a:lnTo>
                  <a:pt x="8985244" y="275679"/>
                </a:lnTo>
                <a:lnTo>
                  <a:pt x="8985244" y="4062935"/>
                </a:lnTo>
                <a:lnTo>
                  <a:pt x="8980802" y="4112488"/>
                </a:lnTo>
                <a:lnTo>
                  <a:pt x="8967997" y="4159128"/>
                </a:lnTo>
                <a:lnTo>
                  <a:pt x="8947606" y="4202075"/>
                </a:lnTo>
                <a:lnTo>
                  <a:pt x="8920408" y="4240551"/>
                </a:lnTo>
                <a:lnTo>
                  <a:pt x="8887181" y="4273777"/>
                </a:lnTo>
                <a:lnTo>
                  <a:pt x="8848705" y="4300975"/>
                </a:lnTo>
                <a:lnTo>
                  <a:pt x="8805758" y="4321366"/>
                </a:lnTo>
                <a:lnTo>
                  <a:pt x="8759118" y="4334172"/>
                </a:lnTo>
                <a:lnTo>
                  <a:pt x="8709565" y="4338614"/>
                </a:lnTo>
                <a:lnTo>
                  <a:pt x="275679" y="4338614"/>
                </a:lnTo>
                <a:lnTo>
                  <a:pt x="226125" y="4334172"/>
                </a:lnTo>
                <a:lnTo>
                  <a:pt x="179485" y="4321366"/>
                </a:lnTo>
                <a:lnTo>
                  <a:pt x="136538" y="4300975"/>
                </a:lnTo>
                <a:lnTo>
                  <a:pt x="98062" y="4273777"/>
                </a:lnTo>
                <a:lnTo>
                  <a:pt x="64836" y="4240551"/>
                </a:lnTo>
                <a:lnTo>
                  <a:pt x="37638" y="4202075"/>
                </a:lnTo>
                <a:lnTo>
                  <a:pt x="17247" y="4159128"/>
                </a:lnTo>
                <a:lnTo>
                  <a:pt x="4441" y="4112488"/>
                </a:lnTo>
                <a:lnTo>
                  <a:pt x="0" y="4062935"/>
                </a:lnTo>
                <a:lnTo>
                  <a:pt x="0" y="275679"/>
                </a:lnTo>
                <a:close/>
              </a:path>
            </a:pathLst>
          </a:custGeom>
          <a:ln w="12700">
            <a:solidFill>
              <a:srgbClr val="E7E6E6"/>
            </a:solidFill>
          </a:ln>
        </p:spPr>
        <p:txBody>
          <a:bodyPr wrap="square" lIns="0" tIns="0" rIns="0" bIns="0" rtlCol="0"/>
          <a:lstStyle/>
          <a:p/>
        </p:txBody>
      </p:sp>
      <p:sp>
        <p:nvSpPr>
          <p:cNvPr id="4" name="object 4"/>
          <p:cNvSpPr/>
          <p:nvPr/>
        </p:nvSpPr>
        <p:spPr>
          <a:xfrm>
            <a:off x="1646918" y="1628800"/>
            <a:ext cx="5760720" cy="374650"/>
          </a:xfrm>
          <a:custGeom>
            <a:rect l="l" t="t" r="r" b="b"/>
            <a:pathLst>
              <a:path w="5760720" h="374650">
                <a:moveTo>
                  <a:pt x="5698206" y="0"/>
                </a:moveTo>
                <a:lnTo>
                  <a:pt x="62431" y="0"/>
                </a:lnTo>
                <a:lnTo>
                  <a:pt x="38130" y="4906"/>
                </a:lnTo>
                <a:lnTo>
                  <a:pt x="18285" y="18285"/>
                </a:lnTo>
                <a:lnTo>
                  <a:pt x="4906" y="38130"/>
                </a:lnTo>
                <a:lnTo>
                  <a:pt x="0" y="62431"/>
                </a:lnTo>
                <a:lnTo>
                  <a:pt x="0" y="312138"/>
                </a:lnTo>
                <a:lnTo>
                  <a:pt x="4906" y="336439"/>
                </a:lnTo>
                <a:lnTo>
                  <a:pt x="18285" y="356284"/>
                </a:lnTo>
                <a:lnTo>
                  <a:pt x="38130" y="369663"/>
                </a:lnTo>
                <a:lnTo>
                  <a:pt x="62431" y="374569"/>
                </a:lnTo>
                <a:lnTo>
                  <a:pt x="5698206" y="374569"/>
                </a:lnTo>
                <a:lnTo>
                  <a:pt x="5722508" y="369663"/>
                </a:lnTo>
                <a:lnTo>
                  <a:pt x="5742352" y="356284"/>
                </a:lnTo>
                <a:lnTo>
                  <a:pt x="5755732" y="336439"/>
                </a:lnTo>
                <a:lnTo>
                  <a:pt x="5760638" y="312138"/>
                </a:lnTo>
                <a:lnTo>
                  <a:pt x="5760638" y="62431"/>
                </a:lnTo>
                <a:lnTo>
                  <a:pt x="5755732" y="38130"/>
                </a:lnTo>
                <a:lnTo>
                  <a:pt x="5742352" y="18285"/>
                </a:lnTo>
                <a:lnTo>
                  <a:pt x="5722508" y="4906"/>
                </a:lnTo>
                <a:lnTo>
                  <a:pt x="5698206" y="0"/>
                </a:lnTo>
                <a:close/>
              </a:path>
            </a:pathLst>
          </a:custGeom>
          <a:solidFill>
            <a:srgbClr val="0263AB"/>
          </a:solidFill>
        </p:spPr>
        <p:txBody>
          <a:bodyPr wrap="square" lIns="0" tIns="0" rIns="0" bIns="0" rtlCol="0"/>
          <a:lstStyle/>
          <a:p/>
        </p:txBody>
      </p:sp>
      <p:sp>
        <p:nvSpPr>
          <p:cNvPr id="5" name="object 5"/>
          <p:cNvSpPr txBox="1"/>
          <p:nvPr/>
        </p:nvSpPr>
        <p:spPr>
          <a:xfrm>
            <a:off x="273573" y="987044"/>
            <a:ext cx="6470650" cy="949960"/>
          </a:xfrm>
          <a:prstGeom prst="rect">
            <a:avLst/>
          </a:prstGeom>
        </p:spPr>
        <p:txBody>
          <a:bodyPr vert="horz" wrap="square" lIns="0" tIns="12700" rIns="0" bIns="0" rtlCol="0">
            <a:spAutoFit/>
          </a:bodyPr>
          <a:lstStyle/>
          <a:p>
            <a:pPr marL="184150" indent="-171450">
              <a:lnSpc>
                <a:spcPct val="100000"/>
              </a:lnSpc>
              <a:spcBef>
                <a:spcPts val="100"/>
              </a:spcBef>
              <a:buFont typeface="Arial"/>
              <a:buChar char="•"/>
              <a:tabLst>
                <a:tab pos="184150"/>
              </a:tabLst>
            </a:pPr>
            <a:r>
              <a:rPr sz="1200">
                <a:solidFill>
                  <a:srgbClr val="404040"/>
                </a:solidFill>
                <a:latin typeface="微软雅黑"/>
                <a:cs typeface="微软雅黑"/>
              </a:rPr>
              <a:t>食品饮料各品类中，乳类饮品近一年新增代言人最多，其中伊利新增</a:t>
            </a:r>
            <a:r>
              <a:rPr sz="1200" spc="-5">
                <a:solidFill>
                  <a:srgbClr val="404040"/>
                </a:solidFill>
                <a:latin typeface="微软雅黑"/>
                <a:cs typeface="微软雅黑"/>
              </a:rPr>
              <a:t>29</a:t>
            </a:r>
            <a:r>
              <a:rPr sz="1200">
                <a:solidFill>
                  <a:srgbClr val="404040"/>
                </a:solidFill>
                <a:latin typeface="微软雅黑"/>
                <a:cs typeface="微软雅黑"/>
              </a:rPr>
              <a:t>人，远高于其他品牌；</a:t>
            </a:r>
            <a:endParaRPr sz="1200">
              <a:latin typeface="微软雅黑"/>
              <a:cs typeface="微软雅黑"/>
            </a:endParaRPr>
          </a:p>
          <a:p>
            <a:pPr marL="184150" indent="-171450">
              <a:lnSpc>
                <a:spcPct val="100000"/>
              </a:lnSpc>
              <a:spcBef>
                <a:spcPts val="960"/>
              </a:spcBef>
              <a:buFont typeface="Arial"/>
              <a:buChar char="•"/>
              <a:tabLst>
                <a:tab pos="184150"/>
              </a:tabLst>
            </a:pPr>
            <a:r>
              <a:rPr sz="1200">
                <a:solidFill>
                  <a:srgbClr val="404040"/>
                </a:solidFill>
                <a:latin typeface="微软雅黑"/>
                <a:cs typeface="微软雅黑"/>
              </a:rPr>
              <a:t>伊利旗下的品牌（巧乐兹、甄稀）也分别跻身食品饮料的其他品类</a:t>
            </a:r>
            <a:r>
              <a:rPr sz="1200" spc="-25">
                <a:solidFill>
                  <a:srgbClr val="404040"/>
                </a:solidFill>
                <a:latin typeface="微软雅黑"/>
                <a:cs typeface="微软雅黑"/>
              </a:rPr>
              <a:t>TOP</a:t>
            </a:r>
            <a:r>
              <a:rPr sz="1200">
                <a:solidFill>
                  <a:srgbClr val="404040"/>
                </a:solidFill>
                <a:latin typeface="微软雅黑"/>
                <a:cs typeface="微软雅黑"/>
              </a:rPr>
              <a:t>榜。</a:t>
            </a:r>
            <a:endParaRPr sz="1200">
              <a:latin typeface="微软雅黑"/>
              <a:cs typeface="微软雅黑"/>
            </a:endParaRPr>
          </a:p>
          <a:p>
            <a:pPr>
              <a:lnSpc>
                <a:spcPct val="100000"/>
              </a:lnSpc>
              <a:spcBef>
                <a:spcPts val="45"/>
              </a:spcBef>
            </a:pPr>
            <a:endParaRPr sz="800">
              <a:latin typeface="微软雅黑"/>
              <a:cs typeface="微软雅黑"/>
            </a:endParaRPr>
          </a:p>
          <a:p>
            <a:pPr marL="2355850">
              <a:lnSpc>
                <a:spcPct val="100000"/>
              </a:lnSpc>
            </a:pPr>
            <a:r>
              <a:rPr sz="1600" b="1">
                <a:solidFill>
                  <a:srgbClr val="FFFFFF"/>
                </a:solidFill>
                <a:latin typeface="微软雅黑"/>
                <a:cs typeface="微软雅黑"/>
              </a:rPr>
              <a:t>食品饮料各细分品类品牌代言人数量</a:t>
            </a:r>
            <a:r>
              <a:rPr sz="1600" b="1" spc="-20">
                <a:solidFill>
                  <a:srgbClr val="FFFFFF"/>
                </a:solidFill>
                <a:latin typeface="微软雅黑"/>
                <a:cs typeface="微软雅黑"/>
              </a:rPr>
              <a:t>TOP5</a:t>
            </a:r>
            <a:endParaRPr sz="1600">
              <a:latin typeface="微软雅黑"/>
              <a:cs typeface="微软雅黑"/>
            </a:endParaRPr>
          </a:p>
        </p:txBody>
      </p:sp>
      <p:sp>
        <p:nvSpPr>
          <p:cNvPr id="6" name="object 6"/>
          <p:cNvSpPr/>
          <p:nvPr/>
        </p:nvSpPr>
        <p:spPr>
          <a:xfrm>
            <a:off x="1463039" y="2002535"/>
            <a:ext cx="499872" cy="499872"/>
          </a:xfrm>
          <a:prstGeom prst="rect">
            <a:avLst/>
          </a:prstGeom>
          <a:blipFill>
            <a:blip r:embed="rId2"/>
            <a:stretch>
              <a:fillRect/>
            </a:stretch>
          </a:blipFill>
        </p:spPr>
        <p:txBody>
          <a:bodyPr wrap="square" lIns="0" tIns="0" rIns="0" bIns="0" rtlCol="0"/>
          <a:lstStyle/>
          <a:p/>
        </p:txBody>
      </p:sp>
      <p:sp>
        <p:nvSpPr>
          <p:cNvPr id="7" name="object 7"/>
          <p:cNvSpPr/>
          <p:nvPr/>
        </p:nvSpPr>
        <p:spPr>
          <a:xfrm>
            <a:off x="5806440" y="1975104"/>
            <a:ext cx="551688" cy="551688"/>
          </a:xfrm>
          <a:prstGeom prst="rect">
            <a:avLst/>
          </a:prstGeom>
          <a:blipFill>
            <a:blip r:embed="rId3"/>
            <a:stretch>
              <a:fillRect/>
            </a:stretch>
          </a:blipFill>
        </p:spPr>
        <p:txBody>
          <a:bodyPr wrap="square" lIns="0" tIns="0" rIns="0" bIns="0" rtlCol="0"/>
          <a:lstStyle/>
          <a:p/>
        </p:txBody>
      </p:sp>
      <p:sp>
        <p:nvSpPr>
          <p:cNvPr id="8" name="object 8"/>
          <p:cNvSpPr/>
          <p:nvPr/>
        </p:nvSpPr>
        <p:spPr>
          <a:xfrm>
            <a:off x="395536" y="2433204"/>
            <a:ext cx="4131945" cy="1240155"/>
          </a:xfrm>
          <a:custGeom>
            <a:rect l="l" t="t" r="r" b="b"/>
            <a:pathLst>
              <a:path w="4131945" h="1240154">
                <a:moveTo>
                  <a:pt x="0" y="0"/>
                </a:moveTo>
                <a:lnTo>
                  <a:pt x="4131701" y="0"/>
                </a:lnTo>
                <a:lnTo>
                  <a:pt x="4131701" y="1239624"/>
                </a:lnTo>
                <a:lnTo>
                  <a:pt x="0" y="1239624"/>
                </a:lnTo>
                <a:lnTo>
                  <a:pt x="0" y="0"/>
                </a:lnTo>
                <a:close/>
              </a:path>
            </a:pathLst>
          </a:custGeom>
          <a:solidFill>
            <a:srgbClr val="6F309F">
              <a:alpha val="14118"/>
            </a:srgbClr>
          </a:solidFill>
        </p:spPr>
        <p:txBody>
          <a:bodyPr wrap="square" lIns="0" tIns="0" rIns="0" bIns="0" rtlCol="0"/>
          <a:lstStyle/>
          <a:p/>
        </p:txBody>
      </p:sp>
      <p:sp>
        <p:nvSpPr>
          <p:cNvPr id="9" name="object 9"/>
          <p:cNvSpPr txBox="1"/>
          <p:nvPr/>
        </p:nvSpPr>
        <p:spPr>
          <a:xfrm>
            <a:off x="3135256" y="2942844"/>
            <a:ext cx="7366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零食小吃</a:t>
            </a:r>
            <a:endParaRPr sz="1400">
              <a:latin typeface="微软雅黑"/>
              <a:cs typeface="微软雅黑"/>
            </a:endParaRPr>
          </a:p>
        </p:txBody>
      </p:sp>
      <p:sp>
        <p:nvSpPr>
          <p:cNvPr id="10" name="object 10"/>
          <p:cNvSpPr/>
          <p:nvPr/>
        </p:nvSpPr>
        <p:spPr>
          <a:xfrm>
            <a:off x="393168" y="3684888"/>
            <a:ext cx="4131945" cy="1240155"/>
          </a:xfrm>
          <a:custGeom>
            <a:rect l="l" t="t" r="r" b="b"/>
            <a:pathLst>
              <a:path w="4131945" h="1240154">
                <a:moveTo>
                  <a:pt x="0" y="0"/>
                </a:moveTo>
                <a:lnTo>
                  <a:pt x="4131702" y="0"/>
                </a:lnTo>
                <a:lnTo>
                  <a:pt x="4131702" y="1239622"/>
                </a:lnTo>
                <a:lnTo>
                  <a:pt x="0" y="1239622"/>
                </a:lnTo>
                <a:lnTo>
                  <a:pt x="0" y="0"/>
                </a:lnTo>
                <a:close/>
              </a:path>
            </a:pathLst>
          </a:custGeom>
          <a:solidFill>
            <a:srgbClr val="0263AB">
              <a:alpha val="14118"/>
            </a:srgbClr>
          </a:solidFill>
        </p:spPr>
        <p:txBody>
          <a:bodyPr wrap="square" lIns="0" tIns="0" rIns="0" bIns="0" rtlCol="0"/>
          <a:lstStyle/>
          <a:p/>
        </p:txBody>
      </p:sp>
      <p:sp>
        <p:nvSpPr>
          <p:cNvPr id="11" name="object 11"/>
          <p:cNvSpPr txBox="1"/>
          <p:nvPr/>
        </p:nvSpPr>
        <p:spPr>
          <a:xfrm>
            <a:off x="2840304" y="4149852"/>
            <a:ext cx="1260475"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粮油/调味/干货</a:t>
            </a:r>
            <a:endParaRPr sz="1400">
              <a:latin typeface="微软雅黑"/>
              <a:cs typeface="微软雅黑"/>
            </a:endParaRPr>
          </a:p>
        </p:txBody>
      </p:sp>
      <p:sp>
        <p:nvSpPr>
          <p:cNvPr id="12" name="object 12"/>
          <p:cNvSpPr/>
          <p:nvPr/>
        </p:nvSpPr>
        <p:spPr>
          <a:xfrm>
            <a:off x="395536" y="4939530"/>
            <a:ext cx="4131945" cy="1240155"/>
          </a:xfrm>
          <a:custGeom>
            <a:rect l="l" t="t" r="r" b="b"/>
            <a:pathLst>
              <a:path w="4131945" h="1240154">
                <a:moveTo>
                  <a:pt x="0" y="0"/>
                </a:moveTo>
                <a:lnTo>
                  <a:pt x="4131701" y="0"/>
                </a:lnTo>
                <a:lnTo>
                  <a:pt x="4131701" y="1239623"/>
                </a:lnTo>
                <a:lnTo>
                  <a:pt x="0" y="1239623"/>
                </a:lnTo>
                <a:lnTo>
                  <a:pt x="0" y="0"/>
                </a:lnTo>
                <a:close/>
              </a:path>
            </a:pathLst>
          </a:custGeom>
          <a:solidFill>
            <a:srgbClr val="6F309F">
              <a:alpha val="14118"/>
            </a:srgbClr>
          </a:solidFill>
        </p:spPr>
        <p:txBody>
          <a:bodyPr wrap="square" lIns="0" tIns="0" rIns="0" bIns="0" rtlCol="0"/>
          <a:lstStyle/>
          <a:p/>
        </p:txBody>
      </p:sp>
      <p:sp>
        <p:nvSpPr>
          <p:cNvPr id="13" name="object 13"/>
          <p:cNvSpPr txBox="1"/>
          <p:nvPr/>
        </p:nvSpPr>
        <p:spPr>
          <a:xfrm>
            <a:off x="3097874" y="5503164"/>
            <a:ext cx="7366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生鲜速食</a:t>
            </a:r>
            <a:endParaRPr sz="1400">
              <a:latin typeface="微软雅黑"/>
              <a:cs typeface="微软雅黑"/>
            </a:endParaRPr>
          </a:p>
        </p:txBody>
      </p:sp>
      <p:sp>
        <p:nvSpPr>
          <p:cNvPr id="14" name="object 14"/>
          <p:cNvSpPr/>
          <p:nvPr/>
        </p:nvSpPr>
        <p:spPr>
          <a:xfrm>
            <a:off x="4905857" y="2448576"/>
            <a:ext cx="4024629" cy="900430"/>
          </a:xfrm>
          <a:custGeom>
            <a:rect l="l" t="t" r="r" b="b"/>
            <a:pathLst>
              <a:path w="4024629" h="900428">
                <a:moveTo>
                  <a:pt x="0" y="0"/>
                </a:moveTo>
                <a:lnTo>
                  <a:pt x="4024534" y="0"/>
                </a:lnTo>
                <a:lnTo>
                  <a:pt x="4024534" y="900000"/>
                </a:lnTo>
                <a:lnTo>
                  <a:pt x="0" y="900000"/>
                </a:lnTo>
                <a:lnTo>
                  <a:pt x="0" y="0"/>
                </a:lnTo>
                <a:close/>
              </a:path>
            </a:pathLst>
          </a:custGeom>
          <a:solidFill>
            <a:srgbClr val="6F309F">
              <a:alpha val="14118"/>
            </a:srgbClr>
          </a:solidFill>
        </p:spPr>
        <p:txBody>
          <a:bodyPr wrap="square" lIns="0" tIns="0" rIns="0" bIns="0" rtlCol="0"/>
          <a:lstStyle/>
          <a:p/>
        </p:txBody>
      </p:sp>
      <p:sp>
        <p:nvSpPr>
          <p:cNvPr id="15" name="object 15"/>
          <p:cNvSpPr txBox="1"/>
          <p:nvPr/>
        </p:nvSpPr>
        <p:spPr>
          <a:xfrm>
            <a:off x="7845233" y="2781300"/>
            <a:ext cx="7366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乳类饮品</a:t>
            </a:r>
            <a:endParaRPr sz="1400">
              <a:latin typeface="微软雅黑"/>
              <a:cs typeface="微软雅黑"/>
            </a:endParaRPr>
          </a:p>
        </p:txBody>
      </p:sp>
      <p:sp>
        <p:nvSpPr>
          <p:cNvPr id="16" name="object 16"/>
          <p:cNvSpPr/>
          <p:nvPr/>
        </p:nvSpPr>
        <p:spPr>
          <a:xfrm>
            <a:off x="4913160" y="4304699"/>
            <a:ext cx="4024629" cy="900430"/>
          </a:xfrm>
          <a:custGeom>
            <a:rect l="l" t="t" r="r" b="b"/>
            <a:pathLst>
              <a:path w="4024629" h="900428">
                <a:moveTo>
                  <a:pt x="0" y="0"/>
                </a:moveTo>
                <a:lnTo>
                  <a:pt x="4024533" y="0"/>
                </a:lnTo>
                <a:lnTo>
                  <a:pt x="4024533" y="900000"/>
                </a:lnTo>
                <a:lnTo>
                  <a:pt x="0" y="900000"/>
                </a:lnTo>
                <a:lnTo>
                  <a:pt x="0" y="0"/>
                </a:lnTo>
                <a:close/>
              </a:path>
            </a:pathLst>
          </a:custGeom>
          <a:solidFill>
            <a:srgbClr val="6F309F">
              <a:alpha val="14118"/>
            </a:srgbClr>
          </a:solidFill>
        </p:spPr>
        <p:txBody>
          <a:bodyPr wrap="square" lIns="0" tIns="0" rIns="0" bIns="0" rtlCol="0"/>
          <a:lstStyle/>
          <a:p/>
        </p:txBody>
      </p:sp>
      <p:sp>
        <p:nvSpPr>
          <p:cNvPr id="17" name="object 17"/>
          <p:cNvSpPr txBox="1"/>
          <p:nvPr/>
        </p:nvSpPr>
        <p:spPr>
          <a:xfrm>
            <a:off x="8024768" y="4622292"/>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饮品</a:t>
            </a:r>
            <a:endParaRPr sz="1400">
              <a:latin typeface="微软雅黑"/>
              <a:cs typeface="微软雅黑"/>
            </a:endParaRPr>
          </a:p>
        </p:txBody>
      </p:sp>
      <p:sp>
        <p:nvSpPr>
          <p:cNvPr id="18" name="object 18"/>
          <p:cNvSpPr/>
          <p:nvPr/>
        </p:nvSpPr>
        <p:spPr>
          <a:xfrm>
            <a:off x="4900553" y="3381616"/>
            <a:ext cx="4037329" cy="900430"/>
          </a:xfrm>
          <a:custGeom>
            <a:rect l="l" t="t" r="r" b="b"/>
            <a:pathLst>
              <a:path w="4037329" h="900428">
                <a:moveTo>
                  <a:pt x="0" y="0"/>
                </a:moveTo>
                <a:lnTo>
                  <a:pt x="4037139" y="0"/>
                </a:lnTo>
                <a:lnTo>
                  <a:pt x="4037139" y="900000"/>
                </a:lnTo>
                <a:lnTo>
                  <a:pt x="0" y="900000"/>
                </a:lnTo>
                <a:lnTo>
                  <a:pt x="0" y="0"/>
                </a:lnTo>
                <a:close/>
              </a:path>
            </a:pathLst>
          </a:custGeom>
          <a:solidFill>
            <a:srgbClr val="0263AB">
              <a:alpha val="14118"/>
            </a:srgbClr>
          </a:solidFill>
        </p:spPr>
        <p:txBody>
          <a:bodyPr wrap="square" lIns="0" tIns="0" rIns="0" bIns="0" rtlCol="0"/>
          <a:lstStyle/>
          <a:p/>
        </p:txBody>
      </p:sp>
      <p:sp>
        <p:nvSpPr>
          <p:cNvPr id="19" name="object 19"/>
          <p:cNvSpPr txBox="1"/>
          <p:nvPr/>
        </p:nvSpPr>
        <p:spPr>
          <a:xfrm>
            <a:off x="8024766" y="3713988"/>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冲饮</a:t>
            </a:r>
            <a:endParaRPr sz="1400">
              <a:latin typeface="微软雅黑"/>
              <a:cs typeface="微软雅黑"/>
            </a:endParaRPr>
          </a:p>
        </p:txBody>
      </p:sp>
      <p:sp>
        <p:nvSpPr>
          <p:cNvPr id="20" name="object 20"/>
          <p:cNvSpPr/>
          <p:nvPr/>
        </p:nvSpPr>
        <p:spPr>
          <a:xfrm>
            <a:off x="4900553" y="5244984"/>
            <a:ext cx="4037329" cy="900430"/>
          </a:xfrm>
          <a:custGeom>
            <a:rect l="l" t="t" r="r" b="b"/>
            <a:pathLst>
              <a:path w="4037329" h="900428">
                <a:moveTo>
                  <a:pt x="0" y="0"/>
                </a:moveTo>
                <a:lnTo>
                  <a:pt x="4037139" y="0"/>
                </a:lnTo>
                <a:lnTo>
                  <a:pt x="4037139" y="900000"/>
                </a:lnTo>
                <a:lnTo>
                  <a:pt x="0" y="900000"/>
                </a:lnTo>
                <a:lnTo>
                  <a:pt x="0" y="0"/>
                </a:lnTo>
                <a:close/>
              </a:path>
            </a:pathLst>
          </a:custGeom>
          <a:solidFill>
            <a:srgbClr val="0263AB">
              <a:alpha val="14118"/>
            </a:srgbClr>
          </a:solidFill>
        </p:spPr>
        <p:txBody>
          <a:bodyPr wrap="square" lIns="0" tIns="0" rIns="0" bIns="0" rtlCol="0"/>
          <a:lstStyle/>
          <a:p/>
        </p:txBody>
      </p:sp>
      <p:sp>
        <p:nvSpPr>
          <p:cNvPr id="21" name="object 21"/>
          <p:cNvSpPr txBox="1"/>
          <p:nvPr/>
        </p:nvSpPr>
        <p:spPr>
          <a:xfrm>
            <a:off x="8024766" y="5558028"/>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504DE0"/>
                </a:solidFill>
                <a:latin typeface="微软雅黑"/>
                <a:cs typeface="微软雅黑"/>
              </a:rPr>
              <a:t>水饮</a:t>
            </a:r>
            <a:endParaRPr sz="1400">
              <a:latin typeface="微软雅黑"/>
              <a:cs typeface="微软雅黑"/>
            </a:endParaRPr>
          </a:p>
        </p:txBody>
      </p:sp>
      <p:sp>
        <p:nvSpPr>
          <p:cNvPr id="22" name="object 22"/>
          <p:cNvSpPr/>
          <p:nvPr/>
        </p:nvSpPr>
        <p:spPr>
          <a:xfrm>
            <a:off x="6294188" y="2499360"/>
            <a:ext cx="2407920" cy="121920"/>
          </a:xfrm>
          <a:custGeom>
            <a:rect l="l" t="t" r="r" b="b"/>
            <a:pathLst>
              <a:path w="2407920" h="121919">
                <a:moveTo>
                  <a:pt x="2407851" y="0"/>
                </a:moveTo>
                <a:lnTo>
                  <a:pt x="0" y="0"/>
                </a:lnTo>
                <a:lnTo>
                  <a:pt x="0" y="121919"/>
                </a:lnTo>
                <a:lnTo>
                  <a:pt x="2407851" y="121919"/>
                </a:lnTo>
                <a:lnTo>
                  <a:pt x="2407851" y="0"/>
                </a:lnTo>
                <a:close/>
              </a:path>
            </a:pathLst>
          </a:custGeom>
          <a:solidFill>
            <a:srgbClr val="6F309F"/>
          </a:solidFill>
        </p:spPr>
        <p:txBody>
          <a:bodyPr wrap="square" lIns="0" tIns="0" rIns="0" bIns="0" rtlCol="0"/>
          <a:lstStyle/>
          <a:p/>
        </p:txBody>
      </p:sp>
      <p:sp>
        <p:nvSpPr>
          <p:cNvPr id="23" name="object 23"/>
          <p:cNvSpPr/>
          <p:nvPr/>
        </p:nvSpPr>
        <p:spPr>
          <a:xfrm>
            <a:off x="6294188" y="2682239"/>
            <a:ext cx="996950" cy="125095"/>
          </a:xfrm>
          <a:custGeom>
            <a:rect l="l" t="t" r="r" b="b"/>
            <a:pathLst>
              <a:path w="996950" h="125094">
                <a:moveTo>
                  <a:pt x="996627" y="0"/>
                </a:moveTo>
                <a:lnTo>
                  <a:pt x="0" y="0"/>
                </a:lnTo>
                <a:lnTo>
                  <a:pt x="0" y="124968"/>
                </a:lnTo>
                <a:lnTo>
                  <a:pt x="996627" y="124968"/>
                </a:lnTo>
                <a:lnTo>
                  <a:pt x="996627" y="0"/>
                </a:lnTo>
                <a:close/>
              </a:path>
            </a:pathLst>
          </a:custGeom>
          <a:solidFill>
            <a:srgbClr val="6F309F"/>
          </a:solidFill>
        </p:spPr>
        <p:txBody>
          <a:bodyPr wrap="square" lIns="0" tIns="0" rIns="0" bIns="0" rtlCol="0"/>
          <a:lstStyle/>
          <a:p/>
        </p:txBody>
      </p:sp>
      <p:sp>
        <p:nvSpPr>
          <p:cNvPr id="24" name="object 24"/>
          <p:cNvSpPr/>
          <p:nvPr/>
        </p:nvSpPr>
        <p:spPr>
          <a:xfrm>
            <a:off x="6294188" y="2868167"/>
            <a:ext cx="664845" cy="125095"/>
          </a:xfrm>
          <a:custGeom>
            <a:rect l="l" t="t" r="r" b="b"/>
            <a:pathLst>
              <a:path w="664845" h="125094">
                <a:moveTo>
                  <a:pt x="664395" y="0"/>
                </a:moveTo>
                <a:lnTo>
                  <a:pt x="0" y="0"/>
                </a:lnTo>
                <a:lnTo>
                  <a:pt x="0" y="124968"/>
                </a:lnTo>
                <a:lnTo>
                  <a:pt x="664395" y="124968"/>
                </a:lnTo>
                <a:lnTo>
                  <a:pt x="664395" y="0"/>
                </a:lnTo>
                <a:close/>
              </a:path>
            </a:pathLst>
          </a:custGeom>
          <a:solidFill>
            <a:srgbClr val="6F309F"/>
          </a:solidFill>
        </p:spPr>
        <p:txBody>
          <a:bodyPr wrap="square" lIns="0" tIns="0" rIns="0" bIns="0" rtlCol="0"/>
          <a:lstStyle/>
          <a:p/>
        </p:txBody>
      </p:sp>
      <p:sp>
        <p:nvSpPr>
          <p:cNvPr id="25" name="object 25"/>
          <p:cNvSpPr/>
          <p:nvPr/>
        </p:nvSpPr>
        <p:spPr>
          <a:xfrm>
            <a:off x="6294188" y="3054095"/>
            <a:ext cx="664845" cy="125095"/>
          </a:xfrm>
          <a:custGeom>
            <a:rect l="l" t="t" r="r" b="b"/>
            <a:pathLst>
              <a:path w="664845" h="125094">
                <a:moveTo>
                  <a:pt x="664395" y="0"/>
                </a:moveTo>
                <a:lnTo>
                  <a:pt x="0" y="0"/>
                </a:lnTo>
                <a:lnTo>
                  <a:pt x="0" y="124967"/>
                </a:lnTo>
                <a:lnTo>
                  <a:pt x="664395" y="124967"/>
                </a:lnTo>
                <a:lnTo>
                  <a:pt x="664395" y="0"/>
                </a:lnTo>
                <a:close/>
              </a:path>
            </a:pathLst>
          </a:custGeom>
          <a:solidFill>
            <a:srgbClr val="6F309F"/>
          </a:solidFill>
        </p:spPr>
        <p:txBody>
          <a:bodyPr wrap="square" lIns="0" tIns="0" rIns="0" bIns="0" rtlCol="0"/>
          <a:lstStyle/>
          <a:p/>
        </p:txBody>
      </p:sp>
      <p:sp>
        <p:nvSpPr>
          <p:cNvPr id="26" name="object 26"/>
          <p:cNvSpPr/>
          <p:nvPr/>
        </p:nvSpPr>
        <p:spPr>
          <a:xfrm>
            <a:off x="6294188" y="3240023"/>
            <a:ext cx="582295" cy="125095"/>
          </a:xfrm>
          <a:custGeom>
            <a:rect l="l" t="t" r="r" b="b"/>
            <a:pathLst>
              <a:path w="582295" h="125095">
                <a:moveTo>
                  <a:pt x="582099" y="0"/>
                </a:moveTo>
                <a:lnTo>
                  <a:pt x="0" y="0"/>
                </a:lnTo>
                <a:lnTo>
                  <a:pt x="0" y="124967"/>
                </a:lnTo>
                <a:lnTo>
                  <a:pt x="582099" y="124967"/>
                </a:lnTo>
                <a:lnTo>
                  <a:pt x="582099" y="0"/>
                </a:lnTo>
                <a:close/>
              </a:path>
            </a:pathLst>
          </a:custGeom>
          <a:solidFill>
            <a:srgbClr val="6F309F"/>
          </a:solidFill>
        </p:spPr>
        <p:txBody>
          <a:bodyPr wrap="square" lIns="0" tIns="0" rIns="0" bIns="0" rtlCol="0"/>
          <a:lstStyle/>
          <a:p/>
        </p:txBody>
      </p:sp>
      <p:sp>
        <p:nvSpPr>
          <p:cNvPr id="27" name="object 27"/>
          <p:cNvSpPr/>
          <p:nvPr/>
        </p:nvSpPr>
        <p:spPr>
          <a:xfrm>
            <a:off x="6294188" y="3425952"/>
            <a:ext cx="250190" cy="125095"/>
          </a:xfrm>
          <a:custGeom>
            <a:rect l="l" t="t" r="r" b="b"/>
            <a:pathLst>
              <a:path w="250190" h="125095">
                <a:moveTo>
                  <a:pt x="249867" y="0"/>
                </a:moveTo>
                <a:lnTo>
                  <a:pt x="0" y="0"/>
                </a:lnTo>
                <a:lnTo>
                  <a:pt x="0" y="124968"/>
                </a:lnTo>
                <a:lnTo>
                  <a:pt x="249867" y="124968"/>
                </a:lnTo>
                <a:lnTo>
                  <a:pt x="249867" y="0"/>
                </a:lnTo>
                <a:close/>
              </a:path>
            </a:pathLst>
          </a:custGeom>
          <a:solidFill>
            <a:srgbClr val="6F309F"/>
          </a:solidFill>
        </p:spPr>
        <p:txBody>
          <a:bodyPr wrap="square" lIns="0" tIns="0" rIns="0" bIns="0" rtlCol="0"/>
          <a:lstStyle/>
          <a:p/>
        </p:txBody>
      </p:sp>
      <p:sp>
        <p:nvSpPr>
          <p:cNvPr id="28" name="object 28"/>
          <p:cNvSpPr/>
          <p:nvPr/>
        </p:nvSpPr>
        <p:spPr>
          <a:xfrm>
            <a:off x="6294188" y="3611879"/>
            <a:ext cx="167640" cy="125095"/>
          </a:xfrm>
          <a:custGeom>
            <a:rect l="l" t="t" r="r" b="b"/>
            <a:pathLst>
              <a:path w="167639" h="125095">
                <a:moveTo>
                  <a:pt x="167571" y="0"/>
                </a:moveTo>
                <a:lnTo>
                  <a:pt x="0" y="0"/>
                </a:lnTo>
                <a:lnTo>
                  <a:pt x="0" y="124968"/>
                </a:lnTo>
                <a:lnTo>
                  <a:pt x="167571" y="124968"/>
                </a:lnTo>
                <a:lnTo>
                  <a:pt x="167571" y="0"/>
                </a:lnTo>
                <a:close/>
              </a:path>
            </a:pathLst>
          </a:custGeom>
          <a:solidFill>
            <a:srgbClr val="6F309F"/>
          </a:solidFill>
        </p:spPr>
        <p:txBody>
          <a:bodyPr wrap="square" lIns="0" tIns="0" rIns="0" bIns="0" rtlCol="0"/>
          <a:lstStyle/>
          <a:p/>
        </p:txBody>
      </p:sp>
      <p:sp>
        <p:nvSpPr>
          <p:cNvPr id="29" name="object 29"/>
          <p:cNvSpPr/>
          <p:nvPr/>
        </p:nvSpPr>
        <p:spPr>
          <a:xfrm>
            <a:off x="6294188" y="3797808"/>
            <a:ext cx="167640" cy="121920"/>
          </a:xfrm>
          <a:custGeom>
            <a:rect l="l" t="t" r="r" b="b"/>
            <a:pathLst>
              <a:path w="167639" h="121920">
                <a:moveTo>
                  <a:pt x="167571" y="0"/>
                </a:moveTo>
                <a:lnTo>
                  <a:pt x="0" y="0"/>
                </a:lnTo>
                <a:lnTo>
                  <a:pt x="0" y="121920"/>
                </a:lnTo>
                <a:lnTo>
                  <a:pt x="167571" y="121920"/>
                </a:lnTo>
                <a:lnTo>
                  <a:pt x="167571" y="0"/>
                </a:lnTo>
                <a:close/>
              </a:path>
            </a:pathLst>
          </a:custGeom>
          <a:solidFill>
            <a:srgbClr val="6F309F"/>
          </a:solidFill>
        </p:spPr>
        <p:txBody>
          <a:bodyPr wrap="square" lIns="0" tIns="0" rIns="0" bIns="0" rtlCol="0"/>
          <a:lstStyle/>
          <a:p/>
        </p:txBody>
      </p:sp>
      <p:sp>
        <p:nvSpPr>
          <p:cNvPr id="30" name="object 30"/>
          <p:cNvSpPr/>
          <p:nvPr/>
        </p:nvSpPr>
        <p:spPr>
          <a:xfrm>
            <a:off x="6294188" y="3983735"/>
            <a:ext cx="167640" cy="121920"/>
          </a:xfrm>
          <a:custGeom>
            <a:rect l="l" t="t" r="r" b="b"/>
            <a:pathLst>
              <a:path w="167639" h="121920">
                <a:moveTo>
                  <a:pt x="167571" y="0"/>
                </a:moveTo>
                <a:lnTo>
                  <a:pt x="0" y="0"/>
                </a:lnTo>
                <a:lnTo>
                  <a:pt x="0" y="121919"/>
                </a:lnTo>
                <a:lnTo>
                  <a:pt x="167571" y="121919"/>
                </a:lnTo>
                <a:lnTo>
                  <a:pt x="167571" y="0"/>
                </a:lnTo>
                <a:close/>
              </a:path>
            </a:pathLst>
          </a:custGeom>
          <a:solidFill>
            <a:srgbClr val="6F309F"/>
          </a:solidFill>
        </p:spPr>
        <p:txBody>
          <a:bodyPr wrap="square" lIns="0" tIns="0" rIns="0" bIns="0" rtlCol="0"/>
          <a:lstStyle/>
          <a:p/>
        </p:txBody>
      </p:sp>
      <p:sp>
        <p:nvSpPr>
          <p:cNvPr id="31" name="object 31"/>
          <p:cNvSpPr/>
          <p:nvPr/>
        </p:nvSpPr>
        <p:spPr>
          <a:xfrm>
            <a:off x="6294188" y="4355591"/>
            <a:ext cx="664845" cy="121920"/>
          </a:xfrm>
          <a:custGeom>
            <a:rect l="l" t="t" r="r" b="b"/>
            <a:pathLst>
              <a:path w="664845" h="121920">
                <a:moveTo>
                  <a:pt x="664395" y="0"/>
                </a:moveTo>
                <a:lnTo>
                  <a:pt x="0" y="0"/>
                </a:lnTo>
                <a:lnTo>
                  <a:pt x="0" y="121919"/>
                </a:lnTo>
                <a:lnTo>
                  <a:pt x="664395" y="121919"/>
                </a:lnTo>
                <a:lnTo>
                  <a:pt x="664395" y="0"/>
                </a:lnTo>
                <a:close/>
              </a:path>
            </a:pathLst>
          </a:custGeom>
          <a:solidFill>
            <a:srgbClr val="6F309F"/>
          </a:solidFill>
        </p:spPr>
        <p:txBody>
          <a:bodyPr wrap="square" lIns="0" tIns="0" rIns="0" bIns="0" rtlCol="0"/>
          <a:lstStyle/>
          <a:p/>
        </p:txBody>
      </p:sp>
      <p:sp>
        <p:nvSpPr>
          <p:cNvPr id="32" name="object 32"/>
          <p:cNvSpPr/>
          <p:nvPr/>
        </p:nvSpPr>
        <p:spPr>
          <a:xfrm>
            <a:off x="6294188" y="4538471"/>
            <a:ext cx="664845" cy="125095"/>
          </a:xfrm>
          <a:custGeom>
            <a:rect l="l" t="t" r="r" b="b"/>
            <a:pathLst>
              <a:path w="664845" h="125095">
                <a:moveTo>
                  <a:pt x="664395" y="0"/>
                </a:moveTo>
                <a:lnTo>
                  <a:pt x="0" y="0"/>
                </a:lnTo>
                <a:lnTo>
                  <a:pt x="0" y="124967"/>
                </a:lnTo>
                <a:lnTo>
                  <a:pt x="664395" y="124967"/>
                </a:lnTo>
                <a:lnTo>
                  <a:pt x="664395" y="0"/>
                </a:lnTo>
                <a:close/>
              </a:path>
            </a:pathLst>
          </a:custGeom>
          <a:solidFill>
            <a:srgbClr val="6F309F"/>
          </a:solidFill>
        </p:spPr>
        <p:txBody>
          <a:bodyPr wrap="square" lIns="0" tIns="0" rIns="0" bIns="0" rtlCol="0"/>
          <a:lstStyle/>
          <a:p/>
        </p:txBody>
      </p:sp>
      <p:sp>
        <p:nvSpPr>
          <p:cNvPr id="33" name="object 33"/>
          <p:cNvSpPr/>
          <p:nvPr/>
        </p:nvSpPr>
        <p:spPr>
          <a:xfrm>
            <a:off x="6294188" y="4724400"/>
            <a:ext cx="582295" cy="125095"/>
          </a:xfrm>
          <a:custGeom>
            <a:rect l="l" t="t" r="r" b="b"/>
            <a:pathLst>
              <a:path w="582295" h="125095">
                <a:moveTo>
                  <a:pt x="582099" y="0"/>
                </a:moveTo>
                <a:lnTo>
                  <a:pt x="0" y="0"/>
                </a:lnTo>
                <a:lnTo>
                  <a:pt x="0" y="124968"/>
                </a:lnTo>
                <a:lnTo>
                  <a:pt x="582099" y="124968"/>
                </a:lnTo>
                <a:lnTo>
                  <a:pt x="582099" y="0"/>
                </a:lnTo>
                <a:close/>
              </a:path>
            </a:pathLst>
          </a:custGeom>
          <a:solidFill>
            <a:srgbClr val="6F309F"/>
          </a:solidFill>
        </p:spPr>
        <p:txBody>
          <a:bodyPr wrap="square" lIns="0" tIns="0" rIns="0" bIns="0" rtlCol="0"/>
          <a:lstStyle/>
          <a:p/>
        </p:txBody>
      </p:sp>
      <p:sp>
        <p:nvSpPr>
          <p:cNvPr id="34" name="object 34"/>
          <p:cNvSpPr/>
          <p:nvPr/>
        </p:nvSpPr>
        <p:spPr>
          <a:xfrm>
            <a:off x="6294188" y="4910328"/>
            <a:ext cx="500380" cy="125095"/>
          </a:xfrm>
          <a:custGeom>
            <a:rect l="l" t="t" r="r" b="b"/>
            <a:pathLst>
              <a:path w="500379" h="125095">
                <a:moveTo>
                  <a:pt x="499803" y="0"/>
                </a:moveTo>
                <a:lnTo>
                  <a:pt x="0" y="0"/>
                </a:lnTo>
                <a:lnTo>
                  <a:pt x="0" y="124968"/>
                </a:lnTo>
                <a:lnTo>
                  <a:pt x="499803" y="124968"/>
                </a:lnTo>
                <a:lnTo>
                  <a:pt x="499803" y="0"/>
                </a:lnTo>
                <a:close/>
              </a:path>
            </a:pathLst>
          </a:custGeom>
          <a:solidFill>
            <a:srgbClr val="6F309F"/>
          </a:solidFill>
        </p:spPr>
        <p:txBody>
          <a:bodyPr wrap="square" lIns="0" tIns="0" rIns="0" bIns="0" rtlCol="0"/>
          <a:lstStyle/>
          <a:p/>
        </p:txBody>
      </p:sp>
      <p:sp>
        <p:nvSpPr>
          <p:cNvPr id="35" name="object 35"/>
          <p:cNvSpPr/>
          <p:nvPr/>
        </p:nvSpPr>
        <p:spPr>
          <a:xfrm>
            <a:off x="6294188" y="5096255"/>
            <a:ext cx="332740" cy="125095"/>
          </a:xfrm>
          <a:custGeom>
            <a:rect l="l" t="t" r="r" b="b"/>
            <a:pathLst>
              <a:path w="332740" h="125095">
                <a:moveTo>
                  <a:pt x="332163" y="0"/>
                </a:moveTo>
                <a:lnTo>
                  <a:pt x="0" y="0"/>
                </a:lnTo>
                <a:lnTo>
                  <a:pt x="0" y="124968"/>
                </a:lnTo>
                <a:lnTo>
                  <a:pt x="332163" y="124968"/>
                </a:lnTo>
                <a:lnTo>
                  <a:pt x="332163" y="0"/>
                </a:lnTo>
                <a:close/>
              </a:path>
            </a:pathLst>
          </a:custGeom>
          <a:solidFill>
            <a:srgbClr val="6F309F"/>
          </a:solidFill>
        </p:spPr>
        <p:txBody>
          <a:bodyPr wrap="square" lIns="0" tIns="0" rIns="0" bIns="0" rtlCol="0"/>
          <a:lstStyle/>
          <a:p/>
        </p:txBody>
      </p:sp>
      <p:sp>
        <p:nvSpPr>
          <p:cNvPr id="36" name="object 36"/>
          <p:cNvSpPr/>
          <p:nvPr/>
        </p:nvSpPr>
        <p:spPr>
          <a:xfrm>
            <a:off x="6294188" y="5282184"/>
            <a:ext cx="414655" cy="125095"/>
          </a:xfrm>
          <a:custGeom>
            <a:rect l="l" t="t" r="r" b="b"/>
            <a:pathLst>
              <a:path w="414654" h="125095">
                <a:moveTo>
                  <a:pt x="414459" y="0"/>
                </a:moveTo>
                <a:lnTo>
                  <a:pt x="0" y="0"/>
                </a:lnTo>
                <a:lnTo>
                  <a:pt x="0" y="124967"/>
                </a:lnTo>
                <a:lnTo>
                  <a:pt x="414459" y="124967"/>
                </a:lnTo>
                <a:lnTo>
                  <a:pt x="414459" y="0"/>
                </a:lnTo>
                <a:close/>
              </a:path>
            </a:pathLst>
          </a:custGeom>
          <a:solidFill>
            <a:srgbClr val="6F309F"/>
          </a:solidFill>
        </p:spPr>
        <p:txBody>
          <a:bodyPr wrap="square" lIns="0" tIns="0" rIns="0" bIns="0" rtlCol="0"/>
          <a:lstStyle/>
          <a:p/>
        </p:txBody>
      </p:sp>
      <p:sp>
        <p:nvSpPr>
          <p:cNvPr id="37" name="object 37"/>
          <p:cNvSpPr/>
          <p:nvPr/>
        </p:nvSpPr>
        <p:spPr>
          <a:xfrm>
            <a:off x="6294188" y="5468111"/>
            <a:ext cx="250190" cy="121920"/>
          </a:xfrm>
          <a:custGeom>
            <a:rect l="l" t="t" r="r" b="b"/>
            <a:pathLst>
              <a:path w="250190" h="121920">
                <a:moveTo>
                  <a:pt x="249867" y="0"/>
                </a:moveTo>
                <a:lnTo>
                  <a:pt x="0" y="0"/>
                </a:lnTo>
                <a:lnTo>
                  <a:pt x="0" y="121919"/>
                </a:lnTo>
                <a:lnTo>
                  <a:pt x="249867" y="121919"/>
                </a:lnTo>
                <a:lnTo>
                  <a:pt x="249867" y="0"/>
                </a:lnTo>
                <a:close/>
              </a:path>
            </a:pathLst>
          </a:custGeom>
          <a:solidFill>
            <a:srgbClr val="6F309F"/>
          </a:solidFill>
        </p:spPr>
        <p:txBody>
          <a:bodyPr wrap="square" lIns="0" tIns="0" rIns="0" bIns="0" rtlCol="0"/>
          <a:lstStyle/>
          <a:p/>
        </p:txBody>
      </p:sp>
      <p:sp>
        <p:nvSpPr>
          <p:cNvPr id="38" name="object 38"/>
          <p:cNvSpPr/>
          <p:nvPr/>
        </p:nvSpPr>
        <p:spPr>
          <a:xfrm>
            <a:off x="6294188" y="5654039"/>
            <a:ext cx="167640" cy="121920"/>
          </a:xfrm>
          <a:custGeom>
            <a:rect l="l" t="t" r="r" b="b"/>
            <a:pathLst>
              <a:path w="167639" h="121920">
                <a:moveTo>
                  <a:pt x="167571" y="0"/>
                </a:moveTo>
                <a:lnTo>
                  <a:pt x="0" y="0"/>
                </a:lnTo>
                <a:lnTo>
                  <a:pt x="0" y="121919"/>
                </a:lnTo>
                <a:lnTo>
                  <a:pt x="167571" y="121919"/>
                </a:lnTo>
                <a:lnTo>
                  <a:pt x="167571" y="0"/>
                </a:lnTo>
                <a:close/>
              </a:path>
            </a:pathLst>
          </a:custGeom>
          <a:solidFill>
            <a:srgbClr val="6F309F"/>
          </a:solidFill>
        </p:spPr>
        <p:txBody>
          <a:bodyPr wrap="square" lIns="0" tIns="0" rIns="0" bIns="0" rtlCol="0"/>
          <a:lstStyle/>
          <a:p/>
        </p:txBody>
      </p:sp>
      <p:sp>
        <p:nvSpPr>
          <p:cNvPr id="39" name="object 39"/>
          <p:cNvSpPr/>
          <p:nvPr/>
        </p:nvSpPr>
        <p:spPr>
          <a:xfrm flipH="1">
            <a:off x="6335302" y="5839967"/>
            <a:ext cx="0" cy="121920"/>
          </a:xfrm>
          <a:custGeom>
            <a:rect l="l" t="t" r="r" b="b"/>
            <a:pathLst>
              <a:path h="121920">
                <a:moveTo>
                  <a:pt x="0" y="0"/>
                </a:moveTo>
                <a:lnTo>
                  <a:pt x="0" y="121919"/>
                </a:lnTo>
              </a:path>
            </a:pathLst>
          </a:custGeom>
          <a:ln w="82227">
            <a:solidFill>
              <a:srgbClr val="6F309F"/>
            </a:solidFill>
          </a:ln>
        </p:spPr>
        <p:txBody>
          <a:bodyPr wrap="square" lIns="0" tIns="0" rIns="0" bIns="0" rtlCol="0"/>
          <a:lstStyle/>
          <a:p/>
        </p:txBody>
      </p:sp>
      <p:sp>
        <p:nvSpPr>
          <p:cNvPr id="40" name="object 40"/>
          <p:cNvSpPr/>
          <p:nvPr/>
        </p:nvSpPr>
        <p:spPr>
          <a:xfrm flipH="1">
            <a:off x="6335302" y="6025895"/>
            <a:ext cx="0" cy="121920"/>
          </a:xfrm>
          <a:custGeom>
            <a:rect l="l" t="t" r="r" b="b"/>
            <a:pathLst>
              <a:path h="121920">
                <a:moveTo>
                  <a:pt x="0" y="0"/>
                </a:moveTo>
                <a:lnTo>
                  <a:pt x="0" y="121920"/>
                </a:lnTo>
              </a:path>
            </a:pathLst>
          </a:custGeom>
          <a:ln w="82227">
            <a:solidFill>
              <a:srgbClr val="6F309F"/>
            </a:solidFill>
          </a:ln>
        </p:spPr>
        <p:txBody>
          <a:bodyPr wrap="square" lIns="0" tIns="0" rIns="0" bIns="0" rtlCol="0"/>
          <a:lstStyle/>
          <a:p/>
        </p:txBody>
      </p:sp>
      <p:sp>
        <p:nvSpPr>
          <p:cNvPr id="41" name="object 41"/>
          <p:cNvSpPr/>
          <p:nvPr/>
        </p:nvSpPr>
        <p:spPr>
          <a:xfrm flipH="1">
            <a:off x="6294189" y="2467086"/>
            <a:ext cx="0" cy="3712210"/>
          </a:xfrm>
          <a:custGeom>
            <a:rect l="l" t="t" r="r" b="b"/>
            <a:pathLst>
              <a:path h="3712210">
                <a:moveTo>
                  <a:pt x="0" y="0"/>
                </a:moveTo>
                <a:lnTo>
                  <a:pt x="1" y="3712163"/>
                </a:lnTo>
              </a:path>
            </a:pathLst>
          </a:custGeom>
          <a:ln w="9525">
            <a:solidFill>
              <a:srgbClr val="D9D9D9"/>
            </a:solidFill>
          </a:ln>
        </p:spPr>
        <p:txBody>
          <a:bodyPr wrap="square" lIns="0" tIns="0" rIns="0" bIns="0" rtlCol="0"/>
          <a:lstStyle/>
          <a:p/>
        </p:txBody>
      </p:sp>
      <p:graphicFrame>
        <p:nvGraphicFramePr>
          <p:cNvPr id="42" name="object 42"/>
          <p:cNvGraphicFramePr>
            <a:graphicFrameLocks noGrp="1"/>
          </p:cNvGraphicFramePr>
          <p:nvPr/>
        </p:nvGraphicFramePr>
        <p:xfrm>
          <a:off x="5291969" y="2847810"/>
          <a:ext cx="1622425" cy="1445895"/>
        </p:xfrm>
        <a:graphic>
          <a:graphicData uri="http://schemas.openxmlformats.org/drawingml/2006/table">
            <a:tbl>
              <a:tblPr firstRow="1" bandRow="1">
                <a:tableStyleId>{2D5ABB26-0587-4C30-8999-92F81FD0307C}</a:tableStyleId>
              </a:tblPr>
              <a:tblGrid>
                <a:gridCol w="1002030"/>
                <a:gridCol w="168275"/>
                <a:gridCol w="81915"/>
                <a:gridCol w="267334"/>
                <a:gridCol w="103505"/>
              </a:tblGrid>
              <a:tr h="168391">
                <a:tc>
                  <a:txBody>
                    <a:bodyPr vert="horz" wrap="square"/>
                    <a:lstStyle/>
                    <a:p>
                      <a:pPr marR="69850" algn="r">
                        <a:lnSpc>
                          <a:spcPct val="100000"/>
                        </a:lnSpc>
                        <a:spcBef>
                          <a:spcPts val="50"/>
                        </a:spcBef>
                      </a:pPr>
                      <a:r>
                        <a:rPr sz="900">
                          <a:latin typeface="微软雅黑"/>
                          <a:cs typeface="微软雅黑"/>
                        </a:rPr>
                        <a:t>蒙牛纯甄</a:t>
                      </a:r>
                      <a:endParaRPr sz="900">
                        <a:latin typeface="微软雅黑"/>
                        <a:cs typeface="微软雅黑"/>
                      </a:endParaRPr>
                    </a:p>
                  </a:txBody>
                  <a:tcPr marL="0" marR="0" marT="6350" marB="0">
                    <a:solidFill>
                      <a:srgbClr val="6F309F">
                        <a:alpha val="14118"/>
                      </a:srgbClr>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marL="11430">
                        <a:lnSpc>
                          <a:spcPct val="100000"/>
                        </a:lnSpc>
                        <a:spcBef>
                          <a:spcPts val="175"/>
                        </a:spcBef>
                      </a:pPr>
                      <a:r>
                        <a:rPr sz="800">
                          <a:solidFill>
                            <a:srgbClr val="FFFFFF"/>
                          </a:solidFill>
                          <a:latin typeface="微软雅黑"/>
                          <a:cs typeface="微软雅黑"/>
                        </a:rPr>
                        <a:t>8</a:t>
                      </a:r>
                      <a:endParaRPr sz="800">
                        <a:latin typeface="微软雅黑"/>
                        <a:cs typeface="微软雅黑"/>
                      </a:endParaRPr>
                    </a:p>
                  </a:txBody>
                  <a:tcPr marL="0" marR="0" marT="22225" marB="0">
                    <a:solidFill>
                      <a:srgbClr val="6F309F"/>
                    </a:solidFill>
                  </a:tcPr>
                </a:tc>
              </a:tr>
              <a:tr h="185928">
                <a:tc>
                  <a:txBody>
                    <a:bodyPr vert="horz" wrap="square"/>
                    <a:lstStyle/>
                    <a:p>
                      <a:pPr marR="69850" algn="r">
                        <a:lnSpc>
                          <a:spcPct val="100000"/>
                        </a:lnSpc>
                        <a:spcBef>
                          <a:spcPts val="190"/>
                        </a:spcBef>
                      </a:pPr>
                      <a:r>
                        <a:rPr sz="900">
                          <a:latin typeface="微软雅黑"/>
                          <a:cs typeface="微软雅黑"/>
                        </a:rPr>
                        <a:t>汤臣倍健</a:t>
                      </a:r>
                      <a:endParaRPr sz="900">
                        <a:latin typeface="微软雅黑"/>
                        <a:cs typeface="微软雅黑"/>
                      </a:endParaRPr>
                    </a:p>
                  </a:txBody>
                  <a:tcPr marL="0" marR="0" marT="2413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L="11430">
                        <a:lnSpc>
                          <a:spcPct val="100000"/>
                        </a:lnSpc>
                        <a:spcBef>
                          <a:spcPts val="315"/>
                        </a:spcBef>
                      </a:pPr>
                      <a:r>
                        <a:rPr sz="800">
                          <a:solidFill>
                            <a:srgbClr val="FFFFFF"/>
                          </a:solidFill>
                          <a:latin typeface="微软雅黑"/>
                          <a:cs typeface="微软雅黑"/>
                        </a:rPr>
                        <a:t>8</a:t>
                      </a:r>
                      <a:endParaRPr sz="800">
                        <a:latin typeface="微软雅黑"/>
                        <a:cs typeface="微软雅黑"/>
                      </a:endParaRPr>
                    </a:p>
                  </a:txBody>
                  <a:tcPr marL="0" marR="0" marT="40005" marB="0"/>
                </a:tc>
              </a:tr>
              <a:tr h="179485">
                <a:tc>
                  <a:txBody>
                    <a:bodyPr vert="horz" wrap="square"/>
                    <a:lstStyle/>
                    <a:p>
                      <a:pPr marR="69850" algn="r">
                        <a:lnSpc>
                          <a:spcPct val="100000"/>
                        </a:lnSpc>
                        <a:spcBef>
                          <a:spcPts val="190"/>
                        </a:spcBef>
                      </a:pPr>
                      <a:r>
                        <a:rPr sz="900">
                          <a:latin typeface="微软雅黑"/>
                          <a:cs typeface="微软雅黑"/>
                        </a:rPr>
                        <a:t>悦鲜活牛奶</a:t>
                      </a:r>
                      <a:endParaRPr sz="900">
                        <a:latin typeface="微软雅黑"/>
                        <a:cs typeface="微软雅黑"/>
                      </a:endParaRPr>
                    </a:p>
                  </a:txBody>
                  <a:tcPr marL="0" marR="0" marT="2413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R="3810" algn="r">
                        <a:lnSpc>
                          <a:spcPct val="100000"/>
                        </a:lnSpc>
                        <a:spcBef>
                          <a:spcPts val="315"/>
                        </a:spcBef>
                      </a:pPr>
                      <a:r>
                        <a:rPr sz="800">
                          <a:solidFill>
                            <a:srgbClr val="FFFFFF"/>
                          </a:solidFill>
                          <a:latin typeface="微软雅黑"/>
                          <a:cs typeface="微软雅黑"/>
                        </a:rPr>
                        <a:t>7</a:t>
                      </a:r>
                      <a:endParaRPr sz="800">
                        <a:latin typeface="微软雅黑"/>
                        <a:cs typeface="微软雅黑"/>
                      </a:endParaRPr>
                    </a:p>
                  </a:txBody>
                  <a:tcPr marL="0" marR="0" marT="40005" marB="0"/>
                </a:tc>
                <a:tc>
                  <a:txBody>
                    <a:bodyPr vert="horz" wrap="square"/>
                    <a:lstStyle/>
                    <a:p>
                      <a:pPr>
                        <a:lnSpc>
                          <a:spcPct val="100000"/>
                        </a:lnSpc>
                      </a:pPr>
                      <a:endParaRPr sz="1000">
                        <a:latin typeface="Times New Roman"/>
                        <a:cs typeface="Times New Roman"/>
                      </a:endParaRPr>
                    </a:p>
                  </a:txBody>
                  <a:tcPr marL="0" marR="0" marT="0" marB="0"/>
                </a:tc>
              </a:tr>
              <a:tr h="174834">
                <a:tc>
                  <a:txBody>
                    <a:bodyPr vert="horz" wrap="square"/>
                    <a:lstStyle/>
                    <a:p>
                      <a:pPr marR="69850" algn="r">
                        <a:lnSpc>
                          <a:spcPts val="1035"/>
                        </a:lnSpc>
                        <a:spcBef>
                          <a:spcPts val="240"/>
                        </a:spcBef>
                      </a:pPr>
                      <a:r>
                        <a:rPr sz="900" spc="-5">
                          <a:latin typeface="微软雅黑"/>
                          <a:cs typeface="微软雅黑"/>
                        </a:rPr>
                        <a:t>Nes</a:t>
                      </a:r>
                      <a:r>
                        <a:rPr sz="900">
                          <a:latin typeface="微软雅黑"/>
                          <a:cs typeface="微软雅黑"/>
                        </a:rPr>
                        <a:t>caf</a:t>
                      </a:r>
                      <a:r>
                        <a:rPr sz="900" spc="-5">
                          <a:latin typeface="微软雅黑"/>
                          <a:cs typeface="微软雅黑"/>
                        </a:rPr>
                        <a:t>e</a:t>
                      </a:r>
                      <a:r>
                        <a:rPr sz="900">
                          <a:latin typeface="微软雅黑"/>
                          <a:cs typeface="微软雅黑"/>
                        </a:rPr>
                        <a:t>雀巢咖啡</a:t>
                      </a:r>
                      <a:endParaRPr sz="900">
                        <a:latin typeface="微软雅黑"/>
                        <a:cs typeface="微软雅黑"/>
                      </a:endParaRPr>
                    </a:p>
                  </a:txBody>
                  <a:tcPr marL="0" marR="0" marT="30480" marB="0">
                    <a:solidFill>
                      <a:srgbClr val="0263AB">
                        <a:alpha val="14118"/>
                      </a:srgbClr>
                    </a:solidFill>
                  </a:tcPr>
                </a:tc>
                <a:tc>
                  <a:txBody>
                    <a:bodyPr vert="horz" wrap="square"/>
                    <a:lstStyle/>
                    <a:p>
                      <a:pPr algn="r">
                        <a:lnSpc>
                          <a:spcPts val="935"/>
                        </a:lnSpc>
                        <a:spcBef>
                          <a:spcPts val="340"/>
                        </a:spcBef>
                      </a:pPr>
                      <a:r>
                        <a:rPr sz="800">
                          <a:solidFill>
                            <a:srgbClr val="FFFFFF"/>
                          </a:solidFill>
                          <a:latin typeface="微软雅黑"/>
                          <a:cs typeface="微软雅黑"/>
                        </a:rPr>
                        <a:t>3</a:t>
                      </a:r>
                      <a:endParaRPr sz="800">
                        <a:latin typeface="微软雅黑"/>
                        <a:cs typeface="微软雅黑"/>
                      </a:endParaRPr>
                    </a:p>
                  </a:txBody>
                  <a:tcPr marL="0" marR="0" marT="4318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182879">
                <a:tc>
                  <a:txBody>
                    <a:bodyPr vert="horz" wrap="square"/>
                    <a:lstStyle/>
                    <a:p>
                      <a:pPr marR="69850" algn="r">
                        <a:lnSpc>
                          <a:spcPts val="1035"/>
                        </a:lnSpc>
                        <a:spcBef>
                          <a:spcPts val="305"/>
                        </a:spcBef>
                      </a:pPr>
                      <a:r>
                        <a:rPr sz="900">
                          <a:latin typeface="微软雅黑"/>
                          <a:cs typeface="微软雅黑"/>
                        </a:rPr>
                        <a:t>沪上阿姨</a:t>
                      </a:r>
                      <a:endParaRPr sz="900">
                        <a:latin typeface="微软雅黑"/>
                        <a:cs typeface="微软雅黑"/>
                      </a:endParaRPr>
                    </a:p>
                  </a:txBody>
                  <a:tcPr marL="0" marR="0" marT="38735" marB="0">
                    <a:solidFill>
                      <a:srgbClr val="0263AB">
                        <a:alpha val="14118"/>
                      </a:srgbClr>
                    </a:solidFill>
                  </a:tcPr>
                </a:tc>
                <a:tc>
                  <a:txBody>
                    <a:bodyPr vert="horz" wrap="square"/>
                    <a:lstStyle/>
                    <a:p>
                      <a:pPr marR="29209" algn="r">
                        <a:lnSpc>
                          <a:spcPts val="910"/>
                        </a:lnSpc>
                        <a:spcBef>
                          <a:spcPts val="425"/>
                        </a:spcBef>
                      </a:pPr>
                      <a:r>
                        <a:rPr sz="800">
                          <a:solidFill>
                            <a:srgbClr val="FFFFFF"/>
                          </a:solidFill>
                          <a:latin typeface="微软雅黑"/>
                          <a:cs typeface="微软雅黑"/>
                        </a:rPr>
                        <a:t>2</a:t>
                      </a:r>
                      <a:endParaRPr sz="800">
                        <a:latin typeface="微软雅黑"/>
                        <a:cs typeface="微软雅黑"/>
                      </a:endParaRPr>
                    </a:p>
                  </a:txBody>
                  <a:tcPr marL="0" marR="0" marT="53975" marB="0"/>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185928">
                <a:tc>
                  <a:txBody>
                    <a:bodyPr vert="horz" wrap="square"/>
                    <a:lstStyle/>
                    <a:p>
                      <a:pPr marR="69850" algn="r">
                        <a:lnSpc>
                          <a:spcPts val="1035"/>
                        </a:lnSpc>
                        <a:spcBef>
                          <a:spcPts val="325"/>
                        </a:spcBef>
                      </a:pPr>
                      <a:r>
                        <a:rPr sz="900">
                          <a:latin typeface="微软雅黑"/>
                          <a:cs typeface="微软雅黑"/>
                        </a:rPr>
                        <a:t>五谷磨房</a:t>
                      </a:r>
                      <a:endParaRPr sz="900">
                        <a:latin typeface="微软雅黑"/>
                        <a:cs typeface="微软雅黑"/>
                      </a:endParaRPr>
                    </a:p>
                  </a:txBody>
                  <a:tcPr marL="0" marR="0" marT="41275" marB="0">
                    <a:solidFill>
                      <a:srgbClr val="0263AB">
                        <a:alpha val="14118"/>
                      </a:srgbClr>
                    </a:solidFill>
                  </a:tcPr>
                </a:tc>
                <a:tc>
                  <a:txBody>
                    <a:bodyPr vert="horz" wrap="square"/>
                    <a:lstStyle/>
                    <a:p>
                      <a:pPr marR="29209" algn="r">
                        <a:lnSpc>
                          <a:spcPts val="910"/>
                        </a:lnSpc>
                        <a:spcBef>
                          <a:spcPts val="450"/>
                        </a:spcBef>
                      </a:pPr>
                      <a:r>
                        <a:rPr sz="800">
                          <a:solidFill>
                            <a:srgbClr val="FFFFFF"/>
                          </a:solidFill>
                          <a:latin typeface="微软雅黑"/>
                          <a:cs typeface="微软雅黑"/>
                        </a:rPr>
                        <a:t>2</a:t>
                      </a:r>
                      <a:endParaRPr sz="800">
                        <a:latin typeface="微软雅黑"/>
                        <a:cs typeface="微软雅黑"/>
                      </a:endParaRPr>
                    </a:p>
                  </a:txBody>
                  <a:tcPr marL="0" marR="0" marT="57150" marB="0"/>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180397">
                <a:tc>
                  <a:txBody>
                    <a:bodyPr vert="horz" wrap="square"/>
                    <a:lstStyle/>
                    <a:p>
                      <a:pPr marR="69850" algn="r">
                        <a:lnSpc>
                          <a:spcPts val="990"/>
                        </a:lnSpc>
                        <a:spcBef>
                          <a:spcPts val="325"/>
                        </a:spcBef>
                      </a:pPr>
                      <a:r>
                        <a:rPr sz="900">
                          <a:latin typeface="微软雅黑"/>
                          <a:cs typeface="微软雅黑"/>
                        </a:rPr>
                        <a:t>喜茶</a:t>
                      </a:r>
                      <a:r>
                        <a:rPr sz="900" spc="-5">
                          <a:latin typeface="微软雅黑"/>
                          <a:cs typeface="微软雅黑"/>
                        </a:rPr>
                        <a:t>H</a:t>
                      </a:r>
                      <a:r>
                        <a:rPr sz="900">
                          <a:latin typeface="微软雅黑"/>
                          <a:cs typeface="微软雅黑"/>
                        </a:rPr>
                        <a:t>E</a:t>
                      </a:r>
                      <a:r>
                        <a:rPr sz="900" spc="-5">
                          <a:latin typeface="微软雅黑"/>
                          <a:cs typeface="微软雅黑"/>
                        </a:rPr>
                        <a:t>Y</a:t>
                      </a:r>
                      <a:r>
                        <a:rPr sz="900">
                          <a:latin typeface="微软雅黑"/>
                          <a:cs typeface="微软雅黑"/>
                        </a:rPr>
                        <a:t>TEA</a:t>
                      </a:r>
                      <a:endParaRPr sz="900">
                        <a:latin typeface="微软雅黑"/>
                        <a:cs typeface="微软雅黑"/>
                      </a:endParaRPr>
                    </a:p>
                  </a:txBody>
                  <a:tcPr marL="0" marR="0" marT="41275" marB="0">
                    <a:solidFill>
                      <a:srgbClr val="0263AB">
                        <a:alpha val="14118"/>
                      </a:srgbClr>
                    </a:solidFill>
                  </a:tcPr>
                </a:tc>
                <a:tc>
                  <a:txBody>
                    <a:bodyPr vert="horz" wrap="square"/>
                    <a:lstStyle/>
                    <a:p>
                      <a:pPr marR="29209" algn="r">
                        <a:lnSpc>
                          <a:spcPts val="869"/>
                        </a:lnSpc>
                        <a:spcBef>
                          <a:spcPts val="450"/>
                        </a:spcBef>
                      </a:pPr>
                      <a:r>
                        <a:rPr sz="800">
                          <a:solidFill>
                            <a:srgbClr val="FFFFFF"/>
                          </a:solidFill>
                          <a:latin typeface="微软雅黑"/>
                          <a:cs typeface="微软雅黑"/>
                        </a:rPr>
                        <a:t>2</a:t>
                      </a:r>
                      <a:endParaRPr sz="800">
                        <a:latin typeface="微软雅黑"/>
                        <a:cs typeface="微软雅黑"/>
                      </a:endParaRPr>
                    </a:p>
                  </a:txBody>
                  <a:tcPr marL="0" marR="0" marT="57150" marB="0"/>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32003">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r>
              <a:tr h="155498">
                <a:tc>
                  <a:txBody>
                    <a:bodyPr vert="horz" wrap="square"/>
                    <a:lstStyle/>
                    <a:p>
                      <a:pPr marR="69850" algn="r">
                        <a:lnSpc>
                          <a:spcPts val="1005"/>
                        </a:lnSpc>
                        <a:spcBef>
                          <a:spcPts val="120"/>
                        </a:spcBef>
                      </a:pPr>
                      <a:r>
                        <a:rPr sz="900">
                          <a:latin typeface="微软雅黑"/>
                          <a:cs typeface="微软雅黑"/>
                        </a:rPr>
                        <a:t>Tims天好咖啡</a:t>
                      </a:r>
                      <a:endParaRPr sz="900">
                        <a:latin typeface="微软雅黑"/>
                        <a:cs typeface="微软雅黑"/>
                      </a:endParaRPr>
                    </a:p>
                  </a:txBody>
                  <a:tcPr marL="0" marR="0" marT="15240" marB="0">
                    <a:solidFill>
                      <a:srgbClr val="0263AB">
                        <a:alpha val="14118"/>
                      </a:srgbClr>
                    </a:solidFill>
                  </a:tcPr>
                </a:tc>
                <a:tc>
                  <a:txBody>
                    <a:bodyPr vert="horz" wrap="square"/>
                    <a:lstStyle/>
                    <a:p>
                      <a:pPr marR="29209" algn="r">
                        <a:lnSpc>
                          <a:spcPts val="880"/>
                        </a:lnSpc>
                        <a:spcBef>
                          <a:spcPts val="244"/>
                        </a:spcBef>
                      </a:pPr>
                      <a:r>
                        <a:rPr sz="800">
                          <a:solidFill>
                            <a:srgbClr val="FFFFFF"/>
                          </a:solidFill>
                          <a:latin typeface="微软雅黑"/>
                          <a:cs typeface="微软雅黑"/>
                        </a:rPr>
                        <a:t>2</a:t>
                      </a:r>
                      <a:endParaRPr sz="800">
                        <a:latin typeface="微软雅黑"/>
                        <a:cs typeface="微软雅黑"/>
                      </a:endParaRPr>
                    </a:p>
                  </a:txBody>
                  <a:tcPr marL="0" marR="0" marT="31114" marB="0">
                    <a:solidFill>
                      <a:srgbClr val="6F309F"/>
                    </a:solidFill>
                  </a:tcPr>
                </a:tc>
                <a:tc>
                  <a:txBody>
                    <a:bodyPr vert="horz" wrap="square"/>
                    <a:lstStyle/>
                    <a:p>
                      <a:pPr>
                        <a:lnSpc>
                          <a:spcPct val="100000"/>
                        </a:lnSpc>
                      </a:pPr>
                      <a:endParaRPr sz="8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8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800">
                        <a:latin typeface="Times New Roman"/>
                        <a:cs typeface="Times New Roman"/>
                      </a:endParaRPr>
                    </a:p>
                  </a:txBody>
                  <a:tcPr marL="0" marR="0" marT="0" marB="0">
                    <a:solidFill>
                      <a:srgbClr val="0263AB">
                        <a:alpha val="14118"/>
                      </a:srgbClr>
                    </a:solidFill>
                  </a:tcPr>
                </a:tc>
              </a:tr>
            </a:tbl>
          </a:graphicData>
        </a:graphic>
      </p:graphicFrame>
      <p:sp>
        <p:nvSpPr>
          <p:cNvPr id="43" name="object 43"/>
          <p:cNvSpPr txBox="1"/>
          <p:nvPr/>
        </p:nvSpPr>
        <p:spPr>
          <a:xfrm>
            <a:off x="8494728" y="2485644"/>
            <a:ext cx="14478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FFFFFF"/>
                </a:solidFill>
                <a:latin typeface="微软雅黑"/>
                <a:cs typeface="微软雅黑"/>
              </a:rPr>
              <a:t>29</a:t>
            </a:r>
            <a:endParaRPr sz="800">
              <a:latin typeface="微软雅黑"/>
              <a:cs typeface="微软雅黑"/>
            </a:endParaRPr>
          </a:p>
        </p:txBody>
      </p:sp>
      <p:sp>
        <p:nvSpPr>
          <p:cNvPr id="44" name="object 44"/>
          <p:cNvSpPr txBox="1"/>
          <p:nvPr/>
        </p:nvSpPr>
        <p:spPr>
          <a:xfrm>
            <a:off x="7082811" y="2671571"/>
            <a:ext cx="14478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FFFFFF"/>
                </a:solidFill>
                <a:latin typeface="微软雅黑"/>
                <a:cs typeface="微软雅黑"/>
              </a:rPr>
              <a:t>12</a:t>
            </a:r>
            <a:endParaRPr sz="800">
              <a:latin typeface="微软雅黑"/>
              <a:cs typeface="微软雅黑"/>
            </a:endParaRPr>
          </a:p>
        </p:txBody>
      </p:sp>
      <p:sp>
        <p:nvSpPr>
          <p:cNvPr id="45" name="object 45"/>
          <p:cNvSpPr txBox="1"/>
          <p:nvPr/>
        </p:nvSpPr>
        <p:spPr>
          <a:xfrm>
            <a:off x="6810158" y="4341876"/>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8</a:t>
            </a:r>
            <a:endParaRPr sz="800">
              <a:latin typeface="微软雅黑"/>
              <a:cs typeface="微软雅黑"/>
            </a:endParaRPr>
          </a:p>
        </p:txBody>
      </p:sp>
      <p:sp>
        <p:nvSpPr>
          <p:cNvPr id="46" name="object 46"/>
          <p:cNvSpPr txBox="1"/>
          <p:nvPr/>
        </p:nvSpPr>
        <p:spPr>
          <a:xfrm>
            <a:off x="6810158" y="4527804"/>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8</a:t>
            </a:r>
            <a:endParaRPr sz="800">
              <a:latin typeface="微软雅黑"/>
              <a:cs typeface="微软雅黑"/>
            </a:endParaRPr>
          </a:p>
        </p:txBody>
      </p:sp>
      <p:sp>
        <p:nvSpPr>
          <p:cNvPr id="47" name="object 47"/>
          <p:cNvSpPr txBox="1"/>
          <p:nvPr/>
        </p:nvSpPr>
        <p:spPr>
          <a:xfrm>
            <a:off x="6727104" y="4713732"/>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7</a:t>
            </a:r>
            <a:endParaRPr sz="800">
              <a:latin typeface="微软雅黑"/>
              <a:cs typeface="微软雅黑"/>
            </a:endParaRPr>
          </a:p>
        </p:txBody>
      </p:sp>
      <p:sp>
        <p:nvSpPr>
          <p:cNvPr id="48" name="object 48"/>
          <p:cNvSpPr txBox="1"/>
          <p:nvPr/>
        </p:nvSpPr>
        <p:spPr>
          <a:xfrm>
            <a:off x="6644051" y="4899660"/>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6</a:t>
            </a:r>
            <a:endParaRPr sz="800">
              <a:latin typeface="微软雅黑"/>
              <a:cs typeface="微软雅黑"/>
            </a:endParaRPr>
          </a:p>
        </p:txBody>
      </p:sp>
      <p:sp>
        <p:nvSpPr>
          <p:cNvPr id="49" name="object 49"/>
          <p:cNvSpPr txBox="1"/>
          <p:nvPr/>
        </p:nvSpPr>
        <p:spPr>
          <a:xfrm>
            <a:off x="6477942" y="5082540"/>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4</a:t>
            </a:r>
            <a:endParaRPr sz="800">
              <a:latin typeface="微软雅黑"/>
              <a:cs typeface="微软雅黑"/>
            </a:endParaRPr>
          </a:p>
        </p:txBody>
      </p:sp>
      <p:sp>
        <p:nvSpPr>
          <p:cNvPr id="50" name="object 50"/>
          <p:cNvSpPr txBox="1"/>
          <p:nvPr/>
        </p:nvSpPr>
        <p:spPr>
          <a:xfrm>
            <a:off x="6560997" y="5268467"/>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5</a:t>
            </a:r>
            <a:endParaRPr sz="800">
              <a:latin typeface="微软雅黑"/>
              <a:cs typeface="微软雅黑"/>
            </a:endParaRPr>
          </a:p>
        </p:txBody>
      </p:sp>
      <p:sp>
        <p:nvSpPr>
          <p:cNvPr id="51" name="object 51"/>
          <p:cNvSpPr txBox="1"/>
          <p:nvPr/>
        </p:nvSpPr>
        <p:spPr>
          <a:xfrm>
            <a:off x="5746629" y="2421128"/>
            <a:ext cx="482600" cy="397510"/>
          </a:xfrm>
          <a:prstGeom prst="rect">
            <a:avLst/>
          </a:prstGeom>
        </p:spPr>
        <p:txBody>
          <a:bodyPr vert="horz" wrap="square" lIns="0" tIns="12700" rIns="0" bIns="0" rtlCol="0">
            <a:spAutoFit/>
          </a:bodyPr>
          <a:lstStyle/>
          <a:p>
            <a:pPr marL="12700" marR="5080" indent="228600">
              <a:lnSpc>
                <a:spcPct val="135600"/>
              </a:lnSpc>
              <a:spcBef>
                <a:spcPts val="100"/>
              </a:spcBef>
            </a:pPr>
            <a:r>
              <a:rPr sz="900">
                <a:latin typeface="微软雅黑"/>
                <a:cs typeface="微软雅黑"/>
              </a:rPr>
              <a:t>伊利 伊利金典</a:t>
            </a:r>
            <a:endParaRPr sz="900">
              <a:latin typeface="微软雅黑"/>
              <a:cs typeface="微软雅黑"/>
            </a:endParaRPr>
          </a:p>
        </p:txBody>
      </p:sp>
      <p:sp>
        <p:nvSpPr>
          <p:cNvPr id="52" name="object 52"/>
          <p:cNvSpPr txBox="1"/>
          <p:nvPr/>
        </p:nvSpPr>
        <p:spPr>
          <a:xfrm>
            <a:off x="5184844" y="4277359"/>
            <a:ext cx="1044575" cy="955040"/>
          </a:xfrm>
          <a:prstGeom prst="rect">
            <a:avLst/>
          </a:prstGeom>
        </p:spPr>
        <p:txBody>
          <a:bodyPr vert="horz" wrap="square" lIns="0" tIns="12700" rIns="0" bIns="0" rtlCol="0">
            <a:spAutoFit/>
          </a:bodyPr>
          <a:lstStyle/>
          <a:p>
            <a:pPr marL="574040" marR="5080" indent="228600" algn="r">
              <a:lnSpc>
                <a:spcPct val="135600"/>
              </a:lnSpc>
              <a:spcBef>
                <a:spcPts val="100"/>
              </a:spcBef>
            </a:pPr>
            <a:r>
              <a:rPr sz="900">
                <a:latin typeface="微软雅黑"/>
                <a:cs typeface="微软雅黑"/>
              </a:rPr>
              <a:t>雪碧 元气森林 王老吉</a:t>
            </a:r>
            <a:endParaRPr sz="900">
              <a:latin typeface="微软雅黑"/>
              <a:cs typeface="微软雅黑"/>
            </a:endParaRPr>
          </a:p>
          <a:p>
            <a:pPr marL="12700" marR="5080" indent="723265" algn="r">
              <a:lnSpc>
                <a:spcPct val="135600"/>
              </a:lnSpc>
            </a:pPr>
            <a:r>
              <a:rPr sz="900">
                <a:latin typeface="微软雅黑"/>
                <a:cs typeface="微软雅黑"/>
              </a:rPr>
              <a:t>7分甜  Coc</a:t>
            </a:r>
            <a:r>
              <a:rPr sz="900" spc="-5">
                <a:latin typeface="微软雅黑"/>
                <a:cs typeface="微软雅黑"/>
              </a:rPr>
              <a:t>a</a:t>
            </a:r>
            <a:r>
              <a:rPr sz="900">
                <a:latin typeface="微软雅黑"/>
                <a:cs typeface="微软雅黑"/>
              </a:rPr>
              <a:t>-Col</a:t>
            </a:r>
            <a:r>
              <a:rPr sz="900" spc="-5">
                <a:latin typeface="微软雅黑"/>
                <a:cs typeface="微软雅黑"/>
              </a:rPr>
              <a:t>a</a:t>
            </a:r>
            <a:r>
              <a:rPr sz="900">
                <a:latin typeface="微软雅黑"/>
                <a:cs typeface="微软雅黑"/>
              </a:rPr>
              <a:t>可口可乐</a:t>
            </a:r>
            <a:endParaRPr sz="900">
              <a:latin typeface="微软雅黑"/>
              <a:cs typeface="微软雅黑"/>
            </a:endParaRPr>
          </a:p>
        </p:txBody>
      </p:sp>
      <p:sp>
        <p:nvSpPr>
          <p:cNvPr id="53" name="object 53"/>
          <p:cNvSpPr txBox="1"/>
          <p:nvPr/>
        </p:nvSpPr>
        <p:spPr>
          <a:xfrm>
            <a:off x="5647442" y="5200903"/>
            <a:ext cx="857885" cy="958215"/>
          </a:xfrm>
          <a:prstGeom prst="rect">
            <a:avLst/>
          </a:prstGeom>
        </p:spPr>
        <p:txBody>
          <a:bodyPr vert="horz" wrap="square" lIns="0" tIns="64135" rIns="0" bIns="0" rtlCol="0">
            <a:spAutoFit/>
          </a:bodyPr>
          <a:lstStyle/>
          <a:p>
            <a:pPr marL="111760">
              <a:lnSpc>
                <a:spcPct val="100000"/>
              </a:lnSpc>
              <a:spcBef>
                <a:spcPts val="505"/>
              </a:spcBef>
            </a:pPr>
            <a:r>
              <a:rPr sz="900">
                <a:latin typeface="微软雅黑"/>
                <a:cs typeface="微软雅黑"/>
              </a:rPr>
              <a:t>伊刻活泉</a:t>
            </a:r>
            <a:endParaRPr sz="900">
              <a:latin typeface="微软雅黑"/>
              <a:cs typeface="微软雅黑"/>
            </a:endParaRPr>
          </a:p>
          <a:p>
            <a:pPr marL="111760">
              <a:lnSpc>
                <a:spcPct val="100000"/>
              </a:lnSpc>
              <a:spcBef>
                <a:spcPts val="409"/>
              </a:spcBef>
              <a:tabLst>
                <a:tab pos="759460"/>
              </a:tabLst>
            </a:pPr>
            <a:r>
              <a:rPr sz="900">
                <a:latin typeface="微软雅黑"/>
                <a:cs typeface="微软雅黑"/>
              </a:rPr>
              <a:t>农夫山泉	</a:t>
            </a:r>
            <a:r>
              <a:rPr sz="800">
                <a:solidFill>
                  <a:srgbClr val="FFFFFF"/>
                </a:solidFill>
                <a:latin typeface="微软雅黑"/>
                <a:cs typeface="微软雅黑"/>
              </a:rPr>
              <a:t>3</a:t>
            </a:r>
            <a:endParaRPr sz="800">
              <a:latin typeface="微软雅黑"/>
              <a:cs typeface="微软雅黑"/>
            </a:endParaRPr>
          </a:p>
          <a:p>
            <a:pPr marL="226060">
              <a:lnSpc>
                <a:spcPct val="100000"/>
              </a:lnSpc>
              <a:spcBef>
                <a:spcPts val="385"/>
              </a:spcBef>
              <a:tabLst>
                <a:tab pos="722630"/>
              </a:tabLst>
            </a:pPr>
            <a:r>
              <a:rPr sz="900">
                <a:latin typeface="微软雅黑"/>
                <a:cs typeface="微软雅黑"/>
              </a:rPr>
              <a:t>纯水乐	</a:t>
            </a:r>
            <a:r>
              <a:rPr sz="800">
                <a:solidFill>
                  <a:srgbClr val="FFFFFF"/>
                </a:solidFill>
                <a:latin typeface="微软雅黑"/>
                <a:cs typeface="微软雅黑"/>
              </a:rPr>
              <a:t>2</a:t>
            </a:r>
            <a:endParaRPr sz="800">
              <a:latin typeface="微软雅黑"/>
              <a:cs typeface="微软雅黑"/>
            </a:endParaRPr>
          </a:p>
          <a:p>
            <a:pPr marL="38100">
              <a:lnSpc>
                <a:spcPct val="100000"/>
              </a:lnSpc>
              <a:spcBef>
                <a:spcPts val="384"/>
              </a:spcBef>
            </a:pPr>
            <a:r>
              <a:rPr sz="900" spc="-5">
                <a:latin typeface="微软雅黑"/>
                <a:cs typeface="微软雅黑"/>
              </a:rPr>
              <a:t>VOSS </a:t>
            </a:r>
            <a:r>
              <a:rPr sz="900">
                <a:latin typeface="微软雅黑"/>
                <a:cs typeface="微软雅黑"/>
              </a:rPr>
              <a:t>芙 丝</a:t>
            </a:r>
            <a:r>
              <a:rPr sz="900" spc="25">
                <a:latin typeface="微软雅黑"/>
                <a:cs typeface="微软雅黑"/>
              </a:rPr>
              <a:t> </a:t>
            </a:r>
            <a:r>
              <a:rPr sz="800">
                <a:solidFill>
                  <a:srgbClr val="FFFFFF"/>
                </a:solidFill>
                <a:latin typeface="微软雅黑"/>
                <a:cs typeface="微软雅黑"/>
              </a:rPr>
              <a:t>1</a:t>
            </a:r>
            <a:endParaRPr sz="800">
              <a:latin typeface="微软雅黑"/>
              <a:cs typeface="微软雅黑"/>
            </a:endParaRPr>
          </a:p>
          <a:p>
            <a:pPr marL="111760">
              <a:lnSpc>
                <a:spcPct val="100000"/>
              </a:lnSpc>
              <a:spcBef>
                <a:spcPts val="359"/>
              </a:spcBef>
            </a:pPr>
            <a:r>
              <a:rPr sz="900">
                <a:latin typeface="微软雅黑"/>
                <a:cs typeface="微软雅黑"/>
              </a:rPr>
              <a:t>冰露纯悦  </a:t>
            </a:r>
            <a:r>
              <a:rPr sz="900" spc="10">
                <a:latin typeface="微软雅黑"/>
                <a:cs typeface="微软雅黑"/>
              </a:rPr>
              <a:t> </a:t>
            </a:r>
            <a:r>
              <a:rPr sz="1200" baseline="-6944">
                <a:solidFill>
                  <a:srgbClr val="FFFFFF"/>
                </a:solidFill>
                <a:latin typeface="微软雅黑"/>
                <a:cs typeface="微软雅黑"/>
              </a:rPr>
              <a:t>1</a:t>
            </a:r>
            <a:endParaRPr sz="1200" baseline="-6944">
              <a:latin typeface="微软雅黑"/>
              <a:cs typeface="微软雅黑"/>
            </a:endParaRPr>
          </a:p>
        </p:txBody>
      </p:sp>
      <p:sp>
        <p:nvSpPr>
          <p:cNvPr id="54" name="object 54"/>
          <p:cNvSpPr txBox="1"/>
          <p:nvPr/>
        </p:nvSpPr>
        <p:spPr>
          <a:xfrm>
            <a:off x="6371379" y="2159508"/>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0263AB"/>
                </a:solidFill>
                <a:latin typeface="微软雅黑"/>
                <a:cs typeface="微软雅黑"/>
              </a:rPr>
              <a:t>饮料</a:t>
            </a:r>
            <a:endParaRPr sz="1400">
              <a:latin typeface="微软雅黑"/>
              <a:cs typeface="微软雅黑"/>
            </a:endParaRPr>
          </a:p>
        </p:txBody>
      </p:sp>
      <p:sp>
        <p:nvSpPr>
          <p:cNvPr id="55" name="object 55"/>
          <p:cNvSpPr/>
          <p:nvPr/>
        </p:nvSpPr>
        <p:spPr>
          <a:xfrm>
            <a:off x="1767592" y="2517648"/>
            <a:ext cx="735330" cy="165100"/>
          </a:xfrm>
          <a:custGeom>
            <a:rect l="l" t="t" r="r" b="b"/>
            <a:pathLst>
              <a:path w="735330" h="165100">
                <a:moveTo>
                  <a:pt x="734815" y="0"/>
                </a:moveTo>
                <a:lnTo>
                  <a:pt x="0" y="0"/>
                </a:lnTo>
                <a:lnTo>
                  <a:pt x="0" y="164591"/>
                </a:lnTo>
                <a:lnTo>
                  <a:pt x="734815" y="164591"/>
                </a:lnTo>
                <a:lnTo>
                  <a:pt x="734815" y="0"/>
                </a:lnTo>
                <a:close/>
              </a:path>
            </a:pathLst>
          </a:custGeom>
          <a:solidFill>
            <a:srgbClr val="6F309F"/>
          </a:solidFill>
        </p:spPr>
        <p:txBody>
          <a:bodyPr wrap="square" lIns="0" tIns="0" rIns="0" bIns="0" rtlCol="0"/>
          <a:lstStyle/>
          <a:p/>
        </p:txBody>
      </p:sp>
      <p:sp>
        <p:nvSpPr>
          <p:cNvPr id="56" name="object 56"/>
          <p:cNvSpPr/>
          <p:nvPr/>
        </p:nvSpPr>
        <p:spPr>
          <a:xfrm>
            <a:off x="1767592" y="2767583"/>
            <a:ext cx="552450" cy="165100"/>
          </a:xfrm>
          <a:custGeom>
            <a:rect l="l" t="t" r="r" b="b"/>
            <a:pathLst>
              <a:path w="552450" h="165100">
                <a:moveTo>
                  <a:pt x="551935" y="0"/>
                </a:moveTo>
                <a:lnTo>
                  <a:pt x="0" y="0"/>
                </a:lnTo>
                <a:lnTo>
                  <a:pt x="0" y="164591"/>
                </a:lnTo>
                <a:lnTo>
                  <a:pt x="551935" y="164591"/>
                </a:lnTo>
                <a:lnTo>
                  <a:pt x="551935" y="0"/>
                </a:lnTo>
                <a:close/>
              </a:path>
            </a:pathLst>
          </a:custGeom>
          <a:solidFill>
            <a:srgbClr val="6F309F"/>
          </a:solidFill>
        </p:spPr>
        <p:txBody>
          <a:bodyPr wrap="square" lIns="0" tIns="0" rIns="0" bIns="0" rtlCol="0"/>
          <a:lstStyle/>
          <a:p/>
        </p:txBody>
      </p:sp>
      <p:sp>
        <p:nvSpPr>
          <p:cNvPr id="57" name="object 57"/>
          <p:cNvSpPr/>
          <p:nvPr/>
        </p:nvSpPr>
        <p:spPr>
          <a:xfrm>
            <a:off x="1767592" y="3014472"/>
            <a:ext cx="552450" cy="167640"/>
          </a:xfrm>
          <a:custGeom>
            <a:rect l="l" t="t" r="r" b="b"/>
            <a:pathLst>
              <a:path w="552450" h="167639">
                <a:moveTo>
                  <a:pt x="551935" y="0"/>
                </a:moveTo>
                <a:lnTo>
                  <a:pt x="0" y="0"/>
                </a:lnTo>
                <a:lnTo>
                  <a:pt x="0" y="167639"/>
                </a:lnTo>
                <a:lnTo>
                  <a:pt x="551935" y="167639"/>
                </a:lnTo>
                <a:lnTo>
                  <a:pt x="551935" y="0"/>
                </a:lnTo>
                <a:close/>
              </a:path>
            </a:pathLst>
          </a:custGeom>
          <a:solidFill>
            <a:srgbClr val="6F309F"/>
          </a:solidFill>
        </p:spPr>
        <p:txBody>
          <a:bodyPr wrap="square" lIns="0" tIns="0" rIns="0" bIns="0" rtlCol="0"/>
          <a:lstStyle/>
          <a:p/>
        </p:txBody>
      </p:sp>
      <p:sp>
        <p:nvSpPr>
          <p:cNvPr id="58" name="object 58"/>
          <p:cNvSpPr/>
          <p:nvPr/>
        </p:nvSpPr>
        <p:spPr>
          <a:xfrm>
            <a:off x="1767592" y="3264408"/>
            <a:ext cx="552450" cy="165100"/>
          </a:xfrm>
          <a:custGeom>
            <a:rect l="l" t="t" r="r" b="b"/>
            <a:pathLst>
              <a:path w="552450" h="165100">
                <a:moveTo>
                  <a:pt x="551935" y="0"/>
                </a:moveTo>
                <a:lnTo>
                  <a:pt x="0" y="0"/>
                </a:lnTo>
                <a:lnTo>
                  <a:pt x="0" y="164591"/>
                </a:lnTo>
                <a:lnTo>
                  <a:pt x="551935" y="164591"/>
                </a:lnTo>
                <a:lnTo>
                  <a:pt x="551935" y="0"/>
                </a:lnTo>
                <a:close/>
              </a:path>
            </a:pathLst>
          </a:custGeom>
          <a:solidFill>
            <a:srgbClr val="6F309F"/>
          </a:solidFill>
        </p:spPr>
        <p:txBody>
          <a:bodyPr wrap="square" lIns="0" tIns="0" rIns="0" bIns="0" rtlCol="0"/>
          <a:lstStyle/>
          <a:p/>
        </p:txBody>
      </p:sp>
      <p:sp>
        <p:nvSpPr>
          <p:cNvPr id="59" name="object 59"/>
          <p:cNvSpPr/>
          <p:nvPr/>
        </p:nvSpPr>
        <p:spPr>
          <a:xfrm>
            <a:off x="1767592" y="3511296"/>
            <a:ext cx="369570" cy="167640"/>
          </a:xfrm>
          <a:custGeom>
            <a:rect l="l" t="t" r="r" b="b"/>
            <a:pathLst>
              <a:path w="369569" h="167639">
                <a:moveTo>
                  <a:pt x="369055" y="0"/>
                </a:moveTo>
                <a:lnTo>
                  <a:pt x="0" y="0"/>
                </a:lnTo>
                <a:lnTo>
                  <a:pt x="0" y="167639"/>
                </a:lnTo>
                <a:lnTo>
                  <a:pt x="369055" y="167639"/>
                </a:lnTo>
                <a:lnTo>
                  <a:pt x="369055" y="0"/>
                </a:lnTo>
                <a:close/>
              </a:path>
            </a:pathLst>
          </a:custGeom>
          <a:solidFill>
            <a:srgbClr val="6F309F"/>
          </a:solidFill>
        </p:spPr>
        <p:txBody>
          <a:bodyPr wrap="square" lIns="0" tIns="0" rIns="0" bIns="0" rtlCol="0"/>
          <a:lstStyle/>
          <a:p/>
        </p:txBody>
      </p:sp>
      <p:sp>
        <p:nvSpPr>
          <p:cNvPr id="60" name="object 60"/>
          <p:cNvSpPr/>
          <p:nvPr/>
        </p:nvSpPr>
        <p:spPr>
          <a:xfrm>
            <a:off x="1767592" y="5001767"/>
            <a:ext cx="274955" cy="167640"/>
          </a:xfrm>
          <a:custGeom>
            <a:rect l="l" t="t" r="r" b="b"/>
            <a:pathLst>
              <a:path w="274955" h="167639">
                <a:moveTo>
                  <a:pt x="274567" y="0"/>
                </a:moveTo>
                <a:lnTo>
                  <a:pt x="0" y="0"/>
                </a:lnTo>
                <a:lnTo>
                  <a:pt x="0" y="167639"/>
                </a:lnTo>
                <a:lnTo>
                  <a:pt x="274567" y="167639"/>
                </a:lnTo>
                <a:lnTo>
                  <a:pt x="274567" y="0"/>
                </a:lnTo>
                <a:close/>
              </a:path>
            </a:pathLst>
          </a:custGeom>
          <a:solidFill>
            <a:srgbClr val="6F309F"/>
          </a:solidFill>
        </p:spPr>
        <p:txBody>
          <a:bodyPr wrap="square" lIns="0" tIns="0" rIns="0" bIns="0" rtlCol="0"/>
          <a:lstStyle/>
          <a:p/>
        </p:txBody>
      </p:sp>
      <p:sp>
        <p:nvSpPr>
          <p:cNvPr id="61" name="object 61"/>
          <p:cNvSpPr/>
          <p:nvPr/>
        </p:nvSpPr>
        <p:spPr>
          <a:xfrm>
            <a:off x="1767592" y="5251703"/>
            <a:ext cx="274955" cy="165100"/>
          </a:xfrm>
          <a:custGeom>
            <a:rect l="l" t="t" r="r" b="b"/>
            <a:pathLst>
              <a:path w="274955" h="165100">
                <a:moveTo>
                  <a:pt x="274567" y="0"/>
                </a:moveTo>
                <a:lnTo>
                  <a:pt x="0" y="0"/>
                </a:lnTo>
                <a:lnTo>
                  <a:pt x="0" y="164592"/>
                </a:lnTo>
                <a:lnTo>
                  <a:pt x="274567" y="164592"/>
                </a:lnTo>
                <a:lnTo>
                  <a:pt x="274567" y="0"/>
                </a:lnTo>
                <a:close/>
              </a:path>
            </a:pathLst>
          </a:custGeom>
          <a:solidFill>
            <a:srgbClr val="6F309F"/>
          </a:solidFill>
        </p:spPr>
        <p:txBody>
          <a:bodyPr wrap="square" lIns="0" tIns="0" rIns="0" bIns="0" rtlCol="0"/>
          <a:lstStyle/>
          <a:p/>
        </p:txBody>
      </p:sp>
      <p:sp>
        <p:nvSpPr>
          <p:cNvPr id="62" name="object 62"/>
          <p:cNvSpPr/>
          <p:nvPr/>
        </p:nvSpPr>
        <p:spPr>
          <a:xfrm>
            <a:off x="1767592" y="5498591"/>
            <a:ext cx="274955" cy="167640"/>
          </a:xfrm>
          <a:custGeom>
            <a:rect l="l" t="t" r="r" b="b"/>
            <a:pathLst>
              <a:path w="274955" h="167639">
                <a:moveTo>
                  <a:pt x="274567" y="0"/>
                </a:moveTo>
                <a:lnTo>
                  <a:pt x="0" y="0"/>
                </a:lnTo>
                <a:lnTo>
                  <a:pt x="0" y="167639"/>
                </a:lnTo>
                <a:lnTo>
                  <a:pt x="274567" y="167639"/>
                </a:lnTo>
                <a:lnTo>
                  <a:pt x="274567" y="0"/>
                </a:lnTo>
                <a:close/>
              </a:path>
            </a:pathLst>
          </a:custGeom>
          <a:solidFill>
            <a:srgbClr val="6F309F"/>
          </a:solidFill>
        </p:spPr>
        <p:txBody>
          <a:bodyPr wrap="square" lIns="0" tIns="0" rIns="0" bIns="0" rtlCol="0"/>
          <a:lstStyle/>
          <a:p/>
        </p:txBody>
      </p:sp>
      <p:sp>
        <p:nvSpPr>
          <p:cNvPr id="63" name="object 63"/>
          <p:cNvSpPr/>
          <p:nvPr/>
        </p:nvSpPr>
        <p:spPr>
          <a:xfrm>
            <a:off x="1767592" y="5748527"/>
            <a:ext cx="183515" cy="165100"/>
          </a:xfrm>
          <a:custGeom>
            <a:rect l="l" t="t" r="r" b="b"/>
            <a:pathLst>
              <a:path w="183514" h="165100">
                <a:moveTo>
                  <a:pt x="183127" y="0"/>
                </a:moveTo>
                <a:lnTo>
                  <a:pt x="0" y="0"/>
                </a:lnTo>
                <a:lnTo>
                  <a:pt x="0" y="164591"/>
                </a:lnTo>
                <a:lnTo>
                  <a:pt x="183127" y="164591"/>
                </a:lnTo>
                <a:lnTo>
                  <a:pt x="183127" y="0"/>
                </a:lnTo>
                <a:close/>
              </a:path>
            </a:pathLst>
          </a:custGeom>
          <a:solidFill>
            <a:srgbClr val="6F309F"/>
          </a:solidFill>
        </p:spPr>
        <p:txBody>
          <a:bodyPr wrap="square" lIns="0" tIns="0" rIns="0" bIns="0" rtlCol="0"/>
          <a:lstStyle/>
          <a:p/>
        </p:txBody>
      </p:sp>
      <p:sp>
        <p:nvSpPr>
          <p:cNvPr id="64" name="object 64"/>
          <p:cNvSpPr/>
          <p:nvPr/>
        </p:nvSpPr>
        <p:spPr>
          <a:xfrm>
            <a:off x="1767592" y="5995415"/>
            <a:ext cx="183515" cy="167640"/>
          </a:xfrm>
          <a:custGeom>
            <a:rect l="l" t="t" r="r" b="b"/>
            <a:pathLst>
              <a:path w="183514" h="167639">
                <a:moveTo>
                  <a:pt x="183127" y="0"/>
                </a:moveTo>
                <a:lnTo>
                  <a:pt x="0" y="0"/>
                </a:lnTo>
                <a:lnTo>
                  <a:pt x="0" y="167639"/>
                </a:lnTo>
                <a:lnTo>
                  <a:pt x="183127" y="167639"/>
                </a:lnTo>
                <a:lnTo>
                  <a:pt x="183127" y="0"/>
                </a:lnTo>
                <a:close/>
              </a:path>
            </a:pathLst>
          </a:custGeom>
          <a:solidFill>
            <a:srgbClr val="6F309F"/>
          </a:solidFill>
        </p:spPr>
        <p:txBody>
          <a:bodyPr wrap="square" lIns="0" tIns="0" rIns="0" bIns="0" rtlCol="0"/>
          <a:lstStyle/>
          <a:p/>
        </p:txBody>
      </p:sp>
      <p:sp>
        <p:nvSpPr>
          <p:cNvPr id="65" name="object 65"/>
          <p:cNvSpPr/>
          <p:nvPr/>
        </p:nvSpPr>
        <p:spPr>
          <a:xfrm flipH="1">
            <a:off x="1767593" y="2476714"/>
            <a:ext cx="0" cy="3726815"/>
          </a:xfrm>
          <a:custGeom>
            <a:rect l="l" t="t" r="r" b="b"/>
            <a:pathLst>
              <a:path h="3726815">
                <a:moveTo>
                  <a:pt x="0" y="0"/>
                </a:moveTo>
                <a:lnTo>
                  <a:pt x="1" y="3726473"/>
                </a:lnTo>
              </a:path>
            </a:pathLst>
          </a:custGeom>
          <a:ln w="9525">
            <a:solidFill>
              <a:srgbClr val="D9D9D9"/>
            </a:solidFill>
          </a:ln>
        </p:spPr>
        <p:txBody>
          <a:bodyPr wrap="square" lIns="0" tIns="0" rIns="0" bIns="0" rtlCol="0"/>
          <a:lstStyle/>
          <a:p/>
        </p:txBody>
      </p:sp>
      <p:graphicFrame>
        <p:nvGraphicFramePr>
          <p:cNvPr id="66" name="object 66"/>
          <p:cNvGraphicFramePr>
            <a:graphicFrameLocks noGrp="1"/>
          </p:cNvGraphicFramePr>
          <p:nvPr/>
        </p:nvGraphicFramePr>
        <p:xfrm>
          <a:off x="618307" y="2759418"/>
          <a:ext cx="1657350" cy="3420110"/>
        </p:xfrm>
        <a:graphic>
          <a:graphicData uri="http://schemas.openxmlformats.org/drawingml/2006/table">
            <a:tbl>
              <a:tblPr firstRow="1" bandRow="1">
                <a:tableStyleId>{2D5ABB26-0587-4C30-8999-92F81FD0307C}</a:tableStyleId>
              </a:tblPr>
              <a:tblGrid>
                <a:gridCol w="1149350"/>
                <a:gridCol w="90169"/>
                <a:gridCol w="48894"/>
                <a:gridCol w="46990"/>
                <a:gridCol w="185419"/>
                <a:gridCol w="139065"/>
              </a:tblGrid>
              <a:tr h="203306">
                <a:tc>
                  <a:txBody>
                    <a:bodyPr vert="horz" wrap="square"/>
                    <a:lstStyle/>
                    <a:p>
                      <a:pPr marR="69850" algn="r">
                        <a:lnSpc>
                          <a:spcPct val="100000"/>
                        </a:lnSpc>
                        <a:spcBef>
                          <a:spcPts val="50"/>
                        </a:spcBef>
                      </a:pPr>
                      <a:r>
                        <a:rPr sz="900">
                          <a:latin typeface="微软雅黑"/>
                          <a:cs typeface="微软雅黑"/>
                        </a:rPr>
                        <a:t>Alpenlieb</a:t>
                      </a:r>
                      <a:r>
                        <a:rPr sz="900" spc="-5">
                          <a:latin typeface="微软雅黑"/>
                          <a:cs typeface="微软雅黑"/>
                        </a:rPr>
                        <a:t>e</a:t>
                      </a:r>
                      <a:r>
                        <a:rPr sz="900">
                          <a:latin typeface="微软雅黑"/>
                          <a:cs typeface="微软雅黑"/>
                        </a:rPr>
                        <a:t>阿尔卑斯</a:t>
                      </a:r>
                      <a:endParaRPr sz="900">
                        <a:latin typeface="微软雅黑"/>
                        <a:cs typeface="微软雅黑"/>
                      </a:endParaRPr>
                    </a:p>
                  </a:txBody>
                  <a:tcPr marL="0" marR="0" marT="635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marL="15240" algn="ctr">
                        <a:lnSpc>
                          <a:spcPct val="100000"/>
                        </a:lnSpc>
                        <a:spcBef>
                          <a:spcPts val="225"/>
                        </a:spcBef>
                      </a:pPr>
                      <a:r>
                        <a:rPr sz="800">
                          <a:solidFill>
                            <a:srgbClr val="FFFFFF"/>
                          </a:solidFill>
                          <a:latin typeface="微软雅黑"/>
                          <a:cs typeface="微软雅黑"/>
                        </a:rPr>
                        <a:t>6</a:t>
                      </a:r>
                      <a:endParaRPr sz="800">
                        <a:latin typeface="微软雅黑"/>
                        <a:cs typeface="微软雅黑"/>
                      </a:endParaRPr>
                    </a:p>
                  </a:txBody>
                  <a:tcPr marL="0" marR="0" marT="28575" marB="0">
                    <a:solidFill>
                      <a:srgbClr val="6F309F"/>
                    </a:solidFill>
                  </a:tcPr>
                </a:tc>
              </a:tr>
              <a:tr h="246888">
                <a:tc>
                  <a:txBody>
                    <a:bodyPr vert="horz" wrap="square"/>
                    <a:lstStyle/>
                    <a:p>
                      <a:pPr marR="69850" algn="r">
                        <a:lnSpc>
                          <a:spcPct val="100000"/>
                        </a:lnSpc>
                        <a:spcBef>
                          <a:spcPts val="420"/>
                        </a:spcBef>
                      </a:pPr>
                      <a:r>
                        <a:rPr sz="900">
                          <a:latin typeface="微软雅黑"/>
                          <a:cs typeface="微软雅黑"/>
                        </a:rPr>
                        <a:t>D</a:t>
                      </a:r>
                      <a:r>
                        <a:rPr sz="900" spc="-5">
                          <a:latin typeface="微软雅黑"/>
                          <a:cs typeface="微软雅黑"/>
                        </a:rPr>
                        <a:t>o</a:t>
                      </a:r>
                      <a:r>
                        <a:rPr sz="900">
                          <a:latin typeface="微软雅黑"/>
                          <a:cs typeface="微软雅黑"/>
                        </a:rPr>
                        <a:t>v</a:t>
                      </a:r>
                      <a:r>
                        <a:rPr sz="900" spc="-5">
                          <a:latin typeface="微软雅黑"/>
                          <a:cs typeface="微软雅黑"/>
                        </a:rPr>
                        <a:t>e</a:t>
                      </a:r>
                      <a:r>
                        <a:rPr sz="900">
                          <a:latin typeface="微软雅黑"/>
                          <a:cs typeface="微软雅黑"/>
                        </a:rPr>
                        <a:t>德芙</a:t>
                      </a:r>
                      <a:endParaRPr sz="900">
                        <a:latin typeface="微软雅黑"/>
                        <a:cs typeface="微软雅黑"/>
                      </a:endParaRPr>
                    </a:p>
                  </a:txBody>
                  <a:tcPr marL="0" marR="0" marT="5334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L="15240" algn="ctr">
                        <a:lnSpc>
                          <a:spcPct val="100000"/>
                        </a:lnSpc>
                        <a:spcBef>
                          <a:spcPts val="565"/>
                        </a:spcBef>
                      </a:pPr>
                      <a:r>
                        <a:rPr sz="800">
                          <a:solidFill>
                            <a:srgbClr val="FFFFFF"/>
                          </a:solidFill>
                          <a:latin typeface="微软雅黑"/>
                          <a:cs typeface="微软雅黑"/>
                        </a:rPr>
                        <a:t>6</a:t>
                      </a:r>
                      <a:endParaRPr sz="800">
                        <a:latin typeface="微软雅黑"/>
                        <a:cs typeface="微软雅黑"/>
                      </a:endParaRPr>
                    </a:p>
                  </a:txBody>
                  <a:tcPr marL="0" marR="0" marT="71755" marB="0"/>
                </a:tc>
              </a:tr>
              <a:tr h="469245">
                <a:tc>
                  <a:txBody>
                    <a:bodyPr vert="horz" wrap="square"/>
                    <a:lstStyle/>
                    <a:p>
                      <a:pPr marR="69850" algn="r">
                        <a:lnSpc>
                          <a:spcPct val="100000"/>
                        </a:lnSpc>
                        <a:spcBef>
                          <a:spcPts val="420"/>
                        </a:spcBef>
                      </a:pPr>
                      <a:r>
                        <a:rPr sz="900">
                          <a:latin typeface="微软雅黑"/>
                          <a:cs typeface="微软雅黑"/>
                        </a:rPr>
                        <a:t>百草味</a:t>
                      </a:r>
                      <a:endParaRPr sz="900">
                        <a:latin typeface="微软雅黑"/>
                        <a:cs typeface="微软雅黑"/>
                      </a:endParaRPr>
                    </a:p>
                    <a:p>
                      <a:pPr marR="69850" algn="r">
                        <a:lnSpc>
                          <a:spcPct val="100000"/>
                        </a:lnSpc>
                        <a:spcBef>
                          <a:spcPts val="885"/>
                        </a:spcBef>
                      </a:pPr>
                      <a:r>
                        <a:rPr sz="900">
                          <a:latin typeface="微软雅黑"/>
                          <a:cs typeface="微软雅黑"/>
                        </a:rPr>
                        <a:t>盼盼</a:t>
                      </a:r>
                      <a:endParaRPr sz="900">
                        <a:latin typeface="微软雅黑"/>
                        <a:cs typeface="微软雅黑"/>
                      </a:endParaRPr>
                    </a:p>
                  </a:txBody>
                  <a:tcPr marL="0" marR="0" marT="5334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p>
                      <a:pPr>
                        <a:lnSpc>
                          <a:spcPct val="100000"/>
                        </a:lnSpc>
                        <a:spcBef>
                          <a:spcPts val="5"/>
                        </a:spcBef>
                      </a:pPr>
                      <a:endParaRPr sz="1200">
                        <a:latin typeface="Times New Roman"/>
                        <a:cs typeface="Times New Roman"/>
                      </a:endParaRPr>
                    </a:p>
                    <a:p>
                      <a:pPr marR="21590" algn="ctr">
                        <a:lnSpc>
                          <a:spcPct val="100000"/>
                        </a:lnSpc>
                      </a:pPr>
                      <a:r>
                        <a:rPr sz="800">
                          <a:solidFill>
                            <a:srgbClr val="FFFFFF"/>
                          </a:solidFill>
                          <a:latin typeface="微软雅黑"/>
                          <a:cs typeface="微软雅黑"/>
                        </a:rPr>
                        <a:t>4</a:t>
                      </a:r>
                      <a:endParaRPr sz="800">
                        <a:latin typeface="微软雅黑"/>
                        <a:cs typeface="微软雅黑"/>
                      </a:endParaRPr>
                    </a:p>
                  </a:txBody>
                  <a:tcPr marL="0" marR="0" marT="0" marB="0"/>
                </a:tc>
                <a:tc>
                  <a:txBody>
                    <a:bodyPr vert="horz" wrap="square"/>
                    <a:lstStyle/>
                    <a:p>
                      <a:pPr marL="15240" algn="ctr">
                        <a:lnSpc>
                          <a:spcPct val="100000"/>
                        </a:lnSpc>
                        <a:spcBef>
                          <a:spcPts val="590"/>
                        </a:spcBef>
                      </a:pPr>
                      <a:r>
                        <a:rPr sz="800">
                          <a:solidFill>
                            <a:srgbClr val="FFFFFF"/>
                          </a:solidFill>
                          <a:latin typeface="微软雅黑"/>
                          <a:cs typeface="微软雅黑"/>
                        </a:rPr>
                        <a:t>6</a:t>
                      </a:r>
                      <a:endParaRPr sz="800">
                        <a:latin typeface="微软雅黑"/>
                        <a:cs typeface="微软雅黑"/>
                      </a:endParaRPr>
                    </a:p>
                  </a:txBody>
                  <a:tcPr marL="0" marR="0" marT="74930" marB="0"/>
                </a:tc>
              </a:tr>
              <a:tr h="74208">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r>
              <a:tr h="172757">
                <a:tc>
                  <a:txBody>
                    <a:bodyPr vert="horz" wrap="square"/>
                    <a:lstStyle/>
                    <a:p>
                      <a:pPr marR="69850" algn="r">
                        <a:lnSpc>
                          <a:spcPts val="1070"/>
                        </a:lnSpc>
                      </a:pPr>
                      <a:r>
                        <a:rPr sz="900">
                          <a:latin typeface="微软雅黑"/>
                          <a:cs typeface="微软雅黑"/>
                        </a:rPr>
                        <a:t>金龙鱼</a:t>
                      </a:r>
                      <a:endParaRPr sz="900">
                        <a:latin typeface="微软雅黑"/>
                        <a:cs typeface="微软雅黑"/>
                      </a:endParaRPr>
                    </a:p>
                  </a:txBody>
                  <a:tcPr marL="0" marR="0" marT="0" marB="0">
                    <a:solidFill>
                      <a:srgbClr val="0263AB">
                        <a:alpha val="14118"/>
                      </a:srgbClr>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marR="21590" algn="ctr">
                        <a:lnSpc>
                          <a:spcPct val="100000"/>
                        </a:lnSpc>
                        <a:spcBef>
                          <a:spcPts val="160"/>
                        </a:spcBef>
                      </a:pPr>
                      <a:r>
                        <a:rPr sz="800">
                          <a:solidFill>
                            <a:srgbClr val="FFFFFF"/>
                          </a:solidFill>
                          <a:latin typeface="微软雅黑"/>
                          <a:cs typeface="微软雅黑"/>
                        </a:rPr>
                        <a:t>4</a:t>
                      </a:r>
                      <a:endParaRPr sz="800">
                        <a:latin typeface="微软雅黑"/>
                        <a:cs typeface="微软雅黑"/>
                      </a:endParaRPr>
                    </a:p>
                  </a:txBody>
                  <a:tcPr marL="0" marR="0" marT="2032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77178">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r>
              <a:tr h="172757">
                <a:tc>
                  <a:txBody>
                    <a:bodyPr vert="horz" wrap="square"/>
                    <a:lstStyle/>
                    <a:p>
                      <a:pPr marR="69850" algn="r">
                        <a:lnSpc>
                          <a:spcPct val="100000"/>
                        </a:lnSpc>
                        <a:spcBef>
                          <a:spcPts val="10"/>
                        </a:spcBef>
                      </a:pPr>
                      <a:r>
                        <a:rPr sz="900">
                          <a:latin typeface="微软雅黑"/>
                          <a:cs typeface="微软雅黑"/>
                        </a:rPr>
                        <a:t>来伊份</a:t>
                      </a:r>
                      <a:endParaRPr sz="900">
                        <a:latin typeface="微软雅黑"/>
                        <a:cs typeface="微软雅黑"/>
                      </a:endParaRPr>
                    </a:p>
                  </a:txBody>
                  <a:tcPr marL="0" marR="0" marT="1270" marB="0">
                    <a:solidFill>
                      <a:srgbClr val="0263AB">
                        <a:alpha val="14118"/>
                      </a:srgbClr>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74130">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r>
              <a:tr h="172757">
                <a:tc>
                  <a:txBody>
                    <a:bodyPr vert="horz" wrap="square"/>
                    <a:lstStyle/>
                    <a:p>
                      <a:pPr marR="69850" algn="r">
                        <a:lnSpc>
                          <a:spcPts val="1070"/>
                        </a:lnSpc>
                      </a:pPr>
                      <a:r>
                        <a:rPr sz="900">
                          <a:latin typeface="微软雅黑"/>
                          <a:cs typeface="微软雅黑"/>
                        </a:rPr>
                        <a:t>北纬47度</a:t>
                      </a:r>
                      <a:endParaRPr sz="900">
                        <a:latin typeface="微软雅黑"/>
                        <a:cs typeface="微软雅黑"/>
                      </a:endParaRPr>
                    </a:p>
                  </a:txBody>
                  <a:tcPr marL="0" marR="0" marT="0" marB="0">
                    <a:solidFill>
                      <a:srgbClr val="0263AB">
                        <a:alpha val="14118"/>
                      </a:srgbClr>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6F309F"/>
                    </a:solidFill>
                  </a:tcPr>
                </a:tc>
                <a:tc>
                  <a:txBody>
                    <a:bodyPr vert="horz" wrap="square"/>
                    <a:lstStyle/>
                    <a:p>
                      <a:pPr>
                        <a:lnSpc>
                          <a:spcPct val="100000"/>
                        </a:lnSpc>
                      </a:pPr>
                      <a:endParaRPr sz="9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77178">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300">
                        <a:latin typeface="Times New Roman"/>
                        <a:cs typeface="Times New Roman"/>
                      </a:endParaRPr>
                    </a:p>
                  </a:txBody>
                  <a:tcPr marL="0" marR="0" marT="0" marB="0">
                    <a:solidFill>
                      <a:srgbClr val="0263AB">
                        <a:alpha val="14118"/>
                      </a:srgbClr>
                    </a:solidFill>
                  </a:tcPr>
                </a:tc>
              </a:tr>
              <a:tr h="172757">
                <a:tc>
                  <a:txBody>
                    <a:bodyPr vert="horz" wrap="square"/>
                    <a:lstStyle/>
                    <a:p>
                      <a:pPr marR="69850" algn="r">
                        <a:lnSpc>
                          <a:spcPct val="100000"/>
                        </a:lnSpc>
                        <a:spcBef>
                          <a:spcPts val="10"/>
                        </a:spcBef>
                      </a:pPr>
                      <a:r>
                        <a:rPr sz="900">
                          <a:latin typeface="微软雅黑"/>
                          <a:cs typeface="微软雅黑"/>
                        </a:rPr>
                        <a:t>SAM</a:t>
                      </a:r>
                      <a:r>
                        <a:rPr sz="900" spc="-5">
                          <a:latin typeface="微软雅黑"/>
                          <a:cs typeface="微软雅黑"/>
                        </a:rPr>
                        <a:t>Y</a:t>
                      </a:r>
                      <a:r>
                        <a:rPr sz="900">
                          <a:latin typeface="微软雅黑"/>
                          <a:cs typeface="微软雅黑"/>
                        </a:rPr>
                        <a:t>ANG三养</a:t>
                      </a:r>
                      <a:endParaRPr sz="900">
                        <a:latin typeface="微软雅黑"/>
                        <a:cs typeface="微软雅黑"/>
                      </a:endParaRPr>
                    </a:p>
                  </a:txBody>
                  <a:tcPr marL="0" marR="0" marT="1270" marB="0">
                    <a:solidFill>
                      <a:srgbClr val="0263AB">
                        <a:alpha val="14118"/>
                      </a:srgbClr>
                    </a:solidFill>
                  </a:tcPr>
                </a:tc>
                <a:tc>
                  <a:txBody>
                    <a:bodyPr vert="horz" wrap="square"/>
                    <a:lstStyle/>
                    <a:p>
                      <a:pPr marR="21590" algn="ctr">
                        <a:lnSpc>
                          <a:spcPct val="100000"/>
                        </a:lnSpc>
                        <a:spcBef>
                          <a:spcPts val="160"/>
                        </a:spcBef>
                      </a:pPr>
                      <a:r>
                        <a:rPr sz="800">
                          <a:solidFill>
                            <a:srgbClr val="FFFFFF"/>
                          </a:solidFill>
                          <a:latin typeface="微软雅黑"/>
                          <a:cs typeface="微软雅黑"/>
                        </a:rPr>
                        <a:t>1</a:t>
                      </a:r>
                      <a:endParaRPr sz="800">
                        <a:latin typeface="微软雅黑"/>
                        <a:cs typeface="微软雅黑"/>
                      </a:endParaRPr>
                    </a:p>
                  </a:txBody>
                  <a:tcPr marL="0" marR="0" marT="2032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41147">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lnB w="82295">
                      <a:solidFill>
                        <a:srgbClr val="0263AB"/>
                      </a:solidFill>
                      <a:prstDash val="solid"/>
                    </a:lnB>
                    <a:solidFill>
                      <a:srgbClr val="6F309F"/>
                    </a:solidFill>
                  </a:tcPr>
                </a:tc>
                <a:tc>
                  <a:txBody>
                    <a:bodyPr vert="horz" wrap="square"/>
                    <a:lstStyle/>
                    <a:p>
                      <a:pPr>
                        <a:lnSpc>
                          <a:spcPct val="100000"/>
                        </a:lnSpc>
                      </a:pPr>
                      <a:endParaRPr sz="100">
                        <a:latin typeface="Times New Roman"/>
                        <a:cs typeface="Times New Roman"/>
                      </a:endParaRPr>
                    </a:p>
                  </a:txBody>
                  <a:tcPr marL="0" marR="0" marT="0" marB="0">
                    <a:solidFill>
                      <a:srgbClr val="6F309F"/>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
                        <a:latin typeface="Times New Roman"/>
                        <a:cs typeface="Times New Roman"/>
                      </a:endParaRPr>
                    </a:p>
                  </a:txBody>
                  <a:tcPr marL="0" marR="0" marT="0" marB="0">
                    <a:solidFill>
                      <a:srgbClr val="0263AB">
                        <a:alpha val="14118"/>
                      </a:srgbClr>
                    </a:solidFill>
                  </a:tcPr>
                </a:tc>
              </a:tr>
              <a:tr h="218288">
                <a:tc>
                  <a:txBody>
                    <a:bodyPr vert="horz" wrap="square"/>
                    <a:lstStyle/>
                    <a:p>
                      <a:pPr marR="69215" algn="r">
                        <a:lnSpc>
                          <a:spcPct val="100000"/>
                        </a:lnSpc>
                        <a:spcBef>
                          <a:spcPts val="310"/>
                        </a:spcBef>
                      </a:pPr>
                      <a:r>
                        <a:rPr sz="900">
                          <a:latin typeface="微软雅黑"/>
                          <a:cs typeface="微软雅黑"/>
                        </a:rPr>
                        <a:t>安佳Anchor</a:t>
                      </a:r>
                      <a:endParaRPr sz="900">
                        <a:latin typeface="微软雅黑"/>
                        <a:cs typeface="微软雅黑"/>
                      </a:endParaRPr>
                    </a:p>
                  </a:txBody>
                  <a:tcPr marL="0" marR="0" marT="39370" marB="0">
                    <a:solidFill>
                      <a:srgbClr val="0263AB">
                        <a:alpha val="14118"/>
                      </a:srgbClr>
                    </a:solidFill>
                  </a:tcPr>
                </a:tc>
                <a:tc>
                  <a:txBody>
                    <a:bodyPr vert="horz" wrap="square"/>
                    <a:lstStyle/>
                    <a:p>
                      <a:pPr marR="34925" algn="ctr">
                        <a:lnSpc>
                          <a:spcPct val="100000"/>
                        </a:lnSpc>
                        <a:spcBef>
                          <a:spcPts val="580"/>
                        </a:spcBef>
                      </a:pPr>
                      <a:r>
                        <a:rPr sz="800">
                          <a:solidFill>
                            <a:srgbClr val="FFFFFF"/>
                          </a:solidFill>
                          <a:latin typeface="微软雅黑"/>
                          <a:cs typeface="微软雅黑"/>
                        </a:rPr>
                        <a:t>1</a:t>
                      </a:r>
                      <a:endParaRPr sz="800">
                        <a:latin typeface="微软雅黑"/>
                        <a:cs typeface="微软雅黑"/>
                      </a:endParaRPr>
                    </a:p>
                  </a:txBody>
                  <a:tcPr marL="0" marR="0" marT="73660" marB="0">
                    <a:lnT w="82295">
                      <a:solidFill>
                        <a:srgbClr val="0263AB"/>
                      </a:solidFill>
                      <a:prstDash val="solid"/>
                    </a:lnT>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6F309F"/>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0263AB">
                        <a:alpha val="14118"/>
                      </a:srgbClr>
                    </a:solidFill>
                  </a:tcPr>
                </a:tc>
              </a:tr>
              <a:tr h="264887">
                <a:tc>
                  <a:txBody>
                    <a:bodyPr vert="horz" wrap="square"/>
                    <a:lstStyle/>
                    <a:p>
                      <a:pPr marR="69850" algn="r">
                        <a:lnSpc>
                          <a:spcPct val="100000"/>
                        </a:lnSpc>
                        <a:spcBef>
                          <a:spcPts val="560"/>
                        </a:spcBef>
                      </a:pPr>
                      <a:r>
                        <a:rPr sz="900" spc="-5">
                          <a:latin typeface="微软雅黑"/>
                          <a:cs typeface="微软雅黑"/>
                        </a:rPr>
                        <a:t>Nestl</a:t>
                      </a:r>
                      <a:r>
                        <a:rPr sz="900">
                          <a:latin typeface="微软雅黑"/>
                          <a:cs typeface="微软雅黑"/>
                        </a:rPr>
                        <a:t>e雀巢</a:t>
                      </a:r>
                      <a:endParaRPr sz="900">
                        <a:latin typeface="微软雅黑"/>
                        <a:cs typeface="微软雅黑"/>
                      </a:endParaRPr>
                    </a:p>
                  </a:txBody>
                  <a:tcPr marL="0" marR="0" marT="7112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r>
              <a:tr h="249936">
                <a:tc>
                  <a:txBody>
                    <a:bodyPr vert="horz" wrap="square"/>
                    <a:lstStyle/>
                    <a:p>
                      <a:pPr marR="69850" algn="r">
                        <a:lnSpc>
                          <a:spcPct val="100000"/>
                        </a:lnSpc>
                        <a:spcBef>
                          <a:spcPts val="420"/>
                        </a:spcBef>
                      </a:pPr>
                      <a:r>
                        <a:rPr sz="900">
                          <a:latin typeface="微软雅黑"/>
                          <a:cs typeface="微软雅黑"/>
                        </a:rPr>
                        <a:t>伊利巧乐兹</a:t>
                      </a:r>
                      <a:endParaRPr sz="900">
                        <a:latin typeface="微软雅黑"/>
                        <a:cs typeface="微软雅黑"/>
                      </a:endParaRPr>
                    </a:p>
                  </a:txBody>
                  <a:tcPr marL="0" marR="0" marT="5334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r>
              <a:tr h="496824">
                <a:tc>
                  <a:txBody>
                    <a:bodyPr vert="horz" wrap="square"/>
                    <a:lstStyle/>
                    <a:p>
                      <a:pPr marL="614045">
                        <a:lnSpc>
                          <a:spcPct val="100000"/>
                        </a:lnSpc>
                        <a:spcBef>
                          <a:spcPts val="420"/>
                        </a:spcBef>
                      </a:pPr>
                      <a:r>
                        <a:rPr sz="900">
                          <a:latin typeface="微软雅黑"/>
                          <a:cs typeface="微软雅黑"/>
                        </a:rPr>
                        <a:t>伊利甄稀</a:t>
                      </a:r>
                      <a:endParaRPr sz="900">
                        <a:latin typeface="微软雅黑"/>
                        <a:cs typeface="微软雅黑"/>
                      </a:endParaRPr>
                    </a:p>
                    <a:p>
                      <a:pPr marL="271780">
                        <a:lnSpc>
                          <a:spcPct val="100000"/>
                        </a:lnSpc>
                        <a:spcBef>
                          <a:spcPts val="860"/>
                        </a:spcBef>
                      </a:pPr>
                      <a:r>
                        <a:rPr sz="900">
                          <a:latin typeface="微软雅黑"/>
                          <a:cs typeface="微软雅黑"/>
                        </a:rPr>
                        <a:t>GO</a:t>
                      </a:r>
                      <a:r>
                        <a:rPr sz="900" spc="-5">
                          <a:latin typeface="微软雅黑"/>
                          <a:cs typeface="微软雅黑"/>
                        </a:rPr>
                        <a:t>D</a:t>
                      </a:r>
                      <a:r>
                        <a:rPr sz="900">
                          <a:latin typeface="微软雅黑"/>
                          <a:cs typeface="微软雅黑"/>
                        </a:rPr>
                        <a:t>I</a:t>
                      </a:r>
                      <a:r>
                        <a:rPr sz="900" spc="-5">
                          <a:latin typeface="微软雅黑"/>
                          <a:cs typeface="微软雅黑"/>
                        </a:rPr>
                        <a:t>V</a:t>
                      </a:r>
                      <a:r>
                        <a:rPr sz="900">
                          <a:latin typeface="微软雅黑"/>
                          <a:cs typeface="微软雅黑"/>
                        </a:rPr>
                        <a:t>A歌帝梵</a:t>
                      </a:r>
                      <a:endParaRPr sz="900">
                        <a:latin typeface="微软雅黑"/>
                        <a:cs typeface="微软雅黑"/>
                      </a:endParaRPr>
                    </a:p>
                  </a:txBody>
                  <a:tcPr marL="0" marR="0" marT="5334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r>
              <a:tr h="235485">
                <a:tc>
                  <a:txBody>
                    <a:bodyPr vert="horz" wrap="square"/>
                    <a:lstStyle/>
                    <a:p>
                      <a:pPr marR="69850" algn="r">
                        <a:lnSpc>
                          <a:spcPct val="100000"/>
                        </a:lnSpc>
                        <a:spcBef>
                          <a:spcPts val="420"/>
                        </a:spcBef>
                      </a:pPr>
                      <a:r>
                        <a:rPr sz="900">
                          <a:latin typeface="微软雅黑"/>
                          <a:cs typeface="微软雅黑"/>
                        </a:rPr>
                        <a:t>哈根达斯</a:t>
                      </a:r>
                      <a:endParaRPr sz="900">
                        <a:latin typeface="微软雅黑"/>
                        <a:cs typeface="微软雅黑"/>
                      </a:endParaRPr>
                    </a:p>
                  </a:txBody>
                  <a:tcPr marL="0" marR="0" marT="5334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c>
                  <a:txBody>
                    <a:bodyPr vert="horz" wrap="square"/>
                    <a:lstStyle/>
                    <a:p>
                      <a:pPr>
                        <a:lnSpc>
                          <a:spcPct val="100000"/>
                        </a:lnSpc>
                      </a:pPr>
                      <a:endParaRPr sz="1000">
                        <a:latin typeface="Times New Roman"/>
                        <a:cs typeface="Times New Roman"/>
                      </a:endParaRPr>
                    </a:p>
                  </a:txBody>
                  <a:tcPr marL="0" marR="0" marT="0" marB="0">
                    <a:solidFill>
                      <a:srgbClr val="6F309F">
                        <a:alpha val="14118"/>
                      </a:srgbClr>
                    </a:solidFill>
                  </a:tcPr>
                </a:tc>
              </a:tr>
            </a:tbl>
          </a:graphicData>
        </a:graphic>
      </p:graphicFrame>
      <p:sp>
        <p:nvSpPr>
          <p:cNvPr id="75" name="object 75"/>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11</a:t>
            </a:fld>
          </a:p>
        </p:txBody>
      </p:sp>
      <p:sp>
        <p:nvSpPr>
          <p:cNvPr id="76" name="object 76"/>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77" name="object 77"/>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78" name="object 78"/>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4"/>
              </a:rPr>
              <a:t>www.endata.com.cn</a:t>
            </a:r>
            <a:endParaRPr sz="800">
              <a:latin typeface="微软雅黑"/>
              <a:cs typeface="微软雅黑"/>
            </a:endParaRPr>
          </a:p>
        </p:txBody>
      </p:sp>
      <p:sp>
        <p:nvSpPr>
          <p:cNvPr id="67" name="object 67"/>
          <p:cNvSpPr txBox="1"/>
          <p:nvPr/>
        </p:nvSpPr>
        <p:spPr>
          <a:xfrm>
            <a:off x="2355035" y="2525267"/>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8</a:t>
            </a:r>
            <a:endParaRPr sz="800">
              <a:latin typeface="微软雅黑"/>
              <a:cs typeface="微软雅黑"/>
            </a:endParaRPr>
          </a:p>
        </p:txBody>
      </p:sp>
      <p:sp>
        <p:nvSpPr>
          <p:cNvPr id="68" name="object 68"/>
          <p:cNvSpPr txBox="1"/>
          <p:nvPr/>
        </p:nvSpPr>
        <p:spPr>
          <a:xfrm>
            <a:off x="1831093" y="4015740"/>
            <a:ext cx="85090" cy="39751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2</a:t>
            </a:r>
            <a:endParaRPr sz="800">
              <a:latin typeface="微软雅黑"/>
              <a:cs typeface="微软雅黑"/>
            </a:endParaRPr>
          </a:p>
          <a:p>
            <a:pPr>
              <a:lnSpc>
                <a:spcPct val="100000"/>
              </a:lnSpc>
              <a:spcBef>
                <a:spcPts val="85"/>
              </a:spcBef>
            </a:pPr>
            <a:endParaRPr sz="500">
              <a:latin typeface="微软雅黑"/>
              <a:cs typeface="微软雅黑"/>
            </a:endParaRPr>
          </a:p>
          <a:p>
            <a:pPr marL="12700">
              <a:lnSpc>
                <a:spcPct val="100000"/>
              </a:lnSpc>
            </a:pPr>
            <a:r>
              <a:rPr sz="800">
                <a:solidFill>
                  <a:srgbClr val="FFFFFF"/>
                </a:solidFill>
                <a:latin typeface="微软雅黑"/>
                <a:cs typeface="微软雅黑"/>
              </a:rPr>
              <a:t>2</a:t>
            </a:r>
            <a:endParaRPr sz="800">
              <a:latin typeface="微软雅黑"/>
              <a:cs typeface="微软雅黑"/>
            </a:endParaRPr>
          </a:p>
        </p:txBody>
      </p:sp>
      <p:sp>
        <p:nvSpPr>
          <p:cNvPr id="69" name="object 69"/>
          <p:cNvSpPr txBox="1"/>
          <p:nvPr/>
        </p:nvSpPr>
        <p:spPr>
          <a:xfrm>
            <a:off x="1895095" y="5009388"/>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3</a:t>
            </a:r>
            <a:endParaRPr sz="800">
              <a:latin typeface="微软雅黑"/>
              <a:cs typeface="微软雅黑"/>
            </a:endParaRPr>
          </a:p>
        </p:txBody>
      </p:sp>
      <p:sp>
        <p:nvSpPr>
          <p:cNvPr id="70" name="object 70"/>
          <p:cNvSpPr txBox="1"/>
          <p:nvPr/>
        </p:nvSpPr>
        <p:spPr>
          <a:xfrm>
            <a:off x="1895095" y="5259323"/>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3</a:t>
            </a:r>
            <a:endParaRPr sz="800">
              <a:latin typeface="微软雅黑"/>
              <a:cs typeface="微软雅黑"/>
            </a:endParaRPr>
          </a:p>
        </p:txBody>
      </p:sp>
      <p:sp>
        <p:nvSpPr>
          <p:cNvPr id="71" name="object 71"/>
          <p:cNvSpPr txBox="1"/>
          <p:nvPr/>
        </p:nvSpPr>
        <p:spPr>
          <a:xfrm>
            <a:off x="1895095" y="5506211"/>
            <a:ext cx="850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3</a:t>
            </a:r>
            <a:endParaRPr sz="800">
              <a:latin typeface="微软雅黑"/>
              <a:cs typeface="微软雅黑"/>
            </a:endParaRPr>
          </a:p>
        </p:txBody>
      </p:sp>
      <p:sp>
        <p:nvSpPr>
          <p:cNvPr id="72" name="object 72"/>
          <p:cNvSpPr txBox="1"/>
          <p:nvPr/>
        </p:nvSpPr>
        <p:spPr>
          <a:xfrm>
            <a:off x="1831093" y="5756147"/>
            <a:ext cx="85090" cy="394335"/>
          </a:xfrm>
          <a:prstGeom prst="rect">
            <a:avLst/>
          </a:prstGeom>
        </p:spPr>
        <p:txBody>
          <a:bodyPr vert="horz" wrap="square" lIns="0" tIns="12700" rIns="0" bIns="0" rtlCol="0">
            <a:spAutoFit/>
          </a:bodyPr>
          <a:lstStyle/>
          <a:p>
            <a:pPr marL="12700">
              <a:lnSpc>
                <a:spcPct val="100000"/>
              </a:lnSpc>
              <a:spcBef>
                <a:spcPts val="100"/>
              </a:spcBef>
            </a:pPr>
            <a:r>
              <a:rPr sz="800">
                <a:solidFill>
                  <a:srgbClr val="FFFFFF"/>
                </a:solidFill>
                <a:latin typeface="微软雅黑"/>
                <a:cs typeface="微软雅黑"/>
              </a:rPr>
              <a:t>2</a:t>
            </a:r>
            <a:endParaRPr sz="800">
              <a:latin typeface="微软雅黑"/>
              <a:cs typeface="微软雅黑"/>
            </a:endParaRPr>
          </a:p>
          <a:p>
            <a:pPr>
              <a:lnSpc>
                <a:spcPct val="100000"/>
              </a:lnSpc>
              <a:spcBef>
                <a:spcPts val="60"/>
              </a:spcBef>
            </a:pPr>
            <a:endParaRPr sz="500">
              <a:latin typeface="微软雅黑"/>
              <a:cs typeface="微软雅黑"/>
            </a:endParaRPr>
          </a:p>
          <a:p>
            <a:pPr marL="12700">
              <a:lnSpc>
                <a:spcPct val="100000"/>
              </a:lnSpc>
            </a:pPr>
            <a:r>
              <a:rPr sz="800">
                <a:solidFill>
                  <a:srgbClr val="FFFFFF"/>
                </a:solidFill>
                <a:latin typeface="微软雅黑"/>
                <a:cs typeface="微软雅黑"/>
              </a:rPr>
              <a:t>2</a:t>
            </a:r>
            <a:endParaRPr sz="800">
              <a:latin typeface="微软雅黑"/>
              <a:cs typeface="微软雅黑"/>
            </a:endParaRPr>
          </a:p>
        </p:txBody>
      </p:sp>
      <p:sp>
        <p:nvSpPr>
          <p:cNvPr id="73" name="object 73"/>
          <p:cNvSpPr txBox="1"/>
          <p:nvPr/>
        </p:nvSpPr>
        <p:spPr>
          <a:xfrm>
            <a:off x="1448633" y="2506471"/>
            <a:ext cx="254000" cy="162560"/>
          </a:xfrm>
          <a:prstGeom prst="rect">
            <a:avLst/>
          </a:prstGeom>
        </p:spPr>
        <p:txBody>
          <a:bodyPr vert="horz" wrap="square" lIns="0" tIns="12700" rIns="0" bIns="0" rtlCol="0">
            <a:spAutoFit/>
          </a:bodyPr>
          <a:lstStyle/>
          <a:p>
            <a:pPr marL="12700">
              <a:lnSpc>
                <a:spcPct val="100000"/>
              </a:lnSpc>
              <a:spcBef>
                <a:spcPts val="100"/>
              </a:spcBef>
            </a:pPr>
            <a:r>
              <a:rPr sz="900">
                <a:latin typeface="微软雅黑"/>
                <a:cs typeface="微软雅黑"/>
              </a:rPr>
              <a:t>益达</a:t>
            </a:r>
            <a:endParaRPr sz="900">
              <a:latin typeface="微软雅黑"/>
              <a:cs typeface="微软雅黑"/>
            </a:endParaRPr>
          </a:p>
        </p:txBody>
      </p:sp>
      <p:sp>
        <p:nvSpPr>
          <p:cNvPr id="74" name="object 74"/>
          <p:cNvSpPr txBox="1"/>
          <p:nvPr/>
        </p:nvSpPr>
        <p:spPr>
          <a:xfrm>
            <a:off x="2100107" y="2135123"/>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0263AB"/>
                </a:solidFill>
                <a:latin typeface="微软雅黑"/>
                <a:cs typeface="微软雅黑"/>
              </a:rPr>
              <a:t>食品</a:t>
            </a:r>
            <a:endParaRPr sz="14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242315"/>
            <a:ext cx="7124700" cy="598805"/>
          </a:xfrm>
          <a:prstGeom prst="rect">
            <a:avLst/>
          </a:prstGeom>
        </p:spPr>
        <p:txBody>
          <a:bodyPr vert="horz" wrap="square" lIns="0" tIns="52069" rIns="0" bIns="0" rtlCol="0">
            <a:spAutoFit/>
          </a:bodyPr>
          <a:lstStyle/>
          <a:p>
            <a:pPr marL="12700" marR="5080">
              <a:lnSpc>
                <a:spcPts val="2110"/>
              </a:lnSpc>
              <a:spcBef>
                <a:spcPts val="409"/>
              </a:spcBef>
            </a:pPr>
            <a:r>
              <a:rPr sz="2000"/>
              <a:t>官宣代言人：除粮油/调味/干货类性别比例持平，其余品类均为 男代言人占比更高</a:t>
            </a:r>
            <a:endParaRPr sz="2000"/>
          </a:p>
        </p:txBody>
      </p:sp>
      <p:sp>
        <p:nvSpPr>
          <p:cNvPr id="3" name="object 3"/>
          <p:cNvSpPr txBox="1"/>
          <p:nvPr/>
        </p:nvSpPr>
        <p:spPr>
          <a:xfrm>
            <a:off x="274466" y="973836"/>
            <a:ext cx="5457825" cy="659765"/>
          </a:xfrm>
          <a:prstGeom prst="rect">
            <a:avLst/>
          </a:prstGeom>
        </p:spPr>
        <p:txBody>
          <a:bodyPr vert="horz" wrap="square" lIns="0" tIns="116205" rIns="0" bIns="0" rtlCol="0">
            <a:spAutoFit/>
          </a:bodyPr>
          <a:lstStyle/>
          <a:p>
            <a:pPr marL="184150" indent="-171450">
              <a:lnSpc>
                <a:spcPct val="100000"/>
              </a:lnSpc>
              <a:spcBef>
                <a:spcPts val="915"/>
              </a:spcBef>
              <a:buFont typeface="Arial"/>
              <a:buChar char="•"/>
              <a:tabLst>
                <a:tab pos="184150"/>
              </a:tabLst>
            </a:pPr>
            <a:r>
              <a:rPr sz="1400">
                <a:solidFill>
                  <a:srgbClr val="404040"/>
                </a:solidFill>
                <a:latin typeface="微软雅黑"/>
                <a:cs typeface="微软雅黑"/>
              </a:rPr>
              <a:t>饮料各品类中水饮的官宣代言人性别比例差异最大，男女超过7成；</a:t>
            </a:r>
            <a:endParaRPr sz="1400">
              <a:latin typeface="微软雅黑"/>
              <a:cs typeface="微软雅黑"/>
            </a:endParaRPr>
          </a:p>
          <a:p>
            <a:pPr marL="184150" indent="-171450">
              <a:lnSpc>
                <a:spcPct val="100000"/>
              </a:lnSpc>
              <a:spcBef>
                <a:spcPts val="815"/>
              </a:spcBef>
              <a:buFont typeface="Arial"/>
              <a:buChar char="•"/>
              <a:tabLst>
                <a:tab pos="184150"/>
              </a:tabLst>
            </a:pPr>
            <a:r>
              <a:rPr sz="1400">
                <a:solidFill>
                  <a:srgbClr val="404040"/>
                </a:solidFill>
                <a:latin typeface="微软雅黑"/>
                <a:cs typeface="微软雅黑"/>
              </a:rPr>
              <a:t>粮油/调味/干货的官宣代言人性别比例持平。</a:t>
            </a:r>
            <a:endParaRPr sz="1400">
              <a:latin typeface="微软雅黑"/>
              <a:cs typeface="微软雅黑"/>
            </a:endParaRPr>
          </a:p>
        </p:txBody>
      </p:sp>
      <p:sp>
        <p:nvSpPr>
          <p:cNvPr id="4" name="object 4"/>
          <p:cNvSpPr/>
          <p:nvPr/>
        </p:nvSpPr>
        <p:spPr>
          <a:xfrm>
            <a:off x="1520266" y="4237385"/>
            <a:ext cx="461009" cy="273685"/>
          </a:xfrm>
          <a:custGeom>
            <a:rect l="l" t="t" r="r" b="b"/>
            <a:pathLst>
              <a:path w="461009" h="273685">
                <a:moveTo>
                  <a:pt x="460934" y="0"/>
                </a:moveTo>
                <a:lnTo>
                  <a:pt x="0" y="273654"/>
                </a:lnTo>
              </a:path>
            </a:pathLst>
          </a:custGeom>
          <a:ln w="9525">
            <a:solidFill>
              <a:srgbClr val="A6A6A6"/>
            </a:solidFill>
          </a:ln>
        </p:spPr>
        <p:txBody>
          <a:bodyPr wrap="square" lIns="0" tIns="0" rIns="0" bIns="0" rtlCol="0"/>
          <a:lstStyle/>
          <a:p/>
        </p:txBody>
      </p:sp>
      <p:sp>
        <p:nvSpPr>
          <p:cNvPr id="5" name="object 5"/>
          <p:cNvSpPr/>
          <p:nvPr/>
        </p:nvSpPr>
        <p:spPr>
          <a:xfrm>
            <a:off x="2554224" y="4237385"/>
            <a:ext cx="460375" cy="319405"/>
          </a:xfrm>
          <a:custGeom>
            <a:rect l="l" t="t" r="r" b="b"/>
            <a:pathLst>
              <a:path w="460375" h="319404">
                <a:moveTo>
                  <a:pt x="460248" y="319374"/>
                </a:moveTo>
                <a:lnTo>
                  <a:pt x="0" y="0"/>
                </a:lnTo>
              </a:path>
            </a:pathLst>
          </a:custGeom>
          <a:ln w="9525">
            <a:solidFill>
              <a:srgbClr val="A6A6A6"/>
            </a:solidFill>
          </a:ln>
        </p:spPr>
        <p:txBody>
          <a:bodyPr wrap="square" lIns="0" tIns="0" rIns="0" bIns="0" rtlCol="0"/>
          <a:lstStyle/>
          <a:p/>
        </p:txBody>
      </p:sp>
      <p:sp>
        <p:nvSpPr>
          <p:cNvPr id="6" name="object 6"/>
          <p:cNvSpPr/>
          <p:nvPr/>
        </p:nvSpPr>
        <p:spPr>
          <a:xfrm>
            <a:off x="4626864" y="4364735"/>
            <a:ext cx="460375" cy="155575"/>
          </a:xfrm>
          <a:custGeom>
            <a:rect l="l" t="t" r="r" b="b"/>
            <a:pathLst>
              <a:path w="460375" h="155575">
                <a:moveTo>
                  <a:pt x="460248" y="0"/>
                </a:moveTo>
                <a:lnTo>
                  <a:pt x="0" y="155448"/>
                </a:lnTo>
              </a:path>
            </a:pathLst>
          </a:custGeom>
          <a:ln w="9525">
            <a:solidFill>
              <a:srgbClr val="A6A6A6"/>
            </a:solidFill>
          </a:ln>
        </p:spPr>
        <p:txBody>
          <a:bodyPr wrap="square" lIns="0" tIns="0" rIns="0" bIns="0" rtlCol="0"/>
          <a:lstStyle/>
          <a:p/>
        </p:txBody>
      </p:sp>
      <p:sp>
        <p:nvSpPr>
          <p:cNvPr id="7" name="object 7"/>
          <p:cNvSpPr/>
          <p:nvPr/>
        </p:nvSpPr>
        <p:spPr>
          <a:xfrm>
            <a:off x="5660136" y="4364735"/>
            <a:ext cx="460375" cy="134620"/>
          </a:xfrm>
          <a:custGeom>
            <a:rect l="l" t="t" r="r" b="b"/>
            <a:pathLst>
              <a:path w="460375" h="134620">
                <a:moveTo>
                  <a:pt x="460248" y="134112"/>
                </a:moveTo>
                <a:lnTo>
                  <a:pt x="0" y="0"/>
                </a:lnTo>
              </a:path>
            </a:pathLst>
          </a:custGeom>
          <a:ln w="9525">
            <a:solidFill>
              <a:srgbClr val="A6A6A6"/>
            </a:solidFill>
          </a:ln>
        </p:spPr>
        <p:txBody>
          <a:bodyPr wrap="square" lIns="0" tIns="0" rIns="0" bIns="0" rtlCol="0"/>
          <a:lstStyle/>
          <a:p/>
        </p:txBody>
      </p:sp>
      <p:sp>
        <p:nvSpPr>
          <p:cNvPr id="8" name="object 8"/>
          <p:cNvSpPr/>
          <p:nvPr/>
        </p:nvSpPr>
        <p:spPr>
          <a:xfrm>
            <a:off x="6696456" y="4498847"/>
            <a:ext cx="460375" cy="379095"/>
          </a:xfrm>
          <a:custGeom>
            <a:rect l="l" t="t" r="r" b="b"/>
            <a:pathLst>
              <a:path w="460375" h="379095">
                <a:moveTo>
                  <a:pt x="459881" y="378499"/>
                </a:moveTo>
                <a:lnTo>
                  <a:pt x="0" y="0"/>
                </a:lnTo>
              </a:path>
            </a:pathLst>
          </a:custGeom>
          <a:ln w="9525">
            <a:solidFill>
              <a:srgbClr val="A6A6A6"/>
            </a:solidFill>
          </a:ln>
        </p:spPr>
        <p:txBody>
          <a:bodyPr wrap="square" lIns="0" tIns="0" rIns="0" bIns="0" rtlCol="0"/>
          <a:lstStyle/>
          <a:p/>
        </p:txBody>
      </p:sp>
      <p:sp>
        <p:nvSpPr>
          <p:cNvPr id="9" name="object 9"/>
          <p:cNvSpPr txBox="1"/>
          <p:nvPr/>
        </p:nvSpPr>
        <p:spPr>
          <a:xfrm>
            <a:off x="2116142" y="5916456"/>
            <a:ext cx="303530" cy="201295"/>
          </a:xfrm>
          <a:prstGeom prst="rect">
            <a:avLst/>
          </a:prstGeom>
        </p:spPr>
        <p:txBody>
          <a:bodyPr vert="horz" wrap="square" lIns="0" tIns="8890" rIns="0" bIns="0" rtlCol="0">
            <a:spAutoFit/>
          </a:bodyPr>
          <a:lstStyle/>
          <a:p>
            <a:pPr>
              <a:lnSpc>
                <a:spcPct val="100000"/>
              </a:lnSpc>
              <a:spcBef>
                <a:spcPts val="70"/>
              </a:spcBef>
            </a:pPr>
            <a:r>
              <a:rPr sz="1200" spc="-5">
                <a:solidFill>
                  <a:srgbClr val="595959"/>
                </a:solidFill>
                <a:latin typeface="微软雅黑"/>
                <a:cs typeface="微软雅黑"/>
              </a:rPr>
              <a:t>食</a:t>
            </a:r>
            <a:r>
              <a:rPr sz="1200" spc="-60">
                <a:solidFill>
                  <a:srgbClr val="595959"/>
                </a:solidFill>
                <a:latin typeface="微软雅黑"/>
                <a:cs typeface="微软雅黑"/>
              </a:rPr>
              <a:t>品</a:t>
            </a:r>
            <a:endParaRPr sz="1200">
              <a:latin typeface="微软雅黑"/>
              <a:cs typeface="微软雅黑"/>
            </a:endParaRPr>
          </a:p>
        </p:txBody>
      </p:sp>
      <p:sp>
        <p:nvSpPr>
          <p:cNvPr id="10" name="object 10"/>
          <p:cNvSpPr txBox="1"/>
          <p:nvPr/>
        </p:nvSpPr>
        <p:spPr>
          <a:xfrm>
            <a:off x="5739331" y="5916456"/>
            <a:ext cx="303530" cy="201295"/>
          </a:xfrm>
          <a:prstGeom prst="rect">
            <a:avLst/>
          </a:prstGeom>
        </p:spPr>
        <p:txBody>
          <a:bodyPr vert="horz" wrap="square" lIns="0" tIns="8890" rIns="0" bIns="0" rtlCol="0">
            <a:spAutoFit/>
          </a:bodyPr>
          <a:lstStyle/>
          <a:p>
            <a:pPr>
              <a:lnSpc>
                <a:spcPct val="100000"/>
              </a:lnSpc>
              <a:spcBef>
                <a:spcPts val="70"/>
              </a:spcBef>
            </a:pPr>
            <a:r>
              <a:rPr sz="1200" spc="-5">
                <a:solidFill>
                  <a:srgbClr val="595959"/>
                </a:solidFill>
                <a:latin typeface="微软雅黑"/>
                <a:cs typeface="微软雅黑"/>
              </a:rPr>
              <a:t>饮</a:t>
            </a:r>
            <a:r>
              <a:rPr sz="1200" spc="-60">
                <a:solidFill>
                  <a:srgbClr val="595959"/>
                </a:solidFill>
                <a:latin typeface="微软雅黑"/>
                <a:cs typeface="微软雅黑"/>
              </a:rPr>
              <a:t>品</a:t>
            </a:r>
            <a:endParaRPr sz="1200">
              <a:latin typeface="微软雅黑"/>
              <a:cs typeface="微软雅黑"/>
            </a:endParaRPr>
          </a:p>
        </p:txBody>
      </p:sp>
      <p:sp>
        <p:nvSpPr>
          <p:cNvPr id="11" name="object 11"/>
          <p:cNvSpPr txBox="1"/>
          <p:nvPr/>
        </p:nvSpPr>
        <p:spPr>
          <a:xfrm>
            <a:off x="2933700" y="2265171"/>
            <a:ext cx="3276600" cy="269240"/>
          </a:xfrm>
          <a:prstGeom prst="rect">
            <a:avLst/>
          </a:prstGeom>
        </p:spPr>
        <p:txBody>
          <a:bodyPr vert="horz" wrap="square" lIns="0" tIns="12700" rIns="0" bIns="0" rtlCol="0">
            <a:spAutoFit/>
          </a:bodyPr>
          <a:lstStyle/>
          <a:p>
            <a:pPr marL="12700">
              <a:lnSpc>
                <a:spcPct val="100000"/>
              </a:lnSpc>
              <a:spcBef>
                <a:spcPts val="100"/>
              </a:spcBef>
            </a:pPr>
            <a:r>
              <a:rPr sz="1600" b="1">
                <a:latin typeface="微软雅黑"/>
                <a:cs typeface="微软雅黑"/>
              </a:rPr>
              <a:t>食品饮料各品类官宣代言人性别分布</a:t>
            </a:r>
            <a:endParaRPr sz="1600">
              <a:latin typeface="微软雅黑"/>
              <a:cs typeface="微软雅黑"/>
            </a:endParaRPr>
          </a:p>
        </p:txBody>
      </p:sp>
      <p:sp>
        <p:nvSpPr>
          <p:cNvPr id="12" name="object 12"/>
          <p:cNvSpPr/>
          <p:nvPr/>
        </p:nvSpPr>
        <p:spPr>
          <a:xfrm>
            <a:off x="8095048" y="3781132"/>
            <a:ext cx="76835" cy="76835"/>
          </a:xfrm>
          <a:custGeom>
            <a:rect l="l" t="t" r="r" b="b"/>
            <a:pathLst>
              <a:path w="76834" h="76835">
                <a:moveTo>
                  <a:pt x="0" y="0"/>
                </a:moveTo>
                <a:lnTo>
                  <a:pt x="76295" y="0"/>
                </a:lnTo>
                <a:lnTo>
                  <a:pt x="76295" y="76295"/>
                </a:lnTo>
                <a:lnTo>
                  <a:pt x="0" y="76295"/>
                </a:lnTo>
                <a:lnTo>
                  <a:pt x="0" y="0"/>
                </a:lnTo>
                <a:close/>
              </a:path>
            </a:pathLst>
          </a:custGeom>
          <a:solidFill>
            <a:srgbClr val="6F309F"/>
          </a:solidFill>
        </p:spPr>
        <p:txBody>
          <a:bodyPr wrap="square" lIns="0" tIns="0" rIns="0" bIns="0" rtlCol="0"/>
          <a:lstStyle/>
          <a:p/>
        </p:txBody>
      </p:sp>
      <p:sp>
        <p:nvSpPr>
          <p:cNvPr id="13" name="object 13"/>
          <p:cNvSpPr/>
          <p:nvPr/>
        </p:nvSpPr>
        <p:spPr>
          <a:xfrm>
            <a:off x="8095048" y="4292133"/>
            <a:ext cx="76835" cy="76835"/>
          </a:xfrm>
          <a:custGeom>
            <a:rect l="l" t="t" r="r" b="b"/>
            <a:pathLst>
              <a:path w="76834" h="76835">
                <a:moveTo>
                  <a:pt x="0" y="0"/>
                </a:moveTo>
                <a:lnTo>
                  <a:pt x="76295" y="0"/>
                </a:lnTo>
                <a:lnTo>
                  <a:pt x="76295" y="76295"/>
                </a:lnTo>
                <a:lnTo>
                  <a:pt x="0" y="76295"/>
                </a:lnTo>
                <a:lnTo>
                  <a:pt x="0" y="0"/>
                </a:lnTo>
                <a:close/>
              </a:path>
            </a:pathLst>
          </a:custGeom>
          <a:solidFill>
            <a:srgbClr val="0263AB"/>
          </a:solidFill>
        </p:spPr>
        <p:txBody>
          <a:bodyPr wrap="square" lIns="0" tIns="0" rIns="0" bIns="0" rtlCol="0"/>
          <a:lstStyle/>
          <a:p/>
        </p:txBody>
      </p:sp>
      <p:sp>
        <p:nvSpPr>
          <p:cNvPr id="14" name="object 14"/>
          <p:cNvSpPr txBox="1"/>
          <p:nvPr/>
        </p:nvSpPr>
        <p:spPr>
          <a:xfrm>
            <a:off x="8192029" y="3708907"/>
            <a:ext cx="177800" cy="717550"/>
          </a:xfrm>
          <a:prstGeom prst="rect">
            <a:avLst/>
          </a:prstGeom>
        </p:spPr>
        <p:txBody>
          <a:bodyPr vert="horz" wrap="square" lIns="0" tIns="12700" rIns="0" bIns="0" rtlCol="0">
            <a:spAutoFit/>
          </a:bodyPr>
          <a:lstStyle/>
          <a:p>
            <a:pPr marL="12700">
              <a:lnSpc>
                <a:spcPct val="100000"/>
              </a:lnSpc>
              <a:spcBef>
                <a:spcPts val="100"/>
              </a:spcBef>
            </a:pPr>
            <a:r>
              <a:rPr sz="1200">
                <a:solidFill>
                  <a:srgbClr val="595959"/>
                </a:solidFill>
                <a:latin typeface="微软雅黑"/>
                <a:cs typeface="微软雅黑"/>
              </a:rPr>
              <a:t>男</a:t>
            </a:r>
            <a:endParaRPr sz="1200">
              <a:latin typeface="微软雅黑"/>
              <a:cs typeface="微软雅黑"/>
            </a:endParaRPr>
          </a:p>
          <a:p>
            <a:pPr>
              <a:lnSpc>
                <a:spcPct val="100000"/>
              </a:lnSpc>
              <a:spcBef>
                <a:spcPts val="75"/>
              </a:spcBef>
            </a:pPr>
            <a:endParaRPr sz="1350">
              <a:latin typeface="微软雅黑"/>
              <a:cs typeface="微软雅黑"/>
            </a:endParaRPr>
          </a:p>
          <a:p>
            <a:pPr marL="12700">
              <a:lnSpc>
                <a:spcPct val="100000"/>
              </a:lnSpc>
              <a:spcBef>
                <a:spcPts val="5"/>
              </a:spcBef>
            </a:pPr>
            <a:r>
              <a:rPr sz="1200">
                <a:solidFill>
                  <a:srgbClr val="595959"/>
                </a:solidFill>
                <a:latin typeface="微软雅黑"/>
                <a:cs typeface="微软雅黑"/>
              </a:rPr>
              <a:t>女</a:t>
            </a:r>
            <a:endParaRPr sz="1200">
              <a:latin typeface="微软雅黑"/>
              <a:cs typeface="微软雅黑"/>
            </a:endParaRPr>
          </a:p>
        </p:txBody>
      </p:sp>
      <p:sp>
        <p:nvSpPr>
          <p:cNvPr id="15" name="object 15"/>
          <p:cNvSpPr/>
          <p:nvPr/>
        </p:nvSpPr>
        <p:spPr>
          <a:xfrm>
            <a:off x="1907703" y="5817625"/>
            <a:ext cx="544195" cy="307975"/>
          </a:xfrm>
          <a:custGeom>
            <a:rect l="l" t="t" r="r" b="b"/>
            <a:pathLst>
              <a:path w="544194" h="307975">
                <a:moveTo>
                  <a:pt x="0" y="0"/>
                </a:moveTo>
                <a:lnTo>
                  <a:pt x="543739" y="0"/>
                </a:lnTo>
                <a:lnTo>
                  <a:pt x="543739" y="307777"/>
                </a:lnTo>
                <a:lnTo>
                  <a:pt x="0" y="307777"/>
                </a:lnTo>
                <a:lnTo>
                  <a:pt x="0" y="0"/>
                </a:lnTo>
                <a:close/>
              </a:path>
            </a:pathLst>
          </a:custGeom>
          <a:solidFill>
            <a:srgbClr val="FFFFFF"/>
          </a:solidFill>
        </p:spPr>
        <p:txBody>
          <a:bodyPr wrap="square" lIns="0" tIns="0" rIns="0" bIns="0" rtlCol="0"/>
          <a:lstStyle/>
          <a:p/>
        </p:txBody>
      </p:sp>
      <p:sp>
        <p:nvSpPr>
          <p:cNvPr id="16" name="object 16"/>
          <p:cNvSpPr/>
          <p:nvPr/>
        </p:nvSpPr>
        <p:spPr>
          <a:xfrm>
            <a:off x="5652119" y="5817625"/>
            <a:ext cx="544195" cy="307975"/>
          </a:xfrm>
          <a:custGeom>
            <a:rect l="l" t="t" r="r" b="b"/>
            <a:pathLst>
              <a:path w="544195" h="307975">
                <a:moveTo>
                  <a:pt x="0" y="0"/>
                </a:moveTo>
                <a:lnTo>
                  <a:pt x="543739" y="0"/>
                </a:lnTo>
                <a:lnTo>
                  <a:pt x="543739" y="307777"/>
                </a:lnTo>
                <a:lnTo>
                  <a:pt x="0" y="307777"/>
                </a:lnTo>
                <a:lnTo>
                  <a:pt x="0" y="0"/>
                </a:lnTo>
                <a:close/>
              </a:path>
            </a:pathLst>
          </a:custGeom>
          <a:solidFill>
            <a:srgbClr val="FFFFFF"/>
          </a:solidFill>
        </p:spPr>
        <p:txBody>
          <a:bodyPr wrap="square" lIns="0" tIns="0" rIns="0" bIns="0" rtlCol="0"/>
          <a:lstStyle/>
          <a:p/>
        </p:txBody>
      </p:sp>
      <p:graphicFrame>
        <p:nvGraphicFramePr>
          <p:cNvPr id="17" name="object 17"/>
          <p:cNvGraphicFramePr>
            <a:graphicFrameLocks noGrp="1"/>
          </p:cNvGraphicFramePr>
          <p:nvPr/>
        </p:nvGraphicFramePr>
        <p:xfrm>
          <a:off x="710350" y="2952700"/>
          <a:ext cx="7261225" cy="3208020"/>
        </p:xfrm>
        <a:graphic>
          <a:graphicData uri="http://schemas.openxmlformats.org/drawingml/2006/table">
            <a:tbl>
              <a:tblPr firstRow="1" bandRow="1">
                <a:tableStyleId>{2D5ABB26-0587-4C30-8999-92F81FD0307C}</a:tableStyleId>
              </a:tblPr>
              <a:tblGrid>
                <a:gridCol w="229870"/>
                <a:gridCol w="575945"/>
                <a:gridCol w="460375"/>
                <a:gridCol w="573404"/>
                <a:gridCol w="460375"/>
                <a:gridCol w="575944"/>
                <a:gridCol w="231775"/>
                <a:gridCol w="228600"/>
                <a:gridCol w="575945"/>
                <a:gridCol w="460375"/>
                <a:gridCol w="573404"/>
                <a:gridCol w="460375"/>
                <a:gridCol w="575945"/>
                <a:gridCol w="460375"/>
                <a:gridCol w="575944"/>
                <a:gridCol w="228600"/>
              </a:tblGrid>
              <a:tr h="1279257">
                <a:tc rowSpan="5">
                  <a:txBody>
                    <a:bodyPr vert="horz" wrap="square"/>
                    <a:lstStyle/>
                    <a:p>
                      <a:pPr>
                        <a:lnSpc>
                          <a:spcPct val="100000"/>
                        </a:lnSpc>
                      </a:pPr>
                      <a:endParaRPr sz="1200">
                        <a:latin typeface="Times New Roman"/>
                        <a:cs typeface="Times New Roman"/>
                      </a:endParaRPr>
                    </a:p>
                  </a:txBody>
                  <a:tcPr marL="0" marR="0" marT="0" marB="0">
                    <a:lnB w="12700">
                      <a:solidFill>
                        <a:srgbClr val="D9D9D9"/>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6845">
                        <a:lnSpc>
                          <a:spcPct val="100000"/>
                        </a:lnSpc>
                        <a:spcBef>
                          <a:spcPts val="1060"/>
                        </a:spcBef>
                      </a:pPr>
                      <a:r>
                        <a:rPr sz="1000">
                          <a:solidFill>
                            <a:srgbClr val="FFFFFF"/>
                          </a:solidFill>
                          <a:latin typeface="微软雅黑"/>
                          <a:cs typeface="微软雅黑"/>
                        </a:rPr>
                        <a:t>61%</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12700">
                      <a:solidFill>
                        <a:srgbClr val="D9D9D9"/>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5575">
                        <a:lnSpc>
                          <a:spcPct val="100000"/>
                        </a:lnSpc>
                        <a:spcBef>
                          <a:spcPts val="5"/>
                        </a:spcBef>
                      </a:pPr>
                      <a:r>
                        <a:rPr sz="1000">
                          <a:solidFill>
                            <a:srgbClr val="FFFFFF"/>
                          </a:solidFill>
                          <a:latin typeface="微软雅黑"/>
                          <a:cs typeface="微软雅黑"/>
                        </a:rPr>
                        <a:t>50%</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12700">
                      <a:solidFill>
                        <a:srgbClr val="D9D9D9"/>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0"/>
                        </a:spcBef>
                      </a:pPr>
                      <a:endParaRPr sz="1050">
                        <a:latin typeface="Times New Roman"/>
                        <a:cs typeface="Times New Roman"/>
                      </a:endParaRPr>
                    </a:p>
                    <a:p>
                      <a:pPr marL="157480">
                        <a:lnSpc>
                          <a:spcPct val="100000"/>
                        </a:lnSpc>
                        <a:spcBef>
                          <a:spcPts val="5"/>
                        </a:spcBef>
                      </a:pPr>
                      <a:r>
                        <a:rPr sz="1000">
                          <a:solidFill>
                            <a:srgbClr val="FFFFFF"/>
                          </a:solidFill>
                          <a:latin typeface="微软雅黑"/>
                          <a:cs typeface="微软雅黑"/>
                        </a:rPr>
                        <a:t>63%</a:t>
                      </a:r>
                      <a:endParaRPr sz="1000">
                        <a:latin typeface="微软雅黑"/>
                        <a:cs typeface="微软雅黑"/>
                      </a:endParaRPr>
                    </a:p>
                  </a:txBody>
                  <a:tcPr marL="0" marR="0" marT="0" marB="0">
                    <a:solidFill>
                      <a:srgbClr val="6F309F"/>
                    </a:solidFill>
                  </a:tcPr>
                </a:tc>
                <a:tc rowSpan="3" gridSpan="2">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53975">
                      <a:solidFill>
                        <a:srgbClr val="A6A6A6"/>
                      </a:solidFill>
                      <a:prstDash val="solid"/>
                    </a:lnB>
                  </a:tcPr>
                </a:tc>
                <a:tc rowSpan="3" hMerge="1">
                  <a:txBody>
                    <a:bodyPr vert="horz" wrap="square"/>
                    <a:lstStyle/>
                    <a:p/>
                  </a:txBody>
                  <a:tcPr marL="0" marR="0" marT="0" marB="0"/>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6210">
                        <a:lnSpc>
                          <a:spcPct val="100000"/>
                        </a:lnSpc>
                        <a:spcBef>
                          <a:spcPts val="1105"/>
                        </a:spcBef>
                      </a:pPr>
                      <a:r>
                        <a:rPr sz="1000">
                          <a:solidFill>
                            <a:srgbClr val="FFFFFF"/>
                          </a:solidFill>
                          <a:latin typeface="微软雅黑"/>
                          <a:cs typeface="微软雅黑"/>
                        </a:rPr>
                        <a:t>61%</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12700">
                      <a:solidFill>
                        <a:srgbClr val="D9D9D9"/>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700">
                        <a:latin typeface="Times New Roman"/>
                        <a:cs typeface="Times New Roman"/>
                      </a:endParaRPr>
                    </a:p>
                    <a:p>
                      <a:pPr marL="154940">
                        <a:lnSpc>
                          <a:spcPct val="100000"/>
                        </a:lnSpc>
                      </a:pPr>
                      <a:r>
                        <a:rPr sz="1000">
                          <a:solidFill>
                            <a:srgbClr val="FFFFFF"/>
                          </a:solidFill>
                          <a:latin typeface="微软雅黑"/>
                          <a:cs typeface="微软雅黑"/>
                        </a:rPr>
                        <a:t>55%</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12700">
                      <a:solidFill>
                        <a:srgbClr val="D9D9D9"/>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6845">
                        <a:lnSpc>
                          <a:spcPct val="100000"/>
                        </a:lnSpc>
                        <a:spcBef>
                          <a:spcPts val="1035"/>
                        </a:spcBef>
                      </a:pPr>
                      <a:r>
                        <a:rPr sz="1000">
                          <a:solidFill>
                            <a:srgbClr val="FFFFFF"/>
                          </a:solidFill>
                          <a:latin typeface="微软雅黑"/>
                          <a:cs typeface="微软雅黑"/>
                        </a:rPr>
                        <a:t>60%</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T w="12700">
                      <a:solidFill>
                        <a:srgbClr val="A6A6A6"/>
                      </a:solidFill>
                      <a:prstDash val="solid"/>
                    </a:lnT>
                    <a:lnB w="12700">
                      <a:solidFill>
                        <a:srgbClr val="D9D9D9"/>
                      </a:solidFill>
                      <a:prstDash val="solid"/>
                    </a:lnB>
                  </a:tcPr>
                </a:tc>
                <a:tc rowSpan="4">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6210">
                        <a:lnSpc>
                          <a:spcPct val="100000"/>
                        </a:lnSpc>
                        <a:spcBef>
                          <a:spcPts val="1030"/>
                        </a:spcBef>
                      </a:pPr>
                      <a:r>
                        <a:rPr sz="1000">
                          <a:solidFill>
                            <a:srgbClr val="FFFFFF"/>
                          </a:solidFill>
                          <a:latin typeface="微软雅黑"/>
                          <a:cs typeface="微软雅黑"/>
                        </a:rPr>
                        <a:t>75%</a:t>
                      </a:r>
                      <a:endParaRPr sz="1000">
                        <a:latin typeface="微软雅黑"/>
                        <a:cs typeface="微软雅黑"/>
                      </a:endParaRPr>
                    </a:p>
                  </a:txBody>
                  <a:tcPr marL="0" marR="0" marT="0" marB="0">
                    <a:solidFill>
                      <a:srgbClr val="6F309F"/>
                    </a:solidFill>
                  </a:tcPr>
                </a:tc>
                <a:tc rowSpan="5">
                  <a:txBody>
                    <a:bodyPr vert="horz" wrap="square"/>
                    <a:lstStyle/>
                    <a:p>
                      <a:pPr>
                        <a:lnSpc>
                          <a:spcPct val="100000"/>
                        </a:lnSpc>
                      </a:pPr>
                      <a:endParaRPr sz="1200">
                        <a:latin typeface="Times New Roman"/>
                        <a:cs typeface="Times New Roman"/>
                      </a:endParaRPr>
                    </a:p>
                  </a:txBody>
                  <a:tcPr marL="0" marR="0" marT="0" marB="0">
                    <a:lnB w="12700">
                      <a:solidFill>
                        <a:srgbClr val="D9D9D9"/>
                      </a:solidFill>
                      <a:prstDash val="solid"/>
                    </a:lnB>
                  </a:tcPr>
                </a:tc>
              </a:tr>
              <a:tr h="128016">
                <a:tc vMerge="1">
                  <a:txBody>
                    <a:bodyPr vert="horz" wrap="square"/>
                    <a:lstStyle/>
                    <a:p/>
                  </a:txBody>
                  <a:tcPr marL="0" marR="0" marT="0" marB="0">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rowSpan="4">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10"/>
                        </a:spcBef>
                      </a:pPr>
                      <a:endParaRPr sz="1300">
                        <a:latin typeface="Times New Roman"/>
                        <a:cs typeface="Times New Roman"/>
                      </a:endParaRPr>
                    </a:p>
                    <a:p>
                      <a:pPr marL="155575">
                        <a:lnSpc>
                          <a:spcPct val="100000"/>
                        </a:lnSpc>
                      </a:pPr>
                      <a:r>
                        <a:rPr sz="1000">
                          <a:solidFill>
                            <a:srgbClr val="FFFFFF"/>
                          </a:solidFill>
                          <a:latin typeface="微软雅黑"/>
                          <a:cs typeface="微软雅黑"/>
                        </a:rPr>
                        <a:t>50%</a:t>
                      </a:r>
                      <a:endParaRPr sz="1000">
                        <a:latin typeface="微软雅黑"/>
                        <a:cs typeface="微软雅黑"/>
                      </a:endParaRPr>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gridSpan="2" vMerge="1">
                  <a:txBody>
                    <a:bodyPr vert="horz" wrap="square"/>
                    <a:lstStyle/>
                    <a:p/>
                  </a:txBody>
                  <a:tcPr marL="0" marR="0" marT="0" marB="0">
                    <a:lnT w="12700">
                      <a:solidFill>
                        <a:srgbClr val="A6A6A6"/>
                      </a:solidFill>
                      <a:prstDash val="solid"/>
                    </a:lnT>
                    <a:lnB w="53975">
                      <a:solidFill>
                        <a:srgbClr val="A6A6A6"/>
                      </a:solidFill>
                      <a:prstDash val="solid"/>
                    </a:lnB>
                  </a:tcPr>
                </a:tc>
                <a:tc hMerge="1" vMerge="1">
                  <a:txBody>
                    <a:bodyPr vert="horz" wrap="square"/>
                    <a:lstStyle/>
                    <a:p/>
                  </a:txBody>
                  <a:tcPr marL="0" marR="0" marT="0" marB="0"/>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B w="12700">
                      <a:solidFill>
                        <a:srgbClr val="D9D9D9"/>
                      </a:solidFill>
                      <a:prstDash val="solid"/>
                    </a:lnB>
                  </a:tcPr>
                </a:tc>
              </a:tr>
              <a:tr h="140207">
                <a:tc vMerge="1">
                  <a:txBody>
                    <a:bodyPr vert="horz" wrap="square"/>
                    <a:lstStyle/>
                    <a:p/>
                  </a:txBody>
                  <a:tcPr marL="0" marR="0" marT="0" marB="0">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gridSpan="2" vMerge="1">
                  <a:txBody>
                    <a:bodyPr vert="horz" wrap="square"/>
                    <a:lstStyle/>
                    <a:p/>
                  </a:txBody>
                  <a:tcPr marL="0" marR="0" marT="0" marB="0">
                    <a:lnT w="12700">
                      <a:solidFill>
                        <a:srgbClr val="A6A6A6"/>
                      </a:solidFill>
                      <a:prstDash val="solid"/>
                    </a:lnT>
                    <a:lnB w="53975">
                      <a:solidFill>
                        <a:srgbClr val="A6A6A6"/>
                      </a:solidFill>
                      <a:prstDash val="solid"/>
                    </a:lnB>
                  </a:tcPr>
                </a:tc>
                <a:tc hMerge="1" vMerge="1">
                  <a:txBody>
                    <a:bodyPr vert="horz" wrap="square"/>
                    <a:lstStyle/>
                    <a:p/>
                  </a:txBody>
                  <a:tcPr marL="0" marR="0" marT="0" marB="0"/>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154940">
                        <a:lnSpc>
                          <a:spcPct val="100000"/>
                        </a:lnSpc>
                        <a:spcBef>
                          <a:spcPts val="1000"/>
                        </a:spcBef>
                      </a:pPr>
                      <a:r>
                        <a:rPr sz="1000">
                          <a:solidFill>
                            <a:srgbClr val="FFFFFF"/>
                          </a:solidFill>
                          <a:latin typeface="微软雅黑"/>
                          <a:cs typeface="微软雅黑"/>
                        </a:rPr>
                        <a:t>45%</a:t>
                      </a:r>
                      <a:endParaRPr sz="1000">
                        <a:latin typeface="微软雅黑"/>
                        <a:cs typeface="微软雅黑"/>
                      </a:endParaRPr>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B w="12700">
                      <a:solidFill>
                        <a:srgbClr val="D9D9D9"/>
                      </a:solidFill>
                      <a:prstDash val="solid"/>
                    </a:lnB>
                  </a:tcPr>
                </a:tc>
              </a:tr>
              <a:tr h="355092">
                <a:tc vMerge="1">
                  <a:txBody>
                    <a:bodyPr vert="horz" wrap="square"/>
                    <a:lstStyle/>
                    <a:p/>
                  </a:txBody>
                  <a:tcPr marL="0" marR="0" marT="0" marB="0">
                    <a:lnB w="12700">
                      <a:solidFill>
                        <a:srgbClr val="D9D9D9"/>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45"/>
                        </a:spcBef>
                      </a:pPr>
                      <a:endParaRPr sz="1650">
                        <a:latin typeface="Times New Roman"/>
                        <a:cs typeface="Times New Roman"/>
                      </a:endParaRPr>
                    </a:p>
                    <a:p>
                      <a:pPr marL="156845">
                        <a:lnSpc>
                          <a:spcPct val="100000"/>
                        </a:lnSpc>
                      </a:pPr>
                      <a:r>
                        <a:rPr sz="1000">
                          <a:solidFill>
                            <a:srgbClr val="FFFFFF"/>
                          </a:solidFill>
                          <a:latin typeface="微软雅黑"/>
                          <a:cs typeface="微软雅黑"/>
                        </a:rPr>
                        <a:t>39%</a:t>
                      </a:r>
                      <a:endParaRPr sz="1000">
                        <a:latin typeface="微软雅黑"/>
                        <a:cs typeface="微软雅黑"/>
                      </a:endParaRPr>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50"/>
                        </a:spcBef>
                      </a:pPr>
                      <a:endParaRPr sz="1700">
                        <a:latin typeface="Times New Roman"/>
                        <a:cs typeface="Times New Roman"/>
                      </a:endParaRPr>
                    </a:p>
                    <a:p>
                      <a:pPr marL="157480">
                        <a:lnSpc>
                          <a:spcPct val="100000"/>
                        </a:lnSpc>
                      </a:pPr>
                      <a:r>
                        <a:rPr sz="1000">
                          <a:solidFill>
                            <a:srgbClr val="FFFFFF"/>
                          </a:solidFill>
                          <a:latin typeface="微软雅黑"/>
                          <a:cs typeface="微软雅黑"/>
                        </a:rPr>
                        <a:t>38%</a:t>
                      </a:r>
                      <a:endParaRPr sz="1000">
                        <a:latin typeface="微软雅黑"/>
                        <a:cs typeface="微软雅黑"/>
                      </a:endParaRPr>
                    </a:p>
                  </a:txBody>
                  <a:tcPr marL="0" marR="0" marT="0" marB="0">
                    <a:lnB w="12700">
                      <a:solidFill>
                        <a:srgbClr val="D9D9D9"/>
                      </a:solidFill>
                      <a:prstDash val="solid"/>
                    </a:lnB>
                    <a:solidFill>
                      <a:srgbClr val="0263AB"/>
                    </a:solidFill>
                  </a:tcPr>
                </a:tc>
                <a:tc rowSpan="2" gridSpan="2">
                  <a:txBody>
                    <a:bodyPr vert="horz" wrap="square"/>
                    <a:lstStyle/>
                    <a:p>
                      <a:pPr>
                        <a:lnSpc>
                          <a:spcPct val="100000"/>
                        </a:lnSpc>
                      </a:pPr>
                      <a:endParaRPr sz="1200">
                        <a:latin typeface="Times New Roman"/>
                        <a:cs typeface="Times New Roman"/>
                      </a:endParaRPr>
                    </a:p>
                  </a:txBody>
                  <a:tcPr marL="0" marR="0" marT="0" marB="0">
                    <a:lnT w="53975">
                      <a:solidFill>
                        <a:srgbClr val="A6A6A6"/>
                      </a:solidFill>
                      <a:prstDash val="solid"/>
                    </a:lnT>
                    <a:lnB w="12700">
                      <a:solidFill>
                        <a:srgbClr val="D9D9D9"/>
                      </a:solidFill>
                      <a:prstDash val="solid"/>
                    </a:lnB>
                  </a:tcPr>
                </a:tc>
                <a:tc rowSpan="2" hMerge="1">
                  <a:txBody>
                    <a:bodyPr vert="horz" wrap="square"/>
                    <a:lstStyle/>
                    <a:p/>
                  </a:txBody>
                  <a:tcPr marL="0" marR="0" marT="0" marB="0"/>
                </a:tc>
                <a:tc rowSpan="2">
                  <a:txBody>
                    <a:bodyPr vert="horz" wrap="square"/>
                    <a:lstStyle/>
                    <a:p>
                      <a:pPr>
                        <a:lnSpc>
                          <a:spcPct val="100000"/>
                        </a:lnSpc>
                      </a:pPr>
                      <a:endParaRPr sz="1300">
                        <a:latin typeface="Times New Roman"/>
                        <a:cs typeface="Times New Roman"/>
                      </a:endParaRPr>
                    </a:p>
                    <a:p>
                      <a:pPr>
                        <a:lnSpc>
                          <a:spcPct val="100000"/>
                        </a:lnSpc>
                        <a:spcBef>
                          <a:spcPts val="20"/>
                        </a:spcBef>
                      </a:pPr>
                      <a:endParaRPr sz="1600">
                        <a:latin typeface="Times New Roman"/>
                        <a:cs typeface="Times New Roman"/>
                      </a:endParaRPr>
                    </a:p>
                    <a:p>
                      <a:pPr marL="156210">
                        <a:lnSpc>
                          <a:spcPct val="100000"/>
                        </a:lnSpc>
                      </a:pPr>
                      <a:r>
                        <a:rPr sz="1000">
                          <a:solidFill>
                            <a:srgbClr val="FFFFFF"/>
                          </a:solidFill>
                          <a:latin typeface="微软雅黑"/>
                          <a:cs typeface="微软雅黑"/>
                        </a:rPr>
                        <a:t>39%</a:t>
                      </a:r>
                      <a:endParaRPr sz="1000">
                        <a:latin typeface="微软雅黑"/>
                        <a:cs typeface="微软雅黑"/>
                      </a:endParaRPr>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5"/>
                        </a:spcBef>
                      </a:pPr>
                      <a:endParaRPr sz="1550">
                        <a:latin typeface="Times New Roman"/>
                        <a:cs typeface="Times New Roman"/>
                      </a:endParaRPr>
                    </a:p>
                    <a:p>
                      <a:pPr marL="156845">
                        <a:lnSpc>
                          <a:spcPct val="100000"/>
                        </a:lnSpc>
                      </a:pPr>
                      <a:r>
                        <a:rPr sz="1000">
                          <a:solidFill>
                            <a:srgbClr val="FFFFFF"/>
                          </a:solidFill>
                          <a:latin typeface="微软雅黑"/>
                          <a:cs typeface="微软雅黑"/>
                        </a:rPr>
                        <a:t>40%</a:t>
                      </a:r>
                      <a:endParaRPr sz="1000">
                        <a:latin typeface="微软雅黑"/>
                        <a:cs typeface="微软雅黑"/>
                      </a:endParaRPr>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solidFill>
                      <a:srgbClr val="6F309F"/>
                    </a:solidFill>
                  </a:tcPr>
                </a:tc>
                <a:tc vMerge="1">
                  <a:txBody>
                    <a:bodyPr vert="horz" wrap="square"/>
                    <a:lstStyle/>
                    <a:p/>
                  </a:txBody>
                  <a:tcPr marL="0" marR="0" marT="0" marB="0">
                    <a:lnB w="12700">
                      <a:solidFill>
                        <a:srgbClr val="D9D9D9"/>
                      </a:solidFill>
                      <a:prstDash val="solid"/>
                    </a:lnB>
                  </a:tcPr>
                </a:tc>
              </a:tr>
              <a:tr h="640509">
                <a:tc vMerge="1">
                  <a:txBody>
                    <a:bodyPr vert="horz" wrap="square"/>
                    <a:lstStyle/>
                    <a:p/>
                  </a:txBody>
                  <a:tcPr marL="0" marR="0" marT="0" marB="0">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gridSpan="2" vMerge="1">
                  <a:txBody>
                    <a:bodyPr vert="horz" wrap="square"/>
                    <a:lstStyle/>
                    <a:p/>
                  </a:txBody>
                  <a:tcPr marL="0" marR="0" marT="0" marB="0">
                    <a:lnT w="53975">
                      <a:solidFill>
                        <a:srgbClr val="A6A6A6"/>
                      </a:solidFill>
                      <a:prstDash val="solid"/>
                    </a:lnT>
                    <a:lnB w="12700">
                      <a:solidFill>
                        <a:srgbClr val="D9D9D9"/>
                      </a:solidFill>
                      <a:prstDash val="solid"/>
                    </a:lnB>
                  </a:tcPr>
                </a:tc>
                <a:tc hMerge="1" vMerge="1">
                  <a:txBody>
                    <a:bodyPr vert="horz" wrap="square"/>
                    <a:lstStyle/>
                    <a:p/>
                  </a:txBody>
                  <a:tcPr marL="0" marR="0" marT="0" marB="0"/>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vMerge="1">
                  <a:txBody>
                    <a:bodyPr vert="horz" wrap="square"/>
                    <a:lstStyle/>
                    <a:p/>
                  </a:txBody>
                  <a:tcPr marL="0" marR="0" marT="0" marB="0">
                    <a:lnB w="12700">
                      <a:solidFill>
                        <a:srgbClr val="D9D9D9"/>
                      </a:solidFill>
                      <a:prstDash val="solid"/>
                    </a:lnB>
                    <a:solidFill>
                      <a:srgbClr val="0263AB"/>
                    </a:solidFill>
                  </a:tcPr>
                </a:tc>
                <a:tc vMerge="1">
                  <a:txBody>
                    <a:bodyPr vert="horz" wrap="square"/>
                    <a:lstStyle/>
                    <a:p/>
                  </a:txBody>
                  <a:tcPr marL="0" marR="0" marT="0" marB="0">
                    <a:lnT w="12700">
                      <a:solidFill>
                        <a:srgbClr val="A6A6A6"/>
                      </a:solidFill>
                      <a:prstDash val="solid"/>
                    </a:lnT>
                    <a:lnB w="12700">
                      <a:solidFill>
                        <a:srgbClr val="D9D9D9"/>
                      </a:solidFill>
                      <a:prstDash val="solid"/>
                    </a:lnB>
                  </a:tcPr>
                </a:tc>
                <a:tc>
                  <a:txBody>
                    <a:bodyPr vert="horz" wrap="square"/>
                    <a:lstStyle/>
                    <a:p>
                      <a:pPr>
                        <a:lnSpc>
                          <a:spcPct val="100000"/>
                        </a:lnSpc>
                        <a:spcBef>
                          <a:spcPts val="20"/>
                        </a:spcBef>
                      </a:pPr>
                      <a:endParaRPr sz="1700">
                        <a:latin typeface="Times New Roman"/>
                        <a:cs typeface="Times New Roman"/>
                      </a:endParaRPr>
                    </a:p>
                    <a:p>
                      <a:pPr marL="156210">
                        <a:lnSpc>
                          <a:spcPct val="100000"/>
                        </a:lnSpc>
                      </a:pPr>
                      <a:r>
                        <a:rPr sz="1000">
                          <a:solidFill>
                            <a:srgbClr val="FFFFFF"/>
                          </a:solidFill>
                          <a:latin typeface="微软雅黑"/>
                          <a:cs typeface="微软雅黑"/>
                        </a:rPr>
                        <a:t>25%</a:t>
                      </a:r>
                      <a:endParaRPr sz="1000">
                        <a:latin typeface="微软雅黑"/>
                        <a:cs typeface="微软雅黑"/>
                      </a:endParaRPr>
                    </a:p>
                  </a:txBody>
                  <a:tcPr marL="0" marR="0" marT="2540" marB="0">
                    <a:lnB w="12700">
                      <a:solidFill>
                        <a:srgbClr val="D9D9D9"/>
                      </a:solidFill>
                      <a:prstDash val="solid"/>
                    </a:lnB>
                    <a:solidFill>
                      <a:srgbClr val="0263AB"/>
                    </a:solidFill>
                  </a:tcPr>
                </a:tc>
                <a:tc vMerge="1">
                  <a:txBody>
                    <a:bodyPr vert="horz" wrap="square"/>
                    <a:lstStyle/>
                    <a:p/>
                  </a:txBody>
                  <a:tcPr marL="0" marR="0" marT="0" marB="0">
                    <a:lnB w="12700">
                      <a:solidFill>
                        <a:srgbClr val="D9D9D9"/>
                      </a:solidFill>
                      <a:prstDash val="solid"/>
                    </a:lnB>
                  </a:tcPr>
                </a:tc>
              </a:tr>
              <a:tr h="638321">
                <a:tc gridSpan="7">
                  <a:txBody>
                    <a:bodyPr vert="horz" wrap="square"/>
                    <a:lstStyle/>
                    <a:p>
                      <a:pPr algn="ctr">
                        <a:lnSpc>
                          <a:spcPct val="100000"/>
                        </a:lnSpc>
                        <a:spcBef>
                          <a:spcPts val="690"/>
                        </a:spcBef>
                        <a:tabLst>
                          <a:tab pos="840740"/>
                          <a:tab pos="2070100"/>
                        </a:tabLst>
                      </a:pPr>
                      <a:r>
                        <a:rPr sz="1200" spc="-5">
                          <a:solidFill>
                            <a:srgbClr val="595959"/>
                          </a:solidFill>
                          <a:latin typeface="微软雅黑"/>
                          <a:cs typeface="微软雅黑"/>
                        </a:rPr>
                        <a:t>零食小</a:t>
                      </a:r>
                      <a:r>
                        <a:rPr sz="1200">
                          <a:solidFill>
                            <a:srgbClr val="595959"/>
                          </a:solidFill>
                          <a:latin typeface="微软雅黑"/>
                          <a:cs typeface="微软雅黑"/>
                        </a:rPr>
                        <a:t>吃	</a:t>
                      </a:r>
                      <a:r>
                        <a:rPr sz="1200" spc="-5">
                          <a:solidFill>
                            <a:srgbClr val="595959"/>
                          </a:solidFill>
                          <a:latin typeface="微软雅黑"/>
                          <a:cs typeface="微软雅黑"/>
                        </a:rPr>
                        <a:t>粮油</a:t>
                      </a:r>
                      <a:r>
                        <a:rPr sz="1200" spc="-5">
                          <a:solidFill>
                            <a:srgbClr val="595959"/>
                          </a:solidFill>
                          <a:latin typeface="Arial"/>
                          <a:cs typeface="Arial"/>
                        </a:rPr>
                        <a:t>/</a:t>
                      </a:r>
                      <a:r>
                        <a:rPr sz="1200" spc="-5">
                          <a:solidFill>
                            <a:srgbClr val="595959"/>
                          </a:solidFill>
                          <a:latin typeface="微软雅黑"/>
                          <a:cs typeface="微软雅黑"/>
                        </a:rPr>
                        <a:t>调味</a:t>
                      </a:r>
                      <a:r>
                        <a:rPr sz="1200" spc="-5">
                          <a:solidFill>
                            <a:srgbClr val="595959"/>
                          </a:solidFill>
                          <a:latin typeface="Arial"/>
                          <a:cs typeface="Arial"/>
                        </a:rPr>
                        <a:t>/</a:t>
                      </a:r>
                      <a:r>
                        <a:rPr sz="1200" spc="-5">
                          <a:solidFill>
                            <a:srgbClr val="595959"/>
                          </a:solidFill>
                          <a:latin typeface="微软雅黑"/>
                          <a:cs typeface="微软雅黑"/>
                        </a:rPr>
                        <a:t>干</a:t>
                      </a:r>
                      <a:r>
                        <a:rPr sz="1200">
                          <a:solidFill>
                            <a:srgbClr val="595959"/>
                          </a:solidFill>
                          <a:latin typeface="微软雅黑"/>
                          <a:cs typeface="微软雅黑"/>
                        </a:rPr>
                        <a:t>货	</a:t>
                      </a:r>
                      <a:r>
                        <a:rPr sz="1200" spc="-5">
                          <a:solidFill>
                            <a:srgbClr val="595959"/>
                          </a:solidFill>
                          <a:latin typeface="微软雅黑"/>
                          <a:cs typeface="微软雅黑"/>
                        </a:rPr>
                        <a:t>生鲜速食</a:t>
                      </a:r>
                      <a:endParaRPr sz="1200">
                        <a:latin typeface="微软雅黑"/>
                        <a:cs typeface="微软雅黑"/>
                      </a:endParaRPr>
                    </a:p>
                    <a:p>
                      <a:pPr marR="175260" algn="ctr">
                        <a:lnSpc>
                          <a:spcPct val="100000"/>
                        </a:lnSpc>
                        <a:spcBef>
                          <a:spcPts val="595"/>
                        </a:spcBef>
                      </a:pPr>
                      <a:r>
                        <a:rPr sz="1400" b="1">
                          <a:solidFill>
                            <a:srgbClr val="404040"/>
                          </a:solidFill>
                          <a:latin typeface="微软雅黑"/>
                          <a:cs typeface="微软雅黑"/>
                        </a:rPr>
                        <a:t>食品</a:t>
                      </a:r>
                      <a:endParaRPr sz="1400">
                        <a:latin typeface="微软雅黑"/>
                        <a:cs typeface="微软雅黑"/>
                      </a:endParaRPr>
                    </a:p>
                  </a:txBody>
                  <a:tcPr marL="0" marR="0" marT="87630" marB="0">
                    <a:lnL w="12700">
                      <a:solidFill>
                        <a:srgbClr val="D9D9D9"/>
                      </a:solidFill>
                      <a:prstDash val="solid"/>
                    </a:lnL>
                    <a:lnR w="12700">
                      <a:solidFill>
                        <a:srgbClr val="D9D9D9"/>
                      </a:solidFill>
                      <a:prstDash val="solid"/>
                    </a:lnR>
                    <a:lnT w="12700">
                      <a:solidFill>
                        <a:srgbClr val="D9D9D9"/>
                      </a:solidFill>
                      <a:prstDash val="solid"/>
                    </a:lnT>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gridSpan="9">
                  <a:txBody>
                    <a:bodyPr vert="horz" wrap="square"/>
                    <a:lstStyle/>
                    <a:p>
                      <a:pPr marR="145415" algn="ctr">
                        <a:lnSpc>
                          <a:spcPct val="100000"/>
                        </a:lnSpc>
                        <a:spcBef>
                          <a:spcPts val="690"/>
                        </a:spcBef>
                        <a:tabLst>
                          <a:tab pos="1186815"/>
                          <a:tab pos="2221865"/>
                          <a:tab pos="3256915"/>
                        </a:tabLst>
                      </a:pPr>
                      <a:r>
                        <a:rPr sz="1200" spc="-5">
                          <a:solidFill>
                            <a:srgbClr val="595959"/>
                          </a:solidFill>
                          <a:latin typeface="微软雅黑"/>
                          <a:cs typeface="微软雅黑"/>
                        </a:rPr>
                        <a:t>乳类饮</a:t>
                      </a:r>
                      <a:r>
                        <a:rPr sz="1200">
                          <a:solidFill>
                            <a:srgbClr val="595959"/>
                          </a:solidFill>
                          <a:latin typeface="微软雅黑"/>
                          <a:cs typeface="微软雅黑"/>
                        </a:rPr>
                        <a:t>品	</a:t>
                      </a:r>
                      <a:r>
                        <a:rPr sz="1200" spc="-5">
                          <a:solidFill>
                            <a:srgbClr val="595959"/>
                          </a:solidFill>
                          <a:latin typeface="微软雅黑"/>
                          <a:cs typeface="微软雅黑"/>
                        </a:rPr>
                        <a:t>冲</a:t>
                      </a:r>
                      <a:r>
                        <a:rPr sz="1200">
                          <a:solidFill>
                            <a:srgbClr val="595959"/>
                          </a:solidFill>
                          <a:latin typeface="微软雅黑"/>
                          <a:cs typeface="微软雅黑"/>
                        </a:rPr>
                        <a:t>饮	</a:t>
                      </a:r>
                      <a:r>
                        <a:rPr sz="1200" spc="-5">
                          <a:solidFill>
                            <a:srgbClr val="595959"/>
                          </a:solidFill>
                          <a:latin typeface="微软雅黑"/>
                          <a:cs typeface="微软雅黑"/>
                        </a:rPr>
                        <a:t>饮</a:t>
                      </a:r>
                      <a:r>
                        <a:rPr sz="1200">
                          <a:solidFill>
                            <a:srgbClr val="595959"/>
                          </a:solidFill>
                          <a:latin typeface="微软雅黑"/>
                          <a:cs typeface="微软雅黑"/>
                        </a:rPr>
                        <a:t>品	</a:t>
                      </a:r>
                      <a:r>
                        <a:rPr sz="1200" spc="-5">
                          <a:solidFill>
                            <a:srgbClr val="595959"/>
                          </a:solidFill>
                          <a:latin typeface="微软雅黑"/>
                          <a:cs typeface="微软雅黑"/>
                        </a:rPr>
                        <a:t>水饮</a:t>
                      </a:r>
                      <a:endParaRPr sz="1200">
                        <a:latin typeface="微软雅黑"/>
                        <a:cs typeface="微软雅黑"/>
                      </a:endParaRPr>
                    </a:p>
                    <a:p>
                      <a:pPr marL="58419" algn="ctr">
                        <a:lnSpc>
                          <a:spcPct val="100000"/>
                        </a:lnSpc>
                        <a:spcBef>
                          <a:spcPts val="595"/>
                        </a:spcBef>
                      </a:pPr>
                      <a:r>
                        <a:rPr sz="1400" b="1">
                          <a:solidFill>
                            <a:srgbClr val="404040"/>
                          </a:solidFill>
                          <a:latin typeface="微软雅黑"/>
                          <a:cs typeface="微软雅黑"/>
                        </a:rPr>
                        <a:t>饮料</a:t>
                      </a:r>
                      <a:endParaRPr sz="1400">
                        <a:latin typeface="微软雅黑"/>
                        <a:cs typeface="微软雅黑"/>
                      </a:endParaRPr>
                    </a:p>
                  </a:txBody>
                  <a:tcPr marL="0" marR="0" marT="87630" marB="0">
                    <a:lnL w="12700">
                      <a:solidFill>
                        <a:srgbClr val="D9D9D9"/>
                      </a:solidFill>
                      <a:prstDash val="solid"/>
                    </a:lnL>
                    <a:lnR w="12700">
                      <a:solidFill>
                        <a:srgbClr val="D9D9D9"/>
                      </a:solidFill>
                      <a:prstDash val="solid"/>
                    </a:lnR>
                    <a:lnT w="12700">
                      <a:solidFill>
                        <a:srgbClr val="D9D9D9"/>
                      </a:solidFill>
                      <a:prstDash val="solid"/>
                    </a:lnT>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bl>
          </a:graphicData>
        </a:graphic>
      </p:graphicFrame>
      <p:sp>
        <p:nvSpPr>
          <p:cNvPr id="18" name="object 18"/>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12</a:t>
            </a:fld>
          </a:p>
        </p:txBody>
      </p:sp>
      <p:sp>
        <p:nvSpPr>
          <p:cNvPr id="19" name="object 19"/>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20" name="object 20"/>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21" name="object 21"/>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01567" y="230123"/>
            <a:ext cx="7632700" cy="598805"/>
          </a:xfrm>
          <a:prstGeom prst="rect">
            <a:avLst/>
          </a:prstGeom>
        </p:spPr>
        <p:txBody>
          <a:bodyPr vert="horz" wrap="square" lIns="0" tIns="52069" rIns="0" bIns="0" rtlCol="0">
            <a:spAutoFit/>
          </a:bodyPr>
          <a:lstStyle/>
          <a:p>
            <a:pPr marL="12700" marR="5080">
              <a:lnSpc>
                <a:spcPts val="2110"/>
              </a:lnSpc>
              <a:spcBef>
                <a:spcPts val="409"/>
              </a:spcBef>
            </a:pPr>
            <a:r>
              <a:rPr sz="2000"/>
              <a:t>官宣代言人：粮油/调味/干货、生鲜速食、冲饮和水饮品类中均有全 部为男性代言人的品牌</a:t>
            </a:r>
            <a:endParaRPr sz="2000"/>
          </a:p>
        </p:txBody>
      </p:sp>
      <p:sp>
        <p:nvSpPr>
          <p:cNvPr id="3" name="object 3"/>
          <p:cNvSpPr/>
          <p:nvPr/>
        </p:nvSpPr>
        <p:spPr>
          <a:xfrm>
            <a:off x="1853727" y="3041904"/>
            <a:ext cx="941705" cy="231775"/>
          </a:xfrm>
          <a:custGeom>
            <a:rect l="l" t="t" r="r" b="b"/>
            <a:pathLst>
              <a:path w="941705" h="231775">
                <a:moveTo>
                  <a:pt x="941288" y="0"/>
                </a:moveTo>
                <a:lnTo>
                  <a:pt x="0" y="0"/>
                </a:lnTo>
                <a:lnTo>
                  <a:pt x="0" y="231648"/>
                </a:lnTo>
                <a:lnTo>
                  <a:pt x="941288" y="231648"/>
                </a:lnTo>
                <a:lnTo>
                  <a:pt x="941288" y="0"/>
                </a:lnTo>
                <a:close/>
              </a:path>
            </a:pathLst>
          </a:custGeom>
          <a:solidFill>
            <a:srgbClr val="6F309F"/>
          </a:solidFill>
        </p:spPr>
        <p:txBody>
          <a:bodyPr wrap="square" lIns="0" tIns="0" rIns="0" bIns="0" rtlCol="0"/>
          <a:lstStyle/>
          <a:p/>
        </p:txBody>
      </p:sp>
      <p:sp>
        <p:nvSpPr>
          <p:cNvPr id="4" name="object 4"/>
          <p:cNvSpPr/>
          <p:nvPr/>
        </p:nvSpPr>
        <p:spPr>
          <a:xfrm>
            <a:off x="1853727" y="3389376"/>
            <a:ext cx="417195" cy="228600"/>
          </a:xfrm>
          <a:custGeom>
            <a:rect l="l" t="t" r="r" b="b"/>
            <a:pathLst>
              <a:path w="417194" h="228600">
                <a:moveTo>
                  <a:pt x="417032" y="0"/>
                </a:moveTo>
                <a:lnTo>
                  <a:pt x="0" y="0"/>
                </a:lnTo>
                <a:lnTo>
                  <a:pt x="0" y="228600"/>
                </a:lnTo>
                <a:lnTo>
                  <a:pt x="417032" y="228600"/>
                </a:lnTo>
                <a:lnTo>
                  <a:pt x="417032" y="0"/>
                </a:lnTo>
                <a:close/>
              </a:path>
            </a:pathLst>
          </a:custGeom>
          <a:solidFill>
            <a:srgbClr val="6F309F"/>
          </a:solidFill>
        </p:spPr>
        <p:txBody>
          <a:bodyPr wrap="square" lIns="0" tIns="0" rIns="0" bIns="0" rtlCol="0"/>
          <a:lstStyle/>
          <a:p/>
        </p:txBody>
      </p:sp>
      <p:sp>
        <p:nvSpPr>
          <p:cNvPr id="5" name="object 5"/>
          <p:cNvSpPr/>
          <p:nvPr/>
        </p:nvSpPr>
        <p:spPr>
          <a:xfrm>
            <a:off x="1853727" y="3733800"/>
            <a:ext cx="835025" cy="231775"/>
          </a:xfrm>
          <a:custGeom>
            <a:rect l="l" t="t" r="r" b="b"/>
            <a:pathLst>
              <a:path w="835025" h="231775">
                <a:moveTo>
                  <a:pt x="834608" y="0"/>
                </a:moveTo>
                <a:lnTo>
                  <a:pt x="0" y="0"/>
                </a:lnTo>
                <a:lnTo>
                  <a:pt x="0" y="231648"/>
                </a:lnTo>
                <a:lnTo>
                  <a:pt x="834608" y="231648"/>
                </a:lnTo>
                <a:lnTo>
                  <a:pt x="834608" y="0"/>
                </a:lnTo>
                <a:close/>
              </a:path>
            </a:pathLst>
          </a:custGeom>
          <a:solidFill>
            <a:srgbClr val="6F309F"/>
          </a:solidFill>
        </p:spPr>
        <p:txBody>
          <a:bodyPr wrap="square" lIns="0" tIns="0" rIns="0" bIns="0" rtlCol="0"/>
          <a:lstStyle/>
          <a:p/>
        </p:txBody>
      </p:sp>
      <p:sp>
        <p:nvSpPr>
          <p:cNvPr id="6" name="object 6"/>
          <p:cNvSpPr/>
          <p:nvPr/>
        </p:nvSpPr>
        <p:spPr>
          <a:xfrm>
            <a:off x="1853727" y="4078223"/>
            <a:ext cx="1255395" cy="231775"/>
          </a:xfrm>
          <a:custGeom>
            <a:rect l="l" t="t" r="r" b="b"/>
            <a:pathLst>
              <a:path w="1255395" h="231775">
                <a:moveTo>
                  <a:pt x="1255232" y="0"/>
                </a:moveTo>
                <a:lnTo>
                  <a:pt x="0" y="0"/>
                </a:lnTo>
                <a:lnTo>
                  <a:pt x="0" y="231648"/>
                </a:lnTo>
                <a:lnTo>
                  <a:pt x="1255232" y="231648"/>
                </a:lnTo>
                <a:lnTo>
                  <a:pt x="1255232" y="0"/>
                </a:lnTo>
                <a:close/>
              </a:path>
            </a:pathLst>
          </a:custGeom>
          <a:solidFill>
            <a:srgbClr val="6F309F"/>
          </a:solidFill>
        </p:spPr>
        <p:txBody>
          <a:bodyPr wrap="square" lIns="0" tIns="0" rIns="0" bIns="0" rtlCol="0"/>
          <a:lstStyle/>
          <a:p/>
        </p:txBody>
      </p:sp>
      <p:sp>
        <p:nvSpPr>
          <p:cNvPr id="7" name="object 7"/>
          <p:cNvSpPr/>
          <p:nvPr/>
        </p:nvSpPr>
        <p:spPr>
          <a:xfrm>
            <a:off x="1853727" y="5458967"/>
            <a:ext cx="835025" cy="231775"/>
          </a:xfrm>
          <a:custGeom>
            <a:rect l="l" t="t" r="r" b="b"/>
            <a:pathLst>
              <a:path w="835025" h="231775">
                <a:moveTo>
                  <a:pt x="834608" y="0"/>
                </a:moveTo>
                <a:lnTo>
                  <a:pt x="0" y="0"/>
                </a:lnTo>
                <a:lnTo>
                  <a:pt x="0" y="231647"/>
                </a:lnTo>
                <a:lnTo>
                  <a:pt x="834608" y="231647"/>
                </a:lnTo>
                <a:lnTo>
                  <a:pt x="834608" y="0"/>
                </a:lnTo>
                <a:close/>
              </a:path>
            </a:pathLst>
          </a:custGeom>
          <a:solidFill>
            <a:srgbClr val="6F309F"/>
          </a:solidFill>
        </p:spPr>
        <p:txBody>
          <a:bodyPr wrap="square" lIns="0" tIns="0" rIns="0" bIns="0" rtlCol="0"/>
          <a:lstStyle/>
          <a:p/>
        </p:txBody>
      </p:sp>
      <p:sp>
        <p:nvSpPr>
          <p:cNvPr id="8" name="object 8"/>
          <p:cNvSpPr/>
          <p:nvPr/>
        </p:nvSpPr>
        <p:spPr>
          <a:xfrm>
            <a:off x="2270759" y="3273371"/>
            <a:ext cx="524510" cy="116205"/>
          </a:xfrm>
          <a:custGeom>
            <a:rect l="l" t="t" r="r" b="b"/>
            <a:pathLst>
              <a:path w="524510" h="116204">
                <a:moveTo>
                  <a:pt x="0" y="116005"/>
                </a:moveTo>
                <a:lnTo>
                  <a:pt x="524256" y="0"/>
                </a:lnTo>
              </a:path>
            </a:pathLst>
          </a:custGeom>
          <a:ln w="9525">
            <a:solidFill>
              <a:srgbClr val="A6A6A6"/>
            </a:solidFill>
          </a:ln>
        </p:spPr>
        <p:txBody>
          <a:bodyPr wrap="square" lIns="0" tIns="0" rIns="0" bIns="0" rtlCol="0"/>
          <a:lstStyle/>
          <a:p/>
        </p:txBody>
      </p:sp>
      <p:sp>
        <p:nvSpPr>
          <p:cNvPr id="9" name="object 9"/>
          <p:cNvSpPr/>
          <p:nvPr/>
        </p:nvSpPr>
        <p:spPr>
          <a:xfrm>
            <a:off x="2270759" y="3617976"/>
            <a:ext cx="417830" cy="116205"/>
          </a:xfrm>
          <a:custGeom>
            <a:rect l="l" t="t" r="r" b="b"/>
            <a:pathLst>
              <a:path w="417830" h="116204">
                <a:moveTo>
                  <a:pt x="417576" y="115824"/>
                </a:moveTo>
                <a:lnTo>
                  <a:pt x="0" y="0"/>
                </a:lnTo>
              </a:path>
            </a:pathLst>
          </a:custGeom>
          <a:ln w="9525">
            <a:solidFill>
              <a:srgbClr val="A6A6A6"/>
            </a:solidFill>
          </a:ln>
        </p:spPr>
        <p:txBody>
          <a:bodyPr wrap="square" lIns="0" tIns="0" rIns="0" bIns="0" rtlCol="0"/>
          <a:lstStyle/>
          <a:p/>
        </p:txBody>
      </p:sp>
      <p:sp>
        <p:nvSpPr>
          <p:cNvPr id="10" name="object 10"/>
          <p:cNvSpPr/>
          <p:nvPr/>
        </p:nvSpPr>
        <p:spPr>
          <a:xfrm>
            <a:off x="2688335" y="3965448"/>
            <a:ext cx="419734" cy="113030"/>
          </a:xfrm>
          <a:custGeom>
            <a:rect l="l" t="t" r="r" b="b"/>
            <a:pathLst>
              <a:path w="419734" h="113029">
                <a:moveTo>
                  <a:pt x="419220" y="112776"/>
                </a:moveTo>
                <a:lnTo>
                  <a:pt x="0" y="0"/>
                </a:lnTo>
              </a:path>
            </a:pathLst>
          </a:custGeom>
          <a:ln w="9525">
            <a:solidFill>
              <a:srgbClr val="A6A6A6"/>
            </a:solidFill>
          </a:ln>
        </p:spPr>
        <p:txBody>
          <a:bodyPr wrap="square" lIns="0" tIns="0" rIns="0" bIns="0" rtlCol="0"/>
          <a:lstStyle/>
          <a:p/>
        </p:txBody>
      </p:sp>
      <p:sp>
        <p:nvSpPr>
          <p:cNvPr id="11" name="object 11"/>
          <p:cNvSpPr/>
          <p:nvPr/>
        </p:nvSpPr>
        <p:spPr>
          <a:xfrm>
            <a:off x="1853727" y="4309872"/>
            <a:ext cx="1254125" cy="116205"/>
          </a:xfrm>
          <a:custGeom>
            <a:rect l="l" t="t" r="r" b="b"/>
            <a:pathLst>
              <a:path w="1254125" h="116204">
                <a:moveTo>
                  <a:pt x="0" y="115824"/>
                </a:moveTo>
                <a:lnTo>
                  <a:pt x="1253828" y="0"/>
                </a:lnTo>
              </a:path>
            </a:pathLst>
          </a:custGeom>
          <a:ln w="9525">
            <a:solidFill>
              <a:srgbClr val="A6A6A6"/>
            </a:solidFill>
          </a:ln>
        </p:spPr>
        <p:txBody>
          <a:bodyPr wrap="square" lIns="0" tIns="0" rIns="0" bIns="0" rtlCol="0"/>
          <a:lstStyle/>
          <a:p/>
        </p:txBody>
      </p:sp>
      <p:sp>
        <p:nvSpPr>
          <p:cNvPr id="12" name="object 12"/>
          <p:cNvSpPr/>
          <p:nvPr/>
        </p:nvSpPr>
        <p:spPr>
          <a:xfrm flipH="1">
            <a:off x="1853727" y="4654296"/>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13" name="object 13"/>
          <p:cNvSpPr/>
          <p:nvPr/>
        </p:nvSpPr>
        <p:spPr>
          <a:xfrm flipH="1">
            <a:off x="1853727" y="4998720"/>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14" name="object 14"/>
          <p:cNvSpPr/>
          <p:nvPr/>
        </p:nvSpPr>
        <p:spPr>
          <a:xfrm>
            <a:off x="1853727" y="5346192"/>
            <a:ext cx="835025" cy="113030"/>
          </a:xfrm>
          <a:custGeom>
            <a:rect l="l" t="t" r="r" b="b"/>
            <a:pathLst>
              <a:path w="835025" h="113029">
                <a:moveTo>
                  <a:pt x="834608" y="112776"/>
                </a:moveTo>
                <a:lnTo>
                  <a:pt x="0" y="0"/>
                </a:lnTo>
              </a:path>
            </a:pathLst>
          </a:custGeom>
          <a:ln w="9525">
            <a:solidFill>
              <a:srgbClr val="A6A6A6"/>
            </a:solidFill>
          </a:ln>
        </p:spPr>
        <p:txBody>
          <a:bodyPr wrap="square" lIns="0" tIns="0" rIns="0" bIns="0" rtlCol="0"/>
          <a:lstStyle/>
          <a:p/>
        </p:txBody>
      </p:sp>
      <p:sp>
        <p:nvSpPr>
          <p:cNvPr id="15" name="object 15"/>
          <p:cNvSpPr/>
          <p:nvPr/>
        </p:nvSpPr>
        <p:spPr>
          <a:xfrm>
            <a:off x="1853727" y="5690616"/>
            <a:ext cx="835025" cy="114935"/>
          </a:xfrm>
          <a:custGeom>
            <a:rect l="l" t="t" r="r" b="b"/>
            <a:pathLst>
              <a:path w="835025" h="114935">
                <a:moveTo>
                  <a:pt x="0" y="114933"/>
                </a:moveTo>
                <a:lnTo>
                  <a:pt x="834608" y="0"/>
                </a:lnTo>
              </a:path>
            </a:pathLst>
          </a:custGeom>
          <a:ln w="9525">
            <a:solidFill>
              <a:srgbClr val="A6A6A6"/>
            </a:solidFill>
          </a:ln>
        </p:spPr>
        <p:txBody>
          <a:bodyPr wrap="square" lIns="0" tIns="0" rIns="0" bIns="0" rtlCol="0"/>
          <a:lstStyle/>
          <a:p/>
        </p:txBody>
      </p:sp>
      <p:sp>
        <p:nvSpPr>
          <p:cNvPr id="16" name="object 16"/>
          <p:cNvSpPr/>
          <p:nvPr/>
        </p:nvSpPr>
        <p:spPr>
          <a:xfrm>
            <a:off x="2795016" y="3041904"/>
            <a:ext cx="1567180" cy="231775"/>
          </a:xfrm>
          <a:custGeom>
            <a:rect l="l" t="t" r="r" b="b"/>
            <a:pathLst>
              <a:path w="1567179" h="231775">
                <a:moveTo>
                  <a:pt x="1566671" y="0"/>
                </a:moveTo>
                <a:lnTo>
                  <a:pt x="0" y="0"/>
                </a:lnTo>
                <a:lnTo>
                  <a:pt x="0" y="231648"/>
                </a:lnTo>
                <a:lnTo>
                  <a:pt x="1566671" y="231648"/>
                </a:lnTo>
                <a:lnTo>
                  <a:pt x="1566671" y="0"/>
                </a:lnTo>
                <a:close/>
              </a:path>
            </a:pathLst>
          </a:custGeom>
          <a:solidFill>
            <a:srgbClr val="0263AB"/>
          </a:solidFill>
        </p:spPr>
        <p:txBody>
          <a:bodyPr wrap="square" lIns="0" tIns="0" rIns="0" bIns="0" rtlCol="0"/>
          <a:lstStyle/>
          <a:p/>
        </p:txBody>
      </p:sp>
      <p:sp>
        <p:nvSpPr>
          <p:cNvPr id="17" name="object 17"/>
          <p:cNvSpPr/>
          <p:nvPr/>
        </p:nvSpPr>
        <p:spPr>
          <a:xfrm>
            <a:off x="2270760" y="3389376"/>
            <a:ext cx="2091055" cy="228600"/>
          </a:xfrm>
          <a:custGeom>
            <a:rect l="l" t="t" r="r" b="b"/>
            <a:pathLst>
              <a:path w="2091054" h="228600">
                <a:moveTo>
                  <a:pt x="2090927" y="0"/>
                </a:moveTo>
                <a:lnTo>
                  <a:pt x="0" y="0"/>
                </a:lnTo>
                <a:lnTo>
                  <a:pt x="0" y="228600"/>
                </a:lnTo>
                <a:lnTo>
                  <a:pt x="2090927" y="228600"/>
                </a:lnTo>
                <a:lnTo>
                  <a:pt x="2090927" y="0"/>
                </a:lnTo>
                <a:close/>
              </a:path>
            </a:pathLst>
          </a:custGeom>
          <a:solidFill>
            <a:srgbClr val="0263AB"/>
          </a:solidFill>
        </p:spPr>
        <p:txBody>
          <a:bodyPr wrap="square" lIns="0" tIns="0" rIns="0" bIns="0" rtlCol="0"/>
          <a:lstStyle/>
          <a:p/>
        </p:txBody>
      </p:sp>
      <p:sp>
        <p:nvSpPr>
          <p:cNvPr id="18" name="object 18"/>
          <p:cNvSpPr/>
          <p:nvPr/>
        </p:nvSpPr>
        <p:spPr>
          <a:xfrm>
            <a:off x="2688335" y="3733800"/>
            <a:ext cx="1673860" cy="231775"/>
          </a:xfrm>
          <a:custGeom>
            <a:rect l="l" t="t" r="r" b="b"/>
            <a:pathLst>
              <a:path w="1673860" h="231775">
                <a:moveTo>
                  <a:pt x="1673352" y="0"/>
                </a:moveTo>
                <a:lnTo>
                  <a:pt x="0" y="0"/>
                </a:lnTo>
                <a:lnTo>
                  <a:pt x="0" y="231648"/>
                </a:lnTo>
                <a:lnTo>
                  <a:pt x="1673352" y="231648"/>
                </a:lnTo>
                <a:lnTo>
                  <a:pt x="1673352" y="0"/>
                </a:lnTo>
                <a:close/>
              </a:path>
            </a:pathLst>
          </a:custGeom>
          <a:solidFill>
            <a:srgbClr val="0263AB"/>
          </a:solidFill>
        </p:spPr>
        <p:txBody>
          <a:bodyPr wrap="square" lIns="0" tIns="0" rIns="0" bIns="0" rtlCol="0"/>
          <a:lstStyle/>
          <a:p/>
        </p:txBody>
      </p:sp>
      <p:sp>
        <p:nvSpPr>
          <p:cNvPr id="19" name="object 19"/>
          <p:cNvSpPr/>
          <p:nvPr/>
        </p:nvSpPr>
        <p:spPr>
          <a:xfrm>
            <a:off x="3108960" y="4078223"/>
            <a:ext cx="1252855" cy="231775"/>
          </a:xfrm>
          <a:custGeom>
            <a:rect l="l" t="t" r="r" b="b"/>
            <a:pathLst>
              <a:path w="1252854" h="231775">
                <a:moveTo>
                  <a:pt x="1252727" y="0"/>
                </a:moveTo>
                <a:lnTo>
                  <a:pt x="0" y="0"/>
                </a:lnTo>
                <a:lnTo>
                  <a:pt x="0" y="231648"/>
                </a:lnTo>
                <a:lnTo>
                  <a:pt x="1252727" y="231648"/>
                </a:lnTo>
                <a:lnTo>
                  <a:pt x="1252727" y="0"/>
                </a:lnTo>
                <a:close/>
              </a:path>
            </a:pathLst>
          </a:custGeom>
          <a:solidFill>
            <a:srgbClr val="0263AB"/>
          </a:solidFill>
        </p:spPr>
        <p:txBody>
          <a:bodyPr wrap="square" lIns="0" tIns="0" rIns="0" bIns="0" rtlCol="0"/>
          <a:lstStyle/>
          <a:p/>
        </p:txBody>
      </p:sp>
      <p:sp>
        <p:nvSpPr>
          <p:cNvPr id="20" name="object 20"/>
          <p:cNvSpPr/>
          <p:nvPr/>
        </p:nvSpPr>
        <p:spPr>
          <a:xfrm>
            <a:off x="1853727" y="4425696"/>
            <a:ext cx="2508250" cy="228600"/>
          </a:xfrm>
          <a:custGeom>
            <a:rect l="l" t="t" r="r" b="b"/>
            <a:pathLst>
              <a:path w="2508250" h="228600">
                <a:moveTo>
                  <a:pt x="2507960" y="0"/>
                </a:moveTo>
                <a:lnTo>
                  <a:pt x="0" y="0"/>
                </a:lnTo>
                <a:lnTo>
                  <a:pt x="0" y="228599"/>
                </a:lnTo>
                <a:lnTo>
                  <a:pt x="2507960" y="228599"/>
                </a:lnTo>
                <a:lnTo>
                  <a:pt x="2507960" y="0"/>
                </a:lnTo>
                <a:close/>
              </a:path>
            </a:pathLst>
          </a:custGeom>
          <a:solidFill>
            <a:srgbClr val="0263AB"/>
          </a:solidFill>
        </p:spPr>
        <p:txBody>
          <a:bodyPr wrap="square" lIns="0" tIns="0" rIns="0" bIns="0" rtlCol="0"/>
          <a:lstStyle/>
          <a:p/>
        </p:txBody>
      </p:sp>
      <p:sp>
        <p:nvSpPr>
          <p:cNvPr id="21" name="object 21"/>
          <p:cNvSpPr/>
          <p:nvPr/>
        </p:nvSpPr>
        <p:spPr>
          <a:xfrm>
            <a:off x="1853727" y="4770120"/>
            <a:ext cx="2508250" cy="228600"/>
          </a:xfrm>
          <a:custGeom>
            <a:rect l="l" t="t" r="r" b="b"/>
            <a:pathLst>
              <a:path w="2508250" h="228600">
                <a:moveTo>
                  <a:pt x="2507960" y="0"/>
                </a:moveTo>
                <a:lnTo>
                  <a:pt x="0" y="0"/>
                </a:lnTo>
                <a:lnTo>
                  <a:pt x="0" y="228599"/>
                </a:lnTo>
                <a:lnTo>
                  <a:pt x="2507960" y="228599"/>
                </a:lnTo>
                <a:lnTo>
                  <a:pt x="2507960" y="0"/>
                </a:lnTo>
                <a:close/>
              </a:path>
            </a:pathLst>
          </a:custGeom>
          <a:solidFill>
            <a:srgbClr val="0263AB"/>
          </a:solidFill>
        </p:spPr>
        <p:txBody>
          <a:bodyPr wrap="square" lIns="0" tIns="0" rIns="0" bIns="0" rtlCol="0"/>
          <a:lstStyle/>
          <a:p/>
        </p:txBody>
      </p:sp>
      <p:sp>
        <p:nvSpPr>
          <p:cNvPr id="22" name="object 22"/>
          <p:cNvSpPr/>
          <p:nvPr/>
        </p:nvSpPr>
        <p:spPr>
          <a:xfrm>
            <a:off x="1853727" y="5114544"/>
            <a:ext cx="2508250" cy="231775"/>
          </a:xfrm>
          <a:custGeom>
            <a:rect l="l" t="t" r="r" b="b"/>
            <a:pathLst>
              <a:path w="2508250" h="231775">
                <a:moveTo>
                  <a:pt x="2507960" y="0"/>
                </a:moveTo>
                <a:lnTo>
                  <a:pt x="0" y="0"/>
                </a:lnTo>
                <a:lnTo>
                  <a:pt x="0" y="231647"/>
                </a:lnTo>
                <a:lnTo>
                  <a:pt x="2507960" y="231647"/>
                </a:lnTo>
                <a:lnTo>
                  <a:pt x="2507960" y="0"/>
                </a:lnTo>
                <a:close/>
              </a:path>
            </a:pathLst>
          </a:custGeom>
          <a:solidFill>
            <a:srgbClr val="0263AB"/>
          </a:solidFill>
        </p:spPr>
        <p:txBody>
          <a:bodyPr wrap="square" lIns="0" tIns="0" rIns="0" bIns="0" rtlCol="0"/>
          <a:lstStyle/>
          <a:p/>
        </p:txBody>
      </p:sp>
      <p:sp>
        <p:nvSpPr>
          <p:cNvPr id="23" name="object 23"/>
          <p:cNvSpPr/>
          <p:nvPr/>
        </p:nvSpPr>
        <p:spPr>
          <a:xfrm>
            <a:off x="2688335" y="5458967"/>
            <a:ext cx="1673860" cy="231775"/>
          </a:xfrm>
          <a:custGeom>
            <a:rect l="l" t="t" r="r" b="b"/>
            <a:pathLst>
              <a:path w="1673860" h="231775">
                <a:moveTo>
                  <a:pt x="1673352" y="0"/>
                </a:moveTo>
                <a:lnTo>
                  <a:pt x="0" y="0"/>
                </a:lnTo>
                <a:lnTo>
                  <a:pt x="0" y="231647"/>
                </a:lnTo>
                <a:lnTo>
                  <a:pt x="1673352" y="231647"/>
                </a:lnTo>
                <a:lnTo>
                  <a:pt x="1673352" y="0"/>
                </a:lnTo>
                <a:close/>
              </a:path>
            </a:pathLst>
          </a:custGeom>
          <a:solidFill>
            <a:srgbClr val="0263AB"/>
          </a:solidFill>
        </p:spPr>
        <p:txBody>
          <a:bodyPr wrap="square" lIns="0" tIns="0" rIns="0" bIns="0" rtlCol="0"/>
          <a:lstStyle/>
          <a:p/>
        </p:txBody>
      </p:sp>
      <p:sp>
        <p:nvSpPr>
          <p:cNvPr id="24" name="object 24"/>
          <p:cNvSpPr/>
          <p:nvPr/>
        </p:nvSpPr>
        <p:spPr>
          <a:xfrm>
            <a:off x="1853727" y="5806440"/>
            <a:ext cx="2508250" cy="228600"/>
          </a:xfrm>
          <a:custGeom>
            <a:rect l="l" t="t" r="r" b="b"/>
            <a:pathLst>
              <a:path w="2508250" h="228600">
                <a:moveTo>
                  <a:pt x="2507960" y="0"/>
                </a:moveTo>
                <a:lnTo>
                  <a:pt x="0" y="0"/>
                </a:lnTo>
                <a:lnTo>
                  <a:pt x="0" y="228600"/>
                </a:lnTo>
                <a:lnTo>
                  <a:pt x="2507960" y="228600"/>
                </a:lnTo>
                <a:lnTo>
                  <a:pt x="2507960" y="0"/>
                </a:lnTo>
                <a:close/>
              </a:path>
            </a:pathLst>
          </a:custGeom>
          <a:solidFill>
            <a:srgbClr val="0263AB"/>
          </a:solidFill>
        </p:spPr>
        <p:txBody>
          <a:bodyPr wrap="square" lIns="0" tIns="0" rIns="0" bIns="0" rtlCol="0"/>
          <a:lstStyle/>
          <a:p/>
        </p:txBody>
      </p:sp>
      <p:sp>
        <p:nvSpPr>
          <p:cNvPr id="25" name="object 25"/>
          <p:cNvSpPr/>
          <p:nvPr/>
        </p:nvSpPr>
        <p:spPr>
          <a:xfrm flipH="1">
            <a:off x="4361384" y="3273371"/>
            <a:ext cx="0" cy="116205"/>
          </a:xfrm>
          <a:custGeom>
            <a:rect l="l" t="t" r="r" b="b"/>
            <a:pathLst>
              <a:path h="116204">
                <a:moveTo>
                  <a:pt x="0" y="116005"/>
                </a:moveTo>
                <a:lnTo>
                  <a:pt x="0" y="0"/>
                </a:lnTo>
              </a:path>
            </a:pathLst>
          </a:custGeom>
          <a:ln w="9525">
            <a:solidFill>
              <a:srgbClr val="A6A6A6"/>
            </a:solidFill>
          </a:ln>
        </p:spPr>
        <p:txBody>
          <a:bodyPr wrap="square" lIns="0" tIns="0" rIns="0" bIns="0" rtlCol="0"/>
          <a:lstStyle/>
          <a:p/>
        </p:txBody>
      </p:sp>
      <p:sp>
        <p:nvSpPr>
          <p:cNvPr id="26" name="object 26"/>
          <p:cNvSpPr/>
          <p:nvPr/>
        </p:nvSpPr>
        <p:spPr>
          <a:xfrm flipH="1">
            <a:off x="4361384" y="3617976"/>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27" name="object 27"/>
          <p:cNvSpPr/>
          <p:nvPr/>
        </p:nvSpPr>
        <p:spPr>
          <a:xfrm flipH="1">
            <a:off x="4361384" y="3965448"/>
            <a:ext cx="0" cy="113030"/>
          </a:xfrm>
          <a:custGeom>
            <a:rect l="l" t="t" r="r" b="b"/>
            <a:pathLst>
              <a:path h="113029">
                <a:moveTo>
                  <a:pt x="0" y="112776"/>
                </a:moveTo>
                <a:lnTo>
                  <a:pt x="0" y="0"/>
                </a:lnTo>
              </a:path>
            </a:pathLst>
          </a:custGeom>
          <a:ln w="9525">
            <a:solidFill>
              <a:srgbClr val="A6A6A6"/>
            </a:solidFill>
          </a:ln>
        </p:spPr>
        <p:txBody>
          <a:bodyPr wrap="square" lIns="0" tIns="0" rIns="0" bIns="0" rtlCol="0"/>
          <a:lstStyle/>
          <a:p/>
        </p:txBody>
      </p:sp>
      <p:sp>
        <p:nvSpPr>
          <p:cNvPr id="28" name="object 28"/>
          <p:cNvSpPr/>
          <p:nvPr/>
        </p:nvSpPr>
        <p:spPr>
          <a:xfrm flipH="1">
            <a:off x="4361384" y="4309872"/>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29" name="object 29"/>
          <p:cNvSpPr/>
          <p:nvPr/>
        </p:nvSpPr>
        <p:spPr>
          <a:xfrm flipH="1">
            <a:off x="4361384" y="4654296"/>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30" name="object 30"/>
          <p:cNvSpPr/>
          <p:nvPr/>
        </p:nvSpPr>
        <p:spPr>
          <a:xfrm flipH="1">
            <a:off x="4361384" y="4998720"/>
            <a:ext cx="0" cy="116205"/>
          </a:xfrm>
          <a:custGeom>
            <a:rect l="l" t="t" r="r" b="b"/>
            <a:pathLst>
              <a:path h="116204">
                <a:moveTo>
                  <a:pt x="0" y="115824"/>
                </a:moveTo>
                <a:lnTo>
                  <a:pt x="0" y="0"/>
                </a:lnTo>
              </a:path>
            </a:pathLst>
          </a:custGeom>
          <a:ln w="9525">
            <a:solidFill>
              <a:srgbClr val="A6A6A6"/>
            </a:solidFill>
          </a:ln>
        </p:spPr>
        <p:txBody>
          <a:bodyPr wrap="square" lIns="0" tIns="0" rIns="0" bIns="0" rtlCol="0"/>
          <a:lstStyle/>
          <a:p/>
        </p:txBody>
      </p:sp>
      <p:sp>
        <p:nvSpPr>
          <p:cNvPr id="31" name="object 31"/>
          <p:cNvSpPr/>
          <p:nvPr/>
        </p:nvSpPr>
        <p:spPr>
          <a:xfrm flipH="1">
            <a:off x="4361384" y="5346192"/>
            <a:ext cx="0" cy="113030"/>
          </a:xfrm>
          <a:custGeom>
            <a:rect l="l" t="t" r="r" b="b"/>
            <a:pathLst>
              <a:path h="113029">
                <a:moveTo>
                  <a:pt x="0" y="112776"/>
                </a:moveTo>
                <a:lnTo>
                  <a:pt x="0" y="0"/>
                </a:lnTo>
              </a:path>
            </a:pathLst>
          </a:custGeom>
          <a:ln w="9525">
            <a:solidFill>
              <a:srgbClr val="A6A6A6"/>
            </a:solidFill>
          </a:ln>
        </p:spPr>
        <p:txBody>
          <a:bodyPr wrap="square" lIns="0" tIns="0" rIns="0" bIns="0" rtlCol="0"/>
          <a:lstStyle/>
          <a:p/>
        </p:txBody>
      </p:sp>
      <p:sp>
        <p:nvSpPr>
          <p:cNvPr id="32" name="object 32"/>
          <p:cNvSpPr/>
          <p:nvPr/>
        </p:nvSpPr>
        <p:spPr>
          <a:xfrm flipH="1">
            <a:off x="4361384" y="5690616"/>
            <a:ext cx="0" cy="114935"/>
          </a:xfrm>
          <a:custGeom>
            <a:rect l="l" t="t" r="r" b="b"/>
            <a:pathLst>
              <a:path h="114935">
                <a:moveTo>
                  <a:pt x="0" y="114933"/>
                </a:moveTo>
                <a:lnTo>
                  <a:pt x="0" y="0"/>
                </a:lnTo>
              </a:path>
            </a:pathLst>
          </a:custGeom>
          <a:ln w="9525">
            <a:solidFill>
              <a:srgbClr val="A6A6A6"/>
            </a:solidFill>
          </a:ln>
        </p:spPr>
        <p:txBody>
          <a:bodyPr wrap="square" lIns="0" tIns="0" rIns="0" bIns="0" rtlCol="0"/>
          <a:lstStyle/>
          <a:p/>
        </p:txBody>
      </p:sp>
      <p:sp>
        <p:nvSpPr>
          <p:cNvPr id="33" name="object 33"/>
          <p:cNvSpPr/>
          <p:nvPr/>
        </p:nvSpPr>
        <p:spPr>
          <a:xfrm flipH="1">
            <a:off x="1853727" y="2985623"/>
            <a:ext cx="0" cy="3095625"/>
          </a:xfrm>
          <a:custGeom>
            <a:rect l="l" t="t" r="r" b="b"/>
            <a:pathLst>
              <a:path h="3095625">
                <a:moveTo>
                  <a:pt x="0" y="0"/>
                </a:moveTo>
                <a:lnTo>
                  <a:pt x="0" y="3095136"/>
                </a:lnTo>
              </a:path>
            </a:pathLst>
          </a:custGeom>
          <a:ln w="9525">
            <a:solidFill>
              <a:srgbClr val="D9D9D9"/>
            </a:solidFill>
          </a:ln>
        </p:spPr>
        <p:txBody>
          <a:bodyPr wrap="square" lIns="0" tIns="0" rIns="0" bIns="0" rtlCol="0"/>
          <a:lstStyle/>
          <a:p/>
        </p:txBody>
      </p:sp>
      <p:sp>
        <p:nvSpPr>
          <p:cNvPr id="34" name="object 34"/>
          <p:cNvSpPr/>
          <p:nvPr/>
        </p:nvSpPr>
        <p:spPr>
          <a:xfrm>
            <a:off x="726666" y="2985623"/>
            <a:ext cx="1127125" cy="0"/>
          </a:xfrm>
          <a:custGeom>
            <a:rect l="l" t="t" r="r" b="b"/>
            <a:pathLst>
              <a:path w="1127125">
                <a:moveTo>
                  <a:pt x="0" y="0"/>
                </a:moveTo>
                <a:lnTo>
                  <a:pt x="1127061" y="0"/>
                </a:lnTo>
              </a:path>
            </a:pathLst>
          </a:custGeom>
          <a:ln w="9525">
            <a:solidFill>
              <a:srgbClr val="D9D9D9"/>
            </a:solidFill>
          </a:ln>
        </p:spPr>
        <p:txBody>
          <a:bodyPr wrap="square" lIns="0" tIns="0" rIns="0" bIns="0" rtlCol="0"/>
          <a:lstStyle/>
          <a:p/>
        </p:txBody>
      </p:sp>
      <p:sp>
        <p:nvSpPr>
          <p:cNvPr id="35" name="object 35"/>
          <p:cNvSpPr/>
          <p:nvPr/>
        </p:nvSpPr>
        <p:spPr>
          <a:xfrm>
            <a:off x="726666" y="4020311"/>
            <a:ext cx="1127125" cy="0"/>
          </a:xfrm>
          <a:custGeom>
            <a:rect l="l" t="t" r="r" b="b"/>
            <a:pathLst>
              <a:path w="1127125">
                <a:moveTo>
                  <a:pt x="0" y="0"/>
                </a:moveTo>
                <a:lnTo>
                  <a:pt x="1127061" y="0"/>
                </a:lnTo>
              </a:path>
            </a:pathLst>
          </a:custGeom>
          <a:ln w="9525">
            <a:solidFill>
              <a:srgbClr val="D9D9D9"/>
            </a:solidFill>
          </a:ln>
        </p:spPr>
        <p:txBody>
          <a:bodyPr wrap="square" lIns="0" tIns="0" rIns="0" bIns="0" rtlCol="0"/>
          <a:lstStyle/>
          <a:p/>
        </p:txBody>
      </p:sp>
      <p:sp>
        <p:nvSpPr>
          <p:cNvPr id="36" name="object 36"/>
          <p:cNvSpPr/>
          <p:nvPr/>
        </p:nvSpPr>
        <p:spPr>
          <a:xfrm>
            <a:off x="726666" y="5056632"/>
            <a:ext cx="1127125" cy="0"/>
          </a:xfrm>
          <a:custGeom>
            <a:rect l="l" t="t" r="r" b="b"/>
            <a:pathLst>
              <a:path w="1127125">
                <a:moveTo>
                  <a:pt x="0" y="0"/>
                </a:moveTo>
                <a:lnTo>
                  <a:pt x="1127061" y="0"/>
                </a:lnTo>
              </a:path>
            </a:pathLst>
          </a:custGeom>
          <a:ln w="9525">
            <a:solidFill>
              <a:srgbClr val="D9D9D9"/>
            </a:solidFill>
          </a:ln>
        </p:spPr>
        <p:txBody>
          <a:bodyPr wrap="square" lIns="0" tIns="0" rIns="0" bIns="0" rtlCol="0"/>
          <a:lstStyle/>
          <a:p/>
        </p:txBody>
      </p:sp>
      <p:sp>
        <p:nvSpPr>
          <p:cNvPr id="37" name="object 37"/>
          <p:cNvSpPr/>
          <p:nvPr/>
        </p:nvSpPr>
        <p:spPr>
          <a:xfrm>
            <a:off x="443393" y="2985623"/>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38" name="object 38"/>
          <p:cNvSpPr/>
          <p:nvPr/>
        </p:nvSpPr>
        <p:spPr>
          <a:xfrm>
            <a:off x="443393" y="4020311"/>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39" name="object 39"/>
          <p:cNvSpPr/>
          <p:nvPr/>
        </p:nvSpPr>
        <p:spPr>
          <a:xfrm>
            <a:off x="443393" y="5056632"/>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40" name="object 40"/>
          <p:cNvSpPr txBox="1"/>
          <p:nvPr/>
        </p:nvSpPr>
        <p:spPr>
          <a:xfrm>
            <a:off x="2127959" y="5493003"/>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33%</a:t>
            </a:r>
            <a:endParaRPr sz="1000">
              <a:latin typeface="微软雅黑"/>
              <a:cs typeface="微软雅黑"/>
            </a:endParaRPr>
          </a:p>
        </p:txBody>
      </p:sp>
      <p:sp>
        <p:nvSpPr>
          <p:cNvPr id="41" name="object 41"/>
          <p:cNvSpPr txBox="1"/>
          <p:nvPr/>
        </p:nvSpPr>
        <p:spPr>
          <a:xfrm>
            <a:off x="1919030" y="3420364"/>
            <a:ext cx="1959610" cy="866775"/>
          </a:xfrm>
          <a:prstGeom prst="rect">
            <a:avLst/>
          </a:prstGeom>
        </p:spPr>
        <p:txBody>
          <a:bodyPr vert="horz" wrap="square" lIns="0" tIns="12700" rIns="0" bIns="0" rtlCol="0">
            <a:spAutoFit/>
          </a:bodyPr>
          <a:lstStyle/>
          <a:p>
            <a:pPr marL="12700">
              <a:lnSpc>
                <a:spcPct val="100000"/>
              </a:lnSpc>
              <a:spcBef>
                <a:spcPts val="100"/>
              </a:spcBef>
              <a:tabLst>
                <a:tab pos="1266190"/>
              </a:tabLst>
            </a:pPr>
            <a:r>
              <a:rPr sz="1000">
                <a:solidFill>
                  <a:srgbClr val="FFFFFF"/>
                </a:solidFill>
                <a:latin typeface="微软雅黑"/>
                <a:cs typeface="微软雅黑"/>
              </a:rPr>
              <a:t>17%	83%</a:t>
            </a:r>
            <a:endParaRPr sz="1000">
              <a:latin typeface="微软雅黑"/>
              <a:cs typeface="微软雅黑"/>
            </a:endParaRPr>
          </a:p>
          <a:p>
            <a:pPr>
              <a:lnSpc>
                <a:spcPct val="100000"/>
              </a:lnSpc>
              <a:spcBef>
                <a:spcPts val="35"/>
              </a:spcBef>
            </a:pPr>
            <a:endParaRPr sz="800">
              <a:latin typeface="微软雅黑"/>
              <a:cs typeface="微软雅黑"/>
            </a:endParaRPr>
          </a:p>
          <a:p>
            <a:pPr marL="221615">
              <a:lnSpc>
                <a:spcPct val="100000"/>
              </a:lnSpc>
              <a:tabLst>
                <a:tab pos="1475105"/>
              </a:tabLst>
            </a:pPr>
            <a:r>
              <a:rPr sz="1000">
                <a:solidFill>
                  <a:srgbClr val="FFFFFF"/>
                </a:solidFill>
                <a:latin typeface="微软雅黑"/>
                <a:cs typeface="微软雅黑"/>
              </a:rPr>
              <a:t>33%	67%</a:t>
            </a:r>
            <a:endParaRPr sz="1000">
              <a:latin typeface="微软雅黑"/>
              <a:cs typeface="微软雅黑"/>
            </a:endParaRPr>
          </a:p>
          <a:p>
            <a:pPr>
              <a:lnSpc>
                <a:spcPct val="100000"/>
              </a:lnSpc>
              <a:spcBef>
                <a:spcPts val="35"/>
              </a:spcBef>
            </a:pPr>
            <a:endParaRPr sz="800">
              <a:latin typeface="微软雅黑"/>
              <a:cs typeface="微软雅黑"/>
            </a:endParaRPr>
          </a:p>
          <a:p>
            <a:pPr marL="430530">
              <a:lnSpc>
                <a:spcPct val="100000"/>
              </a:lnSpc>
              <a:spcBef>
                <a:spcPts val="5"/>
              </a:spcBef>
              <a:tabLst>
                <a:tab pos="1684020"/>
              </a:tabLst>
            </a:pPr>
            <a:r>
              <a:rPr sz="1000">
                <a:solidFill>
                  <a:srgbClr val="FFFFFF"/>
                </a:solidFill>
                <a:latin typeface="微软雅黑"/>
                <a:cs typeface="微软雅黑"/>
              </a:rPr>
              <a:t>50%	50%</a:t>
            </a:r>
            <a:endParaRPr sz="1000">
              <a:latin typeface="微软雅黑"/>
              <a:cs typeface="微软雅黑"/>
            </a:endParaRPr>
          </a:p>
        </p:txBody>
      </p:sp>
      <p:sp>
        <p:nvSpPr>
          <p:cNvPr id="42" name="object 42"/>
          <p:cNvSpPr txBox="1"/>
          <p:nvPr/>
        </p:nvSpPr>
        <p:spPr>
          <a:xfrm>
            <a:off x="2926643" y="4456684"/>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43" name="object 43"/>
          <p:cNvSpPr txBox="1"/>
          <p:nvPr/>
        </p:nvSpPr>
        <p:spPr>
          <a:xfrm>
            <a:off x="2926643" y="4801108"/>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44" name="object 44"/>
          <p:cNvSpPr txBox="1"/>
          <p:nvPr/>
        </p:nvSpPr>
        <p:spPr>
          <a:xfrm>
            <a:off x="2926643" y="5145532"/>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45" name="object 45"/>
          <p:cNvSpPr txBox="1"/>
          <p:nvPr/>
        </p:nvSpPr>
        <p:spPr>
          <a:xfrm>
            <a:off x="3381788" y="5493003"/>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67%</a:t>
            </a:r>
            <a:endParaRPr sz="1000">
              <a:latin typeface="微软雅黑"/>
              <a:cs typeface="微软雅黑"/>
            </a:endParaRPr>
          </a:p>
        </p:txBody>
      </p:sp>
      <p:sp>
        <p:nvSpPr>
          <p:cNvPr id="46" name="object 46"/>
          <p:cNvSpPr txBox="1"/>
          <p:nvPr/>
        </p:nvSpPr>
        <p:spPr>
          <a:xfrm>
            <a:off x="2926643" y="5837428"/>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47" name="object 47"/>
          <p:cNvSpPr txBox="1"/>
          <p:nvPr/>
        </p:nvSpPr>
        <p:spPr>
          <a:xfrm>
            <a:off x="1534768" y="3064255"/>
            <a:ext cx="254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益达</a:t>
            </a:r>
            <a:endParaRPr sz="900">
              <a:latin typeface="微软雅黑"/>
              <a:cs typeface="微软雅黑"/>
            </a:endParaRPr>
          </a:p>
        </p:txBody>
      </p:sp>
      <p:sp>
        <p:nvSpPr>
          <p:cNvPr id="48" name="object 48"/>
          <p:cNvSpPr txBox="1"/>
          <p:nvPr/>
        </p:nvSpPr>
        <p:spPr>
          <a:xfrm>
            <a:off x="723491" y="3408679"/>
            <a:ext cx="1065530" cy="162560"/>
          </a:xfrm>
          <a:prstGeom prst="rect">
            <a:avLst/>
          </a:prstGeom>
        </p:spPr>
        <p:txBody>
          <a:bodyPr vert="horz" wrap="square" lIns="0" tIns="12700" rIns="0" bIns="0" rtlCol="0">
            <a:spAutoFit/>
          </a:bodyPr>
          <a:lstStyle/>
          <a:p>
            <a:pPr marL="12700">
              <a:lnSpc>
                <a:spcPct val="100000"/>
              </a:lnSpc>
              <a:spcBef>
                <a:spcPts val="100"/>
              </a:spcBef>
            </a:pPr>
            <a:r>
              <a:rPr sz="900" spc="-5">
                <a:solidFill>
                  <a:srgbClr val="595959"/>
                </a:solidFill>
                <a:latin typeface="微软雅黑"/>
                <a:cs typeface="微软雅黑"/>
              </a:rPr>
              <a:t>Alpenliebe</a:t>
            </a:r>
            <a:r>
              <a:rPr sz="900">
                <a:solidFill>
                  <a:srgbClr val="595959"/>
                </a:solidFill>
                <a:latin typeface="微软雅黑"/>
                <a:cs typeface="微软雅黑"/>
              </a:rPr>
              <a:t>阿尔卑斯</a:t>
            </a:r>
            <a:endParaRPr sz="900">
              <a:latin typeface="微软雅黑"/>
              <a:cs typeface="微软雅黑"/>
            </a:endParaRPr>
          </a:p>
        </p:txBody>
      </p:sp>
      <p:sp>
        <p:nvSpPr>
          <p:cNvPr id="49" name="object 49"/>
          <p:cNvSpPr txBox="1"/>
          <p:nvPr/>
        </p:nvSpPr>
        <p:spPr>
          <a:xfrm>
            <a:off x="1250224" y="3753104"/>
            <a:ext cx="53911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D</a:t>
            </a:r>
            <a:r>
              <a:rPr sz="900" spc="-5">
                <a:solidFill>
                  <a:srgbClr val="595959"/>
                </a:solidFill>
                <a:latin typeface="微软雅黑"/>
                <a:cs typeface="微软雅黑"/>
              </a:rPr>
              <a:t>o</a:t>
            </a:r>
            <a:r>
              <a:rPr sz="900">
                <a:solidFill>
                  <a:srgbClr val="595959"/>
                </a:solidFill>
                <a:latin typeface="微软雅黑"/>
                <a:cs typeface="微软雅黑"/>
              </a:rPr>
              <a:t>v</a:t>
            </a:r>
            <a:r>
              <a:rPr sz="900" spc="-5">
                <a:solidFill>
                  <a:srgbClr val="595959"/>
                </a:solidFill>
                <a:latin typeface="微软雅黑"/>
                <a:cs typeface="微软雅黑"/>
              </a:rPr>
              <a:t>e</a:t>
            </a:r>
            <a:r>
              <a:rPr sz="900">
                <a:solidFill>
                  <a:srgbClr val="595959"/>
                </a:solidFill>
                <a:latin typeface="微软雅黑"/>
                <a:cs typeface="微软雅黑"/>
              </a:rPr>
              <a:t>德芙</a:t>
            </a:r>
            <a:endParaRPr sz="900">
              <a:latin typeface="微软雅黑"/>
              <a:cs typeface="微软雅黑"/>
            </a:endParaRPr>
          </a:p>
        </p:txBody>
      </p:sp>
      <p:sp>
        <p:nvSpPr>
          <p:cNvPr id="50" name="object 50"/>
          <p:cNvSpPr txBox="1"/>
          <p:nvPr/>
        </p:nvSpPr>
        <p:spPr>
          <a:xfrm>
            <a:off x="1420468" y="4097528"/>
            <a:ext cx="3683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金龙鱼</a:t>
            </a:r>
            <a:endParaRPr sz="900">
              <a:latin typeface="微软雅黑"/>
              <a:cs typeface="微软雅黑"/>
            </a:endParaRPr>
          </a:p>
        </p:txBody>
      </p:sp>
      <p:sp>
        <p:nvSpPr>
          <p:cNvPr id="51" name="object 51"/>
          <p:cNvSpPr txBox="1"/>
          <p:nvPr/>
        </p:nvSpPr>
        <p:spPr>
          <a:xfrm>
            <a:off x="1420468" y="4445000"/>
            <a:ext cx="3683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来伊份</a:t>
            </a:r>
            <a:endParaRPr sz="900">
              <a:latin typeface="微软雅黑"/>
              <a:cs typeface="微软雅黑"/>
            </a:endParaRPr>
          </a:p>
        </p:txBody>
      </p:sp>
      <p:sp>
        <p:nvSpPr>
          <p:cNvPr id="52" name="object 52"/>
          <p:cNvSpPr txBox="1"/>
          <p:nvPr/>
        </p:nvSpPr>
        <p:spPr>
          <a:xfrm>
            <a:off x="1286356" y="4789423"/>
            <a:ext cx="5029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北纬47度</a:t>
            </a:r>
            <a:endParaRPr sz="900">
              <a:latin typeface="微软雅黑"/>
              <a:cs typeface="微软雅黑"/>
            </a:endParaRPr>
          </a:p>
        </p:txBody>
      </p:sp>
      <p:sp>
        <p:nvSpPr>
          <p:cNvPr id="53" name="object 53"/>
          <p:cNvSpPr txBox="1"/>
          <p:nvPr/>
        </p:nvSpPr>
        <p:spPr>
          <a:xfrm>
            <a:off x="1186279" y="5133847"/>
            <a:ext cx="602615" cy="162560"/>
          </a:xfrm>
          <a:prstGeom prst="rect">
            <a:avLst/>
          </a:prstGeom>
        </p:spPr>
        <p:txBody>
          <a:bodyPr vert="horz" wrap="square" lIns="0" tIns="12700" rIns="0" bIns="0" rtlCol="0">
            <a:spAutoFit/>
          </a:bodyPr>
          <a:lstStyle/>
          <a:p>
            <a:pPr marL="12700">
              <a:lnSpc>
                <a:spcPct val="100000"/>
              </a:lnSpc>
              <a:spcBef>
                <a:spcPts val="100"/>
              </a:spcBef>
            </a:pPr>
            <a:r>
              <a:rPr sz="900" spc="-5">
                <a:solidFill>
                  <a:srgbClr val="595959"/>
                </a:solidFill>
                <a:latin typeface="微软雅黑"/>
                <a:cs typeface="微软雅黑"/>
              </a:rPr>
              <a:t>Nestl</a:t>
            </a:r>
            <a:r>
              <a:rPr sz="900">
                <a:solidFill>
                  <a:srgbClr val="595959"/>
                </a:solidFill>
                <a:latin typeface="微软雅黑"/>
                <a:cs typeface="微软雅黑"/>
              </a:rPr>
              <a:t>e雀巢</a:t>
            </a:r>
            <a:endParaRPr sz="900">
              <a:latin typeface="微软雅黑"/>
              <a:cs typeface="微软雅黑"/>
            </a:endParaRPr>
          </a:p>
        </p:txBody>
      </p:sp>
      <p:sp>
        <p:nvSpPr>
          <p:cNvPr id="54" name="object 54"/>
          <p:cNvSpPr txBox="1"/>
          <p:nvPr/>
        </p:nvSpPr>
        <p:spPr>
          <a:xfrm>
            <a:off x="1191867" y="5481320"/>
            <a:ext cx="5969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伊利巧乐兹</a:t>
            </a:r>
            <a:endParaRPr sz="900">
              <a:latin typeface="微软雅黑"/>
              <a:cs typeface="微软雅黑"/>
            </a:endParaRPr>
          </a:p>
        </p:txBody>
      </p:sp>
      <p:sp>
        <p:nvSpPr>
          <p:cNvPr id="55" name="object 55"/>
          <p:cNvSpPr txBox="1"/>
          <p:nvPr/>
        </p:nvSpPr>
        <p:spPr>
          <a:xfrm>
            <a:off x="1306168" y="5825744"/>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伊利甄稀</a:t>
            </a:r>
            <a:endParaRPr sz="900">
              <a:latin typeface="微软雅黑"/>
              <a:cs typeface="微软雅黑"/>
            </a:endParaRPr>
          </a:p>
        </p:txBody>
      </p:sp>
      <p:sp>
        <p:nvSpPr>
          <p:cNvPr id="56" name="object 56"/>
          <p:cNvSpPr txBox="1"/>
          <p:nvPr/>
        </p:nvSpPr>
        <p:spPr>
          <a:xfrm>
            <a:off x="458977" y="3260852"/>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零食小吃</a:t>
            </a:r>
            <a:endParaRPr sz="900">
              <a:latin typeface="微软雅黑"/>
              <a:cs typeface="微软雅黑"/>
            </a:endParaRPr>
          </a:p>
        </p:txBody>
      </p:sp>
      <p:sp>
        <p:nvSpPr>
          <p:cNvPr id="57" name="object 57"/>
          <p:cNvSpPr txBox="1"/>
          <p:nvPr/>
        </p:nvSpPr>
        <p:spPr>
          <a:xfrm>
            <a:off x="458977" y="4135627"/>
            <a:ext cx="176530" cy="80899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粮油</a:t>
            </a:r>
            <a:r>
              <a:rPr sz="900" spc="-5">
                <a:solidFill>
                  <a:srgbClr val="595959"/>
                </a:solidFill>
                <a:latin typeface="微软雅黑"/>
                <a:cs typeface="微软雅黑"/>
              </a:rPr>
              <a:t>/</a:t>
            </a:r>
            <a:r>
              <a:rPr sz="900">
                <a:solidFill>
                  <a:srgbClr val="595959"/>
                </a:solidFill>
                <a:latin typeface="微软雅黑"/>
                <a:cs typeface="微软雅黑"/>
              </a:rPr>
              <a:t>调味</a:t>
            </a:r>
            <a:r>
              <a:rPr sz="900" spc="-5">
                <a:solidFill>
                  <a:srgbClr val="595959"/>
                </a:solidFill>
                <a:latin typeface="微软雅黑"/>
                <a:cs typeface="微软雅黑"/>
              </a:rPr>
              <a:t>/</a:t>
            </a:r>
            <a:r>
              <a:rPr sz="900">
                <a:solidFill>
                  <a:srgbClr val="595959"/>
                </a:solidFill>
                <a:latin typeface="微软雅黑"/>
                <a:cs typeface="微软雅黑"/>
              </a:rPr>
              <a:t>干货</a:t>
            </a:r>
            <a:endParaRPr sz="900">
              <a:latin typeface="微软雅黑"/>
              <a:cs typeface="微软雅黑"/>
            </a:endParaRPr>
          </a:p>
        </p:txBody>
      </p:sp>
      <p:sp>
        <p:nvSpPr>
          <p:cNvPr id="58" name="object 58"/>
          <p:cNvSpPr txBox="1"/>
          <p:nvPr/>
        </p:nvSpPr>
        <p:spPr>
          <a:xfrm>
            <a:off x="458977" y="5333491"/>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生鲜速食</a:t>
            </a:r>
            <a:endParaRPr sz="900">
              <a:latin typeface="微软雅黑"/>
              <a:cs typeface="微软雅黑"/>
            </a:endParaRPr>
          </a:p>
        </p:txBody>
      </p:sp>
      <p:sp>
        <p:nvSpPr>
          <p:cNvPr id="59" name="object 59"/>
          <p:cNvSpPr/>
          <p:nvPr/>
        </p:nvSpPr>
        <p:spPr>
          <a:xfrm>
            <a:off x="2109339" y="2743390"/>
            <a:ext cx="75565" cy="75565"/>
          </a:xfrm>
          <a:custGeom>
            <a:rect l="l" t="t" r="r" b="b"/>
            <a:pathLst>
              <a:path w="75564" h="75564">
                <a:moveTo>
                  <a:pt x="0" y="0"/>
                </a:moveTo>
                <a:lnTo>
                  <a:pt x="75410" y="0"/>
                </a:lnTo>
                <a:lnTo>
                  <a:pt x="75410" y="75410"/>
                </a:lnTo>
                <a:lnTo>
                  <a:pt x="0" y="75410"/>
                </a:lnTo>
                <a:lnTo>
                  <a:pt x="0" y="0"/>
                </a:lnTo>
                <a:close/>
              </a:path>
            </a:pathLst>
          </a:custGeom>
          <a:solidFill>
            <a:srgbClr val="6F309F"/>
          </a:solidFill>
        </p:spPr>
        <p:txBody>
          <a:bodyPr wrap="square" lIns="0" tIns="0" rIns="0" bIns="0" rtlCol="0"/>
          <a:lstStyle/>
          <a:p/>
        </p:txBody>
      </p:sp>
      <p:sp>
        <p:nvSpPr>
          <p:cNvPr id="60" name="object 60"/>
          <p:cNvSpPr/>
          <p:nvPr/>
        </p:nvSpPr>
        <p:spPr>
          <a:xfrm>
            <a:off x="2682431" y="2743390"/>
            <a:ext cx="75565" cy="75565"/>
          </a:xfrm>
          <a:custGeom>
            <a:rect l="l" t="t" r="r" b="b"/>
            <a:pathLst>
              <a:path w="75564" h="75564">
                <a:moveTo>
                  <a:pt x="0" y="0"/>
                </a:moveTo>
                <a:lnTo>
                  <a:pt x="75410" y="0"/>
                </a:lnTo>
                <a:lnTo>
                  <a:pt x="75410" y="75410"/>
                </a:lnTo>
                <a:lnTo>
                  <a:pt x="0" y="75410"/>
                </a:lnTo>
                <a:lnTo>
                  <a:pt x="0" y="0"/>
                </a:lnTo>
                <a:close/>
              </a:path>
            </a:pathLst>
          </a:custGeom>
          <a:solidFill>
            <a:srgbClr val="0263AB"/>
          </a:solidFill>
        </p:spPr>
        <p:txBody>
          <a:bodyPr wrap="square" lIns="0" tIns="0" rIns="0" bIns="0" rtlCol="0"/>
          <a:lstStyle/>
          <a:p/>
        </p:txBody>
      </p:sp>
      <p:sp>
        <p:nvSpPr>
          <p:cNvPr id="61" name="object 61"/>
          <p:cNvSpPr/>
          <p:nvPr/>
        </p:nvSpPr>
        <p:spPr>
          <a:xfrm>
            <a:off x="5919851" y="2977895"/>
            <a:ext cx="1209675" cy="173990"/>
          </a:xfrm>
          <a:custGeom>
            <a:rect l="l" t="t" r="r" b="b"/>
            <a:pathLst>
              <a:path w="1209675" h="173989">
                <a:moveTo>
                  <a:pt x="1209421" y="0"/>
                </a:moveTo>
                <a:lnTo>
                  <a:pt x="0" y="0"/>
                </a:lnTo>
                <a:lnTo>
                  <a:pt x="0" y="173736"/>
                </a:lnTo>
                <a:lnTo>
                  <a:pt x="1209421" y="173736"/>
                </a:lnTo>
                <a:lnTo>
                  <a:pt x="1209421" y="0"/>
                </a:lnTo>
                <a:close/>
              </a:path>
            </a:pathLst>
          </a:custGeom>
          <a:solidFill>
            <a:srgbClr val="6F309F"/>
          </a:solidFill>
        </p:spPr>
        <p:txBody>
          <a:bodyPr wrap="square" lIns="0" tIns="0" rIns="0" bIns="0" rtlCol="0"/>
          <a:lstStyle/>
          <a:p/>
        </p:txBody>
      </p:sp>
      <p:sp>
        <p:nvSpPr>
          <p:cNvPr id="62" name="object 62"/>
          <p:cNvSpPr/>
          <p:nvPr/>
        </p:nvSpPr>
        <p:spPr>
          <a:xfrm>
            <a:off x="5919851" y="3240023"/>
            <a:ext cx="1255395" cy="173990"/>
          </a:xfrm>
          <a:custGeom>
            <a:rect l="l" t="t" r="r" b="b"/>
            <a:pathLst>
              <a:path w="1255395" h="173989">
                <a:moveTo>
                  <a:pt x="1255141" y="0"/>
                </a:moveTo>
                <a:lnTo>
                  <a:pt x="0" y="0"/>
                </a:lnTo>
                <a:lnTo>
                  <a:pt x="0" y="173736"/>
                </a:lnTo>
                <a:lnTo>
                  <a:pt x="1255141" y="173736"/>
                </a:lnTo>
                <a:lnTo>
                  <a:pt x="1255141" y="0"/>
                </a:lnTo>
                <a:close/>
              </a:path>
            </a:pathLst>
          </a:custGeom>
          <a:solidFill>
            <a:srgbClr val="6F309F"/>
          </a:solidFill>
        </p:spPr>
        <p:txBody>
          <a:bodyPr wrap="square" lIns="0" tIns="0" rIns="0" bIns="0" rtlCol="0"/>
          <a:lstStyle/>
          <a:p/>
        </p:txBody>
      </p:sp>
      <p:sp>
        <p:nvSpPr>
          <p:cNvPr id="63" name="object 63"/>
          <p:cNvSpPr/>
          <p:nvPr/>
        </p:nvSpPr>
        <p:spPr>
          <a:xfrm>
            <a:off x="5919851" y="3499103"/>
            <a:ext cx="941705" cy="177165"/>
          </a:xfrm>
          <a:custGeom>
            <a:rect l="l" t="t" r="r" b="b"/>
            <a:pathLst>
              <a:path w="941703" h="177164">
                <a:moveTo>
                  <a:pt x="941197" y="0"/>
                </a:moveTo>
                <a:lnTo>
                  <a:pt x="0" y="0"/>
                </a:lnTo>
                <a:lnTo>
                  <a:pt x="0" y="176784"/>
                </a:lnTo>
                <a:lnTo>
                  <a:pt x="941197" y="176784"/>
                </a:lnTo>
                <a:lnTo>
                  <a:pt x="941197" y="0"/>
                </a:lnTo>
                <a:close/>
              </a:path>
            </a:pathLst>
          </a:custGeom>
          <a:solidFill>
            <a:srgbClr val="6F309F"/>
          </a:solidFill>
        </p:spPr>
        <p:txBody>
          <a:bodyPr wrap="square" lIns="0" tIns="0" rIns="0" bIns="0" rtlCol="0"/>
          <a:lstStyle/>
          <a:p/>
        </p:txBody>
      </p:sp>
      <p:sp>
        <p:nvSpPr>
          <p:cNvPr id="64" name="object 64"/>
          <p:cNvSpPr/>
          <p:nvPr/>
        </p:nvSpPr>
        <p:spPr>
          <a:xfrm>
            <a:off x="5919851" y="3761232"/>
            <a:ext cx="835025" cy="177165"/>
          </a:xfrm>
          <a:custGeom>
            <a:rect l="l" t="t" r="r" b="b"/>
            <a:pathLst>
              <a:path w="835025" h="177164">
                <a:moveTo>
                  <a:pt x="834517" y="0"/>
                </a:moveTo>
                <a:lnTo>
                  <a:pt x="0" y="0"/>
                </a:lnTo>
                <a:lnTo>
                  <a:pt x="0" y="176784"/>
                </a:lnTo>
                <a:lnTo>
                  <a:pt x="834517" y="176784"/>
                </a:lnTo>
                <a:lnTo>
                  <a:pt x="834517" y="0"/>
                </a:lnTo>
                <a:close/>
              </a:path>
            </a:pathLst>
          </a:custGeom>
          <a:solidFill>
            <a:srgbClr val="6F309F"/>
          </a:solidFill>
        </p:spPr>
        <p:txBody>
          <a:bodyPr wrap="square" lIns="0" tIns="0" rIns="0" bIns="0" rtlCol="0"/>
          <a:lstStyle/>
          <a:p/>
        </p:txBody>
      </p:sp>
      <p:sp>
        <p:nvSpPr>
          <p:cNvPr id="65" name="object 65"/>
          <p:cNvSpPr/>
          <p:nvPr/>
        </p:nvSpPr>
        <p:spPr>
          <a:xfrm>
            <a:off x="5919851" y="4023359"/>
            <a:ext cx="2508250" cy="177165"/>
          </a:xfrm>
          <a:custGeom>
            <a:rect l="l" t="t" r="r" b="b"/>
            <a:pathLst>
              <a:path w="2508250" h="177164">
                <a:moveTo>
                  <a:pt x="2507869" y="0"/>
                </a:moveTo>
                <a:lnTo>
                  <a:pt x="0" y="0"/>
                </a:lnTo>
                <a:lnTo>
                  <a:pt x="0" y="176783"/>
                </a:lnTo>
                <a:lnTo>
                  <a:pt x="2507869" y="176783"/>
                </a:lnTo>
                <a:lnTo>
                  <a:pt x="2507869" y="0"/>
                </a:lnTo>
                <a:close/>
              </a:path>
            </a:pathLst>
          </a:custGeom>
          <a:solidFill>
            <a:srgbClr val="6F309F"/>
          </a:solidFill>
        </p:spPr>
        <p:txBody>
          <a:bodyPr wrap="square" lIns="0" tIns="0" rIns="0" bIns="0" rtlCol="0"/>
          <a:lstStyle/>
          <a:p/>
        </p:txBody>
      </p:sp>
      <p:sp>
        <p:nvSpPr>
          <p:cNvPr id="66" name="object 66"/>
          <p:cNvSpPr/>
          <p:nvPr/>
        </p:nvSpPr>
        <p:spPr>
          <a:xfrm>
            <a:off x="5919851" y="4547615"/>
            <a:ext cx="627380" cy="177165"/>
          </a:xfrm>
          <a:custGeom>
            <a:rect l="l" t="t" r="r" b="b"/>
            <a:pathLst>
              <a:path w="627379" h="177164">
                <a:moveTo>
                  <a:pt x="627252" y="0"/>
                </a:moveTo>
                <a:lnTo>
                  <a:pt x="0" y="0"/>
                </a:lnTo>
                <a:lnTo>
                  <a:pt x="0" y="176783"/>
                </a:lnTo>
                <a:lnTo>
                  <a:pt x="627252" y="176783"/>
                </a:lnTo>
                <a:lnTo>
                  <a:pt x="627252" y="0"/>
                </a:lnTo>
                <a:close/>
              </a:path>
            </a:pathLst>
          </a:custGeom>
          <a:solidFill>
            <a:srgbClr val="6F309F"/>
          </a:solidFill>
        </p:spPr>
        <p:txBody>
          <a:bodyPr wrap="square" lIns="0" tIns="0" rIns="0" bIns="0" rtlCol="0"/>
          <a:lstStyle/>
          <a:p/>
        </p:txBody>
      </p:sp>
      <p:sp>
        <p:nvSpPr>
          <p:cNvPr id="67" name="object 67"/>
          <p:cNvSpPr/>
          <p:nvPr/>
        </p:nvSpPr>
        <p:spPr>
          <a:xfrm>
            <a:off x="5919851" y="5858255"/>
            <a:ext cx="2508250" cy="173990"/>
          </a:xfrm>
          <a:custGeom>
            <a:rect l="l" t="t" r="r" b="b"/>
            <a:pathLst>
              <a:path w="2508250" h="173989">
                <a:moveTo>
                  <a:pt x="2507869" y="0"/>
                </a:moveTo>
                <a:lnTo>
                  <a:pt x="0" y="0"/>
                </a:lnTo>
                <a:lnTo>
                  <a:pt x="0" y="173736"/>
                </a:lnTo>
                <a:lnTo>
                  <a:pt x="2507869" y="173736"/>
                </a:lnTo>
                <a:lnTo>
                  <a:pt x="2507869" y="0"/>
                </a:lnTo>
                <a:close/>
              </a:path>
            </a:pathLst>
          </a:custGeom>
          <a:solidFill>
            <a:srgbClr val="6F309F"/>
          </a:solidFill>
        </p:spPr>
        <p:txBody>
          <a:bodyPr wrap="square" lIns="0" tIns="0" rIns="0" bIns="0" rtlCol="0"/>
          <a:lstStyle/>
          <a:p/>
        </p:txBody>
      </p:sp>
      <p:sp>
        <p:nvSpPr>
          <p:cNvPr id="68" name="object 68"/>
          <p:cNvSpPr/>
          <p:nvPr/>
        </p:nvSpPr>
        <p:spPr>
          <a:xfrm>
            <a:off x="7129272" y="3151359"/>
            <a:ext cx="45720" cy="88900"/>
          </a:xfrm>
          <a:custGeom>
            <a:rect l="l" t="t" r="r" b="b"/>
            <a:pathLst>
              <a:path w="45720" h="88900">
                <a:moveTo>
                  <a:pt x="45720" y="88665"/>
                </a:moveTo>
                <a:lnTo>
                  <a:pt x="0" y="0"/>
                </a:lnTo>
              </a:path>
            </a:pathLst>
          </a:custGeom>
          <a:ln w="9525">
            <a:solidFill>
              <a:srgbClr val="A6A6A6"/>
            </a:solidFill>
          </a:ln>
        </p:spPr>
        <p:txBody>
          <a:bodyPr wrap="square" lIns="0" tIns="0" rIns="0" bIns="0" rtlCol="0"/>
          <a:lstStyle/>
          <a:p/>
        </p:txBody>
      </p:sp>
      <p:sp>
        <p:nvSpPr>
          <p:cNvPr id="69" name="object 69"/>
          <p:cNvSpPr/>
          <p:nvPr/>
        </p:nvSpPr>
        <p:spPr>
          <a:xfrm>
            <a:off x="6861048" y="3413759"/>
            <a:ext cx="314325" cy="85725"/>
          </a:xfrm>
          <a:custGeom>
            <a:rect l="l" t="t" r="r" b="b"/>
            <a:pathLst>
              <a:path w="314325" h="85725">
                <a:moveTo>
                  <a:pt x="0" y="85344"/>
                </a:moveTo>
                <a:lnTo>
                  <a:pt x="313944" y="0"/>
                </a:lnTo>
              </a:path>
            </a:pathLst>
          </a:custGeom>
          <a:ln w="9525">
            <a:solidFill>
              <a:srgbClr val="A6A6A6"/>
            </a:solidFill>
          </a:ln>
        </p:spPr>
        <p:txBody>
          <a:bodyPr wrap="square" lIns="0" tIns="0" rIns="0" bIns="0" rtlCol="0"/>
          <a:lstStyle/>
          <a:p/>
        </p:txBody>
      </p:sp>
      <p:sp>
        <p:nvSpPr>
          <p:cNvPr id="70" name="object 70"/>
          <p:cNvSpPr/>
          <p:nvPr/>
        </p:nvSpPr>
        <p:spPr>
          <a:xfrm>
            <a:off x="6754368" y="3675888"/>
            <a:ext cx="106680" cy="85725"/>
          </a:xfrm>
          <a:custGeom>
            <a:rect l="l" t="t" r="r" b="b"/>
            <a:pathLst>
              <a:path w="106679" h="85725">
                <a:moveTo>
                  <a:pt x="0" y="85344"/>
                </a:moveTo>
                <a:lnTo>
                  <a:pt x="106680" y="0"/>
                </a:lnTo>
              </a:path>
            </a:pathLst>
          </a:custGeom>
          <a:ln w="9525">
            <a:solidFill>
              <a:srgbClr val="A6A6A6"/>
            </a:solidFill>
          </a:ln>
        </p:spPr>
        <p:txBody>
          <a:bodyPr wrap="square" lIns="0" tIns="0" rIns="0" bIns="0" rtlCol="0"/>
          <a:lstStyle/>
          <a:p/>
        </p:txBody>
      </p:sp>
      <p:sp>
        <p:nvSpPr>
          <p:cNvPr id="71" name="object 71"/>
          <p:cNvSpPr/>
          <p:nvPr/>
        </p:nvSpPr>
        <p:spPr>
          <a:xfrm>
            <a:off x="6754368" y="3938015"/>
            <a:ext cx="1673225" cy="85725"/>
          </a:xfrm>
          <a:custGeom>
            <a:rect l="l" t="t" r="r" b="b"/>
            <a:pathLst>
              <a:path w="1673225" h="85725">
                <a:moveTo>
                  <a:pt x="1673140" y="85344"/>
                </a:moveTo>
                <a:lnTo>
                  <a:pt x="0" y="0"/>
                </a:lnTo>
              </a:path>
            </a:pathLst>
          </a:custGeom>
          <a:ln w="9525">
            <a:solidFill>
              <a:srgbClr val="A6A6A6"/>
            </a:solidFill>
          </a:ln>
        </p:spPr>
        <p:txBody>
          <a:bodyPr wrap="square" lIns="0" tIns="0" rIns="0" bIns="0" rtlCol="0"/>
          <a:lstStyle/>
          <a:p/>
        </p:txBody>
      </p:sp>
      <p:sp>
        <p:nvSpPr>
          <p:cNvPr id="72" name="object 72"/>
          <p:cNvSpPr/>
          <p:nvPr/>
        </p:nvSpPr>
        <p:spPr>
          <a:xfrm>
            <a:off x="5919852" y="4200144"/>
            <a:ext cx="2508250" cy="85725"/>
          </a:xfrm>
          <a:custGeom>
            <a:rect l="l" t="t" r="r" b="b"/>
            <a:pathLst>
              <a:path w="2508250" h="85725">
                <a:moveTo>
                  <a:pt x="0" y="85344"/>
                </a:moveTo>
                <a:lnTo>
                  <a:pt x="2507656" y="0"/>
                </a:lnTo>
              </a:path>
            </a:pathLst>
          </a:custGeom>
          <a:ln w="9525">
            <a:solidFill>
              <a:srgbClr val="A6A6A6"/>
            </a:solidFill>
          </a:ln>
        </p:spPr>
        <p:txBody>
          <a:bodyPr wrap="square" lIns="0" tIns="0" rIns="0" bIns="0" rtlCol="0"/>
          <a:lstStyle/>
          <a:p/>
        </p:txBody>
      </p:sp>
      <p:sp>
        <p:nvSpPr>
          <p:cNvPr id="73" name="object 73"/>
          <p:cNvSpPr/>
          <p:nvPr/>
        </p:nvSpPr>
        <p:spPr>
          <a:xfrm>
            <a:off x="5919852" y="4462271"/>
            <a:ext cx="627380" cy="85725"/>
          </a:xfrm>
          <a:custGeom>
            <a:rect l="l" t="t" r="r" b="b"/>
            <a:pathLst>
              <a:path w="627379" h="85725">
                <a:moveTo>
                  <a:pt x="627252" y="85344"/>
                </a:moveTo>
                <a:lnTo>
                  <a:pt x="0" y="0"/>
                </a:lnTo>
              </a:path>
            </a:pathLst>
          </a:custGeom>
          <a:ln w="9525">
            <a:solidFill>
              <a:srgbClr val="A6A6A6"/>
            </a:solidFill>
          </a:ln>
        </p:spPr>
        <p:txBody>
          <a:bodyPr wrap="square" lIns="0" tIns="0" rIns="0" bIns="0" rtlCol="0"/>
          <a:lstStyle/>
          <a:p/>
        </p:txBody>
      </p:sp>
      <p:sp>
        <p:nvSpPr>
          <p:cNvPr id="74" name="object 74"/>
          <p:cNvSpPr/>
          <p:nvPr/>
        </p:nvSpPr>
        <p:spPr>
          <a:xfrm>
            <a:off x="5919852" y="4724400"/>
            <a:ext cx="627380" cy="85725"/>
          </a:xfrm>
          <a:custGeom>
            <a:rect l="l" t="t" r="r" b="b"/>
            <a:pathLst>
              <a:path w="627379" h="85725">
                <a:moveTo>
                  <a:pt x="0" y="85344"/>
                </a:moveTo>
                <a:lnTo>
                  <a:pt x="627252" y="0"/>
                </a:lnTo>
              </a:path>
            </a:pathLst>
          </a:custGeom>
          <a:ln w="9525">
            <a:solidFill>
              <a:srgbClr val="A6A6A6"/>
            </a:solidFill>
          </a:ln>
        </p:spPr>
        <p:txBody>
          <a:bodyPr wrap="square" lIns="0" tIns="0" rIns="0" bIns="0" rtlCol="0"/>
          <a:lstStyle/>
          <a:p/>
        </p:txBody>
      </p:sp>
      <p:sp>
        <p:nvSpPr>
          <p:cNvPr id="75" name="object 75"/>
          <p:cNvSpPr/>
          <p:nvPr/>
        </p:nvSpPr>
        <p:spPr>
          <a:xfrm>
            <a:off x="5919852" y="4983479"/>
            <a:ext cx="1431925" cy="88900"/>
          </a:xfrm>
          <a:custGeom>
            <a:rect l="l" t="t" r="r" b="b"/>
            <a:pathLst>
              <a:path w="1431925" h="88900">
                <a:moveTo>
                  <a:pt x="1431924" y="88392"/>
                </a:moveTo>
                <a:lnTo>
                  <a:pt x="0" y="0"/>
                </a:lnTo>
              </a:path>
            </a:pathLst>
          </a:custGeom>
          <a:ln w="9525">
            <a:solidFill>
              <a:srgbClr val="A6A6A6"/>
            </a:solidFill>
          </a:ln>
        </p:spPr>
        <p:txBody>
          <a:bodyPr wrap="square" lIns="0" tIns="0" rIns="0" bIns="0" rtlCol="0"/>
          <a:lstStyle/>
          <a:p/>
        </p:txBody>
      </p:sp>
      <p:sp>
        <p:nvSpPr>
          <p:cNvPr id="76" name="object 76"/>
          <p:cNvSpPr/>
          <p:nvPr/>
        </p:nvSpPr>
        <p:spPr>
          <a:xfrm>
            <a:off x="7351776" y="5245608"/>
            <a:ext cx="73660" cy="88900"/>
          </a:xfrm>
          <a:custGeom>
            <a:rect l="l" t="t" r="r" b="b"/>
            <a:pathLst>
              <a:path w="73659" h="88900">
                <a:moveTo>
                  <a:pt x="73152" y="88392"/>
                </a:moveTo>
                <a:lnTo>
                  <a:pt x="0" y="0"/>
                </a:lnTo>
              </a:path>
            </a:pathLst>
          </a:custGeom>
          <a:ln w="9525">
            <a:solidFill>
              <a:srgbClr val="A6A6A6"/>
            </a:solidFill>
          </a:ln>
        </p:spPr>
        <p:txBody>
          <a:bodyPr wrap="square" lIns="0" tIns="0" rIns="0" bIns="0" rtlCol="0"/>
          <a:lstStyle/>
          <a:p/>
        </p:txBody>
      </p:sp>
      <p:sp>
        <p:nvSpPr>
          <p:cNvPr id="77" name="object 77"/>
          <p:cNvSpPr/>
          <p:nvPr/>
        </p:nvSpPr>
        <p:spPr>
          <a:xfrm>
            <a:off x="5919852" y="5507735"/>
            <a:ext cx="1505585" cy="88900"/>
          </a:xfrm>
          <a:custGeom>
            <a:rect l="l" t="t" r="r" b="b"/>
            <a:pathLst>
              <a:path w="1505584" h="88900">
                <a:moveTo>
                  <a:pt x="0" y="88392"/>
                </a:moveTo>
                <a:lnTo>
                  <a:pt x="1505076" y="0"/>
                </a:lnTo>
              </a:path>
            </a:pathLst>
          </a:custGeom>
          <a:ln w="9525">
            <a:solidFill>
              <a:srgbClr val="A6A6A6"/>
            </a:solidFill>
          </a:ln>
        </p:spPr>
        <p:txBody>
          <a:bodyPr wrap="square" lIns="0" tIns="0" rIns="0" bIns="0" rtlCol="0"/>
          <a:lstStyle/>
          <a:p/>
        </p:txBody>
      </p:sp>
      <p:sp>
        <p:nvSpPr>
          <p:cNvPr id="78" name="object 78"/>
          <p:cNvSpPr/>
          <p:nvPr/>
        </p:nvSpPr>
        <p:spPr>
          <a:xfrm>
            <a:off x="5919852" y="5769864"/>
            <a:ext cx="2508250" cy="88265"/>
          </a:xfrm>
          <a:custGeom>
            <a:rect l="l" t="t" r="r" b="b"/>
            <a:pathLst>
              <a:path w="2508250" h="88264">
                <a:moveTo>
                  <a:pt x="2507656" y="88039"/>
                </a:moveTo>
                <a:lnTo>
                  <a:pt x="0" y="0"/>
                </a:lnTo>
              </a:path>
            </a:pathLst>
          </a:custGeom>
          <a:ln w="9525">
            <a:solidFill>
              <a:srgbClr val="A6A6A6"/>
            </a:solidFill>
          </a:ln>
        </p:spPr>
        <p:txBody>
          <a:bodyPr wrap="square" lIns="0" tIns="0" rIns="0" bIns="0" rtlCol="0"/>
          <a:lstStyle/>
          <a:p/>
        </p:txBody>
      </p:sp>
      <p:sp>
        <p:nvSpPr>
          <p:cNvPr id="79" name="object 79"/>
          <p:cNvSpPr/>
          <p:nvPr/>
        </p:nvSpPr>
        <p:spPr>
          <a:xfrm>
            <a:off x="7129271" y="2977895"/>
            <a:ext cx="1298575" cy="173990"/>
          </a:xfrm>
          <a:custGeom>
            <a:rect l="l" t="t" r="r" b="b"/>
            <a:pathLst>
              <a:path w="1298575" h="173989">
                <a:moveTo>
                  <a:pt x="1298448" y="0"/>
                </a:moveTo>
                <a:lnTo>
                  <a:pt x="0" y="0"/>
                </a:lnTo>
                <a:lnTo>
                  <a:pt x="0" y="173736"/>
                </a:lnTo>
                <a:lnTo>
                  <a:pt x="1298448" y="173736"/>
                </a:lnTo>
                <a:lnTo>
                  <a:pt x="1298448" y="0"/>
                </a:lnTo>
                <a:close/>
              </a:path>
            </a:pathLst>
          </a:custGeom>
          <a:solidFill>
            <a:srgbClr val="0263AB"/>
          </a:solidFill>
        </p:spPr>
        <p:txBody>
          <a:bodyPr wrap="square" lIns="0" tIns="0" rIns="0" bIns="0" rtlCol="0"/>
          <a:lstStyle/>
          <a:p/>
        </p:txBody>
      </p:sp>
      <p:sp>
        <p:nvSpPr>
          <p:cNvPr id="80" name="object 80"/>
          <p:cNvSpPr/>
          <p:nvPr/>
        </p:nvSpPr>
        <p:spPr>
          <a:xfrm>
            <a:off x="7174992" y="3240023"/>
            <a:ext cx="1252855" cy="173990"/>
          </a:xfrm>
          <a:custGeom>
            <a:rect l="l" t="t" r="r" b="b"/>
            <a:pathLst>
              <a:path w="1252854" h="173989">
                <a:moveTo>
                  <a:pt x="1252727" y="0"/>
                </a:moveTo>
                <a:lnTo>
                  <a:pt x="0" y="0"/>
                </a:lnTo>
                <a:lnTo>
                  <a:pt x="0" y="173736"/>
                </a:lnTo>
                <a:lnTo>
                  <a:pt x="1252727" y="173736"/>
                </a:lnTo>
                <a:lnTo>
                  <a:pt x="1252727" y="0"/>
                </a:lnTo>
                <a:close/>
              </a:path>
            </a:pathLst>
          </a:custGeom>
          <a:solidFill>
            <a:srgbClr val="0263AB"/>
          </a:solidFill>
        </p:spPr>
        <p:txBody>
          <a:bodyPr wrap="square" lIns="0" tIns="0" rIns="0" bIns="0" rtlCol="0"/>
          <a:lstStyle/>
          <a:p/>
        </p:txBody>
      </p:sp>
      <p:sp>
        <p:nvSpPr>
          <p:cNvPr id="81" name="object 81"/>
          <p:cNvSpPr/>
          <p:nvPr/>
        </p:nvSpPr>
        <p:spPr>
          <a:xfrm>
            <a:off x="6861047" y="3499103"/>
            <a:ext cx="1567180" cy="177165"/>
          </a:xfrm>
          <a:custGeom>
            <a:rect l="l" t="t" r="r" b="b"/>
            <a:pathLst>
              <a:path w="1567179" h="177164">
                <a:moveTo>
                  <a:pt x="1566672" y="0"/>
                </a:moveTo>
                <a:lnTo>
                  <a:pt x="0" y="0"/>
                </a:lnTo>
                <a:lnTo>
                  <a:pt x="0" y="176784"/>
                </a:lnTo>
                <a:lnTo>
                  <a:pt x="1566672" y="176784"/>
                </a:lnTo>
                <a:lnTo>
                  <a:pt x="1566672" y="0"/>
                </a:lnTo>
                <a:close/>
              </a:path>
            </a:pathLst>
          </a:custGeom>
          <a:solidFill>
            <a:srgbClr val="0263AB"/>
          </a:solidFill>
        </p:spPr>
        <p:txBody>
          <a:bodyPr wrap="square" lIns="0" tIns="0" rIns="0" bIns="0" rtlCol="0"/>
          <a:lstStyle/>
          <a:p/>
        </p:txBody>
      </p:sp>
      <p:sp>
        <p:nvSpPr>
          <p:cNvPr id="82" name="object 82"/>
          <p:cNvSpPr/>
          <p:nvPr/>
        </p:nvSpPr>
        <p:spPr>
          <a:xfrm>
            <a:off x="6754368" y="3761232"/>
            <a:ext cx="1673860" cy="177165"/>
          </a:xfrm>
          <a:custGeom>
            <a:rect l="l" t="t" r="r" b="b"/>
            <a:pathLst>
              <a:path w="1673857" h="177164">
                <a:moveTo>
                  <a:pt x="1673352" y="0"/>
                </a:moveTo>
                <a:lnTo>
                  <a:pt x="0" y="0"/>
                </a:lnTo>
                <a:lnTo>
                  <a:pt x="0" y="176784"/>
                </a:lnTo>
                <a:lnTo>
                  <a:pt x="1673352" y="176784"/>
                </a:lnTo>
                <a:lnTo>
                  <a:pt x="1673352" y="0"/>
                </a:lnTo>
                <a:close/>
              </a:path>
            </a:pathLst>
          </a:custGeom>
          <a:solidFill>
            <a:srgbClr val="0263AB"/>
          </a:solidFill>
        </p:spPr>
        <p:txBody>
          <a:bodyPr wrap="square" lIns="0" tIns="0" rIns="0" bIns="0" rtlCol="0"/>
          <a:lstStyle/>
          <a:p/>
        </p:txBody>
      </p:sp>
      <p:sp>
        <p:nvSpPr>
          <p:cNvPr id="83" name="object 83"/>
          <p:cNvSpPr/>
          <p:nvPr/>
        </p:nvSpPr>
        <p:spPr>
          <a:xfrm>
            <a:off x="5919851" y="4285488"/>
            <a:ext cx="2508250" cy="177165"/>
          </a:xfrm>
          <a:custGeom>
            <a:rect l="l" t="t" r="r" b="b"/>
            <a:pathLst>
              <a:path w="2508250" h="177164">
                <a:moveTo>
                  <a:pt x="2507869" y="0"/>
                </a:moveTo>
                <a:lnTo>
                  <a:pt x="0" y="0"/>
                </a:lnTo>
                <a:lnTo>
                  <a:pt x="0" y="176784"/>
                </a:lnTo>
                <a:lnTo>
                  <a:pt x="2507869" y="176784"/>
                </a:lnTo>
                <a:lnTo>
                  <a:pt x="2507869" y="0"/>
                </a:lnTo>
                <a:close/>
              </a:path>
            </a:pathLst>
          </a:custGeom>
          <a:solidFill>
            <a:srgbClr val="0263AB"/>
          </a:solidFill>
        </p:spPr>
        <p:txBody>
          <a:bodyPr wrap="square" lIns="0" tIns="0" rIns="0" bIns="0" rtlCol="0"/>
          <a:lstStyle/>
          <a:p/>
        </p:txBody>
      </p:sp>
      <p:sp>
        <p:nvSpPr>
          <p:cNvPr id="84" name="object 84"/>
          <p:cNvSpPr/>
          <p:nvPr/>
        </p:nvSpPr>
        <p:spPr>
          <a:xfrm>
            <a:off x="6547104" y="4547615"/>
            <a:ext cx="1880870" cy="177165"/>
          </a:xfrm>
          <a:custGeom>
            <a:rect l="l" t="t" r="r" b="b"/>
            <a:pathLst>
              <a:path w="1880870" h="177164">
                <a:moveTo>
                  <a:pt x="1880616" y="0"/>
                </a:moveTo>
                <a:lnTo>
                  <a:pt x="0" y="0"/>
                </a:lnTo>
                <a:lnTo>
                  <a:pt x="0" y="176783"/>
                </a:lnTo>
                <a:lnTo>
                  <a:pt x="1880616" y="176783"/>
                </a:lnTo>
                <a:lnTo>
                  <a:pt x="1880616" y="0"/>
                </a:lnTo>
                <a:close/>
              </a:path>
            </a:pathLst>
          </a:custGeom>
          <a:solidFill>
            <a:srgbClr val="0263AB"/>
          </a:solidFill>
        </p:spPr>
        <p:txBody>
          <a:bodyPr wrap="square" lIns="0" tIns="0" rIns="0" bIns="0" rtlCol="0"/>
          <a:lstStyle/>
          <a:p/>
        </p:txBody>
      </p:sp>
      <p:sp>
        <p:nvSpPr>
          <p:cNvPr id="85" name="object 85"/>
          <p:cNvSpPr/>
          <p:nvPr/>
        </p:nvSpPr>
        <p:spPr>
          <a:xfrm>
            <a:off x="5919851" y="4809744"/>
            <a:ext cx="2508250" cy="173990"/>
          </a:xfrm>
          <a:custGeom>
            <a:rect l="l" t="t" r="r" b="b"/>
            <a:pathLst>
              <a:path w="2508250" h="173989">
                <a:moveTo>
                  <a:pt x="2507869" y="0"/>
                </a:moveTo>
                <a:lnTo>
                  <a:pt x="0" y="0"/>
                </a:lnTo>
                <a:lnTo>
                  <a:pt x="0" y="173735"/>
                </a:lnTo>
                <a:lnTo>
                  <a:pt x="2507869" y="173735"/>
                </a:lnTo>
                <a:lnTo>
                  <a:pt x="2507869" y="0"/>
                </a:lnTo>
                <a:close/>
              </a:path>
            </a:pathLst>
          </a:custGeom>
          <a:solidFill>
            <a:srgbClr val="0263AB"/>
          </a:solidFill>
        </p:spPr>
        <p:txBody>
          <a:bodyPr wrap="square" lIns="0" tIns="0" rIns="0" bIns="0" rtlCol="0"/>
          <a:lstStyle/>
          <a:p/>
        </p:txBody>
      </p:sp>
      <p:sp>
        <p:nvSpPr>
          <p:cNvPr id="86" name="object 86"/>
          <p:cNvSpPr/>
          <p:nvPr/>
        </p:nvSpPr>
        <p:spPr>
          <a:xfrm>
            <a:off x="7351776" y="5071871"/>
            <a:ext cx="1076325" cy="173990"/>
          </a:xfrm>
          <a:custGeom>
            <a:rect l="l" t="t" r="r" b="b"/>
            <a:pathLst>
              <a:path w="1076325" h="173989">
                <a:moveTo>
                  <a:pt x="1075944" y="0"/>
                </a:moveTo>
                <a:lnTo>
                  <a:pt x="0" y="0"/>
                </a:lnTo>
                <a:lnTo>
                  <a:pt x="0" y="173735"/>
                </a:lnTo>
                <a:lnTo>
                  <a:pt x="1075944" y="173735"/>
                </a:lnTo>
                <a:lnTo>
                  <a:pt x="1075944" y="0"/>
                </a:lnTo>
                <a:close/>
              </a:path>
            </a:pathLst>
          </a:custGeom>
          <a:solidFill>
            <a:srgbClr val="0263AB"/>
          </a:solidFill>
        </p:spPr>
        <p:txBody>
          <a:bodyPr wrap="square" lIns="0" tIns="0" rIns="0" bIns="0" rtlCol="0"/>
          <a:lstStyle/>
          <a:p/>
        </p:txBody>
      </p:sp>
      <p:sp>
        <p:nvSpPr>
          <p:cNvPr id="87" name="object 87"/>
          <p:cNvSpPr/>
          <p:nvPr/>
        </p:nvSpPr>
        <p:spPr>
          <a:xfrm>
            <a:off x="7424928" y="5334000"/>
            <a:ext cx="1003300" cy="173990"/>
          </a:xfrm>
          <a:custGeom>
            <a:rect l="l" t="t" r="r" b="b"/>
            <a:pathLst>
              <a:path w="1003300" h="173989">
                <a:moveTo>
                  <a:pt x="1002792" y="0"/>
                </a:moveTo>
                <a:lnTo>
                  <a:pt x="0" y="0"/>
                </a:lnTo>
                <a:lnTo>
                  <a:pt x="0" y="173736"/>
                </a:lnTo>
                <a:lnTo>
                  <a:pt x="1002792" y="173736"/>
                </a:lnTo>
                <a:lnTo>
                  <a:pt x="1002792" y="0"/>
                </a:lnTo>
                <a:close/>
              </a:path>
            </a:pathLst>
          </a:custGeom>
          <a:solidFill>
            <a:srgbClr val="0263AB"/>
          </a:solidFill>
        </p:spPr>
        <p:txBody>
          <a:bodyPr wrap="square" lIns="0" tIns="0" rIns="0" bIns="0" rtlCol="0"/>
          <a:lstStyle/>
          <a:p/>
        </p:txBody>
      </p:sp>
      <p:sp>
        <p:nvSpPr>
          <p:cNvPr id="88" name="object 88"/>
          <p:cNvSpPr/>
          <p:nvPr/>
        </p:nvSpPr>
        <p:spPr>
          <a:xfrm>
            <a:off x="5919851" y="5596127"/>
            <a:ext cx="2508250" cy="173990"/>
          </a:xfrm>
          <a:custGeom>
            <a:rect l="l" t="t" r="r" b="b"/>
            <a:pathLst>
              <a:path w="2508250" h="173989">
                <a:moveTo>
                  <a:pt x="2507869" y="0"/>
                </a:moveTo>
                <a:lnTo>
                  <a:pt x="0" y="0"/>
                </a:lnTo>
                <a:lnTo>
                  <a:pt x="0" y="173735"/>
                </a:lnTo>
                <a:lnTo>
                  <a:pt x="2507869" y="173735"/>
                </a:lnTo>
                <a:lnTo>
                  <a:pt x="2507869" y="0"/>
                </a:lnTo>
                <a:close/>
              </a:path>
            </a:pathLst>
          </a:custGeom>
          <a:solidFill>
            <a:srgbClr val="0263AB"/>
          </a:solidFill>
        </p:spPr>
        <p:txBody>
          <a:bodyPr wrap="square" lIns="0" tIns="0" rIns="0" bIns="0" rtlCol="0"/>
          <a:lstStyle/>
          <a:p/>
        </p:txBody>
      </p:sp>
      <p:sp>
        <p:nvSpPr>
          <p:cNvPr id="89" name="object 89"/>
          <p:cNvSpPr/>
          <p:nvPr/>
        </p:nvSpPr>
        <p:spPr>
          <a:xfrm flipH="1">
            <a:off x="8427508" y="3151359"/>
            <a:ext cx="0" cy="88900"/>
          </a:xfrm>
          <a:custGeom>
            <a:rect l="l" t="t" r="r" b="b"/>
            <a:pathLst>
              <a:path h="88900">
                <a:moveTo>
                  <a:pt x="0" y="88665"/>
                </a:moveTo>
                <a:lnTo>
                  <a:pt x="0" y="0"/>
                </a:lnTo>
              </a:path>
            </a:pathLst>
          </a:custGeom>
          <a:ln w="9525">
            <a:solidFill>
              <a:srgbClr val="A6A6A6"/>
            </a:solidFill>
          </a:ln>
        </p:spPr>
        <p:txBody>
          <a:bodyPr wrap="square" lIns="0" tIns="0" rIns="0" bIns="0" rtlCol="0"/>
          <a:lstStyle/>
          <a:p/>
        </p:txBody>
      </p:sp>
      <p:sp>
        <p:nvSpPr>
          <p:cNvPr id="90" name="object 90"/>
          <p:cNvSpPr/>
          <p:nvPr/>
        </p:nvSpPr>
        <p:spPr>
          <a:xfrm flipH="1">
            <a:off x="8427508" y="3413759"/>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1" name="object 91"/>
          <p:cNvSpPr/>
          <p:nvPr/>
        </p:nvSpPr>
        <p:spPr>
          <a:xfrm flipH="1">
            <a:off x="8427508" y="3675888"/>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2" name="object 92"/>
          <p:cNvSpPr/>
          <p:nvPr/>
        </p:nvSpPr>
        <p:spPr>
          <a:xfrm flipH="1">
            <a:off x="8427508" y="3938015"/>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3" name="object 93"/>
          <p:cNvSpPr/>
          <p:nvPr/>
        </p:nvSpPr>
        <p:spPr>
          <a:xfrm flipH="1">
            <a:off x="8427508" y="4200144"/>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4" name="object 94"/>
          <p:cNvSpPr/>
          <p:nvPr/>
        </p:nvSpPr>
        <p:spPr>
          <a:xfrm flipH="1">
            <a:off x="8427508" y="4462271"/>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5" name="object 95"/>
          <p:cNvSpPr/>
          <p:nvPr/>
        </p:nvSpPr>
        <p:spPr>
          <a:xfrm flipH="1">
            <a:off x="8427508" y="4724400"/>
            <a:ext cx="0" cy="85725"/>
          </a:xfrm>
          <a:custGeom>
            <a:rect l="l" t="t" r="r" b="b"/>
            <a:pathLst>
              <a:path h="85725">
                <a:moveTo>
                  <a:pt x="0" y="85344"/>
                </a:moveTo>
                <a:lnTo>
                  <a:pt x="0" y="0"/>
                </a:lnTo>
              </a:path>
            </a:pathLst>
          </a:custGeom>
          <a:ln w="9525">
            <a:solidFill>
              <a:srgbClr val="A6A6A6"/>
            </a:solidFill>
          </a:ln>
        </p:spPr>
        <p:txBody>
          <a:bodyPr wrap="square" lIns="0" tIns="0" rIns="0" bIns="0" rtlCol="0"/>
          <a:lstStyle/>
          <a:p/>
        </p:txBody>
      </p:sp>
      <p:sp>
        <p:nvSpPr>
          <p:cNvPr id="96" name="object 96"/>
          <p:cNvSpPr/>
          <p:nvPr/>
        </p:nvSpPr>
        <p:spPr>
          <a:xfrm flipH="1">
            <a:off x="8427508" y="4983479"/>
            <a:ext cx="0" cy="88900"/>
          </a:xfrm>
          <a:custGeom>
            <a:rect l="l" t="t" r="r" b="b"/>
            <a:pathLst>
              <a:path h="88900">
                <a:moveTo>
                  <a:pt x="0" y="88392"/>
                </a:moveTo>
                <a:lnTo>
                  <a:pt x="0" y="0"/>
                </a:lnTo>
              </a:path>
            </a:pathLst>
          </a:custGeom>
          <a:ln w="9525">
            <a:solidFill>
              <a:srgbClr val="A6A6A6"/>
            </a:solidFill>
          </a:ln>
        </p:spPr>
        <p:txBody>
          <a:bodyPr wrap="square" lIns="0" tIns="0" rIns="0" bIns="0" rtlCol="0"/>
          <a:lstStyle/>
          <a:p/>
        </p:txBody>
      </p:sp>
      <p:sp>
        <p:nvSpPr>
          <p:cNvPr id="97" name="object 97"/>
          <p:cNvSpPr/>
          <p:nvPr/>
        </p:nvSpPr>
        <p:spPr>
          <a:xfrm flipH="1">
            <a:off x="8427508" y="5245608"/>
            <a:ext cx="0" cy="88900"/>
          </a:xfrm>
          <a:custGeom>
            <a:rect l="l" t="t" r="r" b="b"/>
            <a:pathLst>
              <a:path h="88900">
                <a:moveTo>
                  <a:pt x="0" y="88392"/>
                </a:moveTo>
                <a:lnTo>
                  <a:pt x="0" y="0"/>
                </a:lnTo>
              </a:path>
            </a:pathLst>
          </a:custGeom>
          <a:ln w="9525">
            <a:solidFill>
              <a:srgbClr val="A6A6A6"/>
            </a:solidFill>
          </a:ln>
        </p:spPr>
        <p:txBody>
          <a:bodyPr wrap="square" lIns="0" tIns="0" rIns="0" bIns="0" rtlCol="0"/>
          <a:lstStyle/>
          <a:p/>
        </p:txBody>
      </p:sp>
      <p:sp>
        <p:nvSpPr>
          <p:cNvPr id="98" name="object 98"/>
          <p:cNvSpPr/>
          <p:nvPr/>
        </p:nvSpPr>
        <p:spPr>
          <a:xfrm flipH="1">
            <a:off x="8427508" y="5507735"/>
            <a:ext cx="0" cy="88900"/>
          </a:xfrm>
          <a:custGeom>
            <a:rect l="l" t="t" r="r" b="b"/>
            <a:pathLst>
              <a:path h="88900">
                <a:moveTo>
                  <a:pt x="0" y="88392"/>
                </a:moveTo>
                <a:lnTo>
                  <a:pt x="0" y="0"/>
                </a:lnTo>
              </a:path>
            </a:pathLst>
          </a:custGeom>
          <a:ln w="9525">
            <a:solidFill>
              <a:srgbClr val="A6A6A6"/>
            </a:solidFill>
          </a:ln>
        </p:spPr>
        <p:txBody>
          <a:bodyPr wrap="square" lIns="0" tIns="0" rIns="0" bIns="0" rtlCol="0"/>
          <a:lstStyle/>
          <a:p/>
        </p:txBody>
      </p:sp>
      <p:sp>
        <p:nvSpPr>
          <p:cNvPr id="99" name="object 99"/>
          <p:cNvSpPr/>
          <p:nvPr/>
        </p:nvSpPr>
        <p:spPr>
          <a:xfrm flipH="1">
            <a:off x="8427508" y="5769864"/>
            <a:ext cx="0" cy="88265"/>
          </a:xfrm>
          <a:custGeom>
            <a:rect l="l" t="t" r="r" b="b"/>
            <a:pathLst>
              <a:path h="88264">
                <a:moveTo>
                  <a:pt x="0" y="88039"/>
                </a:moveTo>
                <a:lnTo>
                  <a:pt x="0" y="0"/>
                </a:lnTo>
              </a:path>
            </a:pathLst>
          </a:custGeom>
          <a:ln w="9525">
            <a:solidFill>
              <a:srgbClr val="A6A6A6"/>
            </a:solidFill>
          </a:ln>
        </p:spPr>
        <p:txBody>
          <a:bodyPr wrap="square" lIns="0" tIns="0" rIns="0" bIns="0" rtlCol="0"/>
          <a:lstStyle/>
          <a:p/>
        </p:txBody>
      </p:sp>
      <p:sp>
        <p:nvSpPr>
          <p:cNvPr id="100" name="object 100"/>
          <p:cNvSpPr/>
          <p:nvPr/>
        </p:nvSpPr>
        <p:spPr>
          <a:xfrm flipH="1">
            <a:off x="5919852" y="2933089"/>
            <a:ext cx="0" cy="3143250"/>
          </a:xfrm>
          <a:custGeom>
            <a:rect l="l" t="t" r="r" b="b"/>
            <a:pathLst>
              <a:path h="3143250">
                <a:moveTo>
                  <a:pt x="0" y="0"/>
                </a:moveTo>
                <a:lnTo>
                  <a:pt x="1" y="3143084"/>
                </a:lnTo>
              </a:path>
            </a:pathLst>
          </a:custGeom>
          <a:ln w="9525">
            <a:solidFill>
              <a:srgbClr val="D9D9D9"/>
            </a:solidFill>
          </a:ln>
        </p:spPr>
        <p:txBody>
          <a:bodyPr wrap="square" lIns="0" tIns="0" rIns="0" bIns="0" rtlCol="0"/>
          <a:lstStyle/>
          <a:p/>
        </p:txBody>
      </p:sp>
      <p:sp>
        <p:nvSpPr>
          <p:cNvPr id="101" name="object 101"/>
          <p:cNvSpPr/>
          <p:nvPr/>
        </p:nvSpPr>
        <p:spPr>
          <a:xfrm>
            <a:off x="4939856" y="2933089"/>
            <a:ext cx="980440" cy="0"/>
          </a:xfrm>
          <a:custGeom>
            <a:rect l="l" t="t" r="r" b="b"/>
            <a:pathLst>
              <a:path w="980439">
                <a:moveTo>
                  <a:pt x="0" y="0"/>
                </a:moveTo>
                <a:lnTo>
                  <a:pt x="979995" y="0"/>
                </a:lnTo>
              </a:path>
            </a:pathLst>
          </a:custGeom>
          <a:ln w="9525">
            <a:solidFill>
              <a:srgbClr val="D9D9D9"/>
            </a:solidFill>
          </a:ln>
        </p:spPr>
        <p:txBody>
          <a:bodyPr wrap="square" lIns="0" tIns="0" rIns="0" bIns="0" rtlCol="0"/>
          <a:lstStyle/>
          <a:p/>
        </p:txBody>
      </p:sp>
      <p:sp>
        <p:nvSpPr>
          <p:cNvPr id="102" name="object 102"/>
          <p:cNvSpPr/>
          <p:nvPr/>
        </p:nvSpPr>
        <p:spPr>
          <a:xfrm>
            <a:off x="4939856" y="3718560"/>
            <a:ext cx="980440" cy="0"/>
          </a:xfrm>
          <a:custGeom>
            <a:rect l="l" t="t" r="r" b="b"/>
            <a:pathLst>
              <a:path w="980439">
                <a:moveTo>
                  <a:pt x="0" y="0"/>
                </a:moveTo>
                <a:lnTo>
                  <a:pt x="979995" y="0"/>
                </a:lnTo>
              </a:path>
            </a:pathLst>
          </a:custGeom>
          <a:ln w="9525">
            <a:solidFill>
              <a:srgbClr val="D9D9D9"/>
            </a:solidFill>
          </a:ln>
        </p:spPr>
        <p:txBody>
          <a:bodyPr wrap="square" lIns="0" tIns="0" rIns="0" bIns="0" rtlCol="0"/>
          <a:lstStyle/>
          <a:p/>
        </p:txBody>
      </p:sp>
      <p:sp>
        <p:nvSpPr>
          <p:cNvPr id="103" name="object 103"/>
          <p:cNvSpPr/>
          <p:nvPr/>
        </p:nvSpPr>
        <p:spPr>
          <a:xfrm>
            <a:off x="4939856" y="4504944"/>
            <a:ext cx="980440" cy="0"/>
          </a:xfrm>
          <a:custGeom>
            <a:rect l="l" t="t" r="r" b="b"/>
            <a:pathLst>
              <a:path w="980439">
                <a:moveTo>
                  <a:pt x="0" y="0"/>
                </a:moveTo>
                <a:lnTo>
                  <a:pt x="979995" y="0"/>
                </a:lnTo>
              </a:path>
            </a:pathLst>
          </a:custGeom>
          <a:ln w="9525">
            <a:solidFill>
              <a:srgbClr val="D9D9D9"/>
            </a:solidFill>
          </a:ln>
        </p:spPr>
        <p:txBody>
          <a:bodyPr wrap="square" lIns="0" tIns="0" rIns="0" bIns="0" rtlCol="0"/>
          <a:lstStyle/>
          <a:p/>
        </p:txBody>
      </p:sp>
      <p:sp>
        <p:nvSpPr>
          <p:cNvPr id="104" name="object 104"/>
          <p:cNvSpPr/>
          <p:nvPr/>
        </p:nvSpPr>
        <p:spPr>
          <a:xfrm>
            <a:off x="4939856" y="5291328"/>
            <a:ext cx="980440" cy="0"/>
          </a:xfrm>
          <a:custGeom>
            <a:rect l="l" t="t" r="r" b="b"/>
            <a:pathLst>
              <a:path w="980439">
                <a:moveTo>
                  <a:pt x="0" y="0"/>
                </a:moveTo>
                <a:lnTo>
                  <a:pt x="979995" y="0"/>
                </a:lnTo>
              </a:path>
            </a:pathLst>
          </a:custGeom>
          <a:ln w="9525">
            <a:solidFill>
              <a:srgbClr val="D9D9D9"/>
            </a:solidFill>
          </a:ln>
        </p:spPr>
        <p:txBody>
          <a:bodyPr wrap="square" lIns="0" tIns="0" rIns="0" bIns="0" rtlCol="0"/>
          <a:lstStyle/>
          <a:p/>
        </p:txBody>
      </p:sp>
      <p:sp>
        <p:nvSpPr>
          <p:cNvPr id="105" name="object 105"/>
          <p:cNvSpPr/>
          <p:nvPr/>
        </p:nvSpPr>
        <p:spPr>
          <a:xfrm>
            <a:off x="4939856" y="6076173"/>
            <a:ext cx="980440" cy="0"/>
          </a:xfrm>
          <a:custGeom>
            <a:rect l="l" t="t" r="r" b="b"/>
            <a:pathLst>
              <a:path w="980439">
                <a:moveTo>
                  <a:pt x="0" y="0"/>
                </a:moveTo>
                <a:lnTo>
                  <a:pt x="979995" y="0"/>
                </a:lnTo>
              </a:path>
            </a:pathLst>
          </a:custGeom>
          <a:ln w="9525">
            <a:solidFill>
              <a:srgbClr val="D9D9D9"/>
            </a:solidFill>
          </a:ln>
        </p:spPr>
        <p:txBody>
          <a:bodyPr wrap="square" lIns="0" tIns="0" rIns="0" bIns="0" rtlCol="0"/>
          <a:lstStyle/>
          <a:p/>
        </p:txBody>
      </p:sp>
      <p:sp>
        <p:nvSpPr>
          <p:cNvPr id="106" name="object 106"/>
          <p:cNvSpPr/>
          <p:nvPr/>
        </p:nvSpPr>
        <p:spPr>
          <a:xfrm>
            <a:off x="4656583" y="2933089"/>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107" name="object 107"/>
          <p:cNvSpPr/>
          <p:nvPr/>
        </p:nvSpPr>
        <p:spPr>
          <a:xfrm>
            <a:off x="4656583" y="3718560"/>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108" name="object 108"/>
          <p:cNvSpPr/>
          <p:nvPr/>
        </p:nvSpPr>
        <p:spPr>
          <a:xfrm>
            <a:off x="4656583" y="4504944"/>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109" name="object 109"/>
          <p:cNvSpPr/>
          <p:nvPr/>
        </p:nvSpPr>
        <p:spPr>
          <a:xfrm>
            <a:off x="4656583" y="5291328"/>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sp>
        <p:nvSpPr>
          <p:cNvPr id="110" name="object 110"/>
          <p:cNvSpPr/>
          <p:nvPr/>
        </p:nvSpPr>
        <p:spPr>
          <a:xfrm>
            <a:off x="4656583" y="6076173"/>
            <a:ext cx="283845" cy="0"/>
          </a:xfrm>
          <a:custGeom>
            <a:rect l="l" t="t" r="r" b="b"/>
            <a:pathLst>
              <a:path w="283845">
                <a:moveTo>
                  <a:pt x="0" y="0"/>
                </a:moveTo>
                <a:lnTo>
                  <a:pt x="283273" y="0"/>
                </a:lnTo>
              </a:path>
            </a:pathLst>
          </a:custGeom>
          <a:ln w="9525">
            <a:solidFill>
              <a:srgbClr val="D9D9D9"/>
            </a:solidFill>
          </a:ln>
        </p:spPr>
        <p:txBody>
          <a:bodyPr wrap="square" lIns="0" tIns="0" rIns="0" bIns="0" rtlCol="0"/>
          <a:lstStyle/>
          <a:p/>
        </p:txBody>
      </p:sp>
      <p:graphicFrame>
        <p:nvGraphicFramePr>
          <p:cNvPr id="111" name="object 111"/>
          <p:cNvGraphicFramePr>
            <a:graphicFrameLocks noGrp="1"/>
          </p:cNvGraphicFramePr>
          <p:nvPr/>
        </p:nvGraphicFramePr>
        <p:xfrm>
          <a:off x="5353241" y="4775924"/>
          <a:ext cx="2735580" cy="1278255"/>
        </p:xfrm>
        <a:graphic>
          <a:graphicData uri="http://schemas.openxmlformats.org/drawingml/2006/table">
            <a:tbl>
              <a:tblPr firstRow="1" bandRow="1">
                <a:tableStyleId>{2D5ABB26-0587-4C30-8999-92F81FD0307C}</a:tableStyleId>
              </a:tblPr>
              <a:tblGrid>
                <a:gridCol w="566420"/>
                <a:gridCol w="984250"/>
                <a:gridCol w="520700"/>
                <a:gridCol w="663575"/>
              </a:tblGrid>
              <a:tr h="207555">
                <a:tc>
                  <a:txBody>
                    <a:bodyPr vert="horz" wrap="square"/>
                    <a:lstStyle/>
                    <a:p>
                      <a:pPr marR="69850" algn="r">
                        <a:lnSpc>
                          <a:spcPct val="100000"/>
                        </a:lnSpc>
                        <a:spcBef>
                          <a:spcPts val="300"/>
                        </a:spcBef>
                      </a:pPr>
                      <a:r>
                        <a:rPr sz="900">
                          <a:solidFill>
                            <a:srgbClr val="595959"/>
                          </a:solidFill>
                          <a:latin typeface="微软雅黑"/>
                          <a:cs typeface="微软雅黑"/>
                        </a:rPr>
                        <a:t>元气森林</a:t>
                      </a:r>
                      <a:endParaRPr sz="900">
                        <a:latin typeface="微软雅黑"/>
                        <a:cs typeface="微软雅黑"/>
                      </a:endParaRPr>
                    </a:p>
                  </a:txBody>
                  <a:tcPr marL="0" marR="0" marT="38100" marB="0"/>
                </a:tc>
                <a:tc>
                  <a:txBody>
                    <a:bodyPr vert="horz" wrap="square"/>
                    <a:lstStyle/>
                    <a:p>
                      <a:pPr>
                        <a:lnSpc>
                          <a:spcPct val="100000"/>
                        </a:lnSpc>
                      </a:pPr>
                      <a:endParaRPr sz="1100">
                        <a:latin typeface="Times New Roman"/>
                        <a:cs typeface="Times New Roman"/>
                      </a:endParaRPr>
                    </a:p>
                  </a:txBody>
                  <a:tcPr marL="0" marR="0" marT="0" marB="0">
                    <a:solidFill>
                      <a:srgbClr val="0263AB"/>
                    </a:solidFill>
                  </a:tcPr>
                </a:tc>
                <a:tc>
                  <a:txBody>
                    <a:bodyPr vert="horz" wrap="square"/>
                    <a:lstStyle/>
                    <a:p>
                      <a:pPr marR="74930" algn="r">
                        <a:lnSpc>
                          <a:spcPts val="1140"/>
                        </a:lnSpc>
                        <a:spcBef>
                          <a:spcPts val="395"/>
                        </a:spcBef>
                      </a:pPr>
                      <a:r>
                        <a:rPr sz="1000">
                          <a:solidFill>
                            <a:srgbClr val="FFFFFF"/>
                          </a:solidFill>
                          <a:latin typeface="微软雅黑"/>
                          <a:cs typeface="微软雅黑"/>
                        </a:rPr>
                        <a:t>100%</a:t>
                      </a:r>
                      <a:endParaRPr sz="1000">
                        <a:latin typeface="微软雅黑"/>
                        <a:cs typeface="微软雅黑"/>
                      </a:endParaRPr>
                    </a:p>
                  </a:txBody>
                  <a:tcPr marL="0" marR="0" marT="50165" marB="0">
                    <a:solidFill>
                      <a:srgbClr val="0263AB"/>
                    </a:solidFill>
                  </a:tcPr>
                </a:tc>
                <a:tc>
                  <a:txBody>
                    <a:bodyPr vert="horz" wrap="square"/>
                    <a:lstStyle/>
                    <a:p>
                      <a:pPr>
                        <a:lnSpc>
                          <a:spcPct val="100000"/>
                        </a:lnSpc>
                      </a:pPr>
                      <a:endParaRPr sz="1100">
                        <a:latin typeface="Times New Roman"/>
                        <a:cs typeface="Times New Roman"/>
                      </a:endParaRPr>
                    </a:p>
                  </a:txBody>
                  <a:tcPr marL="0" marR="0" marT="0" marB="0">
                    <a:solidFill>
                      <a:srgbClr val="0263AB"/>
                    </a:solidFill>
                  </a:tcPr>
                </a:tc>
              </a:tr>
              <a:tr h="86322">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r>
              <a:tr h="198665">
                <a:tc>
                  <a:txBody>
                    <a:bodyPr vert="horz" wrap="square"/>
                    <a:lstStyle/>
                    <a:p>
                      <a:pPr marR="69850" algn="r">
                        <a:lnSpc>
                          <a:spcPct val="100000"/>
                        </a:lnSpc>
                        <a:spcBef>
                          <a:spcPts val="50"/>
                        </a:spcBef>
                      </a:pPr>
                      <a:r>
                        <a:rPr sz="900">
                          <a:solidFill>
                            <a:srgbClr val="595959"/>
                          </a:solidFill>
                          <a:latin typeface="微软雅黑"/>
                          <a:cs typeface="微软雅黑"/>
                        </a:rPr>
                        <a:t>王老吉</a:t>
                      </a:r>
                      <a:endParaRPr sz="900">
                        <a:latin typeface="微软雅黑"/>
                        <a:cs typeface="微软雅黑"/>
                      </a:endParaRPr>
                    </a:p>
                  </a:txBody>
                  <a:tcPr marL="0" marR="0" marT="6350" marB="0"/>
                </a:tc>
                <a:tc>
                  <a:txBody>
                    <a:bodyPr vert="horz" wrap="square"/>
                    <a:lstStyle/>
                    <a:p>
                      <a:pPr marR="128905" algn="r">
                        <a:lnSpc>
                          <a:spcPct val="100000"/>
                        </a:lnSpc>
                        <a:spcBef>
                          <a:spcPts val="145"/>
                        </a:spcBef>
                      </a:pPr>
                      <a:r>
                        <a:rPr sz="1000">
                          <a:solidFill>
                            <a:srgbClr val="FFFFFF"/>
                          </a:solidFill>
                          <a:latin typeface="微软雅黑"/>
                          <a:cs typeface="微软雅黑"/>
                        </a:rPr>
                        <a:t>57%</a:t>
                      </a:r>
                      <a:endParaRPr sz="1000">
                        <a:latin typeface="微软雅黑"/>
                        <a:cs typeface="微软雅黑"/>
                      </a:endParaRPr>
                    </a:p>
                  </a:txBody>
                  <a:tcPr marL="0" marR="0" marT="18415"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R="59690" algn="r">
                        <a:lnSpc>
                          <a:spcPct val="100000"/>
                        </a:lnSpc>
                        <a:spcBef>
                          <a:spcPts val="145"/>
                        </a:spcBef>
                      </a:pPr>
                      <a:r>
                        <a:rPr sz="1000">
                          <a:solidFill>
                            <a:srgbClr val="FFFFFF"/>
                          </a:solidFill>
                          <a:latin typeface="微软雅黑"/>
                          <a:cs typeface="微软雅黑"/>
                        </a:rPr>
                        <a:t>43%</a:t>
                      </a:r>
                      <a:endParaRPr sz="1000">
                        <a:latin typeface="微软雅黑"/>
                        <a:cs typeface="微软雅黑"/>
                      </a:endParaRPr>
                    </a:p>
                  </a:txBody>
                  <a:tcPr marL="0" marR="0" marT="18415" marB="0">
                    <a:solidFill>
                      <a:srgbClr val="0263AB"/>
                    </a:solidFill>
                  </a:tcPr>
                </a:tc>
              </a:tr>
              <a:tr h="239267">
                <a:tc>
                  <a:txBody>
                    <a:bodyPr vert="horz" wrap="square"/>
                    <a:lstStyle/>
                    <a:p>
                      <a:pPr marR="69850" algn="r">
                        <a:lnSpc>
                          <a:spcPct val="100000"/>
                        </a:lnSpc>
                        <a:spcBef>
                          <a:spcPts val="550"/>
                        </a:spcBef>
                      </a:pPr>
                      <a:r>
                        <a:rPr sz="900">
                          <a:solidFill>
                            <a:srgbClr val="595959"/>
                          </a:solidFill>
                          <a:latin typeface="微软雅黑"/>
                          <a:cs typeface="微软雅黑"/>
                        </a:rPr>
                        <a:t>伊刻活泉</a:t>
                      </a:r>
                      <a:endParaRPr sz="900">
                        <a:latin typeface="微软雅黑"/>
                        <a:cs typeface="微软雅黑"/>
                      </a:endParaRPr>
                    </a:p>
                  </a:txBody>
                  <a:tcPr marL="0" marR="0" marT="69850" marB="0"/>
                </a:tc>
                <a:tc>
                  <a:txBody>
                    <a:bodyPr vert="horz" wrap="square"/>
                    <a:lstStyle/>
                    <a:p>
                      <a:pPr marR="93345" algn="r">
                        <a:lnSpc>
                          <a:spcPts val="1140"/>
                        </a:lnSpc>
                        <a:spcBef>
                          <a:spcPts val="640"/>
                        </a:spcBef>
                      </a:pPr>
                      <a:r>
                        <a:rPr sz="1000">
                          <a:solidFill>
                            <a:srgbClr val="FFFFFF"/>
                          </a:solidFill>
                          <a:latin typeface="微软雅黑"/>
                          <a:cs typeface="微软雅黑"/>
                        </a:rPr>
                        <a:t>60%</a:t>
                      </a:r>
                      <a:endParaRPr sz="1000">
                        <a:latin typeface="微软雅黑"/>
                        <a:cs typeface="微软雅黑"/>
                      </a:endParaRPr>
                    </a:p>
                  </a:txBody>
                  <a:tcPr marL="0" marR="0" marT="8128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R="24130" algn="r">
                        <a:lnSpc>
                          <a:spcPts val="1140"/>
                        </a:lnSpc>
                        <a:spcBef>
                          <a:spcPts val="640"/>
                        </a:spcBef>
                      </a:pPr>
                      <a:r>
                        <a:rPr sz="1000">
                          <a:solidFill>
                            <a:srgbClr val="FFFFFF"/>
                          </a:solidFill>
                          <a:latin typeface="微软雅黑"/>
                          <a:cs typeface="微软雅黑"/>
                        </a:rPr>
                        <a:t>40%</a:t>
                      </a:r>
                      <a:endParaRPr sz="1000">
                        <a:latin typeface="微软雅黑"/>
                        <a:cs typeface="微软雅黑"/>
                      </a:endParaRPr>
                    </a:p>
                  </a:txBody>
                  <a:tcPr marL="0" marR="0" marT="81280" marB="0">
                    <a:solidFill>
                      <a:srgbClr val="0263AB"/>
                    </a:solidFill>
                  </a:tcPr>
                </a:tc>
              </a:tr>
              <a:tr h="86322">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r>
              <a:tr h="175805">
                <a:tc>
                  <a:txBody>
                    <a:bodyPr vert="horz" wrap="square"/>
                    <a:lstStyle/>
                    <a:p>
                      <a:pPr marR="69850" algn="r">
                        <a:lnSpc>
                          <a:spcPct val="100000"/>
                        </a:lnSpc>
                        <a:spcBef>
                          <a:spcPts val="50"/>
                        </a:spcBef>
                      </a:pPr>
                      <a:r>
                        <a:rPr sz="900">
                          <a:solidFill>
                            <a:srgbClr val="595959"/>
                          </a:solidFill>
                          <a:latin typeface="微软雅黑"/>
                          <a:cs typeface="微软雅黑"/>
                        </a:rPr>
                        <a:t>农夫山泉</a:t>
                      </a:r>
                      <a:endParaRPr sz="900">
                        <a:latin typeface="微软雅黑"/>
                        <a:cs typeface="微软雅黑"/>
                      </a:endParaRPr>
                    </a:p>
                  </a:txBody>
                  <a:tcPr marL="0" marR="0" marT="6350" marB="0"/>
                </a:tc>
                <a:tc>
                  <a:txBody>
                    <a:bodyPr vert="horz" wrap="square"/>
                    <a:lstStyle/>
                    <a:p>
                      <a:pPr>
                        <a:lnSpc>
                          <a:spcPct val="100000"/>
                        </a:lnSpc>
                      </a:pPr>
                      <a:endParaRPr sz="1000">
                        <a:latin typeface="Times New Roman"/>
                        <a:cs typeface="Times New Roman"/>
                      </a:endParaRPr>
                    </a:p>
                  </a:txBody>
                  <a:tcPr marL="0" marR="0" marT="0" marB="0">
                    <a:solidFill>
                      <a:srgbClr val="0263AB"/>
                    </a:solidFill>
                  </a:tcPr>
                </a:tc>
                <a:tc>
                  <a:txBody>
                    <a:bodyPr vert="horz" wrap="square"/>
                    <a:lstStyle/>
                    <a:p>
                      <a:pPr marR="74930" algn="r">
                        <a:lnSpc>
                          <a:spcPts val="1140"/>
                        </a:lnSpc>
                        <a:spcBef>
                          <a:spcPts val="145"/>
                        </a:spcBef>
                      </a:pPr>
                      <a:r>
                        <a:rPr sz="1000">
                          <a:solidFill>
                            <a:srgbClr val="FFFFFF"/>
                          </a:solidFill>
                          <a:latin typeface="微软雅黑"/>
                          <a:cs typeface="微软雅黑"/>
                        </a:rPr>
                        <a:t>100%</a:t>
                      </a:r>
                      <a:endParaRPr sz="1000">
                        <a:latin typeface="微软雅黑"/>
                        <a:cs typeface="微软雅黑"/>
                      </a:endParaRPr>
                    </a:p>
                  </a:txBody>
                  <a:tcPr marL="0" marR="0" marT="18415" marB="0">
                    <a:solidFill>
                      <a:srgbClr val="0263AB"/>
                    </a:solidFill>
                  </a:tcPr>
                </a:tc>
                <a:tc>
                  <a:txBody>
                    <a:bodyPr vert="horz" wrap="square"/>
                    <a:lstStyle/>
                    <a:p>
                      <a:pPr>
                        <a:lnSpc>
                          <a:spcPct val="100000"/>
                        </a:lnSpc>
                      </a:pPr>
                      <a:endParaRPr sz="1000">
                        <a:latin typeface="Times New Roman"/>
                        <a:cs typeface="Times New Roman"/>
                      </a:endParaRPr>
                    </a:p>
                  </a:txBody>
                  <a:tcPr marL="0" marR="0" marT="0" marB="0">
                    <a:solidFill>
                      <a:srgbClr val="0263AB"/>
                    </a:solidFill>
                  </a:tcPr>
                </a:tc>
              </a:tr>
              <a:tr h="86322">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r>
              <a:tr h="197895">
                <a:tc>
                  <a:txBody>
                    <a:bodyPr vert="horz" wrap="square"/>
                    <a:lstStyle/>
                    <a:p>
                      <a:pPr marR="69850" algn="r">
                        <a:lnSpc>
                          <a:spcPct val="100000"/>
                        </a:lnSpc>
                        <a:spcBef>
                          <a:spcPts val="50"/>
                        </a:spcBef>
                      </a:pPr>
                      <a:r>
                        <a:rPr sz="900">
                          <a:solidFill>
                            <a:srgbClr val="595959"/>
                          </a:solidFill>
                          <a:latin typeface="微软雅黑"/>
                          <a:cs typeface="微软雅黑"/>
                        </a:rPr>
                        <a:t>纯水乐</a:t>
                      </a:r>
                      <a:endParaRPr sz="900">
                        <a:latin typeface="微软雅黑"/>
                        <a:cs typeface="微软雅黑"/>
                      </a:endParaRPr>
                    </a:p>
                  </a:txBody>
                  <a:tcPr marL="0" marR="0" marT="6350" marB="0"/>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marR="74930" algn="r">
                        <a:lnSpc>
                          <a:spcPct val="100000"/>
                        </a:lnSpc>
                        <a:spcBef>
                          <a:spcPts val="145"/>
                        </a:spcBef>
                      </a:pPr>
                      <a:r>
                        <a:rPr sz="1000">
                          <a:solidFill>
                            <a:srgbClr val="FFFFFF"/>
                          </a:solidFill>
                          <a:latin typeface="微软雅黑"/>
                          <a:cs typeface="微软雅黑"/>
                        </a:rPr>
                        <a:t>100%</a:t>
                      </a:r>
                      <a:endParaRPr sz="1000">
                        <a:latin typeface="微软雅黑"/>
                        <a:cs typeface="微软雅黑"/>
                      </a:endParaRPr>
                    </a:p>
                  </a:txBody>
                  <a:tcPr marL="0" marR="0" marT="18415"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r>
            </a:tbl>
          </a:graphicData>
        </a:graphic>
      </p:graphicFrame>
      <p:sp>
        <p:nvSpPr>
          <p:cNvPr id="112" name="object 112"/>
          <p:cNvSpPr txBox="1"/>
          <p:nvPr/>
        </p:nvSpPr>
        <p:spPr>
          <a:xfrm>
            <a:off x="6381479" y="298145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48%</a:t>
            </a:r>
            <a:endParaRPr sz="1000">
              <a:latin typeface="微软雅黑"/>
              <a:cs typeface="微软雅黑"/>
            </a:endParaRPr>
          </a:p>
        </p:txBody>
      </p:sp>
      <p:sp>
        <p:nvSpPr>
          <p:cNvPr id="113" name="object 113"/>
          <p:cNvSpPr txBox="1"/>
          <p:nvPr/>
        </p:nvSpPr>
        <p:spPr>
          <a:xfrm>
            <a:off x="6403097" y="3243579"/>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50%</a:t>
            </a:r>
            <a:endParaRPr sz="1000">
              <a:latin typeface="微软雅黑"/>
              <a:cs typeface="微软雅黑"/>
            </a:endParaRPr>
          </a:p>
        </p:txBody>
      </p:sp>
      <p:sp>
        <p:nvSpPr>
          <p:cNvPr id="114" name="object 114"/>
          <p:cNvSpPr txBox="1"/>
          <p:nvPr/>
        </p:nvSpPr>
        <p:spPr>
          <a:xfrm>
            <a:off x="6246367" y="350570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38%</a:t>
            </a:r>
            <a:endParaRPr sz="1000">
              <a:latin typeface="微软雅黑"/>
              <a:cs typeface="微软雅黑"/>
            </a:endParaRPr>
          </a:p>
        </p:txBody>
      </p:sp>
      <p:sp>
        <p:nvSpPr>
          <p:cNvPr id="115" name="object 115"/>
          <p:cNvSpPr txBox="1"/>
          <p:nvPr/>
        </p:nvSpPr>
        <p:spPr>
          <a:xfrm>
            <a:off x="6194084" y="376478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33%</a:t>
            </a:r>
            <a:endParaRPr sz="1000">
              <a:latin typeface="微软雅黑"/>
              <a:cs typeface="微软雅黑"/>
            </a:endParaRPr>
          </a:p>
        </p:txBody>
      </p:sp>
      <p:sp>
        <p:nvSpPr>
          <p:cNvPr id="116" name="object 116"/>
          <p:cNvSpPr txBox="1"/>
          <p:nvPr/>
        </p:nvSpPr>
        <p:spPr>
          <a:xfrm>
            <a:off x="6992766" y="4026916"/>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117" name="object 117"/>
          <p:cNvSpPr txBox="1"/>
          <p:nvPr/>
        </p:nvSpPr>
        <p:spPr>
          <a:xfrm>
            <a:off x="6089639" y="455117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25%</a:t>
            </a:r>
            <a:endParaRPr sz="1000">
              <a:latin typeface="微软雅黑"/>
              <a:cs typeface="微软雅黑"/>
            </a:endParaRPr>
          </a:p>
        </p:txBody>
      </p:sp>
      <p:sp>
        <p:nvSpPr>
          <p:cNvPr id="118" name="object 118"/>
          <p:cNvSpPr txBox="1"/>
          <p:nvPr/>
        </p:nvSpPr>
        <p:spPr>
          <a:xfrm>
            <a:off x="7635307" y="298145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52%</a:t>
            </a:r>
            <a:endParaRPr sz="1000">
              <a:latin typeface="微软雅黑"/>
              <a:cs typeface="微软雅黑"/>
            </a:endParaRPr>
          </a:p>
        </p:txBody>
      </p:sp>
      <p:sp>
        <p:nvSpPr>
          <p:cNvPr id="119" name="object 119"/>
          <p:cNvSpPr txBox="1"/>
          <p:nvPr/>
        </p:nvSpPr>
        <p:spPr>
          <a:xfrm>
            <a:off x="7656924" y="3243579"/>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50%</a:t>
            </a:r>
            <a:endParaRPr sz="1000">
              <a:latin typeface="微软雅黑"/>
              <a:cs typeface="微软雅黑"/>
            </a:endParaRPr>
          </a:p>
        </p:txBody>
      </p:sp>
      <p:sp>
        <p:nvSpPr>
          <p:cNvPr id="120" name="object 120"/>
          <p:cNvSpPr txBox="1"/>
          <p:nvPr/>
        </p:nvSpPr>
        <p:spPr>
          <a:xfrm>
            <a:off x="7500195" y="350570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63%</a:t>
            </a:r>
            <a:endParaRPr sz="1000">
              <a:latin typeface="微软雅黑"/>
              <a:cs typeface="微软雅黑"/>
            </a:endParaRPr>
          </a:p>
        </p:txBody>
      </p:sp>
      <p:sp>
        <p:nvSpPr>
          <p:cNvPr id="121" name="object 121"/>
          <p:cNvSpPr txBox="1"/>
          <p:nvPr/>
        </p:nvSpPr>
        <p:spPr>
          <a:xfrm>
            <a:off x="7447912" y="376478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67%</a:t>
            </a:r>
            <a:endParaRPr sz="1000">
              <a:latin typeface="微软雅黑"/>
              <a:cs typeface="微软雅黑"/>
            </a:endParaRPr>
          </a:p>
        </p:txBody>
      </p:sp>
      <p:sp>
        <p:nvSpPr>
          <p:cNvPr id="122" name="object 122"/>
          <p:cNvSpPr txBox="1"/>
          <p:nvPr/>
        </p:nvSpPr>
        <p:spPr>
          <a:xfrm>
            <a:off x="6992766" y="4289044"/>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123" name="object 123"/>
          <p:cNvSpPr txBox="1"/>
          <p:nvPr/>
        </p:nvSpPr>
        <p:spPr>
          <a:xfrm>
            <a:off x="7343468" y="455117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75%</a:t>
            </a:r>
            <a:endParaRPr sz="1000">
              <a:latin typeface="微软雅黑"/>
              <a:cs typeface="微软雅黑"/>
            </a:endParaRPr>
          </a:p>
        </p:txBody>
      </p:sp>
      <p:sp>
        <p:nvSpPr>
          <p:cNvPr id="124" name="object 124"/>
          <p:cNvSpPr txBox="1"/>
          <p:nvPr/>
        </p:nvSpPr>
        <p:spPr>
          <a:xfrm>
            <a:off x="5372291" y="2969767"/>
            <a:ext cx="482600" cy="687070"/>
          </a:xfrm>
          <a:prstGeom prst="rect">
            <a:avLst/>
          </a:prstGeom>
        </p:spPr>
        <p:txBody>
          <a:bodyPr vert="horz" wrap="square" lIns="0" tIns="12700" rIns="0" bIns="0" rtlCol="0">
            <a:spAutoFit/>
          </a:bodyPr>
          <a:lstStyle/>
          <a:p>
            <a:pPr marL="241300">
              <a:lnSpc>
                <a:spcPct val="100000"/>
              </a:lnSpc>
              <a:spcBef>
                <a:spcPts val="100"/>
              </a:spcBef>
            </a:pPr>
            <a:r>
              <a:rPr sz="900">
                <a:solidFill>
                  <a:srgbClr val="595959"/>
                </a:solidFill>
                <a:latin typeface="微软雅黑"/>
                <a:cs typeface="微软雅黑"/>
              </a:rPr>
              <a:t>伊利</a:t>
            </a:r>
            <a:endParaRPr sz="900">
              <a:latin typeface="微软雅黑"/>
              <a:cs typeface="微软雅黑"/>
            </a:endParaRPr>
          </a:p>
          <a:p>
            <a:pPr marL="12700" marR="5080">
              <a:lnSpc>
                <a:spcPct val="191100"/>
              </a:lnSpc>
            </a:pPr>
            <a:r>
              <a:rPr sz="900">
                <a:solidFill>
                  <a:srgbClr val="595959"/>
                </a:solidFill>
                <a:latin typeface="微软雅黑"/>
                <a:cs typeface="微软雅黑"/>
              </a:rPr>
              <a:t>伊利金典 蒙牛纯甄</a:t>
            </a:r>
            <a:endParaRPr sz="900">
              <a:latin typeface="微软雅黑"/>
              <a:cs typeface="微软雅黑"/>
            </a:endParaRPr>
          </a:p>
        </p:txBody>
      </p:sp>
      <p:sp>
        <p:nvSpPr>
          <p:cNvPr id="125" name="object 125"/>
          <p:cNvSpPr txBox="1"/>
          <p:nvPr/>
        </p:nvSpPr>
        <p:spPr>
          <a:xfrm>
            <a:off x="4936681" y="3756152"/>
            <a:ext cx="918210" cy="683895"/>
          </a:xfrm>
          <a:prstGeom prst="rect">
            <a:avLst/>
          </a:prstGeom>
        </p:spPr>
        <p:txBody>
          <a:bodyPr vert="horz" wrap="square" lIns="0" tIns="12700" rIns="0" bIns="0" rtlCol="0">
            <a:spAutoFit/>
          </a:bodyPr>
          <a:lstStyle/>
          <a:p>
            <a:pPr marL="12700">
              <a:lnSpc>
                <a:spcPct val="100000"/>
              </a:lnSpc>
              <a:spcBef>
                <a:spcPts val="100"/>
              </a:spcBef>
            </a:pPr>
            <a:r>
              <a:rPr sz="900" spc="-5">
                <a:solidFill>
                  <a:srgbClr val="595959"/>
                </a:solidFill>
                <a:latin typeface="微软雅黑"/>
                <a:cs typeface="微软雅黑"/>
              </a:rPr>
              <a:t>Nes</a:t>
            </a:r>
            <a:r>
              <a:rPr sz="900">
                <a:solidFill>
                  <a:srgbClr val="595959"/>
                </a:solidFill>
                <a:latin typeface="微软雅黑"/>
                <a:cs typeface="微软雅黑"/>
              </a:rPr>
              <a:t>caf</a:t>
            </a:r>
            <a:r>
              <a:rPr sz="900" spc="-5">
                <a:solidFill>
                  <a:srgbClr val="595959"/>
                </a:solidFill>
                <a:latin typeface="微软雅黑"/>
                <a:cs typeface="微软雅黑"/>
              </a:rPr>
              <a:t>e</a:t>
            </a:r>
            <a:r>
              <a:rPr sz="900">
                <a:solidFill>
                  <a:srgbClr val="595959"/>
                </a:solidFill>
                <a:latin typeface="微软雅黑"/>
                <a:cs typeface="微软雅黑"/>
              </a:rPr>
              <a:t>雀巢咖啡</a:t>
            </a:r>
            <a:endParaRPr sz="900">
              <a:latin typeface="微软雅黑"/>
              <a:cs typeface="微软雅黑"/>
            </a:endParaRPr>
          </a:p>
          <a:p>
            <a:pPr marL="448309" marR="5080">
              <a:lnSpc>
                <a:spcPts val="2060"/>
              </a:lnSpc>
              <a:spcBef>
                <a:spcPts val="210"/>
              </a:spcBef>
            </a:pPr>
            <a:r>
              <a:rPr sz="900">
                <a:solidFill>
                  <a:srgbClr val="595959"/>
                </a:solidFill>
                <a:latin typeface="微软雅黑"/>
                <a:cs typeface="微软雅黑"/>
              </a:rPr>
              <a:t>五谷磨房 沪上阿姨</a:t>
            </a:r>
            <a:endParaRPr sz="900">
              <a:latin typeface="微软雅黑"/>
              <a:cs typeface="微软雅黑"/>
            </a:endParaRPr>
          </a:p>
        </p:txBody>
      </p:sp>
      <p:sp>
        <p:nvSpPr>
          <p:cNvPr id="126" name="object 126"/>
          <p:cNvSpPr txBox="1"/>
          <p:nvPr/>
        </p:nvSpPr>
        <p:spPr>
          <a:xfrm>
            <a:off x="5600891" y="4539488"/>
            <a:ext cx="254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雪碧</a:t>
            </a:r>
            <a:endParaRPr sz="900">
              <a:latin typeface="微软雅黑"/>
              <a:cs typeface="微软雅黑"/>
            </a:endParaRPr>
          </a:p>
        </p:txBody>
      </p:sp>
      <p:sp>
        <p:nvSpPr>
          <p:cNvPr id="127" name="object 127"/>
          <p:cNvSpPr txBox="1"/>
          <p:nvPr/>
        </p:nvSpPr>
        <p:spPr>
          <a:xfrm>
            <a:off x="4672167" y="3084067"/>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乳类饮品</a:t>
            </a:r>
            <a:endParaRPr sz="900">
              <a:latin typeface="微软雅黑"/>
              <a:cs typeface="微软雅黑"/>
            </a:endParaRPr>
          </a:p>
        </p:txBody>
      </p:sp>
      <p:sp>
        <p:nvSpPr>
          <p:cNvPr id="128" name="object 128"/>
          <p:cNvSpPr txBox="1"/>
          <p:nvPr/>
        </p:nvSpPr>
        <p:spPr>
          <a:xfrm>
            <a:off x="4672167" y="3983227"/>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冲饮</a:t>
            </a:r>
            <a:endParaRPr sz="900">
              <a:latin typeface="微软雅黑"/>
              <a:cs typeface="微软雅黑"/>
            </a:endParaRPr>
          </a:p>
        </p:txBody>
      </p:sp>
      <p:sp>
        <p:nvSpPr>
          <p:cNvPr id="129" name="object 129"/>
          <p:cNvSpPr txBox="1"/>
          <p:nvPr/>
        </p:nvSpPr>
        <p:spPr>
          <a:xfrm>
            <a:off x="4672167" y="4769611"/>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饮品</a:t>
            </a:r>
            <a:endParaRPr sz="900">
              <a:latin typeface="微软雅黑"/>
              <a:cs typeface="微软雅黑"/>
            </a:endParaRPr>
          </a:p>
        </p:txBody>
      </p:sp>
      <p:sp>
        <p:nvSpPr>
          <p:cNvPr id="130" name="object 130"/>
          <p:cNvSpPr txBox="1"/>
          <p:nvPr/>
        </p:nvSpPr>
        <p:spPr>
          <a:xfrm>
            <a:off x="4672167" y="5555995"/>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水饮</a:t>
            </a:r>
            <a:endParaRPr sz="900">
              <a:latin typeface="微软雅黑"/>
              <a:cs typeface="微软雅黑"/>
            </a:endParaRPr>
          </a:p>
        </p:txBody>
      </p:sp>
      <p:sp>
        <p:nvSpPr>
          <p:cNvPr id="131" name="object 131"/>
          <p:cNvSpPr txBox="1"/>
          <p:nvPr/>
        </p:nvSpPr>
        <p:spPr>
          <a:xfrm>
            <a:off x="273575" y="968755"/>
            <a:ext cx="8524875" cy="1557655"/>
          </a:xfrm>
          <a:prstGeom prst="rect">
            <a:avLst/>
          </a:prstGeom>
        </p:spPr>
        <p:txBody>
          <a:bodyPr vert="horz" wrap="square" lIns="0" tIns="23495" rIns="0" bIns="0" rtlCol="0">
            <a:spAutoFit/>
          </a:bodyPr>
          <a:lstStyle/>
          <a:p>
            <a:pPr marL="297815" marR="5080" indent="-285750">
              <a:lnSpc>
                <a:spcPts val="1390"/>
              </a:lnSpc>
              <a:spcBef>
                <a:spcPts val="185"/>
              </a:spcBef>
              <a:buFont typeface="Arial"/>
              <a:buChar char="•"/>
              <a:tabLst>
                <a:tab pos="297815"/>
                <a:tab pos="298450"/>
              </a:tabLst>
            </a:pPr>
            <a:r>
              <a:rPr sz="1200">
                <a:solidFill>
                  <a:srgbClr val="404040"/>
                </a:solidFill>
                <a:latin typeface="微软雅黑"/>
                <a:cs typeface="微软雅黑"/>
              </a:rPr>
              <a:t>食品品牌官宣代言人中，除金龙鱼（粮油</a:t>
            </a:r>
            <a:r>
              <a:rPr sz="1200" spc="-5">
                <a:solidFill>
                  <a:srgbClr val="404040"/>
                </a:solidFill>
                <a:latin typeface="微软雅黑"/>
                <a:cs typeface="微软雅黑"/>
              </a:rPr>
              <a:t>/</a:t>
            </a:r>
            <a:r>
              <a:rPr sz="1200">
                <a:solidFill>
                  <a:srgbClr val="404040"/>
                </a:solidFill>
                <a:latin typeface="微软雅黑"/>
                <a:cs typeface="微软雅黑"/>
              </a:rPr>
              <a:t>调味</a:t>
            </a:r>
            <a:r>
              <a:rPr sz="1200" spc="-5">
                <a:solidFill>
                  <a:srgbClr val="404040"/>
                </a:solidFill>
                <a:latin typeface="微软雅黑"/>
                <a:cs typeface="微软雅黑"/>
              </a:rPr>
              <a:t>/</a:t>
            </a:r>
            <a:r>
              <a:rPr sz="1200">
                <a:solidFill>
                  <a:srgbClr val="404040"/>
                </a:solidFill>
                <a:latin typeface="微软雅黑"/>
                <a:cs typeface="微软雅黑"/>
              </a:rPr>
              <a:t>干货）男女比例持平，其他品牌均以男性为主，其中来伊份</a:t>
            </a:r>
            <a:r>
              <a:rPr sz="1200" spc="5">
                <a:solidFill>
                  <a:srgbClr val="404040"/>
                </a:solidFill>
                <a:latin typeface="微软雅黑"/>
                <a:cs typeface="微软雅黑"/>
              </a:rPr>
              <a:t>&amp;</a:t>
            </a:r>
            <a:r>
              <a:rPr sz="1200">
                <a:solidFill>
                  <a:srgbClr val="404040"/>
                </a:solidFill>
                <a:latin typeface="微软雅黑"/>
                <a:cs typeface="微软雅黑"/>
              </a:rPr>
              <a:t>北纬</a:t>
            </a:r>
            <a:r>
              <a:rPr sz="1200" spc="-5">
                <a:solidFill>
                  <a:srgbClr val="404040"/>
                </a:solidFill>
                <a:latin typeface="微软雅黑"/>
                <a:cs typeface="微软雅黑"/>
              </a:rPr>
              <a:t>47</a:t>
            </a:r>
            <a:r>
              <a:rPr sz="1200">
                <a:solidFill>
                  <a:srgbClr val="404040"/>
                </a:solidFill>
                <a:latin typeface="微软雅黑"/>
                <a:cs typeface="微软雅黑"/>
              </a:rPr>
              <a:t>度（粮 油</a:t>
            </a:r>
            <a:r>
              <a:rPr sz="1200" spc="-5">
                <a:solidFill>
                  <a:srgbClr val="404040"/>
                </a:solidFill>
                <a:latin typeface="微软雅黑"/>
                <a:cs typeface="微软雅黑"/>
              </a:rPr>
              <a:t>/</a:t>
            </a:r>
            <a:r>
              <a:rPr sz="1200">
                <a:solidFill>
                  <a:srgbClr val="404040"/>
                </a:solidFill>
                <a:latin typeface="微软雅黑"/>
                <a:cs typeface="微软雅黑"/>
              </a:rPr>
              <a:t>调味</a:t>
            </a:r>
            <a:r>
              <a:rPr sz="1200" spc="-5">
                <a:solidFill>
                  <a:srgbClr val="404040"/>
                </a:solidFill>
                <a:latin typeface="微软雅黑"/>
                <a:cs typeface="微软雅黑"/>
              </a:rPr>
              <a:t>/</a:t>
            </a:r>
            <a:r>
              <a:rPr sz="1200">
                <a:solidFill>
                  <a:srgbClr val="404040"/>
                </a:solidFill>
                <a:latin typeface="微软雅黑"/>
                <a:cs typeface="微软雅黑"/>
              </a:rPr>
              <a:t>干货）、</a:t>
            </a:r>
            <a:r>
              <a:rPr sz="1200" spc="-5">
                <a:solidFill>
                  <a:srgbClr val="404040"/>
                </a:solidFill>
                <a:latin typeface="微软雅黑"/>
                <a:cs typeface="微软雅黑"/>
              </a:rPr>
              <a:t>Nestle</a:t>
            </a:r>
            <a:r>
              <a:rPr sz="1200">
                <a:solidFill>
                  <a:srgbClr val="404040"/>
                </a:solidFill>
                <a:latin typeface="微软雅黑"/>
                <a:cs typeface="微软雅黑"/>
              </a:rPr>
              <a:t>雀巢</a:t>
            </a:r>
            <a:r>
              <a:rPr sz="1200" spc="5">
                <a:solidFill>
                  <a:srgbClr val="404040"/>
                </a:solidFill>
                <a:latin typeface="微软雅黑"/>
                <a:cs typeface="微软雅黑"/>
              </a:rPr>
              <a:t>&amp;</a:t>
            </a:r>
            <a:r>
              <a:rPr sz="1200">
                <a:solidFill>
                  <a:srgbClr val="404040"/>
                </a:solidFill>
                <a:latin typeface="微软雅黑"/>
                <a:cs typeface="微软雅黑"/>
              </a:rPr>
              <a:t>伊利甄稀（生鲜速食）男性占比</a:t>
            </a:r>
            <a:r>
              <a:rPr sz="1200" spc="-5">
                <a:solidFill>
                  <a:srgbClr val="404040"/>
                </a:solidFill>
                <a:latin typeface="微软雅黑"/>
                <a:cs typeface="微软雅黑"/>
              </a:rPr>
              <a:t>100%；</a:t>
            </a:r>
            <a:endParaRPr sz="1200">
              <a:latin typeface="微软雅黑"/>
              <a:cs typeface="微软雅黑"/>
            </a:endParaRPr>
          </a:p>
          <a:p>
            <a:pPr marL="297815" marR="8890" indent="-285750">
              <a:lnSpc>
                <a:spcPct val="100800"/>
              </a:lnSpc>
              <a:spcBef>
                <a:spcPts val="915"/>
              </a:spcBef>
              <a:buFont typeface="Arial"/>
              <a:buChar char="•"/>
              <a:tabLst>
                <a:tab pos="297815"/>
                <a:tab pos="298450"/>
              </a:tabLst>
            </a:pPr>
            <a:r>
              <a:rPr sz="1200">
                <a:solidFill>
                  <a:srgbClr val="404040"/>
                </a:solidFill>
                <a:latin typeface="微软雅黑"/>
                <a:cs typeface="微软雅黑"/>
              </a:rPr>
              <a:t>饮料品牌官宣代言人中，除五谷磨房（冲饮）、纯水乐</a:t>
            </a:r>
            <a:r>
              <a:rPr sz="1200" spc="5">
                <a:solidFill>
                  <a:srgbClr val="404040"/>
                </a:solidFill>
                <a:latin typeface="微软雅黑"/>
                <a:cs typeface="微软雅黑"/>
              </a:rPr>
              <a:t>&amp;</a:t>
            </a:r>
            <a:r>
              <a:rPr sz="1200">
                <a:solidFill>
                  <a:srgbClr val="404040"/>
                </a:solidFill>
                <a:latin typeface="微软雅黑"/>
                <a:cs typeface="微软雅黑"/>
              </a:rPr>
              <a:t>伊刻活泉（水饮）和王老吉（饮品）和女性占比高，伊利金典（乳 类饮品）男女持平，其余品牌均男性居多，其中沪上阿姨（冲饮）、元气森林（饮品）和农夫山泉（水饮）男性占比为 </a:t>
            </a:r>
            <a:r>
              <a:rPr sz="1200" spc="-5">
                <a:solidFill>
                  <a:srgbClr val="404040"/>
                </a:solidFill>
                <a:latin typeface="微软雅黑"/>
                <a:cs typeface="微软雅黑"/>
              </a:rPr>
              <a:t>100%</a:t>
            </a:r>
            <a:r>
              <a:rPr sz="1200">
                <a:solidFill>
                  <a:srgbClr val="404040"/>
                </a:solidFill>
                <a:latin typeface="微软雅黑"/>
                <a:cs typeface="微软雅黑"/>
              </a:rPr>
              <a:t>。</a:t>
            </a:r>
            <a:endParaRPr sz="1200">
              <a:latin typeface="微软雅黑"/>
              <a:cs typeface="微软雅黑"/>
            </a:endParaRPr>
          </a:p>
          <a:p>
            <a:pPr>
              <a:lnSpc>
                <a:spcPct val="100000"/>
              </a:lnSpc>
              <a:spcBef>
                <a:spcPts val="35"/>
              </a:spcBef>
            </a:pPr>
            <a:endParaRPr sz="1200">
              <a:latin typeface="微软雅黑"/>
              <a:cs typeface="微软雅黑"/>
            </a:endParaRPr>
          </a:p>
          <a:p>
            <a:pPr marL="51435" algn="ctr">
              <a:lnSpc>
                <a:spcPct val="100000"/>
              </a:lnSpc>
              <a:tabLst>
                <a:tab pos="4264025"/>
              </a:tabLst>
            </a:pPr>
            <a:r>
              <a:rPr sz="1400" b="1">
                <a:solidFill>
                  <a:srgbClr val="6F309F"/>
                </a:solidFill>
                <a:latin typeface="微软雅黑"/>
                <a:cs typeface="微软雅黑"/>
              </a:rPr>
              <a:t>食品</a:t>
            </a:r>
            <a:r>
              <a:rPr sz="1400" b="1">
                <a:latin typeface="微软雅黑"/>
                <a:cs typeface="微软雅黑"/>
              </a:rPr>
              <a:t>品牌官宣代言人性别分布	</a:t>
            </a:r>
            <a:r>
              <a:rPr sz="1400" b="1">
                <a:solidFill>
                  <a:srgbClr val="6F309F"/>
                </a:solidFill>
                <a:latin typeface="微软雅黑"/>
                <a:cs typeface="微软雅黑"/>
              </a:rPr>
              <a:t>饮料</a:t>
            </a:r>
            <a:r>
              <a:rPr sz="1400" b="1">
                <a:latin typeface="微软雅黑"/>
                <a:cs typeface="微软雅黑"/>
              </a:rPr>
              <a:t>品牌官宣代言人性别分布</a:t>
            </a:r>
            <a:endParaRPr sz="1400">
              <a:latin typeface="微软雅黑"/>
              <a:cs typeface="微软雅黑"/>
            </a:endParaRPr>
          </a:p>
        </p:txBody>
      </p:sp>
      <p:sp>
        <p:nvSpPr>
          <p:cNvPr id="132" name="object 132"/>
          <p:cNvSpPr/>
          <p:nvPr/>
        </p:nvSpPr>
        <p:spPr>
          <a:xfrm>
            <a:off x="6322528" y="2743390"/>
            <a:ext cx="75565" cy="75565"/>
          </a:xfrm>
          <a:custGeom>
            <a:rect l="l" t="t" r="r" b="b"/>
            <a:pathLst>
              <a:path w="75564" h="75564">
                <a:moveTo>
                  <a:pt x="0" y="0"/>
                </a:moveTo>
                <a:lnTo>
                  <a:pt x="75410" y="0"/>
                </a:lnTo>
                <a:lnTo>
                  <a:pt x="75410" y="75410"/>
                </a:lnTo>
                <a:lnTo>
                  <a:pt x="0" y="75410"/>
                </a:lnTo>
                <a:lnTo>
                  <a:pt x="0" y="0"/>
                </a:lnTo>
                <a:close/>
              </a:path>
            </a:pathLst>
          </a:custGeom>
          <a:solidFill>
            <a:srgbClr val="6F309F"/>
          </a:solidFill>
        </p:spPr>
        <p:txBody>
          <a:bodyPr wrap="square" lIns="0" tIns="0" rIns="0" bIns="0" rtlCol="0"/>
          <a:lstStyle/>
          <a:p/>
        </p:txBody>
      </p:sp>
      <p:sp>
        <p:nvSpPr>
          <p:cNvPr id="133" name="object 133"/>
          <p:cNvSpPr/>
          <p:nvPr/>
        </p:nvSpPr>
        <p:spPr>
          <a:xfrm>
            <a:off x="6895622" y="2743390"/>
            <a:ext cx="75565" cy="75565"/>
          </a:xfrm>
          <a:custGeom>
            <a:rect l="l" t="t" r="r" b="b"/>
            <a:pathLst>
              <a:path w="75565" h="75564">
                <a:moveTo>
                  <a:pt x="0" y="0"/>
                </a:moveTo>
                <a:lnTo>
                  <a:pt x="75410" y="0"/>
                </a:lnTo>
                <a:lnTo>
                  <a:pt x="75410" y="75410"/>
                </a:lnTo>
                <a:lnTo>
                  <a:pt x="0" y="75410"/>
                </a:lnTo>
                <a:lnTo>
                  <a:pt x="0" y="0"/>
                </a:lnTo>
                <a:close/>
              </a:path>
            </a:pathLst>
          </a:custGeom>
          <a:solidFill>
            <a:srgbClr val="0263AB"/>
          </a:solidFill>
        </p:spPr>
        <p:txBody>
          <a:bodyPr wrap="square" lIns="0" tIns="0" rIns="0" bIns="0" rtlCol="0"/>
          <a:lstStyle/>
          <a:p/>
        </p:txBody>
      </p:sp>
      <p:sp>
        <p:nvSpPr>
          <p:cNvPr id="134" name="object 134"/>
          <p:cNvSpPr txBox="1"/>
          <p:nvPr/>
        </p:nvSpPr>
        <p:spPr>
          <a:xfrm>
            <a:off x="2180244" y="2688844"/>
            <a:ext cx="4963795" cy="565150"/>
          </a:xfrm>
          <a:prstGeom prst="rect">
            <a:avLst/>
          </a:prstGeom>
        </p:spPr>
        <p:txBody>
          <a:bodyPr vert="horz" wrap="square" lIns="0" tIns="12700" rIns="0" bIns="0" rtlCol="0">
            <a:spAutoFit/>
          </a:bodyPr>
          <a:lstStyle/>
          <a:p>
            <a:pPr marL="36830">
              <a:lnSpc>
                <a:spcPct val="100000"/>
              </a:lnSpc>
              <a:spcBef>
                <a:spcPts val="100"/>
              </a:spcBef>
              <a:tabLst>
                <a:tab pos="610235"/>
                <a:tab pos="4250055"/>
                <a:tab pos="4823460"/>
              </a:tabLst>
            </a:pPr>
            <a:r>
              <a:rPr sz="1000">
                <a:solidFill>
                  <a:srgbClr val="595959"/>
                </a:solidFill>
                <a:latin typeface="微软雅黑"/>
                <a:cs typeface="微软雅黑"/>
              </a:rPr>
              <a:t>女	男	女	男</a:t>
            </a:r>
            <a:endParaRPr sz="1000">
              <a:latin typeface="微软雅黑"/>
              <a:cs typeface="微软雅黑"/>
            </a:endParaRPr>
          </a:p>
          <a:p>
            <a:pPr>
              <a:lnSpc>
                <a:spcPct val="100000"/>
              </a:lnSpc>
            </a:pPr>
            <a:endParaRPr sz="1000">
              <a:latin typeface="微软雅黑"/>
              <a:cs typeface="微软雅黑"/>
            </a:endParaRPr>
          </a:p>
          <a:p>
            <a:pPr marL="12700">
              <a:lnSpc>
                <a:spcPct val="100000"/>
              </a:lnSpc>
              <a:spcBef>
                <a:spcPts val="5"/>
              </a:spcBef>
              <a:tabLst>
                <a:tab pos="1266190"/>
              </a:tabLst>
            </a:pPr>
            <a:r>
              <a:rPr sz="1000">
                <a:solidFill>
                  <a:srgbClr val="FFFFFF"/>
                </a:solidFill>
                <a:latin typeface="微软雅黑"/>
                <a:cs typeface="微软雅黑"/>
              </a:rPr>
              <a:t>38%	63%</a:t>
            </a:r>
            <a:endParaRPr sz="1000">
              <a:latin typeface="微软雅黑"/>
              <a:cs typeface="微软雅黑"/>
            </a:endParaRPr>
          </a:p>
        </p:txBody>
      </p:sp>
      <p:sp>
        <p:nvSpPr>
          <p:cNvPr id="135" name="object 135"/>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13</a:t>
            </a:fld>
          </a:p>
        </p:txBody>
      </p:sp>
      <p:sp>
        <p:nvSpPr>
          <p:cNvPr id="136" name="object 136"/>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137" name="object 137"/>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138" name="object 138"/>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379476"/>
            <a:ext cx="4149725" cy="330200"/>
          </a:xfrm>
          <a:prstGeom prst="rect">
            <a:avLst/>
          </a:prstGeom>
        </p:spPr>
        <p:txBody>
          <a:bodyPr vert="horz" wrap="square" lIns="0" tIns="12700" rIns="0" bIns="0" rtlCol="0">
            <a:spAutoFit/>
          </a:bodyPr>
          <a:lstStyle/>
          <a:p>
            <a:pPr marL="12700">
              <a:lnSpc>
                <a:spcPct val="100000"/>
              </a:lnSpc>
              <a:spcBef>
                <a:spcPts val="100"/>
              </a:spcBef>
            </a:pPr>
            <a:r>
              <a:rPr sz="2000"/>
              <a:t>官宣代言人：90后代言人是绝对主力</a:t>
            </a:r>
            <a:endParaRPr sz="2000"/>
          </a:p>
        </p:txBody>
      </p:sp>
      <p:sp>
        <p:nvSpPr>
          <p:cNvPr id="3" name="object 3"/>
          <p:cNvSpPr txBox="1"/>
          <p:nvPr/>
        </p:nvSpPr>
        <p:spPr>
          <a:xfrm>
            <a:off x="268804" y="989075"/>
            <a:ext cx="5304155" cy="665480"/>
          </a:xfrm>
          <a:prstGeom prst="rect">
            <a:avLst/>
          </a:prstGeom>
        </p:spPr>
        <p:txBody>
          <a:bodyPr vert="horz" wrap="square" lIns="0" tIns="119380" rIns="0" bIns="0" rtlCol="0">
            <a:spAutoFit/>
          </a:bodyPr>
          <a:lstStyle/>
          <a:p>
            <a:pPr marL="298450" indent="-285750">
              <a:lnSpc>
                <a:spcPct val="100000"/>
              </a:lnSpc>
              <a:spcBef>
                <a:spcPts val="940"/>
              </a:spcBef>
              <a:buFont typeface="Arial"/>
              <a:buChar char="•"/>
              <a:tabLst>
                <a:tab pos="297815"/>
                <a:tab pos="298450"/>
              </a:tabLst>
            </a:pPr>
            <a:r>
              <a:rPr sz="1400">
                <a:solidFill>
                  <a:srgbClr val="404040"/>
                </a:solidFill>
                <a:latin typeface="微软雅黑"/>
                <a:cs typeface="微软雅黑"/>
              </a:rPr>
              <a:t>冲饮品牌代言人整体最年轻，其次为饮品品牌；</a:t>
            </a:r>
            <a:endParaRPr sz="1400">
              <a:latin typeface="微软雅黑"/>
              <a:cs typeface="微软雅黑"/>
            </a:endParaRPr>
          </a:p>
          <a:p>
            <a:pPr marL="298450" indent="-285750">
              <a:lnSpc>
                <a:spcPct val="100000"/>
              </a:lnSpc>
              <a:spcBef>
                <a:spcPts val="840"/>
              </a:spcBef>
              <a:buFont typeface="Arial"/>
              <a:buChar char="•"/>
              <a:tabLst>
                <a:tab pos="297815"/>
                <a:tab pos="298450"/>
              </a:tabLst>
            </a:pPr>
            <a:r>
              <a:rPr sz="1400">
                <a:solidFill>
                  <a:srgbClr val="404040"/>
                </a:solidFill>
                <a:latin typeface="微软雅黑"/>
                <a:cs typeface="微软雅黑"/>
              </a:rPr>
              <a:t>乳类饮品品牌代言人年龄相对较高，70前后占比最高达13</a:t>
            </a:r>
            <a:r>
              <a:rPr sz="1400" spc="-5">
                <a:solidFill>
                  <a:srgbClr val="404040"/>
                </a:solidFill>
                <a:latin typeface="微软雅黑"/>
                <a:cs typeface="微软雅黑"/>
              </a:rPr>
              <a:t>.</a:t>
            </a:r>
            <a:r>
              <a:rPr sz="1400">
                <a:solidFill>
                  <a:srgbClr val="404040"/>
                </a:solidFill>
                <a:latin typeface="微软雅黑"/>
                <a:cs typeface="微软雅黑"/>
              </a:rPr>
              <a:t>5</a:t>
            </a:r>
            <a:r>
              <a:rPr sz="1400" spc="5">
                <a:solidFill>
                  <a:srgbClr val="404040"/>
                </a:solidFill>
                <a:latin typeface="微软雅黑"/>
                <a:cs typeface="微软雅黑"/>
              </a:rPr>
              <a:t>%</a:t>
            </a:r>
            <a:r>
              <a:rPr sz="1400">
                <a:solidFill>
                  <a:srgbClr val="404040"/>
                </a:solidFill>
                <a:latin typeface="微软雅黑"/>
                <a:cs typeface="微软雅黑"/>
              </a:rPr>
              <a:t>。</a:t>
            </a:r>
            <a:endParaRPr sz="1400">
              <a:latin typeface="微软雅黑"/>
              <a:cs typeface="微软雅黑"/>
            </a:endParaRPr>
          </a:p>
        </p:txBody>
      </p:sp>
      <p:sp>
        <p:nvSpPr>
          <p:cNvPr id="4" name="object 4"/>
          <p:cNvSpPr/>
          <p:nvPr/>
        </p:nvSpPr>
        <p:spPr>
          <a:xfrm>
            <a:off x="944880" y="5379720"/>
            <a:ext cx="576580" cy="86995"/>
          </a:xfrm>
          <a:custGeom>
            <a:rect l="l" t="t" r="r" b="b"/>
            <a:pathLst>
              <a:path w="576580" h="86995">
                <a:moveTo>
                  <a:pt x="576072" y="0"/>
                </a:moveTo>
                <a:lnTo>
                  <a:pt x="0" y="0"/>
                </a:lnTo>
                <a:lnTo>
                  <a:pt x="0" y="86739"/>
                </a:lnTo>
                <a:lnTo>
                  <a:pt x="576072" y="86739"/>
                </a:lnTo>
                <a:lnTo>
                  <a:pt x="576072" y="0"/>
                </a:lnTo>
                <a:close/>
              </a:path>
            </a:pathLst>
          </a:custGeom>
          <a:solidFill>
            <a:srgbClr val="0263AB"/>
          </a:solidFill>
        </p:spPr>
        <p:txBody>
          <a:bodyPr wrap="square" lIns="0" tIns="0" rIns="0" bIns="0" rtlCol="0"/>
          <a:lstStyle/>
          <a:p/>
        </p:txBody>
      </p:sp>
      <p:sp>
        <p:nvSpPr>
          <p:cNvPr id="5" name="object 5"/>
          <p:cNvSpPr/>
          <p:nvPr/>
        </p:nvSpPr>
        <p:spPr>
          <a:xfrm>
            <a:off x="3014472" y="5376671"/>
            <a:ext cx="576580" cy="90170"/>
          </a:xfrm>
          <a:custGeom>
            <a:rect l="l" t="t" r="r" b="b"/>
            <a:pathLst>
              <a:path w="576579" h="90170">
                <a:moveTo>
                  <a:pt x="576072" y="0"/>
                </a:moveTo>
                <a:lnTo>
                  <a:pt x="0" y="0"/>
                </a:lnTo>
                <a:lnTo>
                  <a:pt x="0" y="89787"/>
                </a:lnTo>
                <a:lnTo>
                  <a:pt x="576072" y="89787"/>
                </a:lnTo>
                <a:lnTo>
                  <a:pt x="576072" y="0"/>
                </a:lnTo>
                <a:close/>
              </a:path>
            </a:pathLst>
          </a:custGeom>
          <a:solidFill>
            <a:srgbClr val="0263AB"/>
          </a:solidFill>
        </p:spPr>
        <p:txBody>
          <a:bodyPr wrap="square" lIns="0" tIns="0" rIns="0" bIns="0" rtlCol="0"/>
          <a:lstStyle/>
          <a:p/>
        </p:txBody>
      </p:sp>
      <p:sp>
        <p:nvSpPr>
          <p:cNvPr id="6" name="object 6"/>
          <p:cNvSpPr/>
          <p:nvPr/>
        </p:nvSpPr>
        <p:spPr>
          <a:xfrm>
            <a:off x="4050791" y="5364479"/>
            <a:ext cx="576580" cy="102235"/>
          </a:xfrm>
          <a:custGeom>
            <a:rect l="l" t="t" r="r" b="b"/>
            <a:pathLst>
              <a:path w="576579" h="102235">
                <a:moveTo>
                  <a:pt x="576072" y="0"/>
                </a:moveTo>
                <a:lnTo>
                  <a:pt x="0" y="0"/>
                </a:lnTo>
                <a:lnTo>
                  <a:pt x="0" y="101979"/>
                </a:lnTo>
                <a:lnTo>
                  <a:pt x="576072" y="101979"/>
                </a:lnTo>
                <a:lnTo>
                  <a:pt x="576072" y="0"/>
                </a:lnTo>
                <a:close/>
              </a:path>
            </a:pathLst>
          </a:custGeom>
          <a:solidFill>
            <a:srgbClr val="0263AB"/>
          </a:solidFill>
        </p:spPr>
        <p:txBody>
          <a:bodyPr wrap="square" lIns="0" tIns="0" rIns="0" bIns="0" rtlCol="0"/>
          <a:lstStyle/>
          <a:p/>
        </p:txBody>
      </p:sp>
      <p:sp>
        <p:nvSpPr>
          <p:cNvPr id="7" name="object 7"/>
          <p:cNvSpPr/>
          <p:nvPr/>
        </p:nvSpPr>
        <p:spPr>
          <a:xfrm>
            <a:off x="6120384" y="5401055"/>
            <a:ext cx="576580" cy="65405"/>
          </a:xfrm>
          <a:custGeom>
            <a:rect l="l" t="t" r="r" b="b"/>
            <a:pathLst>
              <a:path w="576579" h="65404">
                <a:moveTo>
                  <a:pt x="0" y="65403"/>
                </a:moveTo>
                <a:lnTo>
                  <a:pt x="576071" y="65403"/>
                </a:lnTo>
                <a:lnTo>
                  <a:pt x="576071" y="0"/>
                </a:lnTo>
                <a:lnTo>
                  <a:pt x="0" y="0"/>
                </a:lnTo>
                <a:lnTo>
                  <a:pt x="0" y="65403"/>
                </a:lnTo>
                <a:close/>
              </a:path>
            </a:pathLst>
          </a:custGeom>
          <a:solidFill>
            <a:srgbClr val="0263AB"/>
          </a:solidFill>
        </p:spPr>
        <p:txBody>
          <a:bodyPr wrap="square" lIns="0" tIns="0" rIns="0" bIns="0" rtlCol="0"/>
          <a:lstStyle/>
          <a:p/>
        </p:txBody>
      </p:sp>
      <p:sp>
        <p:nvSpPr>
          <p:cNvPr id="8" name="object 8"/>
          <p:cNvSpPr/>
          <p:nvPr/>
        </p:nvSpPr>
        <p:spPr>
          <a:xfrm>
            <a:off x="944880" y="5205984"/>
            <a:ext cx="576580" cy="173990"/>
          </a:xfrm>
          <a:custGeom>
            <a:rect l="l" t="t" r="r" b="b"/>
            <a:pathLst>
              <a:path w="576580" h="173989">
                <a:moveTo>
                  <a:pt x="576072" y="0"/>
                </a:moveTo>
                <a:lnTo>
                  <a:pt x="0" y="0"/>
                </a:lnTo>
                <a:lnTo>
                  <a:pt x="0" y="173736"/>
                </a:lnTo>
                <a:lnTo>
                  <a:pt x="576072" y="173736"/>
                </a:lnTo>
                <a:lnTo>
                  <a:pt x="576072" y="0"/>
                </a:lnTo>
                <a:close/>
              </a:path>
            </a:pathLst>
          </a:custGeom>
          <a:solidFill>
            <a:srgbClr val="BFBFBF"/>
          </a:solidFill>
        </p:spPr>
        <p:txBody>
          <a:bodyPr wrap="square" lIns="0" tIns="0" rIns="0" bIns="0" rtlCol="0"/>
          <a:lstStyle/>
          <a:p/>
        </p:txBody>
      </p:sp>
      <p:sp>
        <p:nvSpPr>
          <p:cNvPr id="9" name="object 9"/>
          <p:cNvSpPr/>
          <p:nvPr/>
        </p:nvSpPr>
        <p:spPr>
          <a:xfrm>
            <a:off x="3014472" y="5202935"/>
            <a:ext cx="576580" cy="173990"/>
          </a:xfrm>
          <a:custGeom>
            <a:rect l="l" t="t" r="r" b="b"/>
            <a:pathLst>
              <a:path w="576579" h="173989">
                <a:moveTo>
                  <a:pt x="576072" y="0"/>
                </a:moveTo>
                <a:lnTo>
                  <a:pt x="0" y="0"/>
                </a:lnTo>
                <a:lnTo>
                  <a:pt x="0" y="173735"/>
                </a:lnTo>
                <a:lnTo>
                  <a:pt x="576072" y="173735"/>
                </a:lnTo>
                <a:lnTo>
                  <a:pt x="576072" y="0"/>
                </a:lnTo>
                <a:close/>
              </a:path>
            </a:pathLst>
          </a:custGeom>
          <a:solidFill>
            <a:srgbClr val="BFBFBF"/>
          </a:solidFill>
        </p:spPr>
        <p:txBody>
          <a:bodyPr wrap="square" lIns="0" tIns="0" rIns="0" bIns="0" rtlCol="0"/>
          <a:lstStyle/>
          <a:p/>
        </p:txBody>
      </p:sp>
      <p:sp>
        <p:nvSpPr>
          <p:cNvPr id="10" name="object 10"/>
          <p:cNvSpPr/>
          <p:nvPr/>
        </p:nvSpPr>
        <p:spPr>
          <a:xfrm>
            <a:off x="4050791" y="5120640"/>
            <a:ext cx="576580" cy="243840"/>
          </a:xfrm>
          <a:custGeom>
            <a:rect l="l" t="t" r="r" b="b"/>
            <a:pathLst>
              <a:path w="576579" h="243839">
                <a:moveTo>
                  <a:pt x="576072" y="0"/>
                </a:moveTo>
                <a:lnTo>
                  <a:pt x="0" y="0"/>
                </a:lnTo>
                <a:lnTo>
                  <a:pt x="0" y="243840"/>
                </a:lnTo>
                <a:lnTo>
                  <a:pt x="576072" y="243840"/>
                </a:lnTo>
                <a:lnTo>
                  <a:pt x="576072" y="0"/>
                </a:lnTo>
                <a:close/>
              </a:path>
            </a:pathLst>
          </a:custGeom>
          <a:solidFill>
            <a:srgbClr val="BFBFBF"/>
          </a:solidFill>
        </p:spPr>
        <p:txBody>
          <a:bodyPr wrap="square" lIns="0" tIns="0" rIns="0" bIns="0" rtlCol="0"/>
          <a:lstStyle/>
          <a:p/>
        </p:txBody>
      </p:sp>
      <p:sp>
        <p:nvSpPr>
          <p:cNvPr id="11" name="object 11"/>
          <p:cNvSpPr/>
          <p:nvPr/>
        </p:nvSpPr>
        <p:spPr>
          <a:xfrm>
            <a:off x="6120384" y="5239511"/>
            <a:ext cx="576580" cy="161925"/>
          </a:xfrm>
          <a:custGeom>
            <a:rect l="l" t="t" r="r" b="b"/>
            <a:pathLst>
              <a:path w="576579" h="161925">
                <a:moveTo>
                  <a:pt x="576071" y="0"/>
                </a:moveTo>
                <a:lnTo>
                  <a:pt x="0" y="0"/>
                </a:lnTo>
                <a:lnTo>
                  <a:pt x="0" y="161544"/>
                </a:lnTo>
                <a:lnTo>
                  <a:pt x="576071" y="161544"/>
                </a:lnTo>
                <a:lnTo>
                  <a:pt x="576071" y="0"/>
                </a:lnTo>
                <a:close/>
              </a:path>
            </a:pathLst>
          </a:custGeom>
          <a:solidFill>
            <a:srgbClr val="BFBFBF"/>
          </a:solidFill>
        </p:spPr>
        <p:txBody>
          <a:bodyPr wrap="square" lIns="0" tIns="0" rIns="0" bIns="0" rtlCol="0"/>
          <a:lstStyle/>
          <a:p/>
        </p:txBody>
      </p:sp>
      <p:sp>
        <p:nvSpPr>
          <p:cNvPr id="12" name="object 12"/>
          <p:cNvSpPr/>
          <p:nvPr/>
        </p:nvSpPr>
        <p:spPr>
          <a:xfrm>
            <a:off x="7156704" y="5145023"/>
            <a:ext cx="576580" cy="321945"/>
          </a:xfrm>
          <a:custGeom>
            <a:rect l="l" t="t" r="r" b="b"/>
            <a:pathLst>
              <a:path w="576579" h="321945">
                <a:moveTo>
                  <a:pt x="576072" y="0"/>
                </a:moveTo>
                <a:lnTo>
                  <a:pt x="0" y="0"/>
                </a:lnTo>
                <a:lnTo>
                  <a:pt x="0" y="321435"/>
                </a:lnTo>
                <a:lnTo>
                  <a:pt x="576072" y="321435"/>
                </a:lnTo>
                <a:lnTo>
                  <a:pt x="576072" y="0"/>
                </a:lnTo>
                <a:close/>
              </a:path>
            </a:pathLst>
          </a:custGeom>
          <a:solidFill>
            <a:srgbClr val="BFBFBF"/>
          </a:solidFill>
        </p:spPr>
        <p:txBody>
          <a:bodyPr wrap="square" lIns="0" tIns="0" rIns="0" bIns="0" rtlCol="0"/>
          <a:lstStyle/>
          <a:p/>
        </p:txBody>
      </p:sp>
      <p:sp>
        <p:nvSpPr>
          <p:cNvPr id="13" name="object 13"/>
          <p:cNvSpPr/>
          <p:nvPr/>
        </p:nvSpPr>
        <p:spPr>
          <a:xfrm>
            <a:off x="944880" y="4642103"/>
            <a:ext cx="576580" cy="563880"/>
          </a:xfrm>
          <a:custGeom>
            <a:rect l="l" t="t" r="r" b="b"/>
            <a:pathLst>
              <a:path w="576580" h="563879">
                <a:moveTo>
                  <a:pt x="576072" y="0"/>
                </a:moveTo>
                <a:lnTo>
                  <a:pt x="0" y="0"/>
                </a:lnTo>
                <a:lnTo>
                  <a:pt x="0" y="563880"/>
                </a:lnTo>
                <a:lnTo>
                  <a:pt x="576072" y="563880"/>
                </a:lnTo>
                <a:lnTo>
                  <a:pt x="576072" y="0"/>
                </a:lnTo>
                <a:close/>
              </a:path>
            </a:pathLst>
          </a:custGeom>
          <a:solidFill>
            <a:srgbClr val="323232"/>
          </a:solidFill>
        </p:spPr>
        <p:txBody>
          <a:bodyPr wrap="square" lIns="0" tIns="0" rIns="0" bIns="0" rtlCol="0"/>
          <a:lstStyle/>
          <a:p/>
        </p:txBody>
      </p:sp>
      <p:sp>
        <p:nvSpPr>
          <p:cNvPr id="14" name="object 14"/>
          <p:cNvSpPr/>
          <p:nvPr/>
        </p:nvSpPr>
        <p:spPr>
          <a:xfrm>
            <a:off x="1981200" y="4315967"/>
            <a:ext cx="573405" cy="1150620"/>
          </a:xfrm>
          <a:custGeom>
            <a:rect l="l" t="t" r="r" b="b"/>
            <a:pathLst>
              <a:path w="573405" h="1150620">
                <a:moveTo>
                  <a:pt x="573024" y="0"/>
                </a:moveTo>
                <a:lnTo>
                  <a:pt x="0" y="0"/>
                </a:lnTo>
                <a:lnTo>
                  <a:pt x="0" y="1150491"/>
                </a:lnTo>
                <a:lnTo>
                  <a:pt x="573024" y="1150491"/>
                </a:lnTo>
                <a:lnTo>
                  <a:pt x="573024" y="0"/>
                </a:lnTo>
                <a:close/>
              </a:path>
            </a:pathLst>
          </a:custGeom>
          <a:solidFill>
            <a:srgbClr val="323232"/>
          </a:solidFill>
        </p:spPr>
        <p:txBody>
          <a:bodyPr wrap="square" lIns="0" tIns="0" rIns="0" bIns="0" rtlCol="0"/>
          <a:lstStyle/>
          <a:p/>
        </p:txBody>
      </p:sp>
      <p:sp>
        <p:nvSpPr>
          <p:cNvPr id="15" name="object 15"/>
          <p:cNvSpPr/>
          <p:nvPr/>
        </p:nvSpPr>
        <p:spPr>
          <a:xfrm>
            <a:off x="3014472" y="4760976"/>
            <a:ext cx="576580" cy="441959"/>
          </a:xfrm>
          <a:custGeom>
            <a:rect l="l" t="t" r="r" b="b"/>
            <a:pathLst>
              <a:path w="576579" h="441959">
                <a:moveTo>
                  <a:pt x="576072" y="0"/>
                </a:moveTo>
                <a:lnTo>
                  <a:pt x="0" y="0"/>
                </a:lnTo>
                <a:lnTo>
                  <a:pt x="0" y="441960"/>
                </a:lnTo>
                <a:lnTo>
                  <a:pt x="576072" y="441960"/>
                </a:lnTo>
                <a:lnTo>
                  <a:pt x="576072" y="0"/>
                </a:lnTo>
                <a:close/>
              </a:path>
            </a:pathLst>
          </a:custGeom>
          <a:solidFill>
            <a:srgbClr val="323232"/>
          </a:solidFill>
        </p:spPr>
        <p:txBody>
          <a:bodyPr wrap="square" lIns="0" tIns="0" rIns="0" bIns="0" rtlCol="0"/>
          <a:lstStyle/>
          <a:p/>
        </p:txBody>
      </p:sp>
      <p:sp>
        <p:nvSpPr>
          <p:cNvPr id="16" name="object 16"/>
          <p:cNvSpPr/>
          <p:nvPr/>
        </p:nvSpPr>
        <p:spPr>
          <a:xfrm>
            <a:off x="4050791" y="4328159"/>
            <a:ext cx="576580" cy="792480"/>
          </a:xfrm>
          <a:custGeom>
            <a:rect l="l" t="t" r="r" b="b"/>
            <a:pathLst>
              <a:path w="576579" h="792479">
                <a:moveTo>
                  <a:pt x="576072" y="0"/>
                </a:moveTo>
                <a:lnTo>
                  <a:pt x="0" y="0"/>
                </a:lnTo>
                <a:lnTo>
                  <a:pt x="0" y="792479"/>
                </a:lnTo>
                <a:lnTo>
                  <a:pt x="576072" y="792479"/>
                </a:lnTo>
                <a:lnTo>
                  <a:pt x="576072" y="0"/>
                </a:lnTo>
                <a:close/>
              </a:path>
            </a:pathLst>
          </a:custGeom>
          <a:solidFill>
            <a:srgbClr val="323232"/>
          </a:solidFill>
        </p:spPr>
        <p:txBody>
          <a:bodyPr wrap="square" lIns="0" tIns="0" rIns="0" bIns="0" rtlCol="0"/>
          <a:lstStyle/>
          <a:p/>
        </p:txBody>
      </p:sp>
      <p:sp>
        <p:nvSpPr>
          <p:cNvPr id="17" name="object 17"/>
          <p:cNvSpPr/>
          <p:nvPr/>
        </p:nvSpPr>
        <p:spPr>
          <a:xfrm>
            <a:off x="5087111" y="5181600"/>
            <a:ext cx="573405" cy="285115"/>
          </a:xfrm>
          <a:custGeom>
            <a:rect l="l" t="t" r="r" b="b"/>
            <a:pathLst>
              <a:path w="573404" h="285114">
                <a:moveTo>
                  <a:pt x="573024" y="0"/>
                </a:moveTo>
                <a:lnTo>
                  <a:pt x="0" y="0"/>
                </a:lnTo>
                <a:lnTo>
                  <a:pt x="0" y="284859"/>
                </a:lnTo>
                <a:lnTo>
                  <a:pt x="573024" y="284859"/>
                </a:lnTo>
                <a:lnTo>
                  <a:pt x="573024" y="0"/>
                </a:lnTo>
                <a:close/>
              </a:path>
            </a:pathLst>
          </a:custGeom>
          <a:solidFill>
            <a:srgbClr val="323232"/>
          </a:solidFill>
        </p:spPr>
        <p:txBody>
          <a:bodyPr wrap="square" lIns="0" tIns="0" rIns="0" bIns="0" rtlCol="0"/>
          <a:lstStyle/>
          <a:p/>
        </p:txBody>
      </p:sp>
      <p:sp>
        <p:nvSpPr>
          <p:cNvPr id="18" name="object 18"/>
          <p:cNvSpPr/>
          <p:nvPr/>
        </p:nvSpPr>
        <p:spPr>
          <a:xfrm>
            <a:off x="6120384" y="4946903"/>
            <a:ext cx="576580" cy="292735"/>
          </a:xfrm>
          <a:custGeom>
            <a:rect l="l" t="t" r="r" b="b"/>
            <a:pathLst>
              <a:path w="576579" h="292735">
                <a:moveTo>
                  <a:pt x="576071" y="0"/>
                </a:moveTo>
                <a:lnTo>
                  <a:pt x="0" y="0"/>
                </a:lnTo>
                <a:lnTo>
                  <a:pt x="0" y="292608"/>
                </a:lnTo>
                <a:lnTo>
                  <a:pt x="576071" y="292608"/>
                </a:lnTo>
                <a:lnTo>
                  <a:pt x="576071" y="0"/>
                </a:lnTo>
                <a:close/>
              </a:path>
            </a:pathLst>
          </a:custGeom>
          <a:solidFill>
            <a:srgbClr val="323232"/>
          </a:solidFill>
        </p:spPr>
        <p:txBody>
          <a:bodyPr wrap="square" lIns="0" tIns="0" rIns="0" bIns="0" rtlCol="0"/>
          <a:lstStyle/>
          <a:p/>
        </p:txBody>
      </p:sp>
      <p:sp>
        <p:nvSpPr>
          <p:cNvPr id="19" name="object 19"/>
          <p:cNvSpPr/>
          <p:nvPr/>
        </p:nvSpPr>
        <p:spPr>
          <a:xfrm>
            <a:off x="7156704" y="4824984"/>
            <a:ext cx="576580" cy="320040"/>
          </a:xfrm>
          <a:custGeom>
            <a:rect l="l" t="t" r="r" b="b"/>
            <a:pathLst>
              <a:path w="576579" h="320039">
                <a:moveTo>
                  <a:pt x="576072" y="0"/>
                </a:moveTo>
                <a:lnTo>
                  <a:pt x="0" y="0"/>
                </a:lnTo>
                <a:lnTo>
                  <a:pt x="0" y="320040"/>
                </a:lnTo>
                <a:lnTo>
                  <a:pt x="576072" y="320040"/>
                </a:lnTo>
                <a:lnTo>
                  <a:pt x="576072" y="0"/>
                </a:lnTo>
                <a:close/>
              </a:path>
            </a:pathLst>
          </a:custGeom>
          <a:solidFill>
            <a:srgbClr val="323232"/>
          </a:solidFill>
        </p:spPr>
        <p:txBody>
          <a:bodyPr wrap="square" lIns="0" tIns="0" rIns="0" bIns="0" rtlCol="0"/>
          <a:lstStyle/>
          <a:p/>
        </p:txBody>
      </p:sp>
      <p:sp>
        <p:nvSpPr>
          <p:cNvPr id="20" name="object 20"/>
          <p:cNvSpPr/>
          <p:nvPr/>
        </p:nvSpPr>
        <p:spPr>
          <a:xfrm>
            <a:off x="944880" y="3209544"/>
            <a:ext cx="576580" cy="1432560"/>
          </a:xfrm>
          <a:custGeom>
            <a:rect l="l" t="t" r="r" b="b"/>
            <a:pathLst>
              <a:path w="576580" h="1432560">
                <a:moveTo>
                  <a:pt x="576072" y="0"/>
                </a:moveTo>
                <a:lnTo>
                  <a:pt x="0" y="0"/>
                </a:lnTo>
                <a:lnTo>
                  <a:pt x="0" y="1432559"/>
                </a:lnTo>
                <a:lnTo>
                  <a:pt x="576072" y="1432559"/>
                </a:lnTo>
                <a:lnTo>
                  <a:pt x="576072" y="0"/>
                </a:lnTo>
                <a:close/>
              </a:path>
            </a:pathLst>
          </a:custGeom>
          <a:solidFill>
            <a:srgbClr val="6F309F"/>
          </a:solidFill>
        </p:spPr>
        <p:txBody>
          <a:bodyPr wrap="square" lIns="0" tIns="0" rIns="0" bIns="0" rtlCol="0"/>
          <a:lstStyle/>
          <a:p/>
        </p:txBody>
      </p:sp>
      <p:sp>
        <p:nvSpPr>
          <p:cNvPr id="21" name="object 21"/>
          <p:cNvSpPr/>
          <p:nvPr/>
        </p:nvSpPr>
        <p:spPr>
          <a:xfrm>
            <a:off x="1981200" y="3291840"/>
            <a:ext cx="573405" cy="1024255"/>
          </a:xfrm>
          <a:custGeom>
            <a:rect l="l" t="t" r="r" b="b"/>
            <a:pathLst>
              <a:path w="573405" h="1024253">
                <a:moveTo>
                  <a:pt x="573024" y="0"/>
                </a:moveTo>
                <a:lnTo>
                  <a:pt x="0" y="0"/>
                </a:lnTo>
                <a:lnTo>
                  <a:pt x="0" y="1024128"/>
                </a:lnTo>
                <a:lnTo>
                  <a:pt x="573024" y="1024128"/>
                </a:lnTo>
                <a:lnTo>
                  <a:pt x="573024" y="0"/>
                </a:lnTo>
                <a:close/>
              </a:path>
            </a:pathLst>
          </a:custGeom>
          <a:solidFill>
            <a:srgbClr val="6F309F"/>
          </a:solidFill>
        </p:spPr>
        <p:txBody>
          <a:bodyPr wrap="square" lIns="0" tIns="0" rIns="0" bIns="0" rtlCol="0"/>
          <a:lstStyle/>
          <a:p/>
        </p:txBody>
      </p:sp>
      <p:sp>
        <p:nvSpPr>
          <p:cNvPr id="22" name="object 22"/>
          <p:cNvSpPr/>
          <p:nvPr/>
        </p:nvSpPr>
        <p:spPr>
          <a:xfrm>
            <a:off x="3014472" y="3215639"/>
            <a:ext cx="576580" cy="1545590"/>
          </a:xfrm>
          <a:custGeom>
            <a:rect l="l" t="t" r="r" b="b"/>
            <a:pathLst>
              <a:path w="576579" h="1545589">
                <a:moveTo>
                  <a:pt x="576072" y="0"/>
                </a:moveTo>
                <a:lnTo>
                  <a:pt x="0" y="0"/>
                </a:lnTo>
                <a:lnTo>
                  <a:pt x="0" y="1545336"/>
                </a:lnTo>
                <a:lnTo>
                  <a:pt x="576072" y="1545336"/>
                </a:lnTo>
                <a:lnTo>
                  <a:pt x="576072" y="0"/>
                </a:lnTo>
                <a:close/>
              </a:path>
            </a:pathLst>
          </a:custGeom>
          <a:solidFill>
            <a:srgbClr val="6F309F"/>
          </a:solidFill>
        </p:spPr>
        <p:txBody>
          <a:bodyPr wrap="square" lIns="0" tIns="0" rIns="0" bIns="0" rtlCol="0"/>
          <a:lstStyle/>
          <a:p/>
        </p:txBody>
      </p:sp>
      <p:sp>
        <p:nvSpPr>
          <p:cNvPr id="23" name="object 23"/>
          <p:cNvSpPr/>
          <p:nvPr/>
        </p:nvSpPr>
        <p:spPr>
          <a:xfrm>
            <a:off x="4050791" y="3090672"/>
            <a:ext cx="576580" cy="1237615"/>
          </a:xfrm>
          <a:custGeom>
            <a:rect l="l" t="t" r="r" b="b"/>
            <a:pathLst>
              <a:path w="576579" h="1237614">
                <a:moveTo>
                  <a:pt x="576072" y="0"/>
                </a:moveTo>
                <a:lnTo>
                  <a:pt x="0" y="0"/>
                </a:lnTo>
                <a:lnTo>
                  <a:pt x="0" y="1237488"/>
                </a:lnTo>
                <a:lnTo>
                  <a:pt x="576072" y="1237488"/>
                </a:lnTo>
                <a:lnTo>
                  <a:pt x="576072" y="0"/>
                </a:lnTo>
                <a:close/>
              </a:path>
            </a:pathLst>
          </a:custGeom>
          <a:solidFill>
            <a:srgbClr val="6F309F"/>
          </a:solidFill>
        </p:spPr>
        <p:txBody>
          <a:bodyPr wrap="square" lIns="0" tIns="0" rIns="0" bIns="0" rtlCol="0"/>
          <a:lstStyle/>
          <a:p/>
        </p:txBody>
      </p:sp>
      <p:sp>
        <p:nvSpPr>
          <p:cNvPr id="24" name="object 24"/>
          <p:cNvSpPr/>
          <p:nvPr/>
        </p:nvSpPr>
        <p:spPr>
          <a:xfrm>
            <a:off x="6120384" y="3264408"/>
            <a:ext cx="576580" cy="1682750"/>
          </a:xfrm>
          <a:custGeom>
            <a:rect l="l" t="t" r="r" b="b"/>
            <a:pathLst>
              <a:path w="576579" h="1682750">
                <a:moveTo>
                  <a:pt x="576071" y="0"/>
                </a:moveTo>
                <a:lnTo>
                  <a:pt x="0" y="0"/>
                </a:lnTo>
                <a:lnTo>
                  <a:pt x="0" y="1682495"/>
                </a:lnTo>
                <a:lnTo>
                  <a:pt x="576071" y="1682495"/>
                </a:lnTo>
                <a:lnTo>
                  <a:pt x="576071" y="0"/>
                </a:lnTo>
                <a:close/>
              </a:path>
            </a:pathLst>
          </a:custGeom>
          <a:solidFill>
            <a:srgbClr val="6F309F"/>
          </a:solidFill>
        </p:spPr>
        <p:txBody>
          <a:bodyPr wrap="square" lIns="0" tIns="0" rIns="0" bIns="0" rtlCol="0"/>
          <a:lstStyle/>
          <a:p/>
        </p:txBody>
      </p:sp>
      <p:sp>
        <p:nvSpPr>
          <p:cNvPr id="25" name="object 25"/>
          <p:cNvSpPr/>
          <p:nvPr/>
        </p:nvSpPr>
        <p:spPr>
          <a:xfrm>
            <a:off x="944880" y="2906613"/>
            <a:ext cx="576580" cy="303530"/>
          </a:xfrm>
          <a:custGeom>
            <a:rect l="l" t="t" r="r" b="b"/>
            <a:pathLst>
              <a:path w="576580" h="303530">
                <a:moveTo>
                  <a:pt x="576072" y="0"/>
                </a:moveTo>
                <a:lnTo>
                  <a:pt x="0" y="0"/>
                </a:lnTo>
                <a:lnTo>
                  <a:pt x="0" y="302930"/>
                </a:lnTo>
                <a:lnTo>
                  <a:pt x="576072" y="302930"/>
                </a:lnTo>
                <a:lnTo>
                  <a:pt x="576072" y="0"/>
                </a:lnTo>
                <a:close/>
              </a:path>
            </a:pathLst>
          </a:custGeom>
          <a:solidFill>
            <a:srgbClr val="504DE0"/>
          </a:solidFill>
        </p:spPr>
        <p:txBody>
          <a:bodyPr wrap="square" lIns="0" tIns="0" rIns="0" bIns="0" rtlCol="0"/>
          <a:lstStyle/>
          <a:p/>
        </p:txBody>
      </p:sp>
      <p:sp>
        <p:nvSpPr>
          <p:cNvPr id="26" name="object 26"/>
          <p:cNvSpPr/>
          <p:nvPr/>
        </p:nvSpPr>
        <p:spPr>
          <a:xfrm>
            <a:off x="1981200" y="2906613"/>
            <a:ext cx="573405" cy="385445"/>
          </a:xfrm>
          <a:custGeom>
            <a:rect l="l" t="t" r="r" b="b"/>
            <a:pathLst>
              <a:path w="573405" h="385445">
                <a:moveTo>
                  <a:pt x="573024" y="0"/>
                </a:moveTo>
                <a:lnTo>
                  <a:pt x="0" y="0"/>
                </a:lnTo>
                <a:lnTo>
                  <a:pt x="0" y="385226"/>
                </a:lnTo>
                <a:lnTo>
                  <a:pt x="573024" y="385226"/>
                </a:lnTo>
                <a:lnTo>
                  <a:pt x="573024" y="0"/>
                </a:lnTo>
                <a:close/>
              </a:path>
            </a:pathLst>
          </a:custGeom>
          <a:solidFill>
            <a:srgbClr val="504DE0"/>
          </a:solidFill>
        </p:spPr>
        <p:txBody>
          <a:bodyPr wrap="square" lIns="0" tIns="0" rIns="0" bIns="0" rtlCol="0"/>
          <a:lstStyle/>
          <a:p/>
        </p:txBody>
      </p:sp>
      <p:sp>
        <p:nvSpPr>
          <p:cNvPr id="27" name="object 27"/>
          <p:cNvSpPr/>
          <p:nvPr/>
        </p:nvSpPr>
        <p:spPr>
          <a:xfrm>
            <a:off x="3014472" y="2906613"/>
            <a:ext cx="576580" cy="309245"/>
          </a:xfrm>
          <a:custGeom>
            <a:rect l="l" t="t" r="r" b="b"/>
            <a:pathLst>
              <a:path w="576579" h="309244">
                <a:moveTo>
                  <a:pt x="576072" y="0"/>
                </a:moveTo>
                <a:lnTo>
                  <a:pt x="0" y="0"/>
                </a:lnTo>
                <a:lnTo>
                  <a:pt x="0" y="309026"/>
                </a:lnTo>
                <a:lnTo>
                  <a:pt x="576072" y="309026"/>
                </a:lnTo>
                <a:lnTo>
                  <a:pt x="576072" y="0"/>
                </a:lnTo>
                <a:close/>
              </a:path>
            </a:pathLst>
          </a:custGeom>
          <a:solidFill>
            <a:srgbClr val="504DE0"/>
          </a:solidFill>
        </p:spPr>
        <p:txBody>
          <a:bodyPr wrap="square" lIns="0" tIns="0" rIns="0" bIns="0" rtlCol="0"/>
          <a:lstStyle/>
          <a:p/>
        </p:txBody>
      </p:sp>
      <p:sp>
        <p:nvSpPr>
          <p:cNvPr id="28" name="object 28"/>
          <p:cNvSpPr/>
          <p:nvPr/>
        </p:nvSpPr>
        <p:spPr>
          <a:xfrm>
            <a:off x="4050791" y="2906613"/>
            <a:ext cx="576580" cy="184150"/>
          </a:xfrm>
          <a:custGeom>
            <a:rect l="l" t="t" r="r" b="b"/>
            <a:pathLst>
              <a:path w="576579" h="184150">
                <a:moveTo>
                  <a:pt x="576072" y="0"/>
                </a:moveTo>
                <a:lnTo>
                  <a:pt x="0" y="0"/>
                </a:lnTo>
                <a:lnTo>
                  <a:pt x="0" y="184058"/>
                </a:lnTo>
                <a:lnTo>
                  <a:pt x="576072" y="184058"/>
                </a:lnTo>
                <a:lnTo>
                  <a:pt x="576072" y="0"/>
                </a:lnTo>
                <a:close/>
              </a:path>
            </a:pathLst>
          </a:custGeom>
          <a:solidFill>
            <a:srgbClr val="504DE0"/>
          </a:solidFill>
        </p:spPr>
        <p:txBody>
          <a:bodyPr wrap="square" lIns="0" tIns="0" rIns="0" bIns="0" rtlCol="0"/>
          <a:lstStyle/>
          <a:p/>
        </p:txBody>
      </p:sp>
      <p:sp>
        <p:nvSpPr>
          <p:cNvPr id="29" name="object 29"/>
          <p:cNvSpPr/>
          <p:nvPr/>
        </p:nvSpPr>
        <p:spPr>
          <a:xfrm>
            <a:off x="715112" y="5466459"/>
            <a:ext cx="7246620" cy="0"/>
          </a:xfrm>
          <a:custGeom>
            <a:rect l="l" t="t" r="r" b="b"/>
            <a:pathLst>
              <a:path w="7246620">
                <a:moveTo>
                  <a:pt x="0" y="0"/>
                </a:moveTo>
                <a:lnTo>
                  <a:pt x="7246377" y="1"/>
                </a:lnTo>
              </a:path>
            </a:pathLst>
          </a:custGeom>
          <a:ln w="9525">
            <a:solidFill>
              <a:srgbClr val="D9D9D9"/>
            </a:solidFill>
          </a:ln>
        </p:spPr>
        <p:txBody>
          <a:bodyPr wrap="square" lIns="0" tIns="0" rIns="0" bIns="0" rtlCol="0"/>
          <a:lstStyle/>
          <a:p/>
        </p:txBody>
      </p:sp>
      <p:sp>
        <p:nvSpPr>
          <p:cNvPr id="30" name="object 30"/>
          <p:cNvSpPr/>
          <p:nvPr/>
        </p:nvSpPr>
        <p:spPr>
          <a:xfrm flipH="1">
            <a:off x="715112" y="5466459"/>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1" name="object 31"/>
          <p:cNvSpPr/>
          <p:nvPr/>
        </p:nvSpPr>
        <p:spPr>
          <a:xfrm flipH="1">
            <a:off x="3822191" y="5466459"/>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2" name="object 32"/>
          <p:cNvSpPr/>
          <p:nvPr/>
        </p:nvSpPr>
        <p:spPr>
          <a:xfrm flipH="1">
            <a:off x="7961490" y="5466459"/>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3" name="object 33"/>
          <p:cNvSpPr/>
          <p:nvPr/>
        </p:nvSpPr>
        <p:spPr>
          <a:xfrm flipH="1">
            <a:off x="715112" y="5785620"/>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4" name="object 34"/>
          <p:cNvSpPr/>
          <p:nvPr/>
        </p:nvSpPr>
        <p:spPr>
          <a:xfrm flipH="1">
            <a:off x="3822191" y="5785620"/>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5" name="object 35"/>
          <p:cNvSpPr/>
          <p:nvPr/>
        </p:nvSpPr>
        <p:spPr>
          <a:xfrm flipH="1">
            <a:off x="7961490" y="5785620"/>
            <a:ext cx="0" cy="319405"/>
          </a:xfrm>
          <a:custGeom>
            <a:rect l="l" t="t" r="r" b="b"/>
            <a:pathLst>
              <a:path h="319404">
                <a:moveTo>
                  <a:pt x="0" y="0"/>
                </a:moveTo>
                <a:lnTo>
                  <a:pt x="0" y="319161"/>
                </a:lnTo>
              </a:path>
            </a:pathLst>
          </a:custGeom>
          <a:ln w="9525">
            <a:solidFill>
              <a:srgbClr val="D9D9D9"/>
            </a:solidFill>
          </a:ln>
        </p:spPr>
        <p:txBody>
          <a:bodyPr wrap="square" lIns="0" tIns="0" rIns="0" bIns="0" rtlCol="0"/>
          <a:lstStyle/>
          <a:p/>
        </p:txBody>
      </p:sp>
      <p:sp>
        <p:nvSpPr>
          <p:cNvPr id="36" name="object 36"/>
          <p:cNvSpPr txBox="1"/>
          <p:nvPr/>
        </p:nvSpPr>
        <p:spPr>
          <a:xfrm>
            <a:off x="6302268" y="5349747"/>
            <a:ext cx="21336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a:t>
            </a:r>
            <a:endParaRPr sz="1000">
              <a:latin typeface="微软雅黑"/>
              <a:cs typeface="微软雅黑"/>
            </a:endParaRPr>
          </a:p>
        </p:txBody>
      </p:sp>
      <p:sp>
        <p:nvSpPr>
          <p:cNvPr id="37" name="object 37"/>
          <p:cNvSpPr txBox="1"/>
          <p:nvPr/>
        </p:nvSpPr>
        <p:spPr>
          <a:xfrm>
            <a:off x="1126284" y="5209540"/>
            <a:ext cx="213360" cy="309245"/>
          </a:xfrm>
          <a:prstGeom prst="rect">
            <a:avLst/>
          </a:prstGeom>
        </p:spPr>
        <p:txBody>
          <a:bodyPr vert="horz" wrap="square" lIns="0" tIns="12700" rIns="0" bIns="0" rtlCol="0">
            <a:spAutoFit/>
          </a:bodyPr>
          <a:lstStyle/>
          <a:p>
            <a:pPr marL="12700">
              <a:lnSpc>
                <a:spcPts val="1115"/>
              </a:lnSpc>
              <a:spcBef>
                <a:spcPts val="100"/>
              </a:spcBef>
            </a:pPr>
            <a:r>
              <a:rPr sz="1000">
                <a:solidFill>
                  <a:srgbClr val="FFFFFF"/>
                </a:solidFill>
                <a:latin typeface="微软雅黑"/>
                <a:cs typeface="微软雅黑"/>
              </a:rPr>
              <a:t>7%</a:t>
            </a:r>
            <a:endParaRPr sz="1000">
              <a:latin typeface="微软雅黑"/>
              <a:cs typeface="微软雅黑"/>
            </a:endParaRPr>
          </a:p>
          <a:p>
            <a:pPr marL="12700">
              <a:lnSpc>
                <a:spcPts val="1115"/>
              </a:lnSpc>
            </a:pPr>
            <a:r>
              <a:rPr sz="1000">
                <a:solidFill>
                  <a:srgbClr val="FFFFFF"/>
                </a:solidFill>
                <a:latin typeface="微软雅黑"/>
                <a:cs typeface="微软雅黑"/>
              </a:rPr>
              <a:t>3%</a:t>
            </a:r>
            <a:endParaRPr sz="1000">
              <a:latin typeface="微软雅黑"/>
              <a:cs typeface="微软雅黑"/>
            </a:endParaRPr>
          </a:p>
        </p:txBody>
      </p:sp>
      <p:sp>
        <p:nvSpPr>
          <p:cNvPr id="38" name="object 38"/>
          <p:cNvSpPr txBox="1"/>
          <p:nvPr/>
        </p:nvSpPr>
        <p:spPr>
          <a:xfrm>
            <a:off x="3196677" y="5206491"/>
            <a:ext cx="213360" cy="309245"/>
          </a:xfrm>
          <a:prstGeom prst="rect">
            <a:avLst/>
          </a:prstGeom>
        </p:spPr>
        <p:txBody>
          <a:bodyPr vert="horz" wrap="square" lIns="0" tIns="12700" rIns="0" bIns="0" rtlCol="0">
            <a:spAutoFit/>
          </a:bodyPr>
          <a:lstStyle/>
          <a:p>
            <a:pPr marL="12700">
              <a:lnSpc>
                <a:spcPts val="1115"/>
              </a:lnSpc>
              <a:spcBef>
                <a:spcPts val="100"/>
              </a:spcBef>
            </a:pPr>
            <a:r>
              <a:rPr sz="1000">
                <a:solidFill>
                  <a:srgbClr val="FFFFFF"/>
                </a:solidFill>
                <a:latin typeface="微软雅黑"/>
                <a:cs typeface="微软雅黑"/>
              </a:rPr>
              <a:t>7%</a:t>
            </a:r>
            <a:endParaRPr sz="1000">
              <a:latin typeface="微软雅黑"/>
              <a:cs typeface="微软雅黑"/>
            </a:endParaRPr>
          </a:p>
          <a:p>
            <a:pPr marL="12700">
              <a:lnSpc>
                <a:spcPts val="1115"/>
              </a:lnSpc>
            </a:pPr>
            <a:r>
              <a:rPr sz="1000">
                <a:solidFill>
                  <a:srgbClr val="FFFFFF"/>
                </a:solidFill>
                <a:latin typeface="微软雅黑"/>
                <a:cs typeface="微软雅黑"/>
              </a:rPr>
              <a:t>3%</a:t>
            </a:r>
            <a:endParaRPr sz="1000">
              <a:latin typeface="微软雅黑"/>
              <a:cs typeface="微软雅黑"/>
            </a:endParaRPr>
          </a:p>
        </p:txBody>
      </p:sp>
      <p:sp>
        <p:nvSpPr>
          <p:cNvPr id="39" name="object 39"/>
          <p:cNvSpPr txBox="1"/>
          <p:nvPr/>
        </p:nvSpPr>
        <p:spPr>
          <a:xfrm>
            <a:off x="4194633" y="5142483"/>
            <a:ext cx="287655" cy="367030"/>
          </a:xfrm>
          <a:prstGeom prst="rect">
            <a:avLst/>
          </a:prstGeom>
        </p:spPr>
        <p:txBody>
          <a:bodyPr vert="horz" wrap="square" lIns="0" tIns="31114" rIns="0" bIns="0" rtlCol="0">
            <a:spAutoFit/>
          </a:bodyPr>
          <a:lstStyle/>
          <a:p>
            <a:pPr marL="12700">
              <a:lnSpc>
                <a:spcPct val="100000"/>
              </a:lnSpc>
              <a:spcBef>
                <a:spcPts val="244"/>
              </a:spcBef>
            </a:pPr>
            <a:r>
              <a:rPr sz="1000">
                <a:solidFill>
                  <a:srgbClr val="FFFFFF"/>
                </a:solidFill>
                <a:latin typeface="微软雅黑"/>
                <a:cs typeface="微软雅黑"/>
              </a:rPr>
              <a:t>10%</a:t>
            </a:r>
            <a:endParaRPr sz="1000">
              <a:latin typeface="微软雅黑"/>
              <a:cs typeface="微软雅黑"/>
            </a:endParaRPr>
          </a:p>
          <a:p>
            <a:pPr marL="49530">
              <a:lnSpc>
                <a:spcPct val="100000"/>
              </a:lnSpc>
              <a:spcBef>
                <a:spcPts val="140"/>
              </a:spcBef>
            </a:pPr>
            <a:r>
              <a:rPr sz="1000">
                <a:solidFill>
                  <a:srgbClr val="FFFFFF"/>
                </a:solidFill>
                <a:latin typeface="微软雅黑"/>
                <a:cs typeface="微软雅黑"/>
              </a:rPr>
              <a:t>4%</a:t>
            </a:r>
            <a:endParaRPr sz="1000">
              <a:latin typeface="微软雅黑"/>
              <a:cs typeface="微软雅黑"/>
            </a:endParaRPr>
          </a:p>
        </p:txBody>
      </p:sp>
      <p:sp>
        <p:nvSpPr>
          <p:cNvPr id="40" name="object 40"/>
          <p:cNvSpPr txBox="1"/>
          <p:nvPr/>
        </p:nvSpPr>
        <p:spPr>
          <a:xfrm>
            <a:off x="6302268" y="5236972"/>
            <a:ext cx="21336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6%</a:t>
            </a:r>
            <a:endParaRPr sz="1000">
              <a:latin typeface="微软雅黑"/>
              <a:cs typeface="微软雅黑"/>
            </a:endParaRPr>
          </a:p>
        </p:txBody>
      </p:sp>
      <p:sp>
        <p:nvSpPr>
          <p:cNvPr id="41" name="object 41"/>
          <p:cNvSpPr txBox="1"/>
          <p:nvPr/>
        </p:nvSpPr>
        <p:spPr>
          <a:xfrm>
            <a:off x="7300222" y="522173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13%</a:t>
            </a:r>
            <a:endParaRPr sz="1000">
              <a:latin typeface="微软雅黑"/>
              <a:cs typeface="微软雅黑"/>
            </a:endParaRPr>
          </a:p>
        </p:txBody>
      </p:sp>
      <p:sp>
        <p:nvSpPr>
          <p:cNvPr id="42" name="object 42"/>
          <p:cNvSpPr txBox="1"/>
          <p:nvPr/>
        </p:nvSpPr>
        <p:spPr>
          <a:xfrm>
            <a:off x="5229829" y="5240020"/>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11%</a:t>
            </a:r>
            <a:endParaRPr sz="1000">
              <a:latin typeface="微软雅黑"/>
              <a:cs typeface="微软雅黑"/>
            </a:endParaRPr>
          </a:p>
        </p:txBody>
      </p:sp>
      <p:sp>
        <p:nvSpPr>
          <p:cNvPr id="43" name="object 43"/>
          <p:cNvSpPr txBox="1"/>
          <p:nvPr/>
        </p:nvSpPr>
        <p:spPr>
          <a:xfrm>
            <a:off x="916480" y="5540755"/>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零食小吃</a:t>
            </a:r>
            <a:endParaRPr sz="1200">
              <a:latin typeface="微软雅黑"/>
              <a:cs typeface="微软雅黑"/>
            </a:endParaRPr>
          </a:p>
        </p:txBody>
      </p:sp>
      <p:sp>
        <p:nvSpPr>
          <p:cNvPr id="44" name="object 44"/>
          <p:cNvSpPr txBox="1"/>
          <p:nvPr/>
        </p:nvSpPr>
        <p:spPr>
          <a:xfrm>
            <a:off x="1757748" y="5540755"/>
            <a:ext cx="1020444"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粮油</a:t>
            </a:r>
            <a:r>
              <a:rPr sz="1200" spc="-5">
                <a:solidFill>
                  <a:srgbClr val="595959"/>
                </a:solidFill>
                <a:latin typeface="Arial"/>
                <a:cs typeface="Arial"/>
              </a:rPr>
              <a:t>/</a:t>
            </a:r>
            <a:r>
              <a:rPr sz="1200" spc="-5">
                <a:solidFill>
                  <a:srgbClr val="595959"/>
                </a:solidFill>
                <a:latin typeface="微软雅黑"/>
                <a:cs typeface="微软雅黑"/>
              </a:rPr>
              <a:t>调味</a:t>
            </a:r>
            <a:r>
              <a:rPr sz="1200" spc="-5">
                <a:solidFill>
                  <a:srgbClr val="595959"/>
                </a:solidFill>
                <a:latin typeface="Arial"/>
                <a:cs typeface="Arial"/>
              </a:rPr>
              <a:t>/</a:t>
            </a:r>
            <a:r>
              <a:rPr sz="1200" spc="-5">
                <a:solidFill>
                  <a:srgbClr val="595959"/>
                </a:solidFill>
                <a:latin typeface="微软雅黑"/>
                <a:cs typeface="微软雅黑"/>
              </a:rPr>
              <a:t>干货</a:t>
            </a:r>
            <a:endParaRPr sz="1200">
              <a:latin typeface="微软雅黑"/>
              <a:cs typeface="微软雅黑"/>
            </a:endParaRPr>
          </a:p>
        </p:txBody>
      </p:sp>
      <p:sp>
        <p:nvSpPr>
          <p:cNvPr id="45" name="object 45"/>
          <p:cNvSpPr txBox="1"/>
          <p:nvPr/>
        </p:nvSpPr>
        <p:spPr>
          <a:xfrm>
            <a:off x="2986874" y="5540755"/>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生鲜速食</a:t>
            </a:r>
            <a:endParaRPr sz="1200">
              <a:latin typeface="微软雅黑"/>
              <a:cs typeface="微软雅黑"/>
            </a:endParaRPr>
          </a:p>
        </p:txBody>
      </p:sp>
      <p:sp>
        <p:nvSpPr>
          <p:cNvPr id="46" name="object 46"/>
          <p:cNvSpPr txBox="1"/>
          <p:nvPr/>
        </p:nvSpPr>
        <p:spPr>
          <a:xfrm>
            <a:off x="4022070" y="5540755"/>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乳类饮品</a:t>
            </a:r>
            <a:endParaRPr sz="1200">
              <a:latin typeface="微软雅黑"/>
              <a:cs typeface="微软雅黑"/>
            </a:endParaRPr>
          </a:p>
        </p:txBody>
      </p:sp>
      <p:sp>
        <p:nvSpPr>
          <p:cNvPr id="47" name="object 47"/>
          <p:cNvSpPr txBox="1"/>
          <p:nvPr/>
        </p:nvSpPr>
        <p:spPr>
          <a:xfrm>
            <a:off x="5209032" y="5540755"/>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冲饮</a:t>
            </a:r>
            <a:endParaRPr sz="1200">
              <a:latin typeface="微软雅黑"/>
              <a:cs typeface="微软雅黑"/>
            </a:endParaRPr>
          </a:p>
        </p:txBody>
      </p:sp>
      <p:sp>
        <p:nvSpPr>
          <p:cNvPr id="48" name="object 48"/>
          <p:cNvSpPr txBox="1"/>
          <p:nvPr/>
        </p:nvSpPr>
        <p:spPr>
          <a:xfrm>
            <a:off x="6244229" y="5540755"/>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饮品</a:t>
            </a:r>
            <a:endParaRPr sz="1200">
              <a:latin typeface="微软雅黑"/>
              <a:cs typeface="微软雅黑"/>
            </a:endParaRPr>
          </a:p>
        </p:txBody>
      </p:sp>
      <p:sp>
        <p:nvSpPr>
          <p:cNvPr id="49" name="object 49"/>
          <p:cNvSpPr txBox="1"/>
          <p:nvPr/>
        </p:nvSpPr>
        <p:spPr>
          <a:xfrm>
            <a:off x="7279426" y="5540755"/>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95959"/>
                </a:solidFill>
                <a:latin typeface="微软雅黑"/>
                <a:cs typeface="微软雅黑"/>
              </a:rPr>
              <a:t>水饮</a:t>
            </a:r>
            <a:endParaRPr sz="1200">
              <a:latin typeface="微软雅黑"/>
              <a:cs typeface="微软雅黑"/>
            </a:endParaRPr>
          </a:p>
        </p:txBody>
      </p:sp>
      <p:sp>
        <p:nvSpPr>
          <p:cNvPr id="50" name="object 50"/>
          <p:cNvSpPr txBox="1"/>
          <p:nvPr/>
        </p:nvSpPr>
        <p:spPr>
          <a:xfrm>
            <a:off x="2116142" y="5864640"/>
            <a:ext cx="303530" cy="201295"/>
          </a:xfrm>
          <a:prstGeom prst="rect">
            <a:avLst/>
          </a:prstGeom>
        </p:spPr>
        <p:txBody>
          <a:bodyPr vert="horz" wrap="square" lIns="0" tIns="8890" rIns="0" bIns="0" rtlCol="0">
            <a:spAutoFit/>
          </a:bodyPr>
          <a:lstStyle/>
          <a:p>
            <a:pPr>
              <a:lnSpc>
                <a:spcPct val="100000"/>
              </a:lnSpc>
              <a:spcBef>
                <a:spcPts val="70"/>
              </a:spcBef>
            </a:pPr>
            <a:r>
              <a:rPr sz="1200" spc="-5">
                <a:solidFill>
                  <a:srgbClr val="595959"/>
                </a:solidFill>
                <a:latin typeface="微软雅黑"/>
                <a:cs typeface="微软雅黑"/>
              </a:rPr>
              <a:t>食</a:t>
            </a:r>
            <a:r>
              <a:rPr sz="1200" spc="-60">
                <a:solidFill>
                  <a:srgbClr val="595959"/>
                </a:solidFill>
                <a:latin typeface="微软雅黑"/>
                <a:cs typeface="微软雅黑"/>
              </a:rPr>
              <a:t>品</a:t>
            </a:r>
            <a:endParaRPr sz="1200">
              <a:latin typeface="微软雅黑"/>
              <a:cs typeface="微软雅黑"/>
            </a:endParaRPr>
          </a:p>
        </p:txBody>
      </p:sp>
      <p:sp>
        <p:nvSpPr>
          <p:cNvPr id="51" name="object 51"/>
          <p:cNvSpPr txBox="1"/>
          <p:nvPr/>
        </p:nvSpPr>
        <p:spPr>
          <a:xfrm>
            <a:off x="5739331" y="5864640"/>
            <a:ext cx="303530" cy="201295"/>
          </a:xfrm>
          <a:prstGeom prst="rect">
            <a:avLst/>
          </a:prstGeom>
        </p:spPr>
        <p:txBody>
          <a:bodyPr vert="horz" wrap="square" lIns="0" tIns="8890" rIns="0" bIns="0" rtlCol="0">
            <a:spAutoFit/>
          </a:bodyPr>
          <a:lstStyle/>
          <a:p>
            <a:pPr>
              <a:lnSpc>
                <a:spcPct val="100000"/>
              </a:lnSpc>
              <a:spcBef>
                <a:spcPts val="70"/>
              </a:spcBef>
            </a:pPr>
            <a:r>
              <a:rPr sz="1200" spc="-5">
                <a:solidFill>
                  <a:srgbClr val="595959"/>
                </a:solidFill>
                <a:latin typeface="微软雅黑"/>
                <a:cs typeface="微软雅黑"/>
              </a:rPr>
              <a:t>饮</a:t>
            </a:r>
            <a:r>
              <a:rPr sz="1200" spc="-60">
                <a:solidFill>
                  <a:srgbClr val="595959"/>
                </a:solidFill>
                <a:latin typeface="微软雅黑"/>
                <a:cs typeface="微软雅黑"/>
              </a:rPr>
              <a:t>品</a:t>
            </a:r>
            <a:endParaRPr sz="1200">
              <a:latin typeface="微软雅黑"/>
              <a:cs typeface="微软雅黑"/>
            </a:endParaRPr>
          </a:p>
        </p:txBody>
      </p:sp>
      <p:sp>
        <p:nvSpPr>
          <p:cNvPr id="52" name="object 52"/>
          <p:cNvSpPr txBox="1"/>
          <p:nvPr/>
        </p:nvSpPr>
        <p:spPr>
          <a:xfrm>
            <a:off x="2933700" y="2216403"/>
            <a:ext cx="3276600" cy="269240"/>
          </a:xfrm>
          <a:prstGeom prst="rect">
            <a:avLst/>
          </a:prstGeom>
        </p:spPr>
        <p:txBody>
          <a:bodyPr vert="horz" wrap="square" lIns="0" tIns="12700" rIns="0" bIns="0" rtlCol="0">
            <a:spAutoFit/>
          </a:bodyPr>
          <a:lstStyle/>
          <a:p>
            <a:pPr marL="12700">
              <a:lnSpc>
                <a:spcPct val="100000"/>
              </a:lnSpc>
              <a:spcBef>
                <a:spcPts val="100"/>
              </a:spcBef>
            </a:pPr>
            <a:r>
              <a:rPr sz="1600" b="1">
                <a:latin typeface="微软雅黑"/>
                <a:cs typeface="微软雅黑"/>
              </a:rPr>
              <a:t>食品饮料各品类官宣代言人性别分布</a:t>
            </a:r>
            <a:endParaRPr sz="1600">
              <a:latin typeface="微软雅黑"/>
              <a:cs typeface="微软雅黑"/>
            </a:endParaRPr>
          </a:p>
        </p:txBody>
      </p:sp>
      <p:sp>
        <p:nvSpPr>
          <p:cNvPr id="53" name="object 53"/>
          <p:cNvSpPr/>
          <p:nvPr/>
        </p:nvSpPr>
        <p:spPr>
          <a:xfrm>
            <a:off x="8095175" y="3632494"/>
            <a:ext cx="76835" cy="76835"/>
          </a:xfrm>
          <a:custGeom>
            <a:rect l="l" t="t" r="r" b="b"/>
            <a:pathLst>
              <a:path w="76834" h="76835">
                <a:moveTo>
                  <a:pt x="0" y="0"/>
                </a:moveTo>
                <a:lnTo>
                  <a:pt x="76295" y="0"/>
                </a:lnTo>
                <a:lnTo>
                  <a:pt x="76295" y="76293"/>
                </a:lnTo>
                <a:lnTo>
                  <a:pt x="0" y="76293"/>
                </a:lnTo>
                <a:lnTo>
                  <a:pt x="0" y="0"/>
                </a:lnTo>
                <a:close/>
              </a:path>
            </a:pathLst>
          </a:custGeom>
          <a:solidFill>
            <a:srgbClr val="504DE0"/>
          </a:solidFill>
        </p:spPr>
        <p:txBody>
          <a:bodyPr wrap="square" lIns="0" tIns="0" rIns="0" bIns="0" rtlCol="0"/>
          <a:lstStyle/>
          <a:p/>
        </p:txBody>
      </p:sp>
      <p:sp>
        <p:nvSpPr>
          <p:cNvPr id="54" name="object 54"/>
          <p:cNvSpPr/>
          <p:nvPr/>
        </p:nvSpPr>
        <p:spPr>
          <a:xfrm>
            <a:off x="8095175" y="3947914"/>
            <a:ext cx="76835" cy="76835"/>
          </a:xfrm>
          <a:custGeom>
            <a:rect l="l" t="t" r="r" b="b"/>
            <a:pathLst>
              <a:path w="76834" h="76835">
                <a:moveTo>
                  <a:pt x="0" y="0"/>
                </a:moveTo>
                <a:lnTo>
                  <a:pt x="76295" y="0"/>
                </a:lnTo>
                <a:lnTo>
                  <a:pt x="76295" y="76295"/>
                </a:lnTo>
                <a:lnTo>
                  <a:pt x="0" y="76295"/>
                </a:lnTo>
                <a:lnTo>
                  <a:pt x="0" y="0"/>
                </a:lnTo>
                <a:close/>
              </a:path>
            </a:pathLst>
          </a:custGeom>
          <a:solidFill>
            <a:srgbClr val="6F309F"/>
          </a:solidFill>
        </p:spPr>
        <p:txBody>
          <a:bodyPr wrap="square" lIns="0" tIns="0" rIns="0" bIns="0" rtlCol="0"/>
          <a:lstStyle/>
          <a:p/>
        </p:txBody>
      </p:sp>
      <p:sp>
        <p:nvSpPr>
          <p:cNvPr id="55" name="object 55"/>
          <p:cNvSpPr/>
          <p:nvPr/>
        </p:nvSpPr>
        <p:spPr>
          <a:xfrm>
            <a:off x="8095175" y="4263335"/>
            <a:ext cx="76835" cy="76835"/>
          </a:xfrm>
          <a:custGeom>
            <a:rect l="l" t="t" r="r" b="b"/>
            <a:pathLst>
              <a:path w="76834" h="76835">
                <a:moveTo>
                  <a:pt x="0" y="0"/>
                </a:moveTo>
                <a:lnTo>
                  <a:pt x="76295" y="0"/>
                </a:lnTo>
                <a:lnTo>
                  <a:pt x="76295" y="76295"/>
                </a:lnTo>
                <a:lnTo>
                  <a:pt x="0" y="76295"/>
                </a:lnTo>
                <a:lnTo>
                  <a:pt x="0" y="0"/>
                </a:lnTo>
                <a:close/>
              </a:path>
            </a:pathLst>
          </a:custGeom>
          <a:solidFill>
            <a:srgbClr val="323232"/>
          </a:solidFill>
        </p:spPr>
        <p:txBody>
          <a:bodyPr wrap="square" lIns="0" tIns="0" rIns="0" bIns="0" rtlCol="0"/>
          <a:lstStyle/>
          <a:p/>
        </p:txBody>
      </p:sp>
      <p:sp>
        <p:nvSpPr>
          <p:cNvPr id="56" name="object 56"/>
          <p:cNvSpPr/>
          <p:nvPr/>
        </p:nvSpPr>
        <p:spPr>
          <a:xfrm>
            <a:off x="8095175" y="4578757"/>
            <a:ext cx="76835" cy="76835"/>
          </a:xfrm>
          <a:custGeom>
            <a:rect l="l" t="t" r="r" b="b"/>
            <a:pathLst>
              <a:path w="76834" h="76835">
                <a:moveTo>
                  <a:pt x="0" y="0"/>
                </a:moveTo>
                <a:lnTo>
                  <a:pt x="76295" y="0"/>
                </a:lnTo>
                <a:lnTo>
                  <a:pt x="76295" y="76293"/>
                </a:lnTo>
                <a:lnTo>
                  <a:pt x="0" y="76293"/>
                </a:lnTo>
                <a:lnTo>
                  <a:pt x="0" y="0"/>
                </a:lnTo>
                <a:close/>
              </a:path>
            </a:pathLst>
          </a:custGeom>
          <a:solidFill>
            <a:srgbClr val="BFBFBF"/>
          </a:solidFill>
        </p:spPr>
        <p:txBody>
          <a:bodyPr wrap="square" lIns="0" tIns="0" rIns="0" bIns="0" rtlCol="0"/>
          <a:lstStyle/>
          <a:p/>
        </p:txBody>
      </p:sp>
      <p:sp>
        <p:nvSpPr>
          <p:cNvPr id="57" name="object 57"/>
          <p:cNvSpPr/>
          <p:nvPr/>
        </p:nvSpPr>
        <p:spPr>
          <a:xfrm>
            <a:off x="8095175" y="4894177"/>
            <a:ext cx="76835" cy="76835"/>
          </a:xfrm>
          <a:custGeom>
            <a:rect l="l" t="t" r="r" b="b"/>
            <a:pathLst>
              <a:path w="76834" h="76835">
                <a:moveTo>
                  <a:pt x="0" y="0"/>
                </a:moveTo>
                <a:lnTo>
                  <a:pt x="76295" y="0"/>
                </a:lnTo>
                <a:lnTo>
                  <a:pt x="76295" y="76295"/>
                </a:lnTo>
                <a:lnTo>
                  <a:pt x="0" y="76295"/>
                </a:lnTo>
                <a:lnTo>
                  <a:pt x="0" y="0"/>
                </a:lnTo>
                <a:close/>
              </a:path>
            </a:pathLst>
          </a:custGeom>
          <a:solidFill>
            <a:srgbClr val="0263AB"/>
          </a:solidFill>
        </p:spPr>
        <p:txBody>
          <a:bodyPr wrap="square" lIns="0" tIns="0" rIns="0" bIns="0" rtlCol="0"/>
          <a:lstStyle/>
          <a:p/>
        </p:txBody>
      </p:sp>
      <p:graphicFrame>
        <p:nvGraphicFramePr>
          <p:cNvPr id="58" name="object 58"/>
          <p:cNvGraphicFramePr>
            <a:graphicFrameLocks noGrp="1"/>
          </p:cNvGraphicFramePr>
          <p:nvPr/>
        </p:nvGraphicFramePr>
        <p:xfrm>
          <a:off x="1069992" y="2906613"/>
          <a:ext cx="7487920" cy="2332990"/>
        </p:xfrm>
        <a:graphic>
          <a:graphicData uri="http://schemas.openxmlformats.org/drawingml/2006/table">
            <a:tbl>
              <a:tblPr firstRow="1" bandRow="1">
                <a:tableStyleId>{2D5ABB26-0587-4C30-8999-92F81FD0307C}</a:tableStyleId>
              </a:tblPr>
              <a:tblGrid>
                <a:gridCol w="450850"/>
                <a:gridCol w="460375"/>
                <a:gridCol w="573405"/>
                <a:gridCol w="460375"/>
                <a:gridCol w="575944"/>
                <a:gridCol w="460375"/>
                <a:gridCol w="575945"/>
                <a:gridCol w="460375"/>
                <a:gridCol w="573404"/>
                <a:gridCol w="460375"/>
                <a:gridCol w="575945"/>
                <a:gridCol w="460375"/>
                <a:gridCol w="575945"/>
                <a:gridCol w="824865"/>
              </a:tblGrid>
              <a:tr h="385226">
                <a:tc>
                  <a:txBody>
                    <a:bodyPr vert="horz" wrap="square"/>
                    <a:lstStyle/>
                    <a:p>
                      <a:pPr marL="31750">
                        <a:lnSpc>
                          <a:spcPct val="100000"/>
                        </a:lnSpc>
                        <a:spcBef>
                          <a:spcPts val="640"/>
                        </a:spcBef>
                      </a:pPr>
                      <a:r>
                        <a:rPr sz="1000">
                          <a:solidFill>
                            <a:srgbClr val="FFFFFF"/>
                          </a:solidFill>
                          <a:latin typeface="微软雅黑"/>
                          <a:cs typeface="微软雅黑"/>
                        </a:rPr>
                        <a:t>12%</a:t>
                      </a:r>
                      <a:endParaRPr sz="1000">
                        <a:latin typeface="微软雅黑"/>
                        <a:cs typeface="微软雅黑"/>
                      </a:endParaRPr>
                    </a:p>
                  </a:txBody>
                  <a:tcPr marL="0" marR="0" marT="8128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gn="ctr">
                        <a:lnSpc>
                          <a:spcPct val="100000"/>
                        </a:lnSpc>
                        <a:spcBef>
                          <a:spcPts val="950"/>
                        </a:spcBef>
                      </a:pPr>
                      <a:r>
                        <a:rPr sz="1000">
                          <a:solidFill>
                            <a:srgbClr val="FFFFFF"/>
                          </a:solidFill>
                          <a:latin typeface="微软雅黑"/>
                          <a:cs typeface="微软雅黑"/>
                        </a:rPr>
                        <a:t>15%</a:t>
                      </a:r>
                      <a:endParaRPr sz="1000">
                        <a:latin typeface="微软雅黑"/>
                        <a:cs typeface="微软雅黑"/>
                      </a:endParaRPr>
                    </a:p>
                  </a:txBody>
                  <a:tcPr marL="0" marR="0" marT="120650" marB="0">
                    <a:solidFill>
                      <a:srgbClr val="504DE0"/>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L="635" algn="ctr">
                        <a:lnSpc>
                          <a:spcPct val="100000"/>
                        </a:lnSpc>
                        <a:spcBef>
                          <a:spcPts val="665"/>
                        </a:spcBef>
                      </a:pPr>
                      <a:r>
                        <a:rPr sz="1000">
                          <a:solidFill>
                            <a:srgbClr val="FFFFFF"/>
                          </a:solidFill>
                          <a:latin typeface="微软雅黑"/>
                          <a:cs typeface="微软雅黑"/>
                        </a:rPr>
                        <a:t>12%</a:t>
                      </a:r>
                      <a:endParaRPr sz="1000">
                        <a:latin typeface="微软雅黑"/>
                        <a:cs typeface="微软雅黑"/>
                      </a:endParaRPr>
                    </a:p>
                  </a:txBody>
                  <a:tcPr marL="0" marR="0" marT="84455" marB="0">
                    <a:solidFill>
                      <a:srgbClr val="504DE0"/>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R="186690" algn="r">
                        <a:lnSpc>
                          <a:spcPct val="100000"/>
                        </a:lnSpc>
                        <a:spcBef>
                          <a:spcPts val="160"/>
                        </a:spcBef>
                      </a:pPr>
                      <a:r>
                        <a:rPr sz="1000">
                          <a:solidFill>
                            <a:srgbClr val="FFFFFF"/>
                          </a:solidFill>
                          <a:latin typeface="微软雅黑"/>
                          <a:cs typeface="微软雅黑"/>
                        </a:rPr>
                        <a:t>7%</a:t>
                      </a:r>
                      <a:endParaRPr sz="1000">
                        <a:latin typeface="微软雅黑"/>
                        <a:cs typeface="微软雅黑"/>
                      </a:endParaRPr>
                    </a:p>
                  </a:txBody>
                  <a:tcPr marL="0" marR="0" marT="2032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5"/>
                        </a:spcBef>
                      </a:pPr>
                      <a:endParaRPr sz="1450">
                        <a:latin typeface="Times New Roman"/>
                        <a:cs typeface="Times New Roman"/>
                      </a:endParaRPr>
                    </a:p>
                    <a:p>
                      <a:pPr algn="ctr">
                        <a:lnSpc>
                          <a:spcPct val="100000"/>
                        </a:lnSpc>
                      </a:pPr>
                      <a:r>
                        <a:rPr sz="1000">
                          <a:solidFill>
                            <a:srgbClr val="FFFFFF"/>
                          </a:solidFill>
                          <a:latin typeface="微软雅黑"/>
                          <a:cs typeface="微软雅黑"/>
                        </a:rPr>
                        <a:t>22%</a:t>
                      </a:r>
                      <a:endParaRPr sz="1000">
                        <a:latin typeface="微软雅黑"/>
                        <a:cs typeface="微软雅黑"/>
                      </a:endParaRPr>
                    </a:p>
                  </a:txBody>
                  <a:tcPr marL="0" marR="0" marT="635" marB="0">
                    <a:solidFill>
                      <a:srgbClr val="504DE0"/>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R="148590" algn="r">
                        <a:lnSpc>
                          <a:spcPct val="100000"/>
                        </a:lnSpc>
                        <a:spcBef>
                          <a:spcPts val="855"/>
                        </a:spcBef>
                      </a:pPr>
                      <a:r>
                        <a:rPr sz="1000">
                          <a:solidFill>
                            <a:srgbClr val="FFFFFF"/>
                          </a:solidFill>
                          <a:latin typeface="微软雅黑"/>
                          <a:cs typeface="微软雅黑"/>
                        </a:rPr>
                        <a:t>14%</a:t>
                      </a:r>
                      <a:endParaRPr sz="1000">
                        <a:latin typeface="微软雅黑"/>
                        <a:cs typeface="微软雅黑"/>
                      </a:endParaRPr>
                    </a:p>
                  </a:txBody>
                  <a:tcPr marL="0" marR="0" marT="108585" marB="0">
                    <a:solidFill>
                      <a:srgbClr val="504DE0"/>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10"/>
                        </a:spcBef>
                      </a:pPr>
                      <a:endParaRPr sz="1150">
                        <a:latin typeface="Times New Roman"/>
                        <a:cs typeface="Times New Roman"/>
                      </a:endParaRPr>
                    </a:p>
                    <a:p>
                      <a:pPr algn="ctr">
                        <a:lnSpc>
                          <a:spcPct val="100000"/>
                        </a:lnSpc>
                        <a:spcBef>
                          <a:spcPts val="5"/>
                        </a:spcBef>
                      </a:pPr>
                      <a:r>
                        <a:rPr sz="1000">
                          <a:solidFill>
                            <a:srgbClr val="FFFFFF"/>
                          </a:solidFill>
                          <a:latin typeface="微软雅黑"/>
                          <a:cs typeface="微软雅黑"/>
                        </a:rPr>
                        <a:t>19%</a:t>
                      </a:r>
                      <a:endParaRPr sz="1000">
                        <a:latin typeface="微软雅黑"/>
                        <a:cs typeface="微软雅黑"/>
                      </a:endParaRPr>
                    </a:p>
                  </a:txBody>
                  <a:tcPr marL="0" marR="0" marT="1270" marB="0">
                    <a:solidFill>
                      <a:srgbClr val="504DE0"/>
                    </a:solidFill>
                  </a:tcPr>
                </a:tc>
                <a:tc rowSpan="3">
                  <a:txBody>
                    <a:bodyPr vert="horz" wrap="square"/>
                    <a:lstStyle/>
                    <a:p>
                      <a:pPr>
                        <a:lnSpc>
                          <a:spcPct val="100000"/>
                        </a:lnSpc>
                      </a:pPr>
                      <a:endParaRPr sz="1100">
                        <a:latin typeface="Times New Roman"/>
                        <a:cs typeface="Times New Roman"/>
                      </a:endParaRPr>
                    </a:p>
                  </a:txBody>
                  <a:tcPr marL="0" marR="0" marT="0" marB="0"/>
                </a:tc>
              </a:tr>
              <a:tr h="94487">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504DE0"/>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504DE0"/>
                    </a:solidFill>
                  </a:tcPr>
                </a:tc>
                <a:tc vMerge="1">
                  <a:txBody>
                    <a:bodyPr vert="horz" wrap="square"/>
                    <a:lstStyle/>
                    <a:p/>
                  </a:txBody>
                  <a:tcPr marL="0" marR="0" marT="0" marB="0"/>
                </a:tc>
              </a:tr>
              <a:tr h="88392">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504DE0"/>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solidFill>
                      <a:srgbClr val="6F309F"/>
                    </a:solidFill>
                  </a:tcPr>
                </a:tc>
                <a:tc vMerge="1">
                  <a:txBody>
                    <a:bodyPr vert="horz" wrap="square"/>
                    <a:lstStyle/>
                    <a:p/>
                  </a:txBody>
                  <a:tcPr marL="0" marR="0" marT="0" marB="0"/>
                </a:tc>
              </a:tr>
              <a:tr h="989075">
                <a:tc>
                  <a:txBody>
                    <a:bodyPr vert="horz" wrap="square"/>
                    <a:lstStyle/>
                    <a:p>
                      <a:pPr>
                        <a:lnSpc>
                          <a:spcPct val="100000"/>
                        </a:lnSpc>
                      </a:pPr>
                      <a:endParaRPr sz="1300">
                        <a:latin typeface="Times New Roman"/>
                        <a:cs typeface="Times New Roman"/>
                      </a:endParaRPr>
                    </a:p>
                    <a:p>
                      <a:pPr>
                        <a:lnSpc>
                          <a:spcPct val="100000"/>
                        </a:lnSpc>
                        <a:spcBef>
                          <a:spcPts val="15"/>
                        </a:spcBef>
                      </a:pPr>
                      <a:endParaRPr sz="1300">
                        <a:latin typeface="Times New Roman"/>
                        <a:cs typeface="Times New Roman"/>
                      </a:endParaRPr>
                    </a:p>
                    <a:p>
                      <a:pPr marL="31750">
                        <a:lnSpc>
                          <a:spcPct val="100000"/>
                        </a:lnSpc>
                      </a:pPr>
                      <a:r>
                        <a:rPr sz="1000">
                          <a:solidFill>
                            <a:srgbClr val="FFFFFF"/>
                          </a:solidFill>
                          <a:latin typeface="微软雅黑"/>
                          <a:cs typeface="微软雅黑"/>
                        </a:rPr>
                        <a:t>56%</a:t>
                      </a:r>
                      <a:endParaRPr sz="1000">
                        <a:latin typeface="微软雅黑"/>
                        <a:cs typeface="微软雅黑"/>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10"/>
                        </a:spcBef>
                      </a:pPr>
                      <a:endParaRPr sz="1750">
                        <a:latin typeface="Times New Roman"/>
                        <a:cs typeface="Times New Roman"/>
                      </a:endParaRPr>
                    </a:p>
                    <a:p>
                      <a:pPr algn="ctr">
                        <a:lnSpc>
                          <a:spcPct val="100000"/>
                        </a:lnSpc>
                      </a:pPr>
                      <a:r>
                        <a:rPr sz="1000">
                          <a:solidFill>
                            <a:srgbClr val="FFFFFF"/>
                          </a:solidFill>
                          <a:latin typeface="微软雅黑"/>
                          <a:cs typeface="微软雅黑"/>
                        </a:rPr>
                        <a:t>40%</a:t>
                      </a:r>
                      <a:endParaRPr sz="1000">
                        <a:latin typeface="微软雅黑"/>
                        <a:cs typeface="微软雅黑"/>
                      </a:endParaRPr>
                    </a:p>
                  </a:txBody>
                  <a:tcPr marL="0" marR="0" marT="127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35"/>
                        </a:spcBef>
                      </a:pPr>
                      <a:endParaRPr sz="1700">
                        <a:latin typeface="Times New Roman"/>
                        <a:cs typeface="Times New Roman"/>
                      </a:endParaRPr>
                    </a:p>
                    <a:p>
                      <a:pPr marL="635" algn="ctr">
                        <a:lnSpc>
                          <a:spcPct val="100000"/>
                        </a:lnSpc>
                      </a:pPr>
                      <a:r>
                        <a:rPr sz="1000">
                          <a:solidFill>
                            <a:srgbClr val="FFFFFF"/>
                          </a:solidFill>
                          <a:latin typeface="微软雅黑"/>
                          <a:cs typeface="微软雅黑"/>
                        </a:rPr>
                        <a:t>60%</a:t>
                      </a:r>
                      <a:endParaRPr sz="1000">
                        <a:latin typeface="微软雅黑"/>
                        <a:cs typeface="微软雅黑"/>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15"/>
                        </a:spcBef>
                      </a:pPr>
                      <a:endParaRPr sz="1100">
                        <a:latin typeface="Times New Roman"/>
                        <a:cs typeface="Times New Roman"/>
                      </a:endParaRPr>
                    </a:p>
                    <a:p>
                      <a:pPr marR="149860" algn="r">
                        <a:lnSpc>
                          <a:spcPct val="100000"/>
                        </a:lnSpc>
                      </a:pPr>
                      <a:r>
                        <a:rPr sz="1000">
                          <a:solidFill>
                            <a:srgbClr val="FFFFFF"/>
                          </a:solidFill>
                          <a:latin typeface="微软雅黑"/>
                          <a:cs typeface="微软雅黑"/>
                        </a:rPr>
                        <a:t>48%</a:t>
                      </a:r>
                      <a:endParaRPr sz="1000">
                        <a:latin typeface="微软雅黑"/>
                        <a:cs typeface="微软雅黑"/>
                      </a:endParaRPr>
                    </a:p>
                  </a:txBody>
                  <a:tcPr marL="0" marR="0" marT="1905"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20"/>
                        </a:spcBef>
                      </a:pPr>
                      <a:endParaRPr sz="1450">
                        <a:latin typeface="Times New Roman"/>
                        <a:cs typeface="Times New Roman"/>
                      </a:endParaRPr>
                    </a:p>
                    <a:p>
                      <a:pPr algn="ctr">
                        <a:lnSpc>
                          <a:spcPct val="100000"/>
                        </a:lnSpc>
                        <a:spcBef>
                          <a:spcPts val="5"/>
                        </a:spcBef>
                      </a:pPr>
                      <a:r>
                        <a:rPr sz="1000">
                          <a:solidFill>
                            <a:srgbClr val="FFFFFF"/>
                          </a:solidFill>
                          <a:latin typeface="微软雅黑"/>
                          <a:cs typeface="微软雅黑"/>
                        </a:rPr>
                        <a:t>67%</a:t>
                      </a:r>
                      <a:endParaRPr sz="1000">
                        <a:latin typeface="微软雅黑"/>
                        <a:cs typeface="微软雅黑"/>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30"/>
                        </a:spcBef>
                      </a:pPr>
                      <a:endParaRPr sz="1200">
                        <a:latin typeface="Times New Roman"/>
                        <a:cs typeface="Times New Roman"/>
                      </a:endParaRPr>
                    </a:p>
                    <a:p>
                      <a:pPr marR="148590" algn="r">
                        <a:lnSpc>
                          <a:spcPct val="100000"/>
                        </a:lnSpc>
                      </a:pPr>
                      <a:r>
                        <a:rPr sz="1000">
                          <a:solidFill>
                            <a:srgbClr val="FFFFFF"/>
                          </a:solidFill>
                          <a:latin typeface="微软雅黑"/>
                          <a:cs typeface="微软雅黑"/>
                        </a:rPr>
                        <a:t>66%</a:t>
                      </a:r>
                      <a:endParaRPr sz="1000">
                        <a:latin typeface="微软雅黑"/>
                        <a:cs typeface="微软雅黑"/>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50"/>
                        </a:spcBef>
                      </a:pPr>
                      <a:endParaRPr sz="1200">
                        <a:latin typeface="Times New Roman"/>
                        <a:cs typeface="Times New Roman"/>
                      </a:endParaRPr>
                    </a:p>
                    <a:p>
                      <a:pPr algn="ctr">
                        <a:lnSpc>
                          <a:spcPct val="100000"/>
                        </a:lnSpc>
                        <a:spcBef>
                          <a:spcPts val="5"/>
                        </a:spcBef>
                      </a:pPr>
                      <a:r>
                        <a:rPr sz="1000">
                          <a:solidFill>
                            <a:srgbClr val="FFFFFF"/>
                          </a:solidFill>
                          <a:latin typeface="微软雅黑"/>
                          <a:cs typeface="微软雅黑"/>
                        </a:rPr>
                        <a:t>56%</a:t>
                      </a:r>
                      <a:endParaRPr sz="1000">
                        <a:latin typeface="微软雅黑"/>
                        <a:cs typeface="微软雅黑"/>
                      </a:endParaRPr>
                    </a:p>
                  </a:txBody>
                  <a:tcPr marL="0" marR="0" marT="0" marB="0">
                    <a:solidFill>
                      <a:srgbClr val="6F309F"/>
                    </a:solidFill>
                  </a:tcPr>
                </a:tc>
                <a:tc>
                  <a:txBody>
                    <a:bodyPr vert="horz" wrap="square"/>
                    <a:lstStyle/>
                    <a:p>
                      <a:pPr marL="471805">
                        <a:lnSpc>
                          <a:spcPct val="100000"/>
                        </a:lnSpc>
                        <a:spcBef>
                          <a:spcPts val="765"/>
                        </a:spcBef>
                      </a:pPr>
                      <a:r>
                        <a:rPr sz="1200" spc="-5">
                          <a:solidFill>
                            <a:srgbClr val="595959"/>
                          </a:solidFill>
                          <a:latin typeface="Arial"/>
                          <a:cs typeface="Arial"/>
                        </a:rPr>
                        <a:t>00</a:t>
                      </a:r>
                      <a:r>
                        <a:rPr sz="1200">
                          <a:solidFill>
                            <a:srgbClr val="595959"/>
                          </a:solidFill>
                          <a:latin typeface="微软雅黑"/>
                          <a:cs typeface="微软雅黑"/>
                        </a:rPr>
                        <a:t>后</a:t>
                      </a:r>
                      <a:endParaRPr sz="1200">
                        <a:latin typeface="微软雅黑"/>
                        <a:cs typeface="微软雅黑"/>
                      </a:endParaRPr>
                    </a:p>
                    <a:p>
                      <a:pPr marL="471805">
                        <a:lnSpc>
                          <a:spcPct val="100000"/>
                        </a:lnSpc>
                        <a:spcBef>
                          <a:spcPts val="1060"/>
                        </a:spcBef>
                      </a:pPr>
                      <a:r>
                        <a:rPr sz="1200" spc="-5">
                          <a:solidFill>
                            <a:srgbClr val="595959"/>
                          </a:solidFill>
                          <a:latin typeface="Arial"/>
                          <a:cs typeface="Arial"/>
                        </a:rPr>
                        <a:t>90</a:t>
                      </a:r>
                      <a:r>
                        <a:rPr sz="1200">
                          <a:solidFill>
                            <a:srgbClr val="595959"/>
                          </a:solidFill>
                          <a:latin typeface="微软雅黑"/>
                          <a:cs typeface="微软雅黑"/>
                        </a:rPr>
                        <a:t>后</a:t>
                      </a:r>
                      <a:endParaRPr sz="1200">
                        <a:latin typeface="微软雅黑"/>
                        <a:cs typeface="微软雅黑"/>
                      </a:endParaRPr>
                    </a:p>
                    <a:p>
                      <a:pPr marL="471805">
                        <a:lnSpc>
                          <a:spcPct val="100000"/>
                        </a:lnSpc>
                        <a:spcBef>
                          <a:spcPts val="1030"/>
                        </a:spcBef>
                      </a:pPr>
                      <a:r>
                        <a:rPr sz="1200" spc="-5">
                          <a:solidFill>
                            <a:srgbClr val="595959"/>
                          </a:solidFill>
                          <a:latin typeface="Arial"/>
                          <a:cs typeface="Arial"/>
                        </a:rPr>
                        <a:t>80</a:t>
                      </a:r>
                      <a:r>
                        <a:rPr sz="1200">
                          <a:solidFill>
                            <a:srgbClr val="595959"/>
                          </a:solidFill>
                          <a:latin typeface="微软雅黑"/>
                          <a:cs typeface="微软雅黑"/>
                        </a:rPr>
                        <a:t>后</a:t>
                      </a:r>
                      <a:endParaRPr sz="1200">
                        <a:latin typeface="微软雅黑"/>
                        <a:cs typeface="微软雅黑"/>
                      </a:endParaRPr>
                    </a:p>
                  </a:txBody>
                  <a:tcPr marL="0" marR="0" marT="97155" marB="0"/>
                </a:tc>
              </a:tr>
              <a:tr h="717804">
                <a:tc>
                  <a:txBody>
                    <a:bodyPr vert="horz" wrap="square"/>
                    <a:lstStyle/>
                    <a:p>
                      <a:pPr>
                        <a:lnSpc>
                          <a:spcPct val="100000"/>
                        </a:lnSpc>
                      </a:pPr>
                      <a:endParaRPr sz="1300">
                        <a:latin typeface="Times New Roman"/>
                        <a:cs typeface="Times New Roman"/>
                      </a:endParaRPr>
                    </a:p>
                    <a:p>
                      <a:pPr>
                        <a:lnSpc>
                          <a:spcPct val="100000"/>
                        </a:lnSpc>
                        <a:spcBef>
                          <a:spcPts val="20"/>
                        </a:spcBef>
                      </a:pPr>
                      <a:endParaRPr sz="1350">
                        <a:latin typeface="Times New Roman"/>
                        <a:cs typeface="Times New Roman"/>
                      </a:endParaRPr>
                    </a:p>
                    <a:p>
                      <a:pPr marL="31750">
                        <a:lnSpc>
                          <a:spcPct val="100000"/>
                        </a:lnSpc>
                      </a:pPr>
                      <a:r>
                        <a:rPr sz="1000">
                          <a:solidFill>
                            <a:srgbClr val="FFFFFF"/>
                          </a:solidFill>
                          <a:latin typeface="微软雅黑"/>
                          <a:cs typeface="微软雅黑"/>
                        </a:rPr>
                        <a:t>22%</a:t>
                      </a:r>
                      <a:endParaRPr sz="1000">
                        <a:latin typeface="微软雅黑"/>
                        <a:cs typeface="微软雅黑"/>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40"/>
                        </a:spcBef>
                      </a:pPr>
                      <a:endParaRPr sz="1100">
                        <a:latin typeface="Times New Roman"/>
                        <a:cs typeface="Times New Roman"/>
                      </a:endParaRPr>
                    </a:p>
                    <a:p>
                      <a:pPr algn="ctr">
                        <a:lnSpc>
                          <a:spcPct val="100000"/>
                        </a:lnSpc>
                        <a:spcBef>
                          <a:spcPts val="5"/>
                        </a:spcBef>
                      </a:pPr>
                      <a:r>
                        <a:rPr sz="1000">
                          <a:solidFill>
                            <a:srgbClr val="FFFFFF"/>
                          </a:solidFill>
                          <a:latin typeface="微软雅黑"/>
                          <a:cs typeface="微软雅黑"/>
                        </a:rPr>
                        <a:t>45%</a:t>
                      </a:r>
                      <a:endParaRPr sz="1000">
                        <a:latin typeface="微软雅黑"/>
                        <a:cs typeface="微软雅黑"/>
                      </a:endParaRPr>
                    </a:p>
                  </a:txBody>
                  <a:tcPr marL="0" marR="0" marT="0" marB="0">
                    <a:solidFill>
                      <a:srgbClr val="323232"/>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15"/>
                        </a:spcBef>
                      </a:pPr>
                      <a:endParaRPr sz="1750">
                        <a:latin typeface="Times New Roman"/>
                        <a:cs typeface="Times New Roman"/>
                      </a:endParaRPr>
                    </a:p>
                    <a:p>
                      <a:pPr marL="635" algn="ctr">
                        <a:lnSpc>
                          <a:spcPct val="100000"/>
                        </a:lnSpc>
                      </a:pPr>
                      <a:r>
                        <a:rPr sz="1000">
                          <a:solidFill>
                            <a:srgbClr val="FFFFFF"/>
                          </a:solidFill>
                          <a:latin typeface="微软雅黑"/>
                          <a:cs typeface="微软雅黑"/>
                        </a:rPr>
                        <a:t>17%</a:t>
                      </a:r>
                      <a:endParaRPr sz="1000">
                        <a:latin typeface="微软雅黑"/>
                        <a:cs typeface="微软雅黑"/>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10"/>
                        </a:spcBef>
                      </a:pPr>
                      <a:endParaRPr sz="1300">
                        <a:latin typeface="Times New Roman"/>
                        <a:cs typeface="Times New Roman"/>
                      </a:endParaRPr>
                    </a:p>
                    <a:p>
                      <a:pPr marR="149860" algn="r">
                        <a:lnSpc>
                          <a:spcPct val="100000"/>
                        </a:lnSpc>
                      </a:pPr>
                      <a:r>
                        <a:rPr sz="1000">
                          <a:solidFill>
                            <a:srgbClr val="FFFFFF"/>
                          </a:solidFill>
                          <a:latin typeface="微软雅黑"/>
                          <a:cs typeface="微软雅黑"/>
                        </a:rPr>
                        <a:t>31%</a:t>
                      </a:r>
                      <a:endParaRPr sz="1000">
                        <a:latin typeface="微软雅黑"/>
                        <a:cs typeface="微软雅黑"/>
                      </a:endParaRPr>
                    </a:p>
                  </a:txBody>
                  <a:tcPr marL="0" marR="0" marT="1270" marB="0">
                    <a:solidFill>
                      <a:srgbClr val="323232"/>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solidFill>
                      <a:srgbClr val="6F309F"/>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0"/>
                        </a:spcBef>
                      </a:pPr>
                      <a:endParaRPr sz="1200">
                        <a:latin typeface="Times New Roman"/>
                        <a:cs typeface="Times New Roman"/>
                      </a:endParaRPr>
                    </a:p>
                    <a:p>
                      <a:pPr marR="148590" algn="r">
                        <a:lnSpc>
                          <a:spcPts val="1140"/>
                        </a:lnSpc>
                      </a:pPr>
                      <a:r>
                        <a:rPr sz="1000">
                          <a:solidFill>
                            <a:srgbClr val="FFFFFF"/>
                          </a:solidFill>
                          <a:latin typeface="微软雅黑"/>
                          <a:cs typeface="微软雅黑"/>
                        </a:rPr>
                        <a:t>11%</a:t>
                      </a:r>
                      <a:endParaRPr sz="1000">
                        <a:latin typeface="微软雅黑"/>
                        <a:cs typeface="微软雅黑"/>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40"/>
                        </a:spcBef>
                      </a:pPr>
                      <a:endParaRPr sz="1750">
                        <a:latin typeface="Times New Roman"/>
                        <a:cs typeface="Times New Roman"/>
                      </a:endParaRPr>
                    </a:p>
                    <a:p>
                      <a:pPr algn="ctr">
                        <a:lnSpc>
                          <a:spcPct val="100000"/>
                        </a:lnSpc>
                      </a:pPr>
                      <a:r>
                        <a:rPr sz="1000">
                          <a:solidFill>
                            <a:srgbClr val="FFFFFF"/>
                          </a:solidFill>
                          <a:latin typeface="微软雅黑"/>
                          <a:cs typeface="微软雅黑"/>
                        </a:rPr>
                        <a:t>13%</a:t>
                      </a:r>
                      <a:endParaRPr sz="1000">
                        <a:latin typeface="微软雅黑"/>
                        <a:cs typeface="微软雅黑"/>
                      </a:endParaRPr>
                    </a:p>
                  </a:txBody>
                  <a:tcPr marL="0" marR="0" marT="0" marB="0">
                    <a:solidFill>
                      <a:srgbClr val="6F309F"/>
                    </a:solidFill>
                  </a:tcPr>
                </a:tc>
                <a:tc>
                  <a:txBody>
                    <a:bodyPr vert="horz" wrap="square"/>
                    <a:lstStyle/>
                    <a:p>
                      <a:pPr marL="471805">
                        <a:lnSpc>
                          <a:spcPct val="100000"/>
                        </a:lnSpc>
                        <a:spcBef>
                          <a:spcPts val="420"/>
                        </a:spcBef>
                      </a:pPr>
                      <a:r>
                        <a:rPr sz="1200" spc="-5">
                          <a:solidFill>
                            <a:srgbClr val="595959"/>
                          </a:solidFill>
                          <a:latin typeface="Arial"/>
                          <a:cs typeface="Arial"/>
                        </a:rPr>
                        <a:t>70</a:t>
                      </a:r>
                      <a:r>
                        <a:rPr sz="1200">
                          <a:solidFill>
                            <a:srgbClr val="595959"/>
                          </a:solidFill>
                          <a:latin typeface="微软雅黑"/>
                          <a:cs typeface="微软雅黑"/>
                        </a:rPr>
                        <a:t>后</a:t>
                      </a:r>
                      <a:endParaRPr sz="1200">
                        <a:latin typeface="微软雅黑"/>
                        <a:cs typeface="微软雅黑"/>
                      </a:endParaRPr>
                    </a:p>
                    <a:p>
                      <a:pPr marL="471805">
                        <a:lnSpc>
                          <a:spcPct val="100000"/>
                        </a:lnSpc>
                        <a:spcBef>
                          <a:spcPts val="1055"/>
                        </a:spcBef>
                      </a:pPr>
                      <a:r>
                        <a:rPr sz="1200" spc="-5">
                          <a:solidFill>
                            <a:srgbClr val="595959"/>
                          </a:solidFill>
                          <a:latin typeface="Arial"/>
                          <a:cs typeface="Arial"/>
                        </a:rPr>
                        <a:t>70</a:t>
                      </a:r>
                      <a:r>
                        <a:rPr sz="1200">
                          <a:solidFill>
                            <a:srgbClr val="595959"/>
                          </a:solidFill>
                          <a:latin typeface="微软雅黑"/>
                          <a:cs typeface="微软雅黑"/>
                        </a:rPr>
                        <a:t>前</a:t>
                      </a:r>
                      <a:endParaRPr sz="1200">
                        <a:latin typeface="微软雅黑"/>
                        <a:cs typeface="微软雅黑"/>
                      </a:endParaRPr>
                    </a:p>
                  </a:txBody>
                  <a:tcPr marL="0" marR="0" marT="53340" marB="0"/>
                </a:tc>
              </a:tr>
              <a:tr h="57912">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solidFill>
                      <a:srgbClr val="323232"/>
                    </a:solidFill>
                  </a:tcPr>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solidFill>
                      <a:srgbClr val="BFBFBF"/>
                    </a:solidFill>
                  </a:tcPr>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solidFill>
                      <a:srgbClr val="6F309F"/>
                    </a:solidFill>
                  </a:tcPr>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solidFill>
                      <a:srgbClr val="323232"/>
                    </a:solidFill>
                  </a:tcPr>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solidFill>
                      <a:srgbClr val="BFBFBF"/>
                    </a:solidFill>
                  </a:tcPr>
                </a:tc>
                <a:tc>
                  <a:txBody>
                    <a:bodyPr vert="horz" wrap="square"/>
                    <a:lstStyle/>
                    <a:p>
                      <a:pPr>
                        <a:lnSpc>
                          <a:spcPct val="100000"/>
                        </a:lnSpc>
                      </a:pPr>
                      <a:endParaRPr sz="200">
                        <a:latin typeface="Times New Roman"/>
                        <a:cs typeface="Times New Roman"/>
                      </a:endParaRPr>
                    </a:p>
                  </a:txBody>
                  <a:tcPr marL="0" marR="0" marT="0" marB="0"/>
                </a:tc>
              </a:tr>
            </a:tbl>
          </a:graphicData>
        </a:graphic>
      </p:graphicFrame>
      <p:sp>
        <p:nvSpPr>
          <p:cNvPr id="59" name="object 59"/>
          <p:cNvSpPr/>
          <p:nvPr/>
        </p:nvSpPr>
        <p:spPr>
          <a:xfrm>
            <a:off x="1907703" y="5745869"/>
            <a:ext cx="544195" cy="307975"/>
          </a:xfrm>
          <a:custGeom>
            <a:rect l="l" t="t" r="r" b="b"/>
            <a:pathLst>
              <a:path w="544194" h="307975">
                <a:moveTo>
                  <a:pt x="0" y="0"/>
                </a:moveTo>
                <a:lnTo>
                  <a:pt x="543739" y="0"/>
                </a:lnTo>
                <a:lnTo>
                  <a:pt x="543739" y="307777"/>
                </a:lnTo>
                <a:lnTo>
                  <a:pt x="0" y="307777"/>
                </a:lnTo>
                <a:lnTo>
                  <a:pt x="0" y="0"/>
                </a:lnTo>
                <a:close/>
              </a:path>
            </a:pathLst>
          </a:custGeom>
          <a:solidFill>
            <a:srgbClr val="FFFFFF"/>
          </a:solidFill>
        </p:spPr>
        <p:txBody>
          <a:bodyPr wrap="square" lIns="0" tIns="0" rIns="0" bIns="0" rtlCol="0"/>
          <a:lstStyle/>
          <a:p/>
        </p:txBody>
      </p:sp>
      <p:sp>
        <p:nvSpPr>
          <p:cNvPr id="60" name="object 60"/>
          <p:cNvSpPr txBox="1"/>
          <p:nvPr/>
        </p:nvSpPr>
        <p:spPr>
          <a:xfrm>
            <a:off x="1986443" y="5777484"/>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404040"/>
                </a:solidFill>
                <a:latin typeface="微软雅黑"/>
                <a:cs typeface="微软雅黑"/>
              </a:rPr>
              <a:t>食品</a:t>
            </a:r>
            <a:endParaRPr sz="1400">
              <a:latin typeface="微软雅黑"/>
              <a:cs typeface="微软雅黑"/>
            </a:endParaRPr>
          </a:p>
        </p:txBody>
      </p:sp>
      <p:sp>
        <p:nvSpPr>
          <p:cNvPr id="61" name="object 61"/>
          <p:cNvSpPr/>
          <p:nvPr/>
        </p:nvSpPr>
        <p:spPr>
          <a:xfrm>
            <a:off x="5652119" y="5745869"/>
            <a:ext cx="544195" cy="307975"/>
          </a:xfrm>
          <a:custGeom>
            <a:rect l="l" t="t" r="r" b="b"/>
            <a:pathLst>
              <a:path w="544195" h="307975">
                <a:moveTo>
                  <a:pt x="0" y="0"/>
                </a:moveTo>
                <a:lnTo>
                  <a:pt x="543739" y="0"/>
                </a:lnTo>
                <a:lnTo>
                  <a:pt x="543739" y="307777"/>
                </a:lnTo>
                <a:lnTo>
                  <a:pt x="0" y="307777"/>
                </a:lnTo>
                <a:lnTo>
                  <a:pt x="0" y="0"/>
                </a:lnTo>
                <a:close/>
              </a:path>
            </a:pathLst>
          </a:custGeom>
          <a:solidFill>
            <a:srgbClr val="FFFFFF"/>
          </a:solidFill>
        </p:spPr>
        <p:txBody>
          <a:bodyPr wrap="square" lIns="0" tIns="0" rIns="0" bIns="0" rtlCol="0"/>
          <a:lstStyle/>
          <a:p/>
        </p:txBody>
      </p:sp>
      <p:sp>
        <p:nvSpPr>
          <p:cNvPr id="62" name="object 62"/>
          <p:cNvSpPr txBox="1"/>
          <p:nvPr/>
        </p:nvSpPr>
        <p:spPr>
          <a:xfrm>
            <a:off x="5730859" y="5777484"/>
            <a:ext cx="38100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404040"/>
                </a:solidFill>
                <a:latin typeface="微软雅黑"/>
                <a:cs typeface="微软雅黑"/>
              </a:rPr>
              <a:t>饮料</a:t>
            </a:r>
            <a:endParaRPr sz="1400">
              <a:latin typeface="微软雅黑"/>
              <a:cs typeface="微软雅黑"/>
            </a:endParaRPr>
          </a:p>
        </p:txBody>
      </p:sp>
      <p:sp>
        <p:nvSpPr>
          <p:cNvPr id="63" name="object 63"/>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14</a:t>
            </a:fld>
          </a:p>
        </p:txBody>
      </p:sp>
      <p:sp>
        <p:nvSpPr>
          <p:cNvPr id="64" name="object 64"/>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65" name="object 65"/>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66" name="object 66"/>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242315"/>
            <a:ext cx="7137400" cy="598805"/>
          </a:xfrm>
          <a:prstGeom prst="rect">
            <a:avLst/>
          </a:prstGeom>
        </p:spPr>
        <p:txBody>
          <a:bodyPr vert="horz" wrap="square" lIns="0" tIns="52069" rIns="0" bIns="0" rtlCol="0">
            <a:spAutoFit/>
          </a:bodyPr>
          <a:lstStyle/>
          <a:p>
            <a:pPr marL="12700" marR="5080">
              <a:lnSpc>
                <a:spcPts val="2110"/>
              </a:lnSpc>
              <a:spcBef>
                <a:spcPts val="409"/>
              </a:spcBef>
            </a:pPr>
            <a:r>
              <a:rPr sz="2000"/>
              <a:t>官宣代言人：生鲜速食、乳类饮品、饮品和水饮品类各品牌均为  90后代言人居多</a:t>
            </a:r>
            <a:endParaRPr sz="2000"/>
          </a:p>
        </p:txBody>
      </p:sp>
      <p:sp>
        <p:nvSpPr>
          <p:cNvPr id="3" name="object 3"/>
          <p:cNvSpPr txBox="1"/>
          <p:nvPr/>
        </p:nvSpPr>
        <p:spPr>
          <a:xfrm>
            <a:off x="274466" y="983487"/>
            <a:ext cx="7302500" cy="610870"/>
          </a:xfrm>
          <a:prstGeom prst="rect">
            <a:avLst/>
          </a:prstGeom>
        </p:spPr>
        <p:txBody>
          <a:bodyPr vert="horz" wrap="square" lIns="0" tIns="107315" rIns="0" bIns="0" rtlCol="0">
            <a:spAutoFit/>
          </a:bodyPr>
          <a:lstStyle/>
          <a:p>
            <a:pPr marL="298450" indent="-285750">
              <a:lnSpc>
                <a:spcPct val="100000"/>
              </a:lnSpc>
              <a:spcBef>
                <a:spcPts val="845"/>
              </a:spcBef>
              <a:buFont typeface="Arial"/>
              <a:buChar char="•"/>
              <a:tabLst>
                <a:tab pos="297815"/>
                <a:tab pos="298450"/>
              </a:tabLst>
            </a:pPr>
            <a:r>
              <a:rPr sz="1300">
                <a:solidFill>
                  <a:srgbClr val="404040"/>
                </a:solidFill>
                <a:latin typeface="微软雅黑"/>
                <a:cs typeface="微软雅黑"/>
              </a:rPr>
              <a:t>食品品牌中，阿尔卑斯代言人年龄分布最广，分别以90后和80后为主；</a:t>
            </a:r>
            <a:endParaRPr sz="1300">
              <a:latin typeface="微软雅黑"/>
              <a:cs typeface="微软雅黑"/>
            </a:endParaRPr>
          </a:p>
          <a:p>
            <a:pPr marL="298450" indent="-285750">
              <a:lnSpc>
                <a:spcPct val="100000"/>
              </a:lnSpc>
              <a:spcBef>
                <a:spcPts val="740"/>
              </a:spcBef>
              <a:buFont typeface="Arial"/>
              <a:buChar char="•"/>
              <a:tabLst>
                <a:tab pos="297815"/>
                <a:tab pos="298450"/>
              </a:tabLst>
            </a:pPr>
            <a:r>
              <a:rPr sz="1300">
                <a:solidFill>
                  <a:srgbClr val="404040"/>
                </a:solidFill>
                <a:latin typeface="微软雅黑"/>
                <a:cs typeface="微软雅黑"/>
              </a:rPr>
              <a:t>饮料品牌中，伊利、雪碧和元气森林代言人年龄分布最广，其中雪碧代言人以80后和90后为主。</a:t>
            </a:r>
            <a:endParaRPr sz="1300">
              <a:latin typeface="微软雅黑"/>
              <a:cs typeface="微软雅黑"/>
            </a:endParaRPr>
          </a:p>
        </p:txBody>
      </p:sp>
      <p:sp>
        <p:nvSpPr>
          <p:cNvPr id="4" name="object 4"/>
          <p:cNvSpPr/>
          <p:nvPr/>
        </p:nvSpPr>
        <p:spPr>
          <a:xfrm>
            <a:off x="1801553" y="3169920"/>
            <a:ext cx="438784" cy="222885"/>
          </a:xfrm>
          <a:custGeom>
            <a:rect l="l" t="t" r="r" b="b"/>
            <a:pathLst>
              <a:path w="438784" h="222885">
                <a:moveTo>
                  <a:pt x="0" y="222503"/>
                </a:moveTo>
                <a:lnTo>
                  <a:pt x="438726" y="222503"/>
                </a:lnTo>
                <a:lnTo>
                  <a:pt x="438726" y="0"/>
                </a:lnTo>
                <a:lnTo>
                  <a:pt x="0" y="0"/>
                </a:lnTo>
                <a:lnTo>
                  <a:pt x="0" y="222503"/>
                </a:lnTo>
                <a:close/>
              </a:path>
            </a:pathLst>
          </a:custGeom>
          <a:solidFill>
            <a:srgbClr val="7F7F7F"/>
          </a:solidFill>
        </p:spPr>
        <p:txBody>
          <a:bodyPr wrap="square" lIns="0" tIns="0" rIns="0" bIns="0" rtlCol="0"/>
          <a:lstStyle/>
          <a:p/>
        </p:txBody>
      </p:sp>
      <p:sp>
        <p:nvSpPr>
          <p:cNvPr id="5" name="object 5"/>
          <p:cNvSpPr/>
          <p:nvPr/>
        </p:nvSpPr>
        <p:spPr>
          <a:xfrm>
            <a:off x="1801553" y="3569208"/>
            <a:ext cx="878205" cy="222885"/>
          </a:xfrm>
          <a:custGeom>
            <a:rect l="l" t="t" r="r" b="b"/>
            <a:pathLst>
              <a:path w="878205" h="222885">
                <a:moveTo>
                  <a:pt x="877638" y="0"/>
                </a:moveTo>
                <a:lnTo>
                  <a:pt x="0" y="0"/>
                </a:lnTo>
                <a:lnTo>
                  <a:pt x="0" y="222503"/>
                </a:lnTo>
                <a:lnTo>
                  <a:pt x="877638" y="222503"/>
                </a:lnTo>
                <a:lnTo>
                  <a:pt x="877638" y="0"/>
                </a:lnTo>
                <a:close/>
              </a:path>
            </a:pathLst>
          </a:custGeom>
          <a:solidFill>
            <a:srgbClr val="5250E6"/>
          </a:solidFill>
        </p:spPr>
        <p:txBody>
          <a:bodyPr wrap="square" lIns="0" tIns="0" rIns="0" bIns="0" rtlCol="0"/>
          <a:lstStyle/>
          <a:p/>
        </p:txBody>
      </p:sp>
      <p:sp>
        <p:nvSpPr>
          <p:cNvPr id="6" name="object 6"/>
          <p:cNvSpPr/>
          <p:nvPr/>
        </p:nvSpPr>
        <p:spPr>
          <a:xfrm>
            <a:off x="1801553" y="5169408"/>
            <a:ext cx="1316990" cy="222885"/>
          </a:xfrm>
          <a:custGeom>
            <a:rect l="l" t="t" r="r" b="b"/>
            <a:pathLst>
              <a:path w="1316989" h="222885">
                <a:moveTo>
                  <a:pt x="1316550" y="0"/>
                </a:moveTo>
                <a:lnTo>
                  <a:pt x="0" y="0"/>
                </a:lnTo>
                <a:lnTo>
                  <a:pt x="0" y="222504"/>
                </a:lnTo>
                <a:lnTo>
                  <a:pt x="1316550" y="222504"/>
                </a:lnTo>
                <a:lnTo>
                  <a:pt x="1316550" y="0"/>
                </a:lnTo>
                <a:close/>
              </a:path>
            </a:pathLst>
          </a:custGeom>
          <a:solidFill>
            <a:srgbClr val="5250E6"/>
          </a:solidFill>
        </p:spPr>
        <p:txBody>
          <a:bodyPr wrap="square" lIns="0" tIns="0" rIns="0" bIns="0" rtlCol="0"/>
          <a:lstStyle/>
          <a:p/>
        </p:txBody>
      </p:sp>
      <p:sp>
        <p:nvSpPr>
          <p:cNvPr id="7" name="object 7"/>
          <p:cNvSpPr/>
          <p:nvPr/>
        </p:nvSpPr>
        <p:spPr>
          <a:xfrm>
            <a:off x="1801553" y="2770632"/>
            <a:ext cx="658495" cy="222885"/>
          </a:xfrm>
          <a:custGeom>
            <a:rect l="l" t="t" r="r" b="b"/>
            <a:pathLst>
              <a:path w="658494" h="222885">
                <a:moveTo>
                  <a:pt x="658182" y="0"/>
                </a:moveTo>
                <a:lnTo>
                  <a:pt x="0" y="0"/>
                </a:lnTo>
                <a:lnTo>
                  <a:pt x="0" y="222503"/>
                </a:lnTo>
                <a:lnTo>
                  <a:pt x="658182" y="222503"/>
                </a:lnTo>
                <a:lnTo>
                  <a:pt x="658182" y="0"/>
                </a:lnTo>
                <a:close/>
              </a:path>
            </a:pathLst>
          </a:custGeom>
          <a:solidFill>
            <a:srgbClr val="7030A0"/>
          </a:solidFill>
        </p:spPr>
        <p:txBody>
          <a:bodyPr wrap="square" lIns="0" tIns="0" rIns="0" bIns="0" rtlCol="0"/>
          <a:lstStyle/>
          <a:p/>
        </p:txBody>
      </p:sp>
      <p:sp>
        <p:nvSpPr>
          <p:cNvPr id="8" name="object 8"/>
          <p:cNvSpPr/>
          <p:nvPr/>
        </p:nvSpPr>
        <p:spPr>
          <a:xfrm>
            <a:off x="2240279" y="3169920"/>
            <a:ext cx="1313815" cy="222885"/>
          </a:xfrm>
          <a:custGeom>
            <a:rect l="l" t="t" r="r" b="b"/>
            <a:pathLst>
              <a:path w="1313814" h="222885">
                <a:moveTo>
                  <a:pt x="1313687" y="0"/>
                </a:moveTo>
                <a:lnTo>
                  <a:pt x="0" y="0"/>
                </a:lnTo>
                <a:lnTo>
                  <a:pt x="0" y="222503"/>
                </a:lnTo>
                <a:lnTo>
                  <a:pt x="1313687" y="222503"/>
                </a:lnTo>
                <a:lnTo>
                  <a:pt x="1313687" y="0"/>
                </a:lnTo>
                <a:close/>
              </a:path>
            </a:pathLst>
          </a:custGeom>
          <a:solidFill>
            <a:srgbClr val="7030A0"/>
          </a:solidFill>
        </p:spPr>
        <p:txBody>
          <a:bodyPr wrap="square" lIns="0" tIns="0" rIns="0" bIns="0" rtlCol="0"/>
          <a:lstStyle/>
          <a:p/>
        </p:txBody>
      </p:sp>
      <p:sp>
        <p:nvSpPr>
          <p:cNvPr id="9" name="object 9"/>
          <p:cNvSpPr/>
          <p:nvPr/>
        </p:nvSpPr>
        <p:spPr>
          <a:xfrm>
            <a:off x="2679192" y="3569208"/>
            <a:ext cx="1313815" cy="222885"/>
          </a:xfrm>
          <a:custGeom>
            <a:rect l="l" t="t" r="r" b="b"/>
            <a:pathLst>
              <a:path w="1313814" h="222885">
                <a:moveTo>
                  <a:pt x="1313687" y="0"/>
                </a:moveTo>
                <a:lnTo>
                  <a:pt x="0" y="0"/>
                </a:lnTo>
                <a:lnTo>
                  <a:pt x="0" y="222503"/>
                </a:lnTo>
                <a:lnTo>
                  <a:pt x="1313687" y="222503"/>
                </a:lnTo>
                <a:lnTo>
                  <a:pt x="1313687" y="0"/>
                </a:lnTo>
                <a:close/>
              </a:path>
            </a:pathLst>
          </a:custGeom>
          <a:solidFill>
            <a:srgbClr val="7030A0"/>
          </a:solidFill>
        </p:spPr>
        <p:txBody>
          <a:bodyPr wrap="square" lIns="0" tIns="0" rIns="0" bIns="0" rtlCol="0"/>
          <a:lstStyle/>
          <a:p/>
        </p:txBody>
      </p:sp>
      <p:sp>
        <p:nvSpPr>
          <p:cNvPr id="10" name="object 10"/>
          <p:cNvSpPr/>
          <p:nvPr/>
        </p:nvSpPr>
        <p:spPr>
          <a:xfrm>
            <a:off x="1801553" y="3968496"/>
            <a:ext cx="2630805" cy="222885"/>
          </a:xfrm>
          <a:custGeom>
            <a:rect l="l" t="t" r="r" b="b"/>
            <a:pathLst>
              <a:path w="2630804" h="222885">
                <a:moveTo>
                  <a:pt x="2630238" y="0"/>
                </a:moveTo>
                <a:lnTo>
                  <a:pt x="0" y="0"/>
                </a:lnTo>
                <a:lnTo>
                  <a:pt x="0" y="222503"/>
                </a:lnTo>
                <a:lnTo>
                  <a:pt x="2630238" y="222503"/>
                </a:lnTo>
                <a:lnTo>
                  <a:pt x="2630238" y="0"/>
                </a:lnTo>
                <a:close/>
              </a:path>
            </a:pathLst>
          </a:custGeom>
          <a:solidFill>
            <a:srgbClr val="7030A0"/>
          </a:solidFill>
        </p:spPr>
        <p:txBody>
          <a:bodyPr wrap="square" lIns="0" tIns="0" rIns="0" bIns="0" rtlCol="0"/>
          <a:lstStyle/>
          <a:p/>
        </p:txBody>
      </p:sp>
      <p:sp>
        <p:nvSpPr>
          <p:cNvPr id="11" name="object 11"/>
          <p:cNvSpPr/>
          <p:nvPr/>
        </p:nvSpPr>
        <p:spPr>
          <a:xfrm>
            <a:off x="1801553" y="4770120"/>
            <a:ext cx="1316990" cy="219710"/>
          </a:xfrm>
          <a:custGeom>
            <a:rect l="l" t="t" r="r" b="b"/>
            <a:pathLst>
              <a:path w="1316989" h="219710">
                <a:moveTo>
                  <a:pt x="1316550" y="0"/>
                </a:moveTo>
                <a:lnTo>
                  <a:pt x="0" y="0"/>
                </a:lnTo>
                <a:lnTo>
                  <a:pt x="0" y="219455"/>
                </a:lnTo>
                <a:lnTo>
                  <a:pt x="1316550" y="219455"/>
                </a:lnTo>
                <a:lnTo>
                  <a:pt x="1316550" y="0"/>
                </a:lnTo>
                <a:close/>
              </a:path>
            </a:pathLst>
          </a:custGeom>
          <a:solidFill>
            <a:srgbClr val="7030A0"/>
          </a:solidFill>
        </p:spPr>
        <p:txBody>
          <a:bodyPr wrap="square" lIns="0" tIns="0" rIns="0" bIns="0" rtlCol="0"/>
          <a:lstStyle/>
          <a:p/>
        </p:txBody>
      </p:sp>
      <p:sp>
        <p:nvSpPr>
          <p:cNvPr id="12" name="object 12"/>
          <p:cNvSpPr/>
          <p:nvPr/>
        </p:nvSpPr>
        <p:spPr>
          <a:xfrm>
            <a:off x="1801553" y="5568696"/>
            <a:ext cx="1316990" cy="222885"/>
          </a:xfrm>
          <a:custGeom>
            <a:rect l="l" t="t" r="r" b="b"/>
            <a:pathLst>
              <a:path w="1316989" h="222885">
                <a:moveTo>
                  <a:pt x="1316550" y="0"/>
                </a:moveTo>
                <a:lnTo>
                  <a:pt x="0" y="0"/>
                </a:lnTo>
                <a:lnTo>
                  <a:pt x="0" y="222503"/>
                </a:lnTo>
                <a:lnTo>
                  <a:pt x="1316550" y="222503"/>
                </a:lnTo>
                <a:lnTo>
                  <a:pt x="1316550" y="0"/>
                </a:lnTo>
                <a:close/>
              </a:path>
            </a:pathLst>
          </a:custGeom>
          <a:solidFill>
            <a:srgbClr val="7030A0"/>
          </a:solidFill>
        </p:spPr>
        <p:txBody>
          <a:bodyPr wrap="square" lIns="0" tIns="0" rIns="0" bIns="0" rtlCol="0"/>
          <a:lstStyle/>
          <a:p/>
        </p:txBody>
      </p:sp>
      <p:sp>
        <p:nvSpPr>
          <p:cNvPr id="13" name="object 13"/>
          <p:cNvSpPr/>
          <p:nvPr/>
        </p:nvSpPr>
        <p:spPr>
          <a:xfrm>
            <a:off x="3553967" y="3169920"/>
            <a:ext cx="439420" cy="222885"/>
          </a:xfrm>
          <a:custGeom>
            <a:rect l="l" t="t" r="r" b="b"/>
            <a:pathLst>
              <a:path w="439420" h="222885">
                <a:moveTo>
                  <a:pt x="438912" y="0"/>
                </a:moveTo>
                <a:lnTo>
                  <a:pt x="0" y="0"/>
                </a:lnTo>
                <a:lnTo>
                  <a:pt x="0" y="222503"/>
                </a:lnTo>
                <a:lnTo>
                  <a:pt x="438912" y="222503"/>
                </a:lnTo>
                <a:lnTo>
                  <a:pt x="438912" y="0"/>
                </a:lnTo>
                <a:close/>
              </a:path>
            </a:pathLst>
          </a:custGeom>
          <a:solidFill>
            <a:srgbClr val="00B0F0"/>
          </a:solidFill>
        </p:spPr>
        <p:txBody>
          <a:bodyPr wrap="square" lIns="0" tIns="0" rIns="0" bIns="0" rtlCol="0"/>
          <a:lstStyle/>
          <a:p/>
        </p:txBody>
      </p:sp>
      <p:sp>
        <p:nvSpPr>
          <p:cNvPr id="14" name="object 14"/>
          <p:cNvSpPr/>
          <p:nvPr/>
        </p:nvSpPr>
        <p:spPr>
          <a:xfrm>
            <a:off x="3118104" y="4770120"/>
            <a:ext cx="1313815" cy="219710"/>
          </a:xfrm>
          <a:custGeom>
            <a:rect l="l" t="t" r="r" b="b"/>
            <a:pathLst>
              <a:path w="1313814" h="219710">
                <a:moveTo>
                  <a:pt x="1313687" y="0"/>
                </a:moveTo>
                <a:lnTo>
                  <a:pt x="0" y="0"/>
                </a:lnTo>
                <a:lnTo>
                  <a:pt x="0" y="219455"/>
                </a:lnTo>
                <a:lnTo>
                  <a:pt x="1313687" y="219455"/>
                </a:lnTo>
                <a:lnTo>
                  <a:pt x="1313687" y="0"/>
                </a:lnTo>
                <a:close/>
              </a:path>
            </a:pathLst>
          </a:custGeom>
          <a:solidFill>
            <a:srgbClr val="00B0F0"/>
          </a:solidFill>
        </p:spPr>
        <p:txBody>
          <a:bodyPr wrap="square" lIns="0" tIns="0" rIns="0" bIns="0" rtlCol="0"/>
          <a:lstStyle/>
          <a:p/>
        </p:txBody>
      </p:sp>
      <p:sp>
        <p:nvSpPr>
          <p:cNvPr id="15" name="object 15"/>
          <p:cNvSpPr/>
          <p:nvPr/>
        </p:nvSpPr>
        <p:spPr>
          <a:xfrm>
            <a:off x="3118104" y="5169408"/>
            <a:ext cx="1313815" cy="222885"/>
          </a:xfrm>
          <a:custGeom>
            <a:rect l="l" t="t" r="r" b="b"/>
            <a:pathLst>
              <a:path w="1313814" h="222885">
                <a:moveTo>
                  <a:pt x="1313687" y="0"/>
                </a:moveTo>
                <a:lnTo>
                  <a:pt x="0" y="0"/>
                </a:lnTo>
                <a:lnTo>
                  <a:pt x="0" y="222504"/>
                </a:lnTo>
                <a:lnTo>
                  <a:pt x="1313687" y="222504"/>
                </a:lnTo>
                <a:lnTo>
                  <a:pt x="1313687" y="0"/>
                </a:lnTo>
                <a:close/>
              </a:path>
            </a:pathLst>
          </a:custGeom>
          <a:solidFill>
            <a:srgbClr val="00B0F0"/>
          </a:solidFill>
        </p:spPr>
        <p:txBody>
          <a:bodyPr wrap="square" lIns="0" tIns="0" rIns="0" bIns="0" rtlCol="0"/>
          <a:lstStyle/>
          <a:p/>
        </p:txBody>
      </p:sp>
      <p:sp>
        <p:nvSpPr>
          <p:cNvPr id="16" name="object 16"/>
          <p:cNvSpPr/>
          <p:nvPr/>
        </p:nvSpPr>
        <p:spPr>
          <a:xfrm>
            <a:off x="3118104" y="5568696"/>
            <a:ext cx="1313815" cy="222885"/>
          </a:xfrm>
          <a:custGeom>
            <a:rect l="l" t="t" r="r" b="b"/>
            <a:pathLst>
              <a:path w="1313814" h="222885">
                <a:moveTo>
                  <a:pt x="1313687" y="0"/>
                </a:moveTo>
                <a:lnTo>
                  <a:pt x="0" y="0"/>
                </a:lnTo>
                <a:lnTo>
                  <a:pt x="0" y="222503"/>
                </a:lnTo>
                <a:lnTo>
                  <a:pt x="1313687" y="222503"/>
                </a:lnTo>
                <a:lnTo>
                  <a:pt x="1313687" y="0"/>
                </a:lnTo>
                <a:close/>
              </a:path>
            </a:pathLst>
          </a:custGeom>
          <a:solidFill>
            <a:srgbClr val="00B0F0"/>
          </a:solidFill>
        </p:spPr>
        <p:txBody>
          <a:bodyPr wrap="square" lIns="0" tIns="0" rIns="0" bIns="0" rtlCol="0"/>
          <a:lstStyle/>
          <a:p/>
        </p:txBody>
      </p:sp>
      <p:sp>
        <p:nvSpPr>
          <p:cNvPr id="17" name="object 17"/>
          <p:cNvSpPr/>
          <p:nvPr/>
        </p:nvSpPr>
        <p:spPr>
          <a:xfrm>
            <a:off x="1801553" y="5967984"/>
            <a:ext cx="2630805" cy="222885"/>
          </a:xfrm>
          <a:custGeom>
            <a:rect l="l" t="t" r="r" b="b"/>
            <a:pathLst>
              <a:path w="2630804" h="222885">
                <a:moveTo>
                  <a:pt x="2630238" y="0"/>
                </a:moveTo>
                <a:lnTo>
                  <a:pt x="0" y="0"/>
                </a:lnTo>
                <a:lnTo>
                  <a:pt x="0" y="222503"/>
                </a:lnTo>
                <a:lnTo>
                  <a:pt x="2630238" y="222503"/>
                </a:lnTo>
                <a:lnTo>
                  <a:pt x="2630238" y="0"/>
                </a:lnTo>
                <a:close/>
              </a:path>
            </a:pathLst>
          </a:custGeom>
          <a:solidFill>
            <a:srgbClr val="00B0F0"/>
          </a:solidFill>
        </p:spPr>
        <p:txBody>
          <a:bodyPr wrap="square" lIns="0" tIns="0" rIns="0" bIns="0" rtlCol="0"/>
          <a:lstStyle/>
          <a:p/>
        </p:txBody>
      </p:sp>
      <p:sp>
        <p:nvSpPr>
          <p:cNvPr id="18" name="object 18"/>
          <p:cNvSpPr/>
          <p:nvPr/>
        </p:nvSpPr>
        <p:spPr>
          <a:xfrm>
            <a:off x="1801553" y="4370832"/>
            <a:ext cx="2630805" cy="219710"/>
          </a:xfrm>
          <a:custGeom>
            <a:rect l="l" t="t" r="r" b="b"/>
            <a:pathLst>
              <a:path w="2630804" h="219710">
                <a:moveTo>
                  <a:pt x="2630238" y="0"/>
                </a:moveTo>
                <a:lnTo>
                  <a:pt x="0" y="0"/>
                </a:lnTo>
                <a:lnTo>
                  <a:pt x="0" y="219456"/>
                </a:lnTo>
                <a:lnTo>
                  <a:pt x="2630238" y="219456"/>
                </a:lnTo>
                <a:lnTo>
                  <a:pt x="2630238" y="0"/>
                </a:lnTo>
                <a:close/>
              </a:path>
            </a:pathLst>
          </a:custGeom>
          <a:solidFill>
            <a:srgbClr val="504DE0"/>
          </a:solidFill>
        </p:spPr>
        <p:txBody>
          <a:bodyPr wrap="square" lIns="0" tIns="0" rIns="0" bIns="0" rtlCol="0"/>
          <a:lstStyle/>
          <a:p/>
        </p:txBody>
      </p:sp>
      <p:sp>
        <p:nvSpPr>
          <p:cNvPr id="19" name="object 19"/>
          <p:cNvSpPr/>
          <p:nvPr/>
        </p:nvSpPr>
        <p:spPr>
          <a:xfrm flipH="1">
            <a:off x="1801553" y="2682308"/>
            <a:ext cx="0" cy="3596640"/>
          </a:xfrm>
          <a:custGeom>
            <a:rect l="l" t="t" r="r" b="b"/>
            <a:pathLst>
              <a:path h="3596640">
                <a:moveTo>
                  <a:pt x="0" y="0"/>
                </a:moveTo>
                <a:lnTo>
                  <a:pt x="1" y="3596128"/>
                </a:lnTo>
              </a:path>
            </a:pathLst>
          </a:custGeom>
          <a:ln w="9525">
            <a:solidFill>
              <a:srgbClr val="D9D9D9"/>
            </a:solidFill>
          </a:ln>
        </p:spPr>
        <p:txBody>
          <a:bodyPr wrap="square" lIns="0" tIns="0" rIns="0" bIns="0" rtlCol="0"/>
          <a:lstStyle/>
          <a:p/>
        </p:txBody>
      </p:sp>
      <p:sp>
        <p:nvSpPr>
          <p:cNvPr id="20" name="object 20"/>
          <p:cNvSpPr/>
          <p:nvPr/>
        </p:nvSpPr>
        <p:spPr>
          <a:xfrm>
            <a:off x="636393" y="2682308"/>
            <a:ext cx="1165225" cy="0"/>
          </a:xfrm>
          <a:custGeom>
            <a:rect l="l" t="t" r="r" b="b"/>
            <a:pathLst>
              <a:path w="1165225">
                <a:moveTo>
                  <a:pt x="0" y="0"/>
                </a:moveTo>
                <a:lnTo>
                  <a:pt x="1165161" y="0"/>
                </a:lnTo>
              </a:path>
            </a:pathLst>
          </a:custGeom>
          <a:ln w="9525">
            <a:solidFill>
              <a:srgbClr val="D9D9D9"/>
            </a:solidFill>
          </a:ln>
        </p:spPr>
        <p:txBody>
          <a:bodyPr wrap="square" lIns="0" tIns="0" rIns="0" bIns="0" rtlCol="0"/>
          <a:lstStyle/>
          <a:p/>
        </p:txBody>
      </p:sp>
      <p:sp>
        <p:nvSpPr>
          <p:cNvPr id="21" name="object 21"/>
          <p:cNvSpPr/>
          <p:nvPr/>
        </p:nvSpPr>
        <p:spPr>
          <a:xfrm>
            <a:off x="636393" y="3880104"/>
            <a:ext cx="1165225" cy="0"/>
          </a:xfrm>
          <a:custGeom>
            <a:rect l="l" t="t" r="r" b="b"/>
            <a:pathLst>
              <a:path w="1165225">
                <a:moveTo>
                  <a:pt x="0" y="0"/>
                </a:moveTo>
                <a:lnTo>
                  <a:pt x="1165161" y="0"/>
                </a:lnTo>
              </a:path>
            </a:pathLst>
          </a:custGeom>
          <a:ln w="9525">
            <a:solidFill>
              <a:srgbClr val="D9D9D9"/>
            </a:solidFill>
          </a:ln>
        </p:spPr>
        <p:txBody>
          <a:bodyPr wrap="square" lIns="0" tIns="0" rIns="0" bIns="0" rtlCol="0"/>
          <a:lstStyle/>
          <a:p/>
        </p:txBody>
      </p:sp>
      <p:sp>
        <p:nvSpPr>
          <p:cNvPr id="22" name="object 22"/>
          <p:cNvSpPr/>
          <p:nvPr/>
        </p:nvSpPr>
        <p:spPr>
          <a:xfrm>
            <a:off x="636393" y="5081016"/>
            <a:ext cx="1165225" cy="0"/>
          </a:xfrm>
          <a:custGeom>
            <a:rect l="l" t="t" r="r" b="b"/>
            <a:pathLst>
              <a:path w="1165225">
                <a:moveTo>
                  <a:pt x="0" y="0"/>
                </a:moveTo>
                <a:lnTo>
                  <a:pt x="1165161" y="0"/>
                </a:lnTo>
              </a:path>
            </a:pathLst>
          </a:custGeom>
          <a:ln w="9525">
            <a:solidFill>
              <a:srgbClr val="D9D9D9"/>
            </a:solidFill>
          </a:ln>
        </p:spPr>
        <p:txBody>
          <a:bodyPr wrap="square" lIns="0" tIns="0" rIns="0" bIns="0" rtlCol="0"/>
          <a:lstStyle/>
          <a:p/>
        </p:txBody>
      </p:sp>
      <p:sp>
        <p:nvSpPr>
          <p:cNvPr id="23" name="object 23"/>
          <p:cNvSpPr/>
          <p:nvPr/>
        </p:nvSpPr>
        <p:spPr>
          <a:xfrm>
            <a:off x="636393" y="6278436"/>
            <a:ext cx="1165225" cy="0"/>
          </a:xfrm>
          <a:custGeom>
            <a:rect l="l" t="t" r="r" b="b"/>
            <a:pathLst>
              <a:path w="1165225">
                <a:moveTo>
                  <a:pt x="0" y="0"/>
                </a:moveTo>
                <a:lnTo>
                  <a:pt x="1165161" y="0"/>
                </a:lnTo>
              </a:path>
            </a:pathLst>
          </a:custGeom>
          <a:ln w="9525">
            <a:solidFill>
              <a:srgbClr val="D9D9D9"/>
            </a:solidFill>
          </a:ln>
        </p:spPr>
        <p:txBody>
          <a:bodyPr wrap="square" lIns="0" tIns="0" rIns="0" bIns="0" rtlCol="0"/>
          <a:lstStyle/>
          <a:p/>
        </p:txBody>
      </p:sp>
      <p:sp>
        <p:nvSpPr>
          <p:cNvPr id="24" name="object 24"/>
          <p:cNvSpPr/>
          <p:nvPr/>
        </p:nvSpPr>
        <p:spPr>
          <a:xfrm>
            <a:off x="315019" y="2682308"/>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25" name="object 25"/>
          <p:cNvSpPr/>
          <p:nvPr/>
        </p:nvSpPr>
        <p:spPr>
          <a:xfrm>
            <a:off x="315019" y="3880104"/>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26" name="object 26"/>
          <p:cNvSpPr/>
          <p:nvPr/>
        </p:nvSpPr>
        <p:spPr>
          <a:xfrm>
            <a:off x="315019" y="5081016"/>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27" name="object 27"/>
          <p:cNvSpPr/>
          <p:nvPr/>
        </p:nvSpPr>
        <p:spPr>
          <a:xfrm>
            <a:off x="315019" y="6278436"/>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graphicFrame>
        <p:nvGraphicFramePr>
          <p:cNvPr id="28" name="object 28"/>
          <p:cNvGraphicFramePr>
            <a:graphicFrameLocks noGrp="1"/>
          </p:cNvGraphicFramePr>
          <p:nvPr/>
        </p:nvGraphicFramePr>
        <p:xfrm>
          <a:off x="1076955" y="3968496"/>
          <a:ext cx="2860675" cy="2232660"/>
        </p:xfrm>
        <a:graphic>
          <a:graphicData uri="http://schemas.openxmlformats.org/drawingml/2006/table">
            <a:tbl>
              <a:tblPr firstRow="1" bandRow="1">
                <a:tableStyleId>{2D5ABB26-0587-4C30-8999-92F81FD0307C}</a:tableStyleId>
              </a:tblPr>
              <a:tblGrid>
                <a:gridCol w="724535"/>
                <a:gridCol w="967740"/>
                <a:gridCol w="694689"/>
                <a:gridCol w="472439"/>
              </a:tblGrid>
              <a:tr h="222503">
                <a:tc>
                  <a:txBody>
                    <a:bodyPr vert="horz" wrap="square"/>
                    <a:lstStyle/>
                    <a:p>
                      <a:pPr marR="107950" algn="r">
                        <a:lnSpc>
                          <a:spcPct val="100000"/>
                        </a:lnSpc>
                        <a:spcBef>
                          <a:spcPts val="225"/>
                        </a:spcBef>
                      </a:pPr>
                      <a:r>
                        <a:rPr sz="900">
                          <a:solidFill>
                            <a:srgbClr val="595959"/>
                          </a:solidFill>
                          <a:latin typeface="微软雅黑"/>
                          <a:cs typeface="微软雅黑"/>
                        </a:rPr>
                        <a:t>金龙鱼</a:t>
                      </a:r>
                      <a:endParaRPr sz="900">
                        <a:latin typeface="微软雅黑"/>
                        <a:cs typeface="微软雅黑"/>
                      </a:endParaRPr>
                    </a:p>
                  </a:txBody>
                  <a:tcPr marL="0" marR="0" marT="28575" marB="0"/>
                </a:tc>
                <a:tc>
                  <a:txBody>
                    <a:bodyPr vert="horz" wrap="square"/>
                    <a:lstStyle/>
                    <a:p>
                      <a:pPr>
                        <a:lnSpc>
                          <a:spcPct val="100000"/>
                        </a:lnSpc>
                      </a:pPr>
                      <a:endParaRPr sz="1000">
                        <a:latin typeface="Times New Roman"/>
                        <a:cs typeface="Times New Roman"/>
                      </a:endParaRPr>
                    </a:p>
                  </a:txBody>
                  <a:tcPr marL="0" marR="0" marT="0" marB="0">
                    <a:solidFill>
                      <a:srgbClr val="7030A0"/>
                    </a:solidFill>
                  </a:tcPr>
                </a:tc>
                <a:tc>
                  <a:txBody>
                    <a:bodyPr vert="horz" wrap="square"/>
                    <a:lstStyle/>
                    <a:p>
                      <a:pPr algn="ctr">
                        <a:lnSpc>
                          <a:spcPct val="100000"/>
                        </a:lnSpc>
                        <a:spcBef>
                          <a:spcPts val="320"/>
                        </a:spcBef>
                      </a:pPr>
                      <a:r>
                        <a:rPr sz="1000">
                          <a:solidFill>
                            <a:srgbClr val="FFFFFF"/>
                          </a:solidFill>
                          <a:latin typeface="微软雅黑"/>
                          <a:cs typeface="微软雅黑"/>
                        </a:rPr>
                        <a:t>100%</a:t>
                      </a:r>
                      <a:endParaRPr sz="1000">
                        <a:latin typeface="微软雅黑"/>
                        <a:cs typeface="微软雅黑"/>
                      </a:endParaRPr>
                    </a:p>
                  </a:txBody>
                  <a:tcPr marL="0" marR="0" marT="40640" marB="0">
                    <a:solidFill>
                      <a:srgbClr val="7030A0"/>
                    </a:solidFill>
                  </a:tcPr>
                </a:tc>
                <a:tc>
                  <a:txBody>
                    <a:bodyPr vert="horz" wrap="square"/>
                    <a:lstStyle/>
                    <a:p>
                      <a:pPr>
                        <a:lnSpc>
                          <a:spcPct val="100000"/>
                        </a:lnSpc>
                      </a:pPr>
                      <a:endParaRPr sz="1000">
                        <a:latin typeface="Times New Roman"/>
                        <a:cs typeface="Times New Roman"/>
                      </a:endParaRPr>
                    </a:p>
                  </a:txBody>
                  <a:tcPr marL="0" marR="0" marT="0" marB="0">
                    <a:solidFill>
                      <a:srgbClr val="7030A0"/>
                    </a:solidFill>
                  </a:tcPr>
                </a:tc>
              </a:tr>
              <a:tr h="179832">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r>
              <a:tr h="219455">
                <a:tc>
                  <a:txBody>
                    <a:bodyPr vert="horz" wrap="square"/>
                    <a:lstStyle/>
                    <a:p>
                      <a:pPr marR="107950" algn="r">
                        <a:lnSpc>
                          <a:spcPct val="100000"/>
                        </a:lnSpc>
                        <a:spcBef>
                          <a:spcPts val="200"/>
                        </a:spcBef>
                      </a:pPr>
                      <a:r>
                        <a:rPr sz="900">
                          <a:solidFill>
                            <a:srgbClr val="595959"/>
                          </a:solidFill>
                          <a:latin typeface="微软雅黑"/>
                          <a:cs typeface="微软雅黑"/>
                        </a:rPr>
                        <a:t>来伊份</a:t>
                      </a:r>
                      <a:endParaRPr sz="900">
                        <a:latin typeface="微软雅黑"/>
                        <a:cs typeface="微软雅黑"/>
                      </a:endParaRPr>
                    </a:p>
                  </a:txBody>
                  <a:tcPr marL="0" marR="0" marT="25400" marB="0"/>
                </a:tc>
                <a:tc>
                  <a:txBody>
                    <a:bodyPr vert="horz" wrap="square"/>
                    <a:lstStyle/>
                    <a:p>
                      <a:pPr>
                        <a:lnSpc>
                          <a:spcPct val="100000"/>
                        </a:lnSpc>
                      </a:pPr>
                      <a:endParaRPr sz="1000">
                        <a:latin typeface="Times New Roman"/>
                        <a:cs typeface="Times New Roman"/>
                      </a:endParaRPr>
                    </a:p>
                  </a:txBody>
                  <a:tcPr marL="0" marR="0" marT="0" marB="0">
                    <a:solidFill>
                      <a:srgbClr val="504DE0"/>
                    </a:solidFill>
                  </a:tcPr>
                </a:tc>
                <a:tc>
                  <a:txBody>
                    <a:bodyPr vert="horz" wrap="square"/>
                    <a:lstStyle/>
                    <a:p>
                      <a:pPr algn="ctr">
                        <a:lnSpc>
                          <a:spcPct val="100000"/>
                        </a:lnSpc>
                        <a:spcBef>
                          <a:spcPts val="295"/>
                        </a:spcBef>
                      </a:pPr>
                      <a:r>
                        <a:rPr sz="1000">
                          <a:solidFill>
                            <a:srgbClr val="FFFFFF"/>
                          </a:solidFill>
                          <a:latin typeface="微软雅黑"/>
                          <a:cs typeface="微软雅黑"/>
                        </a:rPr>
                        <a:t>100%</a:t>
                      </a:r>
                      <a:endParaRPr sz="1000">
                        <a:latin typeface="微软雅黑"/>
                        <a:cs typeface="微软雅黑"/>
                      </a:endParaRPr>
                    </a:p>
                  </a:txBody>
                  <a:tcPr marL="0" marR="0" marT="37465" marB="0">
                    <a:solidFill>
                      <a:srgbClr val="504DE0"/>
                    </a:solidFill>
                  </a:tcPr>
                </a:tc>
                <a:tc>
                  <a:txBody>
                    <a:bodyPr vert="horz" wrap="square"/>
                    <a:lstStyle/>
                    <a:p>
                      <a:pPr>
                        <a:lnSpc>
                          <a:spcPct val="100000"/>
                        </a:lnSpc>
                      </a:pPr>
                      <a:endParaRPr sz="1000">
                        <a:latin typeface="Times New Roman"/>
                        <a:cs typeface="Times New Roman"/>
                      </a:endParaRPr>
                    </a:p>
                  </a:txBody>
                  <a:tcPr marL="0" marR="0" marT="0" marB="0">
                    <a:solidFill>
                      <a:srgbClr val="504DE0"/>
                    </a:solidFill>
                  </a:tcPr>
                </a:tc>
              </a:tr>
              <a:tr h="179832">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r>
              <a:tr h="219455">
                <a:tc>
                  <a:txBody>
                    <a:bodyPr vert="horz" wrap="square"/>
                    <a:lstStyle/>
                    <a:p>
                      <a:pPr marR="107950" algn="r">
                        <a:lnSpc>
                          <a:spcPct val="100000"/>
                        </a:lnSpc>
                        <a:spcBef>
                          <a:spcPts val="200"/>
                        </a:spcBef>
                      </a:pPr>
                      <a:r>
                        <a:rPr sz="900">
                          <a:solidFill>
                            <a:srgbClr val="595959"/>
                          </a:solidFill>
                          <a:latin typeface="微软雅黑"/>
                          <a:cs typeface="微软雅黑"/>
                        </a:rPr>
                        <a:t>北纬47度</a:t>
                      </a:r>
                      <a:endParaRPr sz="900">
                        <a:latin typeface="微软雅黑"/>
                        <a:cs typeface="微软雅黑"/>
                      </a:endParaRPr>
                    </a:p>
                  </a:txBody>
                  <a:tcPr marL="0" marR="0" marT="25400" marB="0"/>
                </a:tc>
                <a:tc>
                  <a:txBody>
                    <a:bodyPr vert="horz" wrap="square"/>
                    <a:lstStyle/>
                    <a:p>
                      <a:pPr marR="171450" algn="r">
                        <a:lnSpc>
                          <a:spcPct val="100000"/>
                        </a:lnSpc>
                        <a:spcBef>
                          <a:spcPts val="295"/>
                        </a:spcBef>
                      </a:pPr>
                      <a:r>
                        <a:rPr sz="1000">
                          <a:solidFill>
                            <a:srgbClr val="FFFFFF"/>
                          </a:solidFill>
                          <a:latin typeface="微软雅黑"/>
                          <a:cs typeface="微软雅黑"/>
                        </a:rPr>
                        <a:t>50%</a:t>
                      </a:r>
                      <a:endParaRPr sz="1000">
                        <a:latin typeface="微软雅黑"/>
                        <a:cs typeface="微软雅黑"/>
                      </a:endParaRPr>
                    </a:p>
                  </a:txBody>
                  <a:tcPr marL="0" marR="0" marT="37465" marB="0">
                    <a:solidFill>
                      <a:srgbClr val="7030A0"/>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R="24130" algn="r">
                        <a:lnSpc>
                          <a:spcPct val="100000"/>
                        </a:lnSpc>
                        <a:spcBef>
                          <a:spcPts val="295"/>
                        </a:spcBef>
                      </a:pPr>
                      <a:r>
                        <a:rPr sz="1000">
                          <a:solidFill>
                            <a:srgbClr val="FFFFFF"/>
                          </a:solidFill>
                          <a:latin typeface="微软雅黑"/>
                          <a:cs typeface="微软雅黑"/>
                        </a:rPr>
                        <a:t>50%</a:t>
                      </a:r>
                      <a:endParaRPr sz="1000">
                        <a:latin typeface="微软雅黑"/>
                        <a:cs typeface="微软雅黑"/>
                      </a:endParaRPr>
                    </a:p>
                  </a:txBody>
                  <a:tcPr marL="0" marR="0" marT="37465" marB="0">
                    <a:solidFill>
                      <a:srgbClr val="00B0F0"/>
                    </a:solidFill>
                  </a:tcPr>
                </a:tc>
              </a:tr>
              <a:tr h="91440">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r>
              <a:tr h="88391">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c>
                  <a:txBody>
                    <a:bodyPr vert="horz" wrap="square"/>
                    <a:lstStyle/>
                    <a:p>
                      <a:pPr>
                        <a:lnSpc>
                          <a:spcPct val="100000"/>
                        </a:lnSpc>
                      </a:pPr>
                      <a:endParaRPr sz="400">
                        <a:latin typeface="Times New Roman"/>
                        <a:cs typeface="Times New Roman"/>
                      </a:endParaRPr>
                    </a:p>
                  </a:txBody>
                  <a:tcPr marL="0" marR="0" marT="0" marB="0"/>
                </a:tc>
              </a:tr>
              <a:tr h="222504">
                <a:tc>
                  <a:txBody>
                    <a:bodyPr vert="horz" wrap="square"/>
                    <a:lstStyle/>
                    <a:p>
                      <a:pPr marR="107950" algn="r">
                        <a:lnSpc>
                          <a:spcPct val="100000"/>
                        </a:lnSpc>
                        <a:spcBef>
                          <a:spcPts val="225"/>
                        </a:spcBef>
                      </a:pPr>
                      <a:r>
                        <a:rPr sz="900" spc="-5">
                          <a:solidFill>
                            <a:srgbClr val="595959"/>
                          </a:solidFill>
                          <a:latin typeface="微软雅黑"/>
                          <a:cs typeface="微软雅黑"/>
                        </a:rPr>
                        <a:t>Nestl</a:t>
                      </a:r>
                      <a:r>
                        <a:rPr sz="900">
                          <a:solidFill>
                            <a:srgbClr val="595959"/>
                          </a:solidFill>
                          <a:latin typeface="微软雅黑"/>
                          <a:cs typeface="微软雅黑"/>
                        </a:rPr>
                        <a:t>e雀巢</a:t>
                      </a:r>
                      <a:endParaRPr sz="900">
                        <a:latin typeface="微软雅黑"/>
                        <a:cs typeface="微软雅黑"/>
                      </a:endParaRPr>
                    </a:p>
                  </a:txBody>
                  <a:tcPr marL="0" marR="0" marT="28575" marB="0"/>
                </a:tc>
                <a:tc>
                  <a:txBody>
                    <a:bodyPr vert="horz" wrap="square"/>
                    <a:lstStyle/>
                    <a:p>
                      <a:pPr marR="171450" algn="r">
                        <a:lnSpc>
                          <a:spcPct val="100000"/>
                        </a:lnSpc>
                        <a:spcBef>
                          <a:spcPts val="320"/>
                        </a:spcBef>
                      </a:pPr>
                      <a:r>
                        <a:rPr sz="1000">
                          <a:solidFill>
                            <a:srgbClr val="FFFFFF"/>
                          </a:solidFill>
                          <a:latin typeface="微软雅黑"/>
                          <a:cs typeface="微软雅黑"/>
                        </a:rPr>
                        <a:t>50%</a:t>
                      </a:r>
                      <a:endParaRPr sz="1000">
                        <a:latin typeface="微软雅黑"/>
                        <a:cs typeface="微软雅黑"/>
                      </a:endParaRPr>
                    </a:p>
                  </a:txBody>
                  <a:tcPr marL="0" marR="0" marT="40640" marB="0">
                    <a:solidFill>
                      <a:srgbClr val="5250E6"/>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R="24130" algn="r">
                        <a:lnSpc>
                          <a:spcPct val="100000"/>
                        </a:lnSpc>
                        <a:spcBef>
                          <a:spcPts val="320"/>
                        </a:spcBef>
                      </a:pPr>
                      <a:r>
                        <a:rPr sz="1000">
                          <a:solidFill>
                            <a:srgbClr val="FFFFFF"/>
                          </a:solidFill>
                          <a:latin typeface="微软雅黑"/>
                          <a:cs typeface="微软雅黑"/>
                        </a:rPr>
                        <a:t>50%</a:t>
                      </a:r>
                      <a:endParaRPr sz="1000">
                        <a:latin typeface="微软雅黑"/>
                        <a:cs typeface="微软雅黑"/>
                      </a:endParaRPr>
                    </a:p>
                  </a:txBody>
                  <a:tcPr marL="0" marR="0" marT="40640" marB="0">
                    <a:solidFill>
                      <a:srgbClr val="00B0F0"/>
                    </a:solidFill>
                  </a:tcPr>
                </a:tc>
              </a:tr>
              <a:tr h="176784">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r>
              <a:tr h="222503">
                <a:tc>
                  <a:txBody>
                    <a:bodyPr vert="horz" wrap="square"/>
                    <a:lstStyle/>
                    <a:p>
                      <a:pPr marR="107950" algn="r">
                        <a:lnSpc>
                          <a:spcPct val="100000"/>
                        </a:lnSpc>
                        <a:spcBef>
                          <a:spcPts val="225"/>
                        </a:spcBef>
                      </a:pPr>
                      <a:r>
                        <a:rPr sz="900">
                          <a:solidFill>
                            <a:srgbClr val="595959"/>
                          </a:solidFill>
                          <a:latin typeface="微软雅黑"/>
                          <a:cs typeface="微软雅黑"/>
                        </a:rPr>
                        <a:t>伊利巧乐兹</a:t>
                      </a:r>
                      <a:endParaRPr sz="900">
                        <a:latin typeface="微软雅黑"/>
                        <a:cs typeface="微软雅黑"/>
                      </a:endParaRPr>
                    </a:p>
                  </a:txBody>
                  <a:tcPr marL="0" marR="0" marT="28575" marB="0"/>
                </a:tc>
                <a:tc>
                  <a:txBody>
                    <a:bodyPr vert="horz" wrap="square"/>
                    <a:lstStyle/>
                    <a:p>
                      <a:pPr marR="171450" algn="r">
                        <a:lnSpc>
                          <a:spcPct val="100000"/>
                        </a:lnSpc>
                        <a:spcBef>
                          <a:spcPts val="320"/>
                        </a:spcBef>
                      </a:pPr>
                      <a:r>
                        <a:rPr sz="1000">
                          <a:solidFill>
                            <a:srgbClr val="FFFFFF"/>
                          </a:solidFill>
                          <a:latin typeface="微软雅黑"/>
                          <a:cs typeface="微软雅黑"/>
                        </a:rPr>
                        <a:t>50%</a:t>
                      </a:r>
                      <a:endParaRPr sz="1000">
                        <a:latin typeface="微软雅黑"/>
                        <a:cs typeface="微软雅黑"/>
                      </a:endParaRPr>
                    </a:p>
                  </a:txBody>
                  <a:tcPr marL="0" marR="0" marT="40640" marB="0">
                    <a:solidFill>
                      <a:srgbClr val="7030A0"/>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R="24130" algn="r">
                        <a:lnSpc>
                          <a:spcPct val="100000"/>
                        </a:lnSpc>
                        <a:spcBef>
                          <a:spcPts val="320"/>
                        </a:spcBef>
                      </a:pPr>
                      <a:r>
                        <a:rPr sz="1000">
                          <a:solidFill>
                            <a:srgbClr val="FFFFFF"/>
                          </a:solidFill>
                          <a:latin typeface="微软雅黑"/>
                          <a:cs typeface="微软雅黑"/>
                        </a:rPr>
                        <a:t>50%</a:t>
                      </a:r>
                      <a:endParaRPr sz="1000">
                        <a:latin typeface="微软雅黑"/>
                        <a:cs typeface="微软雅黑"/>
                      </a:endParaRPr>
                    </a:p>
                  </a:txBody>
                  <a:tcPr marL="0" marR="0" marT="40640" marB="0">
                    <a:solidFill>
                      <a:srgbClr val="00B0F0"/>
                    </a:solidFill>
                  </a:tcPr>
                </a:tc>
              </a:tr>
              <a:tr h="409412">
                <a:tc>
                  <a:txBody>
                    <a:bodyPr vert="horz" wrap="square"/>
                    <a:lstStyle/>
                    <a:p>
                      <a:pPr>
                        <a:lnSpc>
                          <a:spcPct val="100000"/>
                        </a:lnSpc>
                        <a:spcBef>
                          <a:spcPts val="10"/>
                        </a:spcBef>
                      </a:pPr>
                      <a:endParaRPr sz="1400">
                        <a:latin typeface="Times New Roman"/>
                        <a:cs typeface="Times New Roman"/>
                      </a:endParaRPr>
                    </a:p>
                    <a:p>
                      <a:pPr marR="107950" algn="r">
                        <a:lnSpc>
                          <a:spcPct val="100000"/>
                        </a:lnSpc>
                      </a:pPr>
                      <a:r>
                        <a:rPr sz="900">
                          <a:solidFill>
                            <a:srgbClr val="595959"/>
                          </a:solidFill>
                          <a:latin typeface="微软雅黑"/>
                          <a:cs typeface="微软雅黑"/>
                        </a:rPr>
                        <a:t>伊利甄稀</a:t>
                      </a:r>
                      <a:endParaRPr sz="900">
                        <a:latin typeface="微软雅黑"/>
                        <a:cs typeface="微软雅黑"/>
                      </a:endParaRPr>
                    </a:p>
                  </a:txBody>
                  <a:tcPr marL="0" marR="0" marT="127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spcBef>
                          <a:spcPts val="40"/>
                        </a:spcBef>
                      </a:pPr>
                      <a:endParaRPr sz="1450">
                        <a:latin typeface="Times New Roman"/>
                        <a:cs typeface="Times New Roman"/>
                      </a:endParaRPr>
                    </a:p>
                    <a:p>
                      <a:pPr algn="ctr">
                        <a:lnSpc>
                          <a:spcPct val="100000"/>
                        </a:lnSpc>
                        <a:spcBef>
                          <a:spcPts val="5"/>
                        </a:spcBef>
                      </a:pPr>
                      <a:r>
                        <a:rPr sz="1000">
                          <a:solidFill>
                            <a:srgbClr val="FFFFFF"/>
                          </a:solidFill>
                          <a:latin typeface="微软雅黑"/>
                          <a:cs typeface="微软雅黑"/>
                        </a:rPr>
                        <a:t>100%</a:t>
                      </a:r>
                      <a:endParaRPr sz="1000">
                        <a:latin typeface="微软雅黑"/>
                        <a:cs typeface="微软雅黑"/>
                      </a:endParaRPr>
                    </a:p>
                  </a:txBody>
                  <a:tcPr marL="0" marR="0" marT="5080" marB="0"/>
                </a:tc>
                <a:tc>
                  <a:txBody>
                    <a:bodyPr vert="horz" wrap="square"/>
                    <a:lstStyle/>
                    <a:p>
                      <a:pPr>
                        <a:lnSpc>
                          <a:spcPct val="100000"/>
                        </a:lnSpc>
                      </a:pPr>
                      <a:endParaRPr sz="1000">
                        <a:latin typeface="Times New Roman"/>
                        <a:cs typeface="Times New Roman"/>
                      </a:endParaRPr>
                    </a:p>
                  </a:txBody>
                  <a:tcPr marL="0" marR="0" marT="0" marB="0"/>
                </a:tc>
              </a:tr>
            </a:tbl>
          </a:graphicData>
        </a:graphic>
      </p:graphicFrame>
      <p:sp>
        <p:nvSpPr>
          <p:cNvPr id="29" name="object 29"/>
          <p:cNvSpPr txBox="1"/>
          <p:nvPr/>
        </p:nvSpPr>
        <p:spPr>
          <a:xfrm>
            <a:off x="1877113" y="3197859"/>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17%</a:t>
            </a:r>
            <a:endParaRPr sz="1000">
              <a:latin typeface="微软雅黑"/>
              <a:cs typeface="微软雅黑"/>
            </a:endParaRPr>
          </a:p>
        </p:txBody>
      </p:sp>
      <p:sp>
        <p:nvSpPr>
          <p:cNvPr id="30" name="object 30"/>
          <p:cNvSpPr txBox="1"/>
          <p:nvPr/>
        </p:nvSpPr>
        <p:spPr>
          <a:xfrm>
            <a:off x="2096343" y="359714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33%</a:t>
            </a:r>
            <a:endParaRPr sz="1000">
              <a:latin typeface="微软雅黑"/>
              <a:cs typeface="微软雅黑"/>
            </a:endParaRPr>
          </a:p>
        </p:txBody>
      </p:sp>
      <p:sp>
        <p:nvSpPr>
          <p:cNvPr id="31" name="object 31"/>
          <p:cNvSpPr txBox="1"/>
          <p:nvPr/>
        </p:nvSpPr>
        <p:spPr>
          <a:xfrm>
            <a:off x="2754029" y="3197859"/>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50%</a:t>
            </a:r>
            <a:endParaRPr sz="1000">
              <a:latin typeface="微软雅黑"/>
              <a:cs typeface="微软雅黑"/>
            </a:endParaRPr>
          </a:p>
        </p:txBody>
      </p:sp>
      <p:sp>
        <p:nvSpPr>
          <p:cNvPr id="32" name="object 32"/>
          <p:cNvSpPr txBox="1"/>
          <p:nvPr/>
        </p:nvSpPr>
        <p:spPr>
          <a:xfrm>
            <a:off x="3192486" y="359714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50%</a:t>
            </a:r>
            <a:endParaRPr sz="1000">
              <a:latin typeface="微软雅黑"/>
              <a:cs typeface="微软雅黑"/>
            </a:endParaRPr>
          </a:p>
        </p:txBody>
      </p:sp>
      <p:sp>
        <p:nvSpPr>
          <p:cNvPr id="33" name="object 33"/>
          <p:cNvSpPr txBox="1"/>
          <p:nvPr/>
        </p:nvSpPr>
        <p:spPr>
          <a:xfrm>
            <a:off x="1986729" y="2798571"/>
            <a:ext cx="2445385" cy="177800"/>
          </a:xfrm>
          <a:prstGeom prst="rect">
            <a:avLst/>
          </a:prstGeom>
        </p:spPr>
        <p:txBody>
          <a:bodyPr vert="horz" wrap="square" lIns="0" tIns="12700" rIns="0" bIns="0" rtlCol="0">
            <a:spAutoFit/>
          </a:bodyPr>
          <a:lstStyle/>
          <a:p>
            <a:pPr marL="12700">
              <a:lnSpc>
                <a:spcPct val="100000"/>
              </a:lnSpc>
              <a:spcBef>
                <a:spcPts val="100"/>
              </a:spcBef>
              <a:tabLst>
                <a:tab pos="1327785"/>
              </a:tabLst>
            </a:pPr>
            <a:r>
              <a:rPr sz="1000">
                <a:solidFill>
                  <a:srgbClr val="FFFFFF"/>
                </a:solidFill>
                <a:latin typeface="微软雅黑"/>
                <a:cs typeface="微软雅黑"/>
              </a:rPr>
              <a:t>25%	75%</a:t>
            </a:r>
            <a:endParaRPr sz="1000">
              <a:latin typeface="微软雅黑"/>
              <a:cs typeface="微软雅黑"/>
            </a:endParaRPr>
          </a:p>
        </p:txBody>
      </p:sp>
      <p:sp>
        <p:nvSpPr>
          <p:cNvPr id="34" name="object 34"/>
          <p:cNvSpPr txBox="1"/>
          <p:nvPr/>
        </p:nvSpPr>
        <p:spPr>
          <a:xfrm>
            <a:off x="3630945" y="3197859"/>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17%</a:t>
            </a:r>
            <a:endParaRPr sz="1000">
              <a:latin typeface="微软雅黑"/>
              <a:cs typeface="微软雅黑"/>
            </a:endParaRPr>
          </a:p>
        </p:txBody>
      </p:sp>
      <p:sp>
        <p:nvSpPr>
          <p:cNvPr id="35" name="object 35"/>
          <p:cNvSpPr txBox="1"/>
          <p:nvPr/>
        </p:nvSpPr>
        <p:spPr>
          <a:xfrm>
            <a:off x="3992879" y="3569208"/>
            <a:ext cx="439420" cy="222885"/>
          </a:xfrm>
          <a:prstGeom prst="rect">
            <a:avLst/>
          </a:prstGeom>
          <a:solidFill>
            <a:srgbClr val="00B0F0"/>
          </a:solidFill>
        </p:spPr>
        <p:txBody>
          <a:bodyPr vert="horz" wrap="square" lIns="0" tIns="40640" rIns="0" bIns="0" rtlCol="0">
            <a:spAutoFit/>
          </a:bodyPr>
          <a:lstStyle/>
          <a:p>
            <a:pPr marL="88900">
              <a:lnSpc>
                <a:spcPct val="100000"/>
              </a:lnSpc>
              <a:spcBef>
                <a:spcPts val="320"/>
              </a:spcBef>
            </a:pPr>
            <a:r>
              <a:rPr sz="1000">
                <a:solidFill>
                  <a:srgbClr val="FFFFFF"/>
                </a:solidFill>
                <a:latin typeface="微软雅黑"/>
                <a:cs typeface="微软雅黑"/>
              </a:rPr>
              <a:t>17%</a:t>
            </a:r>
            <a:endParaRPr sz="1000">
              <a:latin typeface="微软雅黑"/>
              <a:cs typeface="微软雅黑"/>
            </a:endParaRPr>
          </a:p>
        </p:txBody>
      </p:sp>
      <p:sp>
        <p:nvSpPr>
          <p:cNvPr id="36" name="object 36"/>
          <p:cNvSpPr txBox="1"/>
          <p:nvPr/>
        </p:nvSpPr>
        <p:spPr>
          <a:xfrm>
            <a:off x="3992879" y="3169920"/>
            <a:ext cx="439420" cy="222885"/>
          </a:xfrm>
          <a:prstGeom prst="rect">
            <a:avLst/>
          </a:prstGeom>
          <a:solidFill>
            <a:srgbClr val="504DE0"/>
          </a:solidFill>
        </p:spPr>
        <p:txBody>
          <a:bodyPr vert="horz" wrap="square" lIns="0" tIns="40640" rIns="0" bIns="0" rtlCol="0">
            <a:spAutoFit/>
          </a:bodyPr>
          <a:lstStyle/>
          <a:p>
            <a:pPr marL="88900">
              <a:lnSpc>
                <a:spcPct val="100000"/>
              </a:lnSpc>
              <a:spcBef>
                <a:spcPts val="320"/>
              </a:spcBef>
            </a:pPr>
            <a:r>
              <a:rPr sz="1000">
                <a:solidFill>
                  <a:srgbClr val="FFFFFF"/>
                </a:solidFill>
                <a:latin typeface="微软雅黑"/>
                <a:cs typeface="微软雅黑"/>
              </a:rPr>
              <a:t>17%</a:t>
            </a:r>
            <a:endParaRPr sz="1000">
              <a:latin typeface="微软雅黑"/>
              <a:cs typeface="微软雅黑"/>
            </a:endParaRPr>
          </a:p>
        </p:txBody>
      </p:sp>
      <p:sp>
        <p:nvSpPr>
          <p:cNvPr id="37" name="object 37"/>
          <p:cNvSpPr txBox="1"/>
          <p:nvPr/>
        </p:nvSpPr>
        <p:spPr>
          <a:xfrm>
            <a:off x="1444494" y="2786888"/>
            <a:ext cx="254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益达</a:t>
            </a:r>
            <a:endParaRPr sz="900">
              <a:latin typeface="微软雅黑"/>
              <a:cs typeface="微软雅黑"/>
            </a:endParaRPr>
          </a:p>
        </p:txBody>
      </p:sp>
      <p:sp>
        <p:nvSpPr>
          <p:cNvPr id="38" name="object 38"/>
          <p:cNvSpPr txBox="1"/>
          <p:nvPr/>
        </p:nvSpPr>
        <p:spPr>
          <a:xfrm>
            <a:off x="633217" y="3186176"/>
            <a:ext cx="1065530" cy="162560"/>
          </a:xfrm>
          <a:prstGeom prst="rect">
            <a:avLst/>
          </a:prstGeom>
        </p:spPr>
        <p:txBody>
          <a:bodyPr vert="horz" wrap="square" lIns="0" tIns="12700" rIns="0" bIns="0" rtlCol="0">
            <a:spAutoFit/>
          </a:bodyPr>
          <a:lstStyle/>
          <a:p>
            <a:pPr marL="12700">
              <a:lnSpc>
                <a:spcPct val="100000"/>
              </a:lnSpc>
              <a:spcBef>
                <a:spcPts val="100"/>
              </a:spcBef>
            </a:pPr>
            <a:r>
              <a:rPr sz="900" spc="-5">
                <a:solidFill>
                  <a:srgbClr val="595959"/>
                </a:solidFill>
                <a:latin typeface="微软雅黑"/>
                <a:cs typeface="微软雅黑"/>
              </a:rPr>
              <a:t>Alpenliebe</a:t>
            </a:r>
            <a:r>
              <a:rPr sz="900">
                <a:solidFill>
                  <a:srgbClr val="595959"/>
                </a:solidFill>
                <a:latin typeface="微软雅黑"/>
                <a:cs typeface="微软雅黑"/>
              </a:rPr>
              <a:t>阿尔卑斯</a:t>
            </a:r>
            <a:endParaRPr sz="900">
              <a:latin typeface="微软雅黑"/>
              <a:cs typeface="微软雅黑"/>
            </a:endParaRPr>
          </a:p>
        </p:txBody>
      </p:sp>
      <p:sp>
        <p:nvSpPr>
          <p:cNvPr id="39" name="object 39"/>
          <p:cNvSpPr txBox="1"/>
          <p:nvPr/>
        </p:nvSpPr>
        <p:spPr>
          <a:xfrm>
            <a:off x="1159950" y="3585464"/>
            <a:ext cx="53911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D</a:t>
            </a:r>
            <a:r>
              <a:rPr sz="900" spc="-5">
                <a:solidFill>
                  <a:srgbClr val="595959"/>
                </a:solidFill>
                <a:latin typeface="微软雅黑"/>
                <a:cs typeface="微软雅黑"/>
              </a:rPr>
              <a:t>o</a:t>
            </a:r>
            <a:r>
              <a:rPr sz="900">
                <a:solidFill>
                  <a:srgbClr val="595959"/>
                </a:solidFill>
                <a:latin typeface="微软雅黑"/>
                <a:cs typeface="微软雅黑"/>
              </a:rPr>
              <a:t>v</a:t>
            </a:r>
            <a:r>
              <a:rPr sz="900" spc="-5">
                <a:solidFill>
                  <a:srgbClr val="595959"/>
                </a:solidFill>
                <a:latin typeface="微软雅黑"/>
                <a:cs typeface="微软雅黑"/>
              </a:rPr>
              <a:t>e</a:t>
            </a:r>
            <a:r>
              <a:rPr sz="900">
                <a:solidFill>
                  <a:srgbClr val="595959"/>
                </a:solidFill>
                <a:latin typeface="微软雅黑"/>
                <a:cs typeface="微软雅黑"/>
              </a:rPr>
              <a:t>德芙</a:t>
            </a:r>
            <a:endParaRPr sz="900">
              <a:latin typeface="微软雅黑"/>
              <a:cs typeface="微软雅黑"/>
            </a:endParaRPr>
          </a:p>
        </p:txBody>
      </p:sp>
      <p:sp>
        <p:nvSpPr>
          <p:cNvPr id="40" name="object 40"/>
          <p:cNvSpPr txBox="1"/>
          <p:nvPr/>
        </p:nvSpPr>
        <p:spPr>
          <a:xfrm>
            <a:off x="330604" y="3041395"/>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零食小吃</a:t>
            </a:r>
            <a:endParaRPr sz="900">
              <a:latin typeface="微软雅黑"/>
              <a:cs typeface="微软雅黑"/>
            </a:endParaRPr>
          </a:p>
        </p:txBody>
      </p:sp>
      <p:sp>
        <p:nvSpPr>
          <p:cNvPr id="41" name="object 41"/>
          <p:cNvSpPr txBox="1"/>
          <p:nvPr/>
        </p:nvSpPr>
        <p:spPr>
          <a:xfrm>
            <a:off x="330604" y="4074667"/>
            <a:ext cx="176530" cy="80899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粮油</a:t>
            </a:r>
            <a:r>
              <a:rPr sz="900" spc="-5">
                <a:solidFill>
                  <a:srgbClr val="595959"/>
                </a:solidFill>
                <a:latin typeface="微软雅黑"/>
                <a:cs typeface="微软雅黑"/>
              </a:rPr>
              <a:t>/</a:t>
            </a:r>
            <a:r>
              <a:rPr sz="900">
                <a:solidFill>
                  <a:srgbClr val="595959"/>
                </a:solidFill>
                <a:latin typeface="微软雅黑"/>
                <a:cs typeface="微软雅黑"/>
              </a:rPr>
              <a:t>调味</a:t>
            </a:r>
            <a:r>
              <a:rPr sz="900" spc="-5">
                <a:solidFill>
                  <a:srgbClr val="595959"/>
                </a:solidFill>
                <a:latin typeface="微软雅黑"/>
                <a:cs typeface="微软雅黑"/>
              </a:rPr>
              <a:t>/</a:t>
            </a:r>
            <a:r>
              <a:rPr sz="900">
                <a:solidFill>
                  <a:srgbClr val="595959"/>
                </a:solidFill>
                <a:latin typeface="微软雅黑"/>
                <a:cs typeface="微软雅黑"/>
              </a:rPr>
              <a:t>干货</a:t>
            </a:r>
            <a:endParaRPr sz="900">
              <a:latin typeface="微软雅黑"/>
              <a:cs typeface="微软雅黑"/>
            </a:endParaRPr>
          </a:p>
        </p:txBody>
      </p:sp>
      <p:sp>
        <p:nvSpPr>
          <p:cNvPr id="42" name="object 42"/>
          <p:cNvSpPr txBox="1"/>
          <p:nvPr/>
        </p:nvSpPr>
        <p:spPr>
          <a:xfrm>
            <a:off x="330604" y="5437123"/>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生鲜速食</a:t>
            </a:r>
            <a:endParaRPr sz="900">
              <a:latin typeface="微软雅黑"/>
              <a:cs typeface="微软雅黑"/>
            </a:endParaRPr>
          </a:p>
        </p:txBody>
      </p:sp>
      <p:sp>
        <p:nvSpPr>
          <p:cNvPr id="43" name="object 43"/>
          <p:cNvSpPr/>
          <p:nvPr/>
        </p:nvSpPr>
        <p:spPr>
          <a:xfrm>
            <a:off x="1249749" y="2383852"/>
            <a:ext cx="75565" cy="75565"/>
          </a:xfrm>
          <a:custGeom>
            <a:rect l="l" t="t" r="r" b="b"/>
            <a:pathLst>
              <a:path w="75565" h="75564">
                <a:moveTo>
                  <a:pt x="0" y="0"/>
                </a:moveTo>
                <a:lnTo>
                  <a:pt x="75409" y="0"/>
                </a:lnTo>
                <a:lnTo>
                  <a:pt x="75409" y="75410"/>
                </a:lnTo>
                <a:lnTo>
                  <a:pt x="0" y="75410"/>
                </a:lnTo>
                <a:lnTo>
                  <a:pt x="0" y="0"/>
                </a:lnTo>
                <a:close/>
              </a:path>
            </a:pathLst>
          </a:custGeom>
          <a:solidFill>
            <a:srgbClr val="7F7F7F"/>
          </a:solidFill>
        </p:spPr>
        <p:txBody>
          <a:bodyPr wrap="square" lIns="0" tIns="0" rIns="0" bIns="0" rtlCol="0"/>
          <a:lstStyle/>
          <a:p/>
        </p:txBody>
      </p:sp>
      <p:sp>
        <p:nvSpPr>
          <p:cNvPr id="44" name="object 44"/>
          <p:cNvSpPr/>
          <p:nvPr/>
        </p:nvSpPr>
        <p:spPr>
          <a:xfrm>
            <a:off x="1747669" y="2383852"/>
            <a:ext cx="75565" cy="75565"/>
          </a:xfrm>
          <a:custGeom>
            <a:rect l="l" t="t" r="r" b="b"/>
            <a:pathLst>
              <a:path w="75564" h="75564">
                <a:moveTo>
                  <a:pt x="0" y="0"/>
                </a:moveTo>
                <a:lnTo>
                  <a:pt x="75410" y="0"/>
                </a:lnTo>
                <a:lnTo>
                  <a:pt x="75410" y="75410"/>
                </a:lnTo>
                <a:lnTo>
                  <a:pt x="0" y="75410"/>
                </a:lnTo>
                <a:lnTo>
                  <a:pt x="0" y="0"/>
                </a:lnTo>
                <a:close/>
              </a:path>
            </a:pathLst>
          </a:custGeom>
          <a:solidFill>
            <a:srgbClr val="5250E6"/>
          </a:solidFill>
        </p:spPr>
        <p:txBody>
          <a:bodyPr wrap="square" lIns="0" tIns="0" rIns="0" bIns="0" rtlCol="0"/>
          <a:lstStyle/>
          <a:p/>
        </p:txBody>
      </p:sp>
      <p:sp>
        <p:nvSpPr>
          <p:cNvPr id="45" name="object 45"/>
          <p:cNvSpPr/>
          <p:nvPr/>
        </p:nvSpPr>
        <p:spPr>
          <a:xfrm>
            <a:off x="2245589" y="2383852"/>
            <a:ext cx="75565" cy="75565"/>
          </a:xfrm>
          <a:custGeom>
            <a:rect l="l" t="t" r="r" b="b"/>
            <a:pathLst>
              <a:path w="75564" h="75564">
                <a:moveTo>
                  <a:pt x="0" y="0"/>
                </a:moveTo>
                <a:lnTo>
                  <a:pt x="75410" y="0"/>
                </a:lnTo>
                <a:lnTo>
                  <a:pt x="75410" y="75410"/>
                </a:lnTo>
                <a:lnTo>
                  <a:pt x="0" y="75410"/>
                </a:lnTo>
                <a:lnTo>
                  <a:pt x="0" y="0"/>
                </a:lnTo>
                <a:close/>
              </a:path>
            </a:pathLst>
          </a:custGeom>
          <a:solidFill>
            <a:srgbClr val="7030A0"/>
          </a:solidFill>
        </p:spPr>
        <p:txBody>
          <a:bodyPr wrap="square" lIns="0" tIns="0" rIns="0" bIns="0" rtlCol="0"/>
          <a:lstStyle/>
          <a:p/>
        </p:txBody>
      </p:sp>
      <p:sp>
        <p:nvSpPr>
          <p:cNvPr id="46" name="object 46"/>
          <p:cNvSpPr/>
          <p:nvPr/>
        </p:nvSpPr>
        <p:spPr>
          <a:xfrm>
            <a:off x="2743509" y="2383852"/>
            <a:ext cx="75565" cy="75565"/>
          </a:xfrm>
          <a:custGeom>
            <a:rect l="l" t="t" r="r" b="b"/>
            <a:pathLst>
              <a:path w="75564" h="75564">
                <a:moveTo>
                  <a:pt x="0" y="0"/>
                </a:moveTo>
                <a:lnTo>
                  <a:pt x="75410" y="0"/>
                </a:lnTo>
                <a:lnTo>
                  <a:pt x="75410" y="75410"/>
                </a:lnTo>
                <a:lnTo>
                  <a:pt x="0" y="75410"/>
                </a:lnTo>
                <a:lnTo>
                  <a:pt x="0" y="0"/>
                </a:lnTo>
                <a:close/>
              </a:path>
            </a:pathLst>
          </a:custGeom>
          <a:solidFill>
            <a:srgbClr val="00B0F0"/>
          </a:solidFill>
        </p:spPr>
        <p:txBody>
          <a:bodyPr wrap="square" lIns="0" tIns="0" rIns="0" bIns="0" rtlCol="0"/>
          <a:lstStyle/>
          <a:p/>
        </p:txBody>
      </p:sp>
      <p:sp>
        <p:nvSpPr>
          <p:cNvPr id="47" name="object 47"/>
          <p:cNvSpPr/>
          <p:nvPr/>
        </p:nvSpPr>
        <p:spPr>
          <a:xfrm>
            <a:off x="3241429" y="2383852"/>
            <a:ext cx="75565" cy="75565"/>
          </a:xfrm>
          <a:custGeom>
            <a:rect l="l" t="t" r="r" b="b"/>
            <a:pathLst>
              <a:path w="75564" h="75564">
                <a:moveTo>
                  <a:pt x="0" y="0"/>
                </a:moveTo>
                <a:lnTo>
                  <a:pt x="75410" y="0"/>
                </a:lnTo>
                <a:lnTo>
                  <a:pt x="75410" y="75410"/>
                </a:lnTo>
                <a:lnTo>
                  <a:pt x="0" y="75410"/>
                </a:lnTo>
                <a:lnTo>
                  <a:pt x="0" y="0"/>
                </a:lnTo>
                <a:close/>
              </a:path>
            </a:pathLst>
          </a:custGeom>
          <a:solidFill>
            <a:srgbClr val="504DE0"/>
          </a:solidFill>
        </p:spPr>
        <p:txBody>
          <a:bodyPr wrap="square" lIns="0" tIns="0" rIns="0" bIns="0" rtlCol="0"/>
          <a:lstStyle/>
          <a:p/>
        </p:txBody>
      </p:sp>
      <p:sp>
        <p:nvSpPr>
          <p:cNvPr id="48" name="object 48"/>
          <p:cNvSpPr txBox="1"/>
          <p:nvPr/>
        </p:nvSpPr>
        <p:spPr>
          <a:xfrm>
            <a:off x="1243359" y="1937003"/>
            <a:ext cx="2395220" cy="570230"/>
          </a:xfrm>
          <a:prstGeom prst="rect">
            <a:avLst/>
          </a:prstGeom>
        </p:spPr>
        <p:txBody>
          <a:bodyPr vert="horz" wrap="square" lIns="0" tIns="12700" rIns="0" bIns="0" rtlCol="0">
            <a:spAutoFit/>
          </a:bodyPr>
          <a:lstStyle/>
          <a:p>
            <a:pPr marL="12700">
              <a:lnSpc>
                <a:spcPct val="100000"/>
              </a:lnSpc>
              <a:spcBef>
                <a:spcPts val="100"/>
              </a:spcBef>
            </a:pPr>
            <a:r>
              <a:rPr sz="1400" b="1">
                <a:solidFill>
                  <a:srgbClr val="6F309F"/>
                </a:solidFill>
                <a:latin typeface="微软雅黑"/>
                <a:cs typeface="微软雅黑"/>
              </a:rPr>
              <a:t>食品</a:t>
            </a:r>
            <a:r>
              <a:rPr sz="1400" b="1">
                <a:latin typeface="微软雅黑"/>
                <a:cs typeface="微软雅黑"/>
              </a:rPr>
              <a:t>品牌官宣代言人年龄分布</a:t>
            </a:r>
            <a:endParaRPr sz="1400">
              <a:latin typeface="微软雅黑"/>
              <a:cs typeface="微软雅黑"/>
            </a:endParaRPr>
          </a:p>
          <a:p>
            <a:pPr marL="114300">
              <a:lnSpc>
                <a:spcPct val="100000"/>
              </a:lnSpc>
              <a:spcBef>
                <a:spcPts val="1405"/>
              </a:spcBef>
              <a:tabLst>
                <a:tab pos="612140"/>
                <a:tab pos="1109980"/>
                <a:tab pos="1607820"/>
                <a:tab pos="2106295"/>
              </a:tabLst>
            </a:pPr>
            <a:r>
              <a:rPr sz="1000">
                <a:solidFill>
                  <a:srgbClr val="595959"/>
                </a:solidFill>
                <a:latin typeface="微软雅黑"/>
                <a:cs typeface="微软雅黑"/>
              </a:rPr>
              <a:t>70前	70后	80后	90后	00后</a:t>
            </a:r>
            <a:endParaRPr sz="1000">
              <a:latin typeface="微软雅黑"/>
              <a:cs typeface="微软雅黑"/>
            </a:endParaRPr>
          </a:p>
        </p:txBody>
      </p:sp>
      <p:sp>
        <p:nvSpPr>
          <p:cNvPr id="49" name="object 49"/>
          <p:cNvSpPr/>
          <p:nvPr/>
        </p:nvSpPr>
        <p:spPr>
          <a:xfrm>
            <a:off x="6030760" y="2788920"/>
            <a:ext cx="214629" cy="167640"/>
          </a:xfrm>
          <a:custGeom>
            <a:rect l="l" t="t" r="r" b="b"/>
            <a:pathLst>
              <a:path w="214627" h="167639">
                <a:moveTo>
                  <a:pt x="214591" y="0"/>
                </a:moveTo>
                <a:lnTo>
                  <a:pt x="0" y="0"/>
                </a:lnTo>
                <a:lnTo>
                  <a:pt x="0" y="167639"/>
                </a:lnTo>
                <a:lnTo>
                  <a:pt x="214591" y="167639"/>
                </a:lnTo>
                <a:lnTo>
                  <a:pt x="214591" y="0"/>
                </a:lnTo>
                <a:close/>
              </a:path>
            </a:pathLst>
          </a:custGeom>
          <a:solidFill>
            <a:srgbClr val="7F7F7F"/>
          </a:solidFill>
        </p:spPr>
        <p:txBody>
          <a:bodyPr wrap="square" lIns="0" tIns="0" rIns="0" bIns="0" rtlCol="0"/>
          <a:lstStyle/>
          <a:p/>
        </p:txBody>
      </p:sp>
      <p:sp>
        <p:nvSpPr>
          <p:cNvPr id="50" name="object 50"/>
          <p:cNvSpPr/>
          <p:nvPr/>
        </p:nvSpPr>
        <p:spPr>
          <a:xfrm>
            <a:off x="6030760" y="5486400"/>
            <a:ext cx="693420" cy="165100"/>
          </a:xfrm>
          <a:custGeom>
            <a:rect l="l" t="t" r="r" b="b"/>
            <a:pathLst>
              <a:path w="693420" h="165100">
                <a:moveTo>
                  <a:pt x="693127" y="0"/>
                </a:moveTo>
                <a:lnTo>
                  <a:pt x="0" y="0"/>
                </a:lnTo>
                <a:lnTo>
                  <a:pt x="0" y="164591"/>
                </a:lnTo>
                <a:lnTo>
                  <a:pt x="693127" y="164591"/>
                </a:lnTo>
                <a:lnTo>
                  <a:pt x="693127" y="0"/>
                </a:lnTo>
                <a:close/>
              </a:path>
            </a:pathLst>
          </a:custGeom>
          <a:solidFill>
            <a:srgbClr val="7F7F7F"/>
          </a:solidFill>
        </p:spPr>
        <p:txBody>
          <a:bodyPr wrap="square" lIns="0" tIns="0" rIns="0" bIns="0" rtlCol="0"/>
          <a:lstStyle/>
          <a:p/>
        </p:txBody>
      </p:sp>
      <p:sp>
        <p:nvSpPr>
          <p:cNvPr id="51" name="object 51"/>
          <p:cNvSpPr/>
          <p:nvPr/>
        </p:nvSpPr>
        <p:spPr>
          <a:xfrm>
            <a:off x="6030760" y="5785103"/>
            <a:ext cx="693420" cy="167640"/>
          </a:xfrm>
          <a:custGeom>
            <a:rect l="l" t="t" r="r" b="b"/>
            <a:pathLst>
              <a:path w="693420" h="167639">
                <a:moveTo>
                  <a:pt x="693127" y="0"/>
                </a:moveTo>
                <a:lnTo>
                  <a:pt x="0" y="0"/>
                </a:lnTo>
                <a:lnTo>
                  <a:pt x="0" y="167639"/>
                </a:lnTo>
                <a:lnTo>
                  <a:pt x="693127" y="167639"/>
                </a:lnTo>
                <a:lnTo>
                  <a:pt x="693127" y="0"/>
                </a:lnTo>
                <a:close/>
              </a:path>
            </a:pathLst>
          </a:custGeom>
          <a:solidFill>
            <a:srgbClr val="7F7F7F"/>
          </a:solidFill>
        </p:spPr>
        <p:txBody>
          <a:bodyPr wrap="square" lIns="0" tIns="0" rIns="0" bIns="0" rtlCol="0"/>
          <a:lstStyle/>
          <a:p/>
        </p:txBody>
      </p:sp>
      <p:sp>
        <p:nvSpPr>
          <p:cNvPr id="52" name="object 52"/>
          <p:cNvSpPr/>
          <p:nvPr/>
        </p:nvSpPr>
        <p:spPr>
          <a:xfrm>
            <a:off x="6030760" y="3087623"/>
            <a:ext cx="461645" cy="167640"/>
          </a:xfrm>
          <a:custGeom>
            <a:rect l="l" t="t" r="r" b="b"/>
            <a:pathLst>
              <a:path w="461645" h="167639">
                <a:moveTo>
                  <a:pt x="461479" y="0"/>
                </a:moveTo>
                <a:lnTo>
                  <a:pt x="0" y="0"/>
                </a:lnTo>
                <a:lnTo>
                  <a:pt x="0" y="167639"/>
                </a:lnTo>
                <a:lnTo>
                  <a:pt x="461479" y="167639"/>
                </a:lnTo>
                <a:lnTo>
                  <a:pt x="461479" y="0"/>
                </a:lnTo>
                <a:close/>
              </a:path>
            </a:pathLst>
          </a:custGeom>
          <a:solidFill>
            <a:srgbClr val="5250E6"/>
          </a:solidFill>
        </p:spPr>
        <p:txBody>
          <a:bodyPr wrap="square" lIns="0" tIns="0" rIns="0" bIns="0" rtlCol="0"/>
          <a:lstStyle/>
          <a:p/>
        </p:txBody>
      </p:sp>
      <p:sp>
        <p:nvSpPr>
          <p:cNvPr id="53" name="object 53"/>
          <p:cNvSpPr/>
          <p:nvPr/>
        </p:nvSpPr>
        <p:spPr>
          <a:xfrm>
            <a:off x="6030760" y="3389376"/>
            <a:ext cx="349250" cy="165100"/>
          </a:xfrm>
          <a:custGeom>
            <a:rect l="l" t="t" r="r" b="b"/>
            <a:pathLst>
              <a:path w="349250" h="165100">
                <a:moveTo>
                  <a:pt x="348703" y="0"/>
                </a:moveTo>
                <a:lnTo>
                  <a:pt x="0" y="0"/>
                </a:lnTo>
                <a:lnTo>
                  <a:pt x="0" y="164591"/>
                </a:lnTo>
                <a:lnTo>
                  <a:pt x="348703" y="164591"/>
                </a:lnTo>
                <a:lnTo>
                  <a:pt x="348703" y="0"/>
                </a:lnTo>
                <a:close/>
              </a:path>
            </a:pathLst>
          </a:custGeom>
          <a:solidFill>
            <a:srgbClr val="5250E6"/>
          </a:solidFill>
        </p:spPr>
        <p:txBody>
          <a:bodyPr wrap="square" lIns="0" tIns="0" rIns="0" bIns="0" rtlCol="0"/>
          <a:lstStyle/>
          <a:p/>
        </p:txBody>
      </p:sp>
      <p:sp>
        <p:nvSpPr>
          <p:cNvPr id="54" name="object 54"/>
          <p:cNvSpPr/>
          <p:nvPr/>
        </p:nvSpPr>
        <p:spPr>
          <a:xfrm>
            <a:off x="6030760" y="4587240"/>
            <a:ext cx="349250" cy="165100"/>
          </a:xfrm>
          <a:custGeom>
            <a:rect l="l" t="t" r="r" b="b"/>
            <a:pathLst>
              <a:path w="349250" h="165100">
                <a:moveTo>
                  <a:pt x="348703" y="0"/>
                </a:moveTo>
                <a:lnTo>
                  <a:pt x="0" y="0"/>
                </a:lnTo>
                <a:lnTo>
                  <a:pt x="0" y="164592"/>
                </a:lnTo>
                <a:lnTo>
                  <a:pt x="348703" y="164592"/>
                </a:lnTo>
                <a:lnTo>
                  <a:pt x="348703" y="0"/>
                </a:lnTo>
                <a:close/>
              </a:path>
            </a:pathLst>
          </a:custGeom>
          <a:solidFill>
            <a:srgbClr val="5250E6"/>
          </a:solidFill>
        </p:spPr>
        <p:txBody>
          <a:bodyPr wrap="square" lIns="0" tIns="0" rIns="0" bIns="0" rtlCol="0"/>
          <a:lstStyle/>
          <a:p/>
        </p:txBody>
      </p:sp>
      <p:sp>
        <p:nvSpPr>
          <p:cNvPr id="55" name="object 55"/>
          <p:cNvSpPr/>
          <p:nvPr/>
        </p:nvSpPr>
        <p:spPr>
          <a:xfrm>
            <a:off x="6030760" y="4885944"/>
            <a:ext cx="397510" cy="167640"/>
          </a:xfrm>
          <a:custGeom>
            <a:rect l="l" t="t" r="r" b="b"/>
            <a:pathLst>
              <a:path w="397510" h="167639">
                <a:moveTo>
                  <a:pt x="397471" y="0"/>
                </a:moveTo>
                <a:lnTo>
                  <a:pt x="0" y="0"/>
                </a:lnTo>
                <a:lnTo>
                  <a:pt x="0" y="167639"/>
                </a:lnTo>
                <a:lnTo>
                  <a:pt x="397471" y="167639"/>
                </a:lnTo>
                <a:lnTo>
                  <a:pt x="397471" y="0"/>
                </a:lnTo>
                <a:close/>
              </a:path>
            </a:pathLst>
          </a:custGeom>
          <a:solidFill>
            <a:srgbClr val="5250E6"/>
          </a:solidFill>
        </p:spPr>
        <p:txBody>
          <a:bodyPr wrap="square" lIns="0" tIns="0" rIns="0" bIns="0" rtlCol="0"/>
          <a:lstStyle/>
          <a:p/>
        </p:txBody>
      </p:sp>
      <p:sp>
        <p:nvSpPr>
          <p:cNvPr id="56" name="object 56"/>
          <p:cNvSpPr/>
          <p:nvPr/>
        </p:nvSpPr>
        <p:spPr>
          <a:xfrm>
            <a:off x="6245352" y="2788920"/>
            <a:ext cx="320040" cy="167640"/>
          </a:xfrm>
          <a:custGeom>
            <a:rect l="l" t="t" r="r" b="b"/>
            <a:pathLst>
              <a:path w="320040" h="167639">
                <a:moveTo>
                  <a:pt x="320040" y="0"/>
                </a:moveTo>
                <a:lnTo>
                  <a:pt x="0" y="0"/>
                </a:lnTo>
                <a:lnTo>
                  <a:pt x="0" y="167639"/>
                </a:lnTo>
                <a:lnTo>
                  <a:pt x="320040" y="167639"/>
                </a:lnTo>
                <a:lnTo>
                  <a:pt x="320040" y="0"/>
                </a:lnTo>
                <a:close/>
              </a:path>
            </a:pathLst>
          </a:custGeom>
          <a:solidFill>
            <a:srgbClr val="7030A0"/>
          </a:solidFill>
        </p:spPr>
        <p:txBody>
          <a:bodyPr wrap="square" lIns="0" tIns="0" rIns="0" bIns="0" rtlCol="0"/>
          <a:lstStyle/>
          <a:p/>
        </p:txBody>
      </p:sp>
      <p:sp>
        <p:nvSpPr>
          <p:cNvPr id="57" name="object 57"/>
          <p:cNvSpPr/>
          <p:nvPr/>
        </p:nvSpPr>
        <p:spPr>
          <a:xfrm>
            <a:off x="6492240" y="3087623"/>
            <a:ext cx="1390015" cy="167640"/>
          </a:xfrm>
          <a:custGeom>
            <a:rect l="l" t="t" r="r" b="b"/>
            <a:pathLst>
              <a:path w="1390015" h="167639">
                <a:moveTo>
                  <a:pt x="1389888" y="0"/>
                </a:moveTo>
                <a:lnTo>
                  <a:pt x="0" y="0"/>
                </a:lnTo>
                <a:lnTo>
                  <a:pt x="0" y="167639"/>
                </a:lnTo>
                <a:lnTo>
                  <a:pt x="1389888" y="167639"/>
                </a:lnTo>
                <a:lnTo>
                  <a:pt x="1389888" y="0"/>
                </a:lnTo>
                <a:close/>
              </a:path>
            </a:pathLst>
          </a:custGeom>
          <a:solidFill>
            <a:srgbClr val="7030A0"/>
          </a:solidFill>
        </p:spPr>
        <p:txBody>
          <a:bodyPr wrap="square" lIns="0" tIns="0" rIns="0" bIns="0" rtlCol="0"/>
          <a:lstStyle/>
          <a:p/>
        </p:txBody>
      </p:sp>
      <p:sp>
        <p:nvSpPr>
          <p:cNvPr id="58" name="object 58"/>
          <p:cNvSpPr/>
          <p:nvPr/>
        </p:nvSpPr>
        <p:spPr>
          <a:xfrm>
            <a:off x="6379464" y="3389376"/>
            <a:ext cx="692150" cy="165100"/>
          </a:xfrm>
          <a:custGeom>
            <a:rect l="l" t="t" r="r" b="b"/>
            <a:pathLst>
              <a:path w="692150" h="165100">
                <a:moveTo>
                  <a:pt x="691895" y="0"/>
                </a:moveTo>
                <a:lnTo>
                  <a:pt x="0" y="0"/>
                </a:lnTo>
                <a:lnTo>
                  <a:pt x="0" y="164591"/>
                </a:lnTo>
                <a:lnTo>
                  <a:pt x="691895" y="164591"/>
                </a:lnTo>
                <a:lnTo>
                  <a:pt x="691895" y="0"/>
                </a:lnTo>
                <a:close/>
              </a:path>
            </a:pathLst>
          </a:custGeom>
          <a:solidFill>
            <a:srgbClr val="7030A0"/>
          </a:solidFill>
        </p:spPr>
        <p:txBody>
          <a:bodyPr wrap="square" lIns="0" tIns="0" rIns="0" bIns="0" rtlCol="0"/>
          <a:lstStyle/>
          <a:p/>
        </p:txBody>
      </p:sp>
      <p:sp>
        <p:nvSpPr>
          <p:cNvPr id="59" name="object 59"/>
          <p:cNvSpPr/>
          <p:nvPr/>
        </p:nvSpPr>
        <p:spPr>
          <a:xfrm>
            <a:off x="6030760" y="3986784"/>
            <a:ext cx="2778125" cy="167640"/>
          </a:xfrm>
          <a:custGeom>
            <a:rect l="l" t="t" r="r" b="b"/>
            <a:pathLst>
              <a:path w="2778125" h="167639">
                <a:moveTo>
                  <a:pt x="2777959" y="0"/>
                </a:moveTo>
                <a:lnTo>
                  <a:pt x="0" y="0"/>
                </a:lnTo>
                <a:lnTo>
                  <a:pt x="0" y="167640"/>
                </a:lnTo>
                <a:lnTo>
                  <a:pt x="2777959" y="167640"/>
                </a:lnTo>
                <a:lnTo>
                  <a:pt x="2777959" y="0"/>
                </a:lnTo>
                <a:close/>
              </a:path>
            </a:pathLst>
          </a:custGeom>
          <a:solidFill>
            <a:srgbClr val="7030A0"/>
          </a:solidFill>
        </p:spPr>
        <p:txBody>
          <a:bodyPr wrap="square" lIns="0" tIns="0" rIns="0" bIns="0" rtlCol="0"/>
          <a:lstStyle/>
          <a:p/>
        </p:txBody>
      </p:sp>
      <p:sp>
        <p:nvSpPr>
          <p:cNvPr id="60" name="object 60"/>
          <p:cNvSpPr/>
          <p:nvPr/>
        </p:nvSpPr>
        <p:spPr>
          <a:xfrm>
            <a:off x="6379464" y="4587240"/>
            <a:ext cx="1039494" cy="165100"/>
          </a:xfrm>
          <a:custGeom>
            <a:rect l="l" t="t" r="r" b="b"/>
            <a:pathLst>
              <a:path w="1039494" h="165100">
                <a:moveTo>
                  <a:pt x="1039367" y="0"/>
                </a:moveTo>
                <a:lnTo>
                  <a:pt x="0" y="0"/>
                </a:lnTo>
                <a:lnTo>
                  <a:pt x="0" y="164592"/>
                </a:lnTo>
                <a:lnTo>
                  <a:pt x="1039367" y="164592"/>
                </a:lnTo>
                <a:lnTo>
                  <a:pt x="1039367" y="0"/>
                </a:lnTo>
                <a:close/>
              </a:path>
            </a:pathLst>
          </a:custGeom>
          <a:solidFill>
            <a:srgbClr val="7030A0"/>
          </a:solidFill>
        </p:spPr>
        <p:txBody>
          <a:bodyPr wrap="square" lIns="0" tIns="0" rIns="0" bIns="0" rtlCol="0"/>
          <a:lstStyle/>
          <a:p/>
        </p:txBody>
      </p:sp>
      <p:sp>
        <p:nvSpPr>
          <p:cNvPr id="61" name="object 61"/>
          <p:cNvSpPr/>
          <p:nvPr/>
        </p:nvSpPr>
        <p:spPr>
          <a:xfrm>
            <a:off x="6428232" y="4885944"/>
            <a:ext cx="396240" cy="167640"/>
          </a:xfrm>
          <a:custGeom>
            <a:rect l="l" t="t" r="r" b="b"/>
            <a:pathLst>
              <a:path w="396240" h="167639">
                <a:moveTo>
                  <a:pt x="396239" y="0"/>
                </a:moveTo>
                <a:lnTo>
                  <a:pt x="0" y="0"/>
                </a:lnTo>
                <a:lnTo>
                  <a:pt x="0" y="167639"/>
                </a:lnTo>
                <a:lnTo>
                  <a:pt x="396239" y="167639"/>
                </a:lnTo>
                <a:lnTo>
                  <a:pt x="396239" y="0"/>
                </a:lnTo>
                <a:close/>
              </a:path>
            </a:pathLst>
          </a:custGeom>
          <a:solidFill>
            <a:srgbClr val="7030A0"/>
          </a:solidFill>
        </p:spPr>
        <p:txBody>
          <a:bodyPr wrap="square" lIns="0" tIns="0" rIns="0" bIns="0" rtlCol="0"/>
          <a:lstStyle/>
          <a:p/>
        </p:txBody>
      </p:sp>
      <p:sp>
        <p:nvSpPr>
          <p:cNvPr id="62" name="object 62"/>
          <p:cNvSpPr/>
          <p:nvPr/>
        </p:nvSpPr>
        <p:spPr>
          <a:xfrm>
            <a:off x="6030760" y="6083807"/>
            <a:ext cx="1388110" cy="167640"/>
          </a:xfrm>
          <a:custGeom>
            <a:rect l="l" t="t" r="r" b="b"/>
            <a:pathLst>
              <a:path w="1388109" h="167639">
                <a:moveTo>
                  <a:pt x="1388071" y="0"/>
                </a:moveTo>
                <a:lnTo>
                  <a:pt x="0" y="0"/>
                </a:lnTo>
                <a:lnTo>
                  <a:pt x="0" y="167640"/>
                </a:lnTo>
                <a:lnTo>
                  <a:pt x="1388071" y="167640"/>
                </a:lnTo>
                <a:lnTo>
                  <a:pt x="1388071" y="0"/>
                </a:lnTo>
                <a:close/>
              </a:path>
            </a:pathLst>
          </a:custGeom>
          <a:solidFill>
            <a:srgbClr val="7030A0"/>
          </a:solidFill>
        </p:spPr>
        <p:txBody>
          <a:bodyPr wrap="square" lIns="0" tIns="0" rIns="0" bIns="0" rtlCol="0"/>
          <a:lstStyle/>
          <a:p/>
        </p:txBody>
      </p:sp>
      <p:sp>
        <p:nvSpPr>
          <p:cNvPr id="63" name="object 63"/>
          <p:cNvSpPr/>
          <p:nvPr/>
        </p:nvSpPr>
        <p:spPr>
          <a:xfrm>
            <a:off x="6565392" y="2788920"/>
            <a:ext cx="1816735" cy="167640"/>
          </a:xfrm>
          <a:custGeom>
            <a:rect l="l" t="t" r="r" b="b"/>
            <a:pathLst>
              <a:path w="1816732" h="167639">
                <a:moveTo>
                  <a:pt x="1816607" y="0"/>
                </a:moveTo>
                <a:lnTo>
                  <a:pt x="0" y="0"/>
                </a:lnTo>
                <a:lnTo>
                  <a:pt x="0" y="167639"/>
                </a:lnTo>
                <a:lnTo>
                  <a:pt x="1816607" y="167639"/>
                </a:lnTo>
                <a:lnTo>
                  <a:pt x="1816607" y="0"/>
                </a:lnTo>
                <a:close/>
              </a:path>
            </a:pathLst>
          </a:custGeom>
          <a:solidFill>
            <a:srgbClr val="00B0F0"/>
          </a:solidFill>
        </p:spPr>
        <p:txBody>
          <a:bodyPr wrap="square" lIns="0" tIns="0" rIns="0" bIns="0" rtlCol="0"/>
          <a:lstStyle/>
          <a:p/>
        </p:txBody>
      </p:sp>
      <p:sp>
        <p:nvSpPr>
          <p:cNvPr id="64" name="object 64"/>
          <p:cNvSpPr/>
          <p:nvPr/>
        </p:nvSpPr>
        <p:spPr>
          <a:xfrm>
            <a:off x="6030760" y="3688079"/>
            <a:ext cx="1851660" cy="167640"/>
          </a:xfrm>
          <a:custGeom>
            <a:rect l="l" t="t" r="r" b="b"/>
            <a:pathLst>
              <a:path w="1851657" h="167639">
                <a:moveTo>
                  <a:pt x="1851367" y="0"/>
                </a:moveTo>
                <a:lnTo>
                  <a:pt x="0" y="0"/>
                </a:lnTo>
                <a:lnTo>
                  <a:pt x="0" y="167640"/>
                </a:lnTo>
                <a:lnTo>
                  <a:pt x="1851367" y="167640"/>
                </a:lnTo>
                <a:lnTo>
                  <a:pt x="1851367" y="0"/>
                </a:lnTo>
                <a:close/>
              </a:path>
            </a:pathLst>
          </a:custGeom>
          <a:solidFill>
            <a:srgbClr val="00B0F0"/>
          </a:solidFill>
        </p:spPr>
        <p:txBody>
          <a:bodyPr wrap="square" lIns="0" tIns="0" rIns="0" bIns="0" rtlCol="0"/>
          <a:lstStyle/>
          <a:p/>
        </p:txBody>
      </p:sp>
      <p:sp>
        <p:nvSpPr>
          <p:cNvPr id="65" name="object 65"/>
          <p:cNvSpPr/>
          <p:nvPr/>
        </p:nvSpPr>
        <p:spPr>
          <a:xfrm>
            <a:off x="6030760" y="4288535"/>
            <a:ext cx="1388110" cy="165100"/>
          </a:xfrm>
          <a:custGeom>
            <a:rect l="l" t="t" r="r" b="b"/>
            <a:pathLst>
              <a:path w="1388109" h="165100">
                <a:moveTo>
                  <a:pt x="1388071" y="0"/>
                </a:moveTo>
                <a:lnTo>
                  <a:pt x="0" y="0"/>
                </a:lnTo>
                <a:lnTo>
                  <a:pt x="0" y="164591"/>
                </a:lnTo>
                <a:lnTo>
                  <a:pt x="1388071" y="164591"/>
                </a:lnTo>
                <a:lnTo>
                  <a:pt x="1388071" y="0"/>
                </a:lnTo>
                <a:close/>
              </a:path>
            </a:pathLst>
          </a:custGeom>
          <a:solidFill>
            <a:srgbClr val="00B0F0"/>
          </a:solidFill>
        </p:spPr>
        <p:txBody>
          <a:bodyPr wrap="square" lIns="0" tIns="0" rIns="0" bIns="0" rtlCol="0"/>
          <a:lstStyle/>
          <a:p/>
        </p:txBody>
      </p:sp>
      <p:sp>
        <p:nvSpPr>
          <p:cNvPr id="66" name="object 66"/>
          <p:cNvSpPr/>
          <p:nvPr/>
        </p:nvSpPr>
        <p:spPr>
          <a:xfrm>
            <a:off x="7418831" y="4587240"/>
            <a:ext cx="1042669" cy="165100"/>
          </a:xfrm>
          <a:custGeom>
            <a:rect l="l" t="t" r="r" b="b"/>
            <a:pathLst>
              <a:path w="1042669" h="165100">
                <a:moveTo>
                  <a:pt x="1042416" y="0"/>
                </a:moveTo>
                <a:lnTo>
                  <a:pt x="0" y="0"/>
                </a:lnTo>
                <a:lnTo>
                  <a:pt x="0" y="164592"/>
                </a:lnTo>
                <a:lnTo>
                  <a:pt x="1042416" y="164592"/>
                </a:lnTo>
                <a:lnTo>
                  <a:pt x="1042416" y="0"/>
                </a:lnTo>
                <a:close/>
              </a:path>
            </a:pathLst>
          </a:custGeom>
          <a:solidFill>
            <a:srgbClr val="00B0F0"/>
          </a:solidFill>
        </p:spPr>
        <p:txBody>
          <a:bodyPr wrap="square" lIns="0" tIns="0" rIns="0" bIns="0" rtlCol="0"/>
          <a:lstStyle/>
          <a:p/>
        </p:txBody>
      </p:sp>
      <p:sp>
        <p:nvSpPr>
          <p:cNvPr id="67" name="object 67"/>
          <p:cNvSpPr/>
          <p:nvPr/>
        </p:nvSpPr>
        <p:spPr>
          <a:xfrm>
            <a:off x="6824471" y="4885944"/>
            <a:ext cx="1588135" cy="167640"/>
          </a:xfrm>
          <a:custGeom>
            <a:rect l="l" t="t" r="r" b="b"/>
            <a:pathLst>
              <a:path w="1588134" h="167639">
                <a:moveTo>
                  <a:pt x="1588007" y="0"/>
                </a:moveTo>
                <a:lnTo>
                  <a:pt x="0" y="0"/>
                </a:lnTo>
                <a:lnTo>
                  <a:pt x="0" y="167639"/>
                </a:lnTo>
                <a:lnTo>
                  <a:pt x="1588007" y="167639"/>
                </a:lnTo>
                <a:lnTo>
                  <a:pt x="1588007" y="0"/>
                </a:lnTo>
                <a:close/>
              </a:path>
            </a:pathLst>
          </a:custGeom>
          <a:solidFill>
            <a:srgbClr val="00B0F0"/>
          </a:solidFill>
        </p:spPr>
        <p:txBody>
          <a:bodyPr wrap="square" lIns="0" tIns="0" rIns="0" bIns="0" rtlCol="0"/>
          <a:lstStyle/>
          <a:p/>
        </p:txBody>
      </p:sp>
      <p:sp>
        <p:nvSpPr>
          <p:cNvPr id="68" name="object 68"/>
          <p:cNvSpPr/>
          <p:nvPr/>
        </p:nvSpPr>
        <p:spPr>
          <a:xfrm>
            <a:off x="6030760" y="5187696"/>
            <a:ext cx="2778125" cy="165100"/>
          </a:xfrm>
          <a:custGeom>
            <a:rect l="l" t="t" r="r" b="b"/>
            <a:pathLst>
              <a:path w="2778125" h="165100">
                <a:moveTo>
                  <a:pt x="2777959" y="0"/>
                </a:moveTo>
                <a:lnTo>
                  <a:pt x="0" y="0"/>
                </a:lnTo>
                <a:lnTo>
                  <a:pt x="0" y="164591"/>
                </a:lnTo>
                <a:lnTo>
                  <a:pt x="2777959" y="164591"/>
                </a:lnTo>
                <a:lnTo>
                  <a:pt x="2777959" y="0"/>
                </a:lnTo>
                <a:close/>
              </a:path>
            </a:pathLst>
          </a:custGeom>
          <a:solidFill>
            <a:srgbClr val="00B0F0"/>
          </a:solidFill>
        </p:spPr>
        <p:txBody>
          <a:bodyPr wrap="square" lIns="0" tIns="0" rIns="0" bIns="0" rtlCol="0"/>
          <a:lstStyle/>
          <a:p/>
        </p:txBody>
      </p:sp>
      <p:sp>
        <p:nvSpPr>
          <p:cNvPr id="69" name="object 69"/>
          <p:cNvSpPr/>
          <p:nvPr/>
        </p:nvSpPr>
        <p:spPr>
          <a:xfrm>
            <a:off x="6723888" y="5486400"/>
            <a:ext cx="1390015" cy="165100"/>
          </a:xfrm>
          <a:custGeom>
            <a:rect l="l" t="t" r="r" b="b"/>
            <a:pathLst>
              <a:path w="1390015" h="165100">
                <a:moveTo>
                  <a:pt x="1389887" y="0"/>
                </a:moveTo>
                <a:lnTo>
                  <a:pt x="0" y="0"/>
                </a:lnTo>
                <a:lnTo>
                  <a:pt x="0" y="164591"/>
                </a:lnTo>
                <a:lnTo>
                  <a:pt x="1389887" y="164591"/>
                </a:lnTo>
                <a:lnTo>
                  <a:pt x="1389887" y="0"/>
                </a:lnTo>
                <a:close/>
              </a:path>
            </a:pathLst>
          </a:custGeom>
          <a:solidFill>
            <a:srgbClr val="00B0F0"/>
          </a:solidFill>
        </p:spPr>
        <p:txBody>
          <a:bodyPr wrap="square" lIns="0" tIns="0" rIns="0" bIns="0" rtlCol="0"/>
          <a:lstStyle/>
          <a:p/>
        </p:txBody>
      </p:sp>
      <p:sp>
        <p:nvSpPr>
          <p:cNvPr id="70" name="object 70"/>
          <p:cNvSpPr/>
          <p:nvPr/>
        </p:nvSpPr>
        <p:spPr>
          <a:xfrm>
            <a:off x="6723888" y="5785103"/>
            <a:ext cx="1390015" cy="167640"/>
          </a:xfrm>
          <a:custGeom>
            <a:rect l="l" t="t" r="r" b="b"/>
            <a:pathLst>
              <a:path w="1390015" h="167639">
                <a:moveTo>
                  <a:pt x="1389887" y="0"/>
                </a:moveTo>
                <a:lnTo>
                  <a:pt x="0" y="0"/>
                </a:lnTo>
                <a:lnTo>
                  <a:pt x="0" y="167639"/>
                </a:lnTo>
                <a:lnTo>
                  <a:pt x="1389887" y="167639"/>
                </a:lnTo>
                <a:lnTo>
                  <a:pt x="1389887" y="0"/>
                </a:lnTo>
                <a:close/>
              </a:path>
            </a:pathLst>
          </a:custGeom>
          <a:solidFill>
            <a:srgbClr val="00B0F0"/>
          </a:solidFill>
        </p:spPr>
        <p:txBody>
          <a:bodyPr wrap="square" lIns="0" tIns="0" rIns="0" bIns="0" rtlCol="0"/>
          <a:lstStyle/>
          <a:p/>
        </p:txBody>
      </p:sp>
      <p:sp>
        <p:nvSpPr>
          <p:cNvPr id="71" name="object 71"/>
          <p:cNvSpPr/>
          <p:nvPr/>
        </p:nvSpPr>
        <p:spPr>
          <a:xfrm>
            <a:off x="7418831" y="6083807"/>
            <a:ext cx="1390015" cy="167640"/>
          </a:xfrm>
          <a:custGeom>
            <a:rect l="l" t="t" r="r" b="b"/>
            <a:pathLst>
              <a:path w="1390015" h="167639">
                <a:moveTo>
                  <a:pt x="1389888" y="0"/>
                </a:moveTo>
                <a:lnTo>
                  <a:pt x="0" y="0"/>
                </a:lnTo>
                <a:lnTo>
                  <a:pt x="0" y="167640"/>
                </a:lnTo>
                <a:lnTo>
                  <a:pt x="1389888" y="167640"/>
                </a:lnTo>
                <a:lnTo>
                  <a:pt x="1389888" y="0"/>
                </a:lnTo>
                <a:close/>
              </a:path>
            </a:pathLst>
          </a:custGeom>
          <a:solidFill>
            <a:srgbClr val="00B0F0"/>
          </a:solidFill>
        </p:spPr>
        <p:txBody>
          <a:bodyPr wrap="square" lIns="0" tIns="0" rIns="0" bIns="0" rtlCol="0"/>
          <a:lstStyle/>
          <a:p/>
        </p:txBody>
      </p:sp>
      <p:sp>
        <p:nvSpPr>
          <p:cNvPr id="72" name="object 72"/>
          <p:cNvSpPr/>
          <p:nvPr/>
        </p:nvSpPr>
        <p:spPr>
          <a:xfrm>
            <a:off x="8113776" y="5486400"/>
            <a:ext cx="695325" cy="165100"/>
          </a:xfrm>
          <a:custGeom>
            <a:rect l="l" t="t" r="r" b="b"/>
            <a:pathLst>
              <a:path w="695325" h="165100">
                <a:moveTo>
                  <a:pt x="694944" y="0"/>
                </a:moveTo>
                <a:lnTo>
                  <a:pt x="0" y="0"/>
                </a:lnTo>
                <a:lnTo>
                  <a:pt x="0" y="164591"/>
                </a:lnTo>
                <a:lnTo>
                  <a:pt x="694944" y="164591"/>
                </a:lnTo>
                <a:lnTo>
                  <a:pt x="694944" y="0"/>
                </a:lnTo>
                <a:close/>
              </a:path>
            </a:pathLst>
          </a:custGeom>
          <a:solidFill>
            <a:srgbClr val="504DE0"/>
          </a:solidFill>
        </p:spPr>
        <p:txBody>
          <a:bodyPr wrap="square" lIns="0" tIns="0" rIns="0" bIns="0" rtlCol="0"/>
          <a:lstStyle/>
          <a:p/>
        </p:txBody>
      </p:sp>
      <p:sp>
        <p:nvSpPr>
          <p:cNvPr id="73" name="object 73"/>
          <p:cNvSpPr/>
          <p:nvPr/>
        </p:nvSpPr>
        <p:spPr>
          <a:xfrm>
            <a:off x="8113776" y="5785103"/>
            <a:ext cx="695325" cy="167640"/>
          </a:xfrm>
          <a:custGeom>
            <a:rect l="l" t="t" r="r" b="b"/>
            <a:pathLst>
              <a:path w="695325" h="167639">
                <a:moveTo>
                  <a:pt x="694944" y="0"/>
                </a:moveTo>
                <a:lnTo>
                  <a:pt x="0" y="0"/>
                </a:lnTo>
                <a:lnTo>
                  <a:pt x="0" y="167639"/>
                </a:lnTo>
                <a:lnTo>
                  <a:pt x="694944" y="167639"/>
                </a:lnTo>
                <a:lnTo>
                  <a:pt x="694944" y="0"/>
                </a:lnTo>
                <a:close/>
              </a:path>
            </a:pathLst>
          </a:custGeom>
          <a:solidFill>
            <a:srgbClr val="504DE0"/>
          </a:solidFill>
        </p:spPr>
        <p:txBody>
          <a:bodyPr wrap="square" lIns="0" tIns="0" rIns="0" bIns="0" rtlCol="0"/>
          <a:lstStyle/>
          <a:p/>
        </p:txBody>
      </p:sp>
      <p:sp>
        <p:nvSpPr>
          <p:cNvPr id="74" name="object 74"/>
          <p:cNvSpPr/>
          <p:nvPr/>
        </p:nvSpPr>
        <p:spPr>
          <a:xfrm flipH="1">
            <a:off x="6030760" y="2722180"/>
            <a:ext cx="0" cy="3596640"/>
          </a:xfrm>
          <a:custGeom>
            <a:rect l="l" t="t" r="r" b="b"/>
            <a:pathLst>
              <a:path h="3596640">
                <a:moveTo>
                  <a:pt x="0" y="0"/>
                </a:moveTo>
                <a:lnTo>
                  <a:pt x="1" y="3596128"/>
                </a:lnTo>
              </a:path>
            </a:pathLst>
          </a:custGeom>
          <a:ln w="9525">
            <a:solidFill>
              <a:srgbClr val="D9D9D9"/>
            </a:solidFill>
          </a:ln>
        </p:spPr>
        <p:txBody>
          <a:bodyPr wrap="square" lIns="0" tIns="0" rIns="0" bIns="0" rtlCol="0"/>
          <a:lstStyle/>
          <a:p/>
        </p:txBody>
      </p:sp>
      <p:sp>
        <p:nvSpPr>
          <p:cNvPr id="75" name="object 75"/>
          <p:cNvSpPr/>
          <p:nvPr/>
        </p:nvSpPr>
        <p:spPr>
          <a:xfrm>
            <a:off x="5012665" y="2722180"/>
            <a:ext cx="1018540" cy="0"/>
          </a:xfrm>
          <a:custGeom>
            <a:rect l="l" t="t" r="r" b="b"/>
            <a:pathLst>
              <a:path w="1018539">
                <a:moveTo>
                  <a:pt x="0" y="0"/>
                </a:moveTo>
                <a:lnTo>
                  <a:pt x="1018095" y="0"/>
                </a:lnTo>
              </a:path>
            </a:pathLst>
          </a:custGeom>
          <a:ln w="9525">
            <a:solidFill>
              <a:srgbClr val="D9D9D9"/>
            </a:solidFill>
          </a:ln>
        </p:spPr>
        <p:txBody>
          <a:bodyPr wrap="square" lIns="0" tIns="0" rIns="0" bIns="0" rtlCol="0"/>
          <a:lstStyle/>
          <a:p/>
        </p:txBody>
      </p:sp>
      <p:sp>
        <p:nvSpPr>
          <p:cNvPr id="76" name="object 76"/>
          <p:cNvSpPr/>
          <p:nvPr/>
        </p:nvSpPr>
        <p:spPr>
          <a:xfrm>
            <a:off x="5012665" y="3621024"/>
            <a:ext cx="1018540" cy="0"/>
          </a:xfrm>
          <a:custGeom>
            <a:rect l="l" t="t" r="r" b="b"/>
            <a:pathLst>
              <a:path w="1018539">
                <a:moveTo>
                  <a:pt x="0" y="0"/>
                </a:moveTo>
                <a:lnTo>
                  <a:pt x="1018095" y="0"/>
                </a:lnTo>
              </a:path>
            </a:pathLst>
          </a:custGeom>
          <a:ln w="9525">
            <a:solidFill>
              <a:srgbClr val="D9D9D9"/>
            </a:solidFill>
          </a:ln>
        </p:spPr>
        <p:txBody>
          <a:bodyPr wrap="square" lIns="0" tIns="0" rIns="0" bIns="0" rtlCol="0"/>
          <a:lstStyle/>
          <a:p/>
        </p:txBody>
      </p:sp>
      <p:sp>
        <p:nvSpPr>
          <p:cNvPr id="77" name="object 77"/>
          <p:cNvSpPr/>
          <p:nvPr/>
        </p:nvSpPr>
        <p:spPr>
          <a:xfrm>
            <a:off x="5012665" y="4520184"/>
            <a:ext cx="1018540" cy="0"/>
          </a:xfrm>
          <a:custGeom>
            <a:rect l="l" t="t" r="r" b="b"/>
            <a:pathLst>
              <a:path w="1018539">
                <a:moveTo>
                  <a:pt x="0" y="0"/>
                </a:moveTo>
                <a:lnTo>
                  <a:pt x="1018095" y="0"/>
                </a:lnTo>
              </a:path>
            </a:pathLst>
          </a:custGeom>
          <a:ln w="9525">
            <a:solidFill>
              <a:srgbClr val="D9D9D9"/>
            </a:solidFill>
          </a:ln>
        </p:spPr>
        <p:txBody>
          <a:bodyPr wrap="square" lIns="0" tIns="0" rIns="0" bIns="0" rtlCol="0"/>
          <a:lstStyle/>
          <a:p/>
        </p:txBody>
      </p:sp>
      <p:sp>
        <p:nvSpPr>
          <p:cNvPr id="78" name="object 78"/>
          <p:cNvSpPr/>
          <p:nvPr/>
        </p:nvSpPr>
        <p:spPr>
          <a:xfrm>
            <a:off x="5012665" y="5419344"/>
            <a:ext cx="1018540" cy="0"/>
          </a:xfrm>
          <a:custGeom>
            <a:rect l="l" t="t" r="r" b="b"/>
            <a:pathLst>
              <a:path w="1018539">
                <a:moveTo>
                  <a:pt x="0" y="0"/>
                </a:moveTo>
                <a:lnTo>
                  <a:pt x="1018095" y="0"/>
                </a:lnTo>
              </a:path>
            </a:pathLst>
          </a:custGeom>
          <a:ln w="9525">
            <a:solidFill>
              <a:srgbClr val="D9D9D9"/>
            </a:solidFill>
          </a:ln>
        </p:spPr>
        <p:txBody>
          <a:bodyPr wrap="square" lIns="0" tIns="0" rIns="0" bIns="0" rtlCol="0"/>
          <a:lstStyle/>
          <a:p/>
        </p:txBody>
      </p:sp>
      <p:sp>
        <p:nvSpPr>
          <p:cNvPr id="79" name="object 79"/>
          <p:cNvSpPr/>
          <p:nvPr/>
        </p:nvSpPr>
        <p:spPr>
          <a:xfrm>
            <a:off x="5012665" y="6318308"/>
            <a:ext cx="1018540" cy="0"/>
          </a:xfrm>
          <a:custGeom>
            <a:rect l="l" t="t" r="r" b="b"/>
            <a:pathLst>
              <a:path w="1018539">
                <a:moveTo>
                  <a:pt x="0" y="0"/>
                </a:moveTo>
                <a:lnTo>
                  <a:pt x="1018095" y="0"/>
                </a:lnTo>
              </a:path>
            </a:pathLst>
          </a:custGeom>
          <a:ln w="9525">
            <a:solidFill>
              <a:srgbClr val="D9D9D9"/>
            </a:solidFill>
          </a:ln>
        </p:spPr>
        <p:txBody>
          <a:bodyPr wrap="square" lIns="0" tIns="0" rIns="0" bIns="0" rtlCol="0"/>
          <a:lstStyle/>
          <a:p/>
        </p:txBody>
      </p:sp>
      <p:sp>
        <p:nvSpPr>
          <p:cNvPr id="80" name="object 80"/>
          <p:cNvSpPr/>
          <p:nvPr/>
        </p:nvSpPr>
        <p:spPr>
          <a:xfrm>
            <a:off x="4691293" y="2722180"/>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81" name="object 81"/>
          <p:cNvSpPr/>
          <p:nvPr/>
        </p:nvSpPr>
        <p:spPr>
          <a:xfrm>
            <a:off x="4691293" y="3621024"/>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82" name="object 82"/>
          <p:cNvSpPr/>
          <p:nvPr/>
        </p:nvSpPr>
        <p:spPr>
          <a:xfrm>
            <a:off x="4691293" y="4520184"/>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83" name="object 83"/>
          <p:cNvSpPr/>
          <p:nvPr/>
        </p:nvSpPr>
        <p:spPr>
          <a:xfrm>
            <a:off x="4691293" y="5419344"/>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sp>
        <p:nvSpPr>
          <p:cNvPr id="84" name="object 84"/>
          <p:cNvSpPr/>
          <p:nvPr/>
        </p:nvSpPr>
        <p:spPr>
          <a:xfrm>
            <a:off x="4691293" y="6318308"/>
            <a:ext cx="321945" cy="0"/>
          </a:xfrm>
          <a:custGeom>
            <a:rect l="l" t="t" r="r" b="b"/>
            <a:pathLst>
              <a:path w="321945">
                <a:moveTo>
                  <a:pt x="0" y="0"/>
                </a:moveTo>
                <a:lnTo>
                  <a:pt x="321373" y="0"/>
                </a:lnTo>
              </a:path>
            </a:pathLst>
          </a:custGeom>
          <a:ln w="9525">
            <a:solidFill>
              <a:srgbClr val="D9D9D9"/>
            </a:solidFill>
          </a:ln>
        </p:spPr>
        <p:txBody>
          <a:bodyPr wrap="square" lIns="0" tIns="0" rIns="0" bIns="0" rtlCol="0"/>
          <a:lstStyle/>
          <a:p/>
        </p:txBody>
      </p:sp>
      <p:graphicFrame>
        <p:nvGraphicFramePr>
          <p:cNvPr id="85" name="object 85"/>
          <p:cNvGraphicFramePr>
            <a:graphicFrameLocks noGrp="1"/>
          </p:cNvGraphicFramePr>
          <p:nvPr/>
        </p:nvGraphicFramePr>
        <p:xfrm>
          <a:off x="5426050" y="5147780"/>
          <a:ext cx="3198495" cy="1104265"/>
        </p:xfrm>
        <a:graphic>
          <a:graphicData uri="http://schemas.openxmlformats.org/drawingml/2006/table">
            <a:tbl>
              <a:tblPr firstRow="1" bandRow="1">
                <a:tableStyleId>{2D5ABB26-0587-4C30-8999-92F81FD0307C}</a:tableStyleId>
              </a:tblPr>
              <a:tblGrid>
                <a:gridCol w="604520"/>
                <a:gridCol w="520699"/>
                <a:gridCol w="502284"/>
                <a:gridCol w="731519"/>
                <a:gridCol w="502284"/>
                <a:gridCol w="336550"/>
              </a:tblGrid>
              <a:tr h="271563">
                <a:tc>
                  <a:txBody>
                    <a:bodyPr vert="horz" wrap="square"/>
                    <a:lstStyle/>
                    <a:p>
                      <a:pPr marR="107950" algn="r">
                        <a:lnSpc>
                          <a:spcPct val="100000"/>
                        </a:lnSpc>
                        <a:spcBef>
                          <a:spcPts val="300"/>
                        </a:spcBef>
                      </a:pPr>
                      <a:r>
                        <a:rPr sz="900">
                          <a:solidFill>
                            <a:srgbClr val="595959"/>
                          </a:solidFill>
                          <a:latin typeface="微软雅黑"/>
                          <a:cs typeface="微软雅黑"/>
                        </a:rPr>
                        <a:t>王老吉</a:t>
                      </a:r>
                      <a:endParaRPr sz="900">
                        <a:latin typeface="微软雅黑"/>
                        <a:cs typeface="微软雅黑"/>
                      </a:endParaRPr>
                    </a:p>
                  </a:txBody>
                  <a:tcPr marL="0" marR="0" marT="3810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gn="ctr">
                        <a:lnSpc>
                          <a:spcPct val="100000"/>
                        </a:lnSpc>
                        <a:spcBef>
                          <a:spcPts val="395"/>
                        </a:spcBef>
                      </a:pPr>
                      <a:r>
                        <a:rPr sz="1000">
                          <a:solidFill>
                            <a:srgbClr val="FFFFFF"/>
                          </a:solidFill>
                          <a:latin typeface="微软雅黑"/>
                          <a:cs typeface="微软雅黑"/>
                        </a:rPr>
                        <a:t>100%</a:t>
                      </a:r>
                      <a:endParaRPr sz="1000">
                        <a:latin typeface="微软雅黑"/>
                        <a:cs typeface="微软雅黑"/>
                      </a:endParaRPr>
                    </a:p>
                  </a:txBody>
                  <a:tcPr marL="0" marR="0" marT="50165" marB="0"/>
                </a:tc>
                <a:tc rowSpan="2" gridSpan="2">
                  <a:txBody>
                    <a:bodyPr vert="horz" wrap="square"/>
                    <a:lstStyle/>
                    <a:p>
                      <a:pPr>
                        <a:lnSpc>
                          <a:spcPct val="100000"/>
                        </a:lnSpc>
                      </a:pPr>
                      <a:endParaRPr sz="1000">
                        <a:latin typeface="Times New Roman"/>
                        <a:cs typeface="Times New Roman"/>
                      </a:endParaRPr>
                    </a:p>
                  </a:txBody>
                  <a:tcPr marL="0" marR="0" marT="0" marB="0"/>
                </a:tc>
                <a:tc rowSpan="2" hMerge="1">
                  <a:txBody>
                    <a:bodyPr vert="horz" wrap="square"/>
                    <a:lstStyle/>
                    <a:p/>
                  </a:txBody>
                  <a:tcPr marL="0" marR="0" marT="0" marB="0"/>
                </a:tc>
              </a:tr>
              <a:tr h="61938">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gridSpan="2" vMerge="1">
                  <a:txBody>
                    <a:bodyPr vert="horz" wrap="square"/>
                    <a:lstStyle/>
                    <a:p/>
                  </a:txBody>
                  <a:tcPr marL="0" marR="0" marT="0" marB="0"/>
                </a:tc>
                <a:tc hMerge="1" vMerge="1">
                  <a:txBody>
                    <a:bodyPr vert="horz" wrap="square"/>
                    <a:lstStyle/>
                    <a:p/>
                  </a:txBody>
                  <a:tcPr marL="0" marR="0" marT="0" marB="0"/>
                </a:tc>
              </a:tr>
              <a:tr h="169709">
                <a:tc>
                  <a:txBody>
                    <a:bodyPr vert="horz" wrap="square"/>
                    <a:lstStyle/>
                    <a:p>
                      <a:pPr marR="107950" algn="r">
                        <a:lnSpc>
                          <a:spcPct val="100000"/>
                        </a:lnSpc>
                        <a:spcBef>
                          <a:spcPts val="50"/>
                        </a:spcBef>
                      </a:pPr>
                      <a:r>
                        <a:rPr sz="900">
                          <a:solidFill>
                            <a:srgbClr val="595959"/>
                          </a:solidFill>
                          <a:latin typeface="微软雅黑"/>
                          <a:cs typeface="微软雅黑"/>
                        </a:rPr>
                        <a:t>伊刻活泉</a:t>
                      </a:r>
                      <a:endParaRPr sz="900">
                        <a:latin typeface="微软雅黑"/>
                        <a:cs typeface="微软雅黑"/>
                      </a:endParaRPr>
                    </a:p>
                  </a:txBody>
                  <a:tcPr marL="0" marR="0" marT="6350" marB="0"/>
                </a:tc>
                <a:tc>
                  <a:txBody>
                    <a:bodyPr vert="horz" wrap="square"/>
                    <a:lstStyle/>
                    <a:p>
                      <a:pPr marR="34925" algn="r">
                        <a:lnSpc>
                          <a:spcPts val="1090"/>
                        </a:lnSpc>
                        <a:spcBef>
                          <a:spcPts val="145"/>
                        </a:spcBef>
                      </a:pPr>
                      <a:r>
                        <a:rPr sz="1000">
                          <a:solidFill>
                            <a:srgbClr val="FFFFFF"/>
                          </a:solidFill>
                          <a:latin typeface="微软雅黑"/>
                          <a:cs typeface="微软雅黑"/>
                        </a:rPr>
                        <a:t>33%</a:t>
                      </a:r>
                      <a:endParaRPr sz="1000">
                        <a:latin typeface="微软雅黑"/>
                        <a:cs typeface="微软雅黑"/>
                      </a:endParaRPr>
                    </a:p>
                  </a:txBody>
                  <a:tcPr marL="0" marR="0" marT="18415" marB="0">
                    <a:solidFill>
                      <a:srgbClr val="7F7F7F"/>
                    </a:solidFill>
                  </a:tcPr>
                </a:tc>
                <a:tc>
                  <a:txBody>
                    <a:bodyPr vert="horz" wrap="square"/>
                    <a:lstStyle/>
                    <a:p>
                      <a:pPr>
                        <a:lnSpc>
                          <a:spcPct val="100000"/>
                        </a:lnSpc>
                      </a:pPr>
                      <a:endParaRPr sz="900">
                        <a:latin typeface="Times New Roman"/>
                        <a:cs typeface="Times New Roman"/>
                      </a:endParaRPr>
                    </a:p>
                  </a:txBody>
                  <a:tcPr marL="0" marR="0" marT="0" marB="0"/>
                </a:tc>
                <a:tc>
                  <a:txBody>
                    <a:bodyPr vert="horz" wrap="square"/>
                    <a:lstStyle/>
                    <a:p>
                      <a:pPr algn="ctr">
                        <a:lnSpc>
                          <a:spcPts val="1090"/>
                        </a:lnSpc>
                        <a:spcBef>
                          <a:spcPts val="145"/>
                        </a:spcBef>
                      </a:pPr>
                      <a:r>
                        <a:rPr sz="1000">
                          <a:solidFill>
                            <a:srgbClr val="FFFFFF"/>
                          </a:solidFill>
                          <a:latin typeface="微软雅黑"/>
                          <a:cs typeface="微软雅黑"/>
                        </a:rPr>
                        <a:t>67%</a:t>
                      </a:r>
                      <a:endParaRPr sz="1000">
                        <a:latin typeface="微软雅黑"/>
                        <a:cs typeface="微软雅黑"/>
                      </a:endParaRPr>
                    </a:p>
                  </a:txBody>
                  <a:tcPr marL="0" marR="0" marT="18415" marB="0">
                    <a:solidFill>
                      <a:srgbClr val="00B0F0"/>
                    </a:solidFill>
                  </a:tcPr>
                </a:tc>
                <a:tc>
                  <a:txBody>
                    <a:bodyPr vert="horz" wrap="square"/>
                    <a:lstStyle/>
                    <a:p>
                      <a:pPr>
                        <a:lnSpc>
                          <a:spcPct val="100000"/>
                        </a:lnSpc>
                      </a:pPr>
                      <a:endParaRPr sz="900">
                        <a:latin typeface="Times New Roman"/>
                        <a:cs typeface="Times New Roman"/>
                      </a:endParaRPr>
                    </a:p>
                  </a:txBody>
                  <a:tcPr marL="0" marR="0" marT="0" marB="0"/>
                </a:tc>
                <a:tc>
                  <a:txBody>
                    <a:bodyPr vert="horz" wrap="square"/>
                    <a:lstStyle/>
                    <a:p>
                      <a:pPr marL="10795" algn="ctr">
                        <a:lnSpc>
                          <a:spcPts val="1090"/>
                        </a:lnSpc>
                        <a:spcBef>
                          <a:spcPts val="145"/>
                        </a:spcBef>
                      </a:pPr>
                      <a:r>
                        <a:rPr sz="1000">
                          <a:solidFill>
                            <a:srgbClr val="FFFFFF"/>
                          </a:solidFill>
                          <a:latin typeface="微软雅黑"/>
                          <a:cs typeface="微软雅黑"/>
                        </a:rPr>
                        <a:t>33%</a:t>
                      </a:r>
                      <a:endParaRPr sz="1000">
                        <a:latin typeface="微软雅黑"/>
                        <a:cs typeface="微软雅黑"/>
                      </a:endParaRPr>
                    </a:p>
                  </a:txBody>
                  <a:tcPr marL="0" marR="0" marT="18415" marB="0">
                    <a:solidFill>
                      <a:srgbClr val="504DE0"/>
                    </a:solidFill>
                  </a:tcPr>
                </a:tc>
              </a:tr>
              <a:tr h="128994">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c>
                  <a:txBody>
                    <a:bodyPr vert="horz" wrap="square"/>
                    <a:lstStyle/>
                    <a:p>
                      <a:pPr>
                        <a:lnSpc>
                          <a:spcPct val="100000"/>
                        </a:lnSpc>
                      </a:pPr>
                      <a:endParaRPr sz="700">
                        <a:latin typeface="Times New Roman"/>
                        <a:cs typeface="Times New Roman"/>
                      </a:endParaRPr>
                    </a:p>
                  </a:txBody>
                  <a:tcPr marL="0" marR="0" marT="0" marB="0"/>
                </a:tc>
              </a:tr>
              <a:tr h="172757">
                <a:tc>
                  <a:txBody>
                    <a:bodyPr vert="horz" wrap="square"/>
                    <a:lstStyle/>
                    <a:p>
                      <a:pPr marR="107950" algn="r">
                        <a:lnSpc>
                          <a:spcPct val="100000"/>
                        </a:lnSpc>
                        <a:spcBef>
                          <a:spcPts val="50"/>
                        </a:spcBef>
                      </a:pPr>
                      <a:r>
                        <a:rPr sz="900">
                          <a:solidFill>
                            <a:srgbClr val="595959"/>
                          </a:solidFill>
                          <a:latin typeface="微软雅黑"/>
                          <a:cs typeface="微软雅黑"/>
                        </a:rPr>
                        <a:t>农夫山泉</a:t>
                      </a:r>
                      <a:endParaRPr sz="900">
                        <a:latin typeface="微软雅黑"/>
                        <a:cs typeface="微软雅黑"/>
                      </a:endParaRPr>
                    </a:p>
                  </a:txBody>
                  <a:tcPr marL="0" marR="0" marT="6350" marB="0"/>
                </a:tc>
                <a:tc>
                  <a:txBody>
                    <a:bodyPr vert="horz" wrap="square"/>
                    <a:lstStyle/>
                    <a:p>
                      <a:pPr marR="34925" algn="r">
                        <a:lnSpc>
                          <a:spcPts val="1115"/>
                        </a:lnSpc>
                        <a:spcBef>
                          <a:spcPts val="145"/>
                        </a:spcBef>
                      </a:pPr>
                      <a:r>
                        <a:rPr sz="1000">
                          <a:solidFill>
                            <a:srgbClr val="FFFFFF"/>
                          </a:solidFill>
                          <a:latin typeface="微软雅黑"/>
                          <a:cs typeface="微软雅黑"/>
                        </a:rPr>
                        <a:t>33%</a:t>
                      </a:r>
                      <a:endParaRPr sz="1000">
                        <a:latin typeface="微软雅黑"/>
                        <a:cs typeface="微软雅黑"/>
                      </a:endParaRPr>
                    </a:p>
                  </a:txBody>
                  <a:tcPr marL="0" marR="0" marT="18415" marB="0">
                    <a:solidFill>
                      <a:srgbClr val="7F7F7F"/>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algn="ctr">
                        <a:lnSpc>
                          <a:spcPts val="1115"/>
                        </a:lnSpc>
                        <a:spcBef>
                          <a:spcPts val="145"/>
                        </a:spcBef>
                      </a:pPr>
                      <a:r>
                        <a:rPr sz="1000">
                          <a:solidFill>
                            <a:srgbClr val="FFFFFF"/>
                          </a:solidFill>
                          <a:latin typeface="微软雅黑"/>
                          <a:cs typeface="微软雅黑"/>
                        </a:rPr>
                        <a:t>67%</a:t>
                      </a:r>
                      <a:endParaRPr sz="1000">
                        <a:latin typeface="微软雅黑"/>
                        <a:cs typeface="微软雅黑"/>
                      </a:endParaRPr>
                    </a:p>
                  </a:txBody>
                  <a:tcPr marL="0" marR="0" marT="18415" marB="0">
                    <a:solidFill>
                      <a:srgbClr val="00B0F0"/>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L="10795" algn="ctr">
                        <a:lnSpc>
                          <a:spcPts val="1115"/>
                        </a:lnSpc>
                        <a:spcBef>
                          <a:spcPts val="145"/>
                        </a:spcBef>
                      </a:pPr>
                      <a:r>
                        <a:rPr sz="1000">
                          <a:solidFill>
                            <a:srgbClr val="FFFFFF"/>
                          </a:solidFill>
                          <a:latin typeface="微软雅黑"/>
                          <a:cs typeface="微软雅黑"/>
                        </a:rPr>
                        <a:t>33%</a:t>
                      </a:r>
                      <a:endParaRPr sz="1000">
                        <a:latin typeface="微软雅黑"/>
                        <a:cs typeface="微软雅黑"/>
                      </a:endParaRPr>
                    </a:p>
                  </a:txBody>
                  <a:tcPr marL="0" marR="0" marT="18415" marB="0">
                    <a:solidFill>
                      <a:srgbClr val="504DE0"/>
                    </a:solidFill>
                  </a:tcPr>
                </a:tc>
              </a:tr>
              <a:tr h="125946">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a:lnSpc>
                          <a:spcPct val="100000"/>
                        </a:lnSpc>
                      </a:pPr>
                      <a:endParaRPr sz="600">
                        <a:latin typeface="Times New Roman"/>
                        <a:cs typeface="Times New Roman"/>
                      </a:endParaRPr>
                    </a:p>
                  </a:txBody>
                  <a:tcPr marL="0" marR="0" marT="0" marB="0"/>
                </a:tc>
              </a:tr>
              <a:tr h="172757">
                <a:tc>
                  <a:txBody>
                    <a:bodyPr vert="horz" wrap="square"/>
                    <a:lstStyle/>
                    <a:p>
                      <a:pPr marR="107950" algn="r">
                        <a:lnSpc>
                          <a:spcPct val="100000"/>
                        </a:lnSpc>
                        <a:spcBef>
                          <a:spcPts val="50"/>
                        </a:spcBef>
                      </a:pPr>
                      <a:r>
                        <a:rPr sz="900">
                          <a:solidFill>
                            <a:srgbClr val="595959"/>
                          </a:solidFill>
                          <a:latin typeface="微软雅黑"/>
                          <a:cs typeface="微软雅黑"/>
                        </a:rPr>
                        <a:t>纯水乐</a:t>
                      </a:r>
                      <a:endParaRPr sz="900">
                        <a:latin typeface="微软雅黑"/>
                        <a:cs typeface="微软雅黑"/>
                      </a:endParaRPr>
                    </a:p>
                  </a:txBody>
                  <a:tcPr marL="0" marR="0" marT="6350" marB="0"/>
                </a:tc>
                <a:tc>
                  <a:txBody>
                    <a:bodyPr vert="horz" wrap="square"/>
                    <a:lstStyle/>
                    <a:p>
                      <a:pPr>
                        <a:lnSpc>
                          <a:spcPct val="100000"/>
                        </a:lnSpc>
                      </a:pPr>
                      <a:endParaRPr sz="1000">
                        <a:latin typeface="Times New Roman"/>
                        <a:cs typeface="Times New Roman"/>
                      </a:endParaRPr>
                    </a:p>
                  </a:txBody>
                  <a:tcPr marL="0" marR="0" marT="0" marB="0">
                    <a:solidFill>
                      <a:srgbClr val="7030A0"/>
                    </a:solidFill>
                  </a:tcPr>
                </a:tc>
                <a:tc>
                  <a:txBody>
                    <a:bodyPr vert="horz" wrap="square"/>
                    <a:lstStyle/>
                    <a:p>
                      <a:pPr marL="42545">
                        <a:lnSpc>
                          <a:spcPts val="1115"/>
                        </a:lnSpc>
                        <a:spcBef>
                          <a:spcPts val="145"/>
                        </a:spcBef>
                      </a:pPr>
                      <a:r>
                        <a:rPr sz="1000">
                          <a:solidFill>
                            <a:srgbClr val="FFFFFF"/>
                          </a:solidFill>
                          <a:latin typeface="微软雅黑"/>
                          <a:cs typeface="微软雅黑"/>
                        </a:rPr>
                        <a:t>50%</a:t>
                      </a:r>
                      <a:endParaRPr sz="1000">
                        <a:latin typeface="微软雅黑"/>
                        <a:cs typeface="微软雅黑"/>
                      </a:endParaRPr>
                    </a:p>
                  </a:txBody>
                  <a:tcPr marL="0" marR="0" marT="18415" marB="0">
                    <a:solidFill>
                      <a:srgbClr val="7030A0"/>
                    </a:solidFill>
                  </a:tcPr>
                </a:tc>
                <a:tc>
                  <a:txBody>
                    <a:bodyPr vert="horz" wrap="square"/>
                    <a:lstStyle/>
                    <a:p>
                      <a:pPr>
                        <a:lnSpc>
                          <a:spcPct val="100000"/>
                        </a:lnSpc>
                      </a:pPr>
                      <a:endParaRPr sz="1000">
                        <a:latin typeface="Times New Roman"/>
                        <a:cs typeface="Times New Roman"/>
                      </a:endParaRPr>
                    </a:p>
                  </a:txBody>
                  <a:tcPr marL="0" marR="0" marT="0" marB="0"/>
                </a:tc>
                <a:tc>
                  <a:txBody>
                    <a:bodyPr vert="horz" wrap="square"/>
                    <a:lstStyle/>
                    <a:p>
                      <a:pPr marL="197485">
                        <a:lnSpc>
                          <a:spcPts val="1115"/>
                        </a:lnSpc>
                        <a:spcBef>
                          <a:spcPts val="145"/>
                        </a:spcBef>
                      </a:pPr>
                      <a:r>
                        <a:rPr sz="1000">
                          <a:solidFill>
                            <a:srgbClr val="FFFFFF"/>
                          </a:solidFill>
                          <a:latin typeface="微软雅黑"/>
                          <a:cs typeface="微软雅黑"/>
                        </a:rPr>
                        <a:t>50%</a:t>
                      </a:r>
                      <a:endParaRPr sz="1000">
                        <a:latin typeface="微软雅黑"/>
                        <a:cs typeface="微软雅黑"/>
                      </a:endParaRPr>
                    </a:p>
                  </a:txBody>
                  <a:tcPr marL="0" marR="0" marT="18415" marB="0">
                    <a:solidFill>
                      <a:srgbClr val="00B0F0"/>
                    </a:solidFill>
                  </a:tcPr>
                </a:tc>
                <a:tc>
                  <a:txBody>
                    <a:bodyPr vert="horz" wrap="square"/>
                    <a:lstStyle/>
                    <a:p>
                      <a:pPr>
                        <a:lnSpc>
                          <a:spcPct val="100000"/>
                        </a:lnSpc>
                      </a:pPr>
                      <a:endParaRPr sz="1000">
                        <a:latin typeface="Times New Roman"/>
                        <a:cs typeface="Times New Roman"/>
                      </a:endParaRPr>
                    </a:p>
                  </a:txBody>
                  <a:tcPr marL="0" marR="0" marT="0" marB="0">
                    <a:solidFill>
                      <a:srgbClr val="00B0F0"/>
                    </a:solidFill>
                  </a:tcPr>
                </a:tc>
              </a:tr>
            </a:tbl>
          </a:graphicData>
        </a:graphic>
      </p:graphicFrame>
      <p:sp>
        <p:nvSpPr>
          <p:cNvPr id="86" name="object 86"/>
          <p:cNvSpPr txBox="1"/>
          <p:nvPr/>
        </p:nvSpPr>
        <p:spPr>
          <a:xfrm>
            <a:off x="6118576" y="308813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17%</a:t>
            </a:r>
            <a:endParaRPr sz="1000">
              <a:latin typeface="微软雅黑"/>
              <a:cs typeface="微软雅黑"/>
            </a:endParaRPr>
          </a:p>
        </p:txBody>
      </p:sp>
      <p:sp>
        <p:nvSpPr>
          <p:cNvPr id="87" name="object 87"/>
          <p:cNvSpPr txBox="1"/>
          <p:nvPr/>
        </p:nvSpPr>
        <p:spPr>
          <a:xfrm>
            <a:off x="6060705" y="458774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13%</a:t>
            </a:r>
            <a:endParaRPr sz="1000">
              <a:latin typeface="微软雅黑"/>
              <a:cs typeface="微软雅黑"/>
            </a:endParaRPr>
          </a:p>
        </p:txBody>
      </p:sp>
      <p:sp>
        <p:nvSpPr>
          <p:cNvPr id="88" name="object 88"/>
          <p:cNvSpPr txBox="1"/>
          <p:nvPr/>
        </p:nvSpPr>
        <p:spPr>
          <a:xfrm>
            <a:off x="6031174" y="2789428"/>
            <a:ext cx="51752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8%</a:t>
            </a:r>
            <a:r>
              <a:rPr sz="1000" spc="-45">
                <a:solidFill>
                  <a:srgbClr val="FFFFFF"/>
                </a:solidFill>
                <a:latin typeface="微软雅黑"/>
                <a:cs typeface="微软雅黑"/>
              </a:rPr>
              <a:t> </a:t>
            </a:r>
            <a:r>
              <a:rPr sz="1000">
                <a:solidFill>
                  <a:srgbClr val="FFFFFF"/>
                </a:solidFill>
                <a:latin typeface="微软雅黑"/>
                <a:cs typeface="微软雅黑"/>
              </a:rPr>
              <a:t>12%</a:t>
            </a:r>
            <a:endParaRPr sz="1000">
              <a:latin typeface="微软雅黑"/>
              <a:cs typeface="微软雅黑"/>
            </a:endParaRPr>
          </a:p>
        </p:txBody>
      </p:sp>
      <p:sp>
        <p:nvSpPr>
          <p:cNvPr id="89" name="object 89"/>
          <p:cNvSpPr txBox="1"/>
          <p:nvPr/>
        </p:nvSpPr>
        <p:spPr>
          <a:xfrm>
            <a:off x="6060705" y="3386835"/>
            <a:ext cx="808355" cy="177800"/>
          </a:xfrm>
          <a:prstGeom prst="rect">
            <a:avLst/>
          </a:prstGeom>
        </p:spPr>
        <p:txBody>
          <a:bodyPr vert="horz" wrap="square" lIns="0" tIns="12700" rIns="0" bIns="0" rtlCol="0">
            <a:spAutoFit/>
          </a:bodyPr>
          <a:lstStyle/>
          <a:p>
            <a:pPr marL="12700">
              <a:lnSpc>
                <a:spcPct val="100000"/>
              </a:lnSpc>
              <a:spcBef>
                <a:spcPts val="100"/>
              </a:spcBef>
              <a:tabLst>
                <a:tab pos="533400"/>
              </a:tabLst>
            </a:pPr>
            <a:r>
              <a:rPr sz="1000">
                <a:solidFill>
                  <a:srgbClr val="FFFFFF"/>
                </a:solidFill>
                <a:latin typeface="微软雅黑"/>
                <a:cs typeface="微软雅黑"/>
              </a:rPr>
              <a:t>13%	25%</a:t>
            </a:r>
            <a:endParaRPr sz="1000">
              <a:latin typeface="微软雅黑"/>
              <a:cs typeface="微软雅黑"/>
            </a:endParaRPr>
          </a:p>
        </p:txBody>
      </p:sp>
      <p:sp>
        <p:nvSpPr>
          <p:cNvPr id="90" name="object 90"/>
          <p:cNvSpPr txBox="1"/>
          <p:nvPr/>
        </p:nvSpPr>
        <p:spPr>
          <a:xfrm>
            <a:off x="7238755" y="3987292"/>
            <a:ext cx="361950"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100%</a:t>
            </a:r>
            <a:endParaRPr sz="1000">
              <a:latin typeface="微软雅黑"/>
              <a:cs typeface="微软雅黑"/>
            </a:endParaRPr>
          </a:p>
        </p:txBody>
      </p:sp>
      <p:sp>
        <p:nvSpPr>
          <p:cNvPr id="91" name="object 91"/>
          <p:cNvSpPr txBox="1"/>
          <p:nvPr/>
        </p:nvSpPr>
        <p:spPr>
          <a:xfrm>
            <a:off x="6755158" y="458774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38%</a:t>
            </a:r>
            <a:endParaRPr sz="1000">
              <a:latin typeface="微软雅黑"/>
              <a:cs typeface="微软雅黑"/>
            </a:endParaRPr>
          </a:p>
        </p:txBody>
      </p:sp>
      <p:sp>
        <p:nvSpPr>
          <p:cNvPr id="92" name="object 92"/>
          <p:cNvSpPr txBox="1"/>
          <p:nvPr/>
        </p:nvSpPr>
        <p:spPr>
          <a:xfrm>
            <a:off x="6085507" y="4886452"/>
            <a:ext cx="684530" cy="177800"/>
          </a:xfrm>
          <a:prstGeom prst="rect">
            <a:avLst/>
          </a:prstGeom>
        </p:spPr>
        <p:txBody>
          <a:bodyPr vert="horz" wrap="square" lIns="0" tIns="12700" rIns="0" bIns="0" rtlCol="0">
            <a:spAutoFit/>
          </a:bodyPr>
          <a:lstStyle/>
          <a:p>
            <a:pPr marL="12700">
              <a:lnSpc>
                <a:spcPct val="100000"/>
              </a:lnSpc>
              <a:spcBef>
                <a:spcPts val="100"/>
              </a:spcBef>
              <a:tabLst>
                <a:tab pos="408940"/>
              </a:tabLst>
            </a:pPr>
            <a:r>
              <a:rPr sz="1000">
                <a:solidFill>
                  <a:srgbClr val="FFFFFF"/>
                </a:solidFill>
                <a:latin typeface="微软雅黑"/>
                <a:cs typeface="微软雅黑"/>
              </a:rPr>
              <a:t>14%	14%</a:t>
            </a:r>
            <a:endParaRPr sz="1000">
              <a:latin typeface="微软雅黑"/>
              <a:cs typeface="微软雅黑"/>
            </a:endParaRPr>
          </a:p>
        </p:txBody>
      </p:sp>
      <p:sp>
        <p:nvSpPr>
          <p:cNvPr id="93" name="object 93"/>
          <p:cNvSpPr txBox="1"/>
          <p:nvPr/>
        </p:nvSpPr>
        <p:spPr>
          <a:xfrm>
            <a:off x="7329417" y="2789428"/>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65%</a:t>
            </a:r>
            <a:endParaRPr sz="1000">
              <a:latin typeface="微软雅黑"/>
              <a:cs typeface="微软雅黑"/>
            </a:endParaRPr>
          </a:p>
        </p:txBody>
      </p:sp>
      <p:sp>
        <p:nvSpPr>
          <p:cNvPr id="94" name="object 94"/>
          <p:cNvSpPr txBox="1"/>
          <p:nvPr/>
        </p:nvSpPr>
        <p:spPr>
          <a:xfrm>
            <a:off x="7044513" y="3088132"/>
            <a:ext cx="1764664" cy="177800"/>
          </a:xfrm>
          <a:prstGeom prst="rect">
            <a:avLst/>
          </a:prstGeom>
        </p:spPr>
        <p:txBody>
          <a:bodyPr vert="horz" wrap="square" lIns="0" tIns="12700" rIns="0" bIns="0" rtlCol="0">
            <a:spAutoFit/>
          </a:bodyPr>
          <a:lstStyle/>
          <a:p>
            <a:pPr marL="12700">
              <a:lnSpc>
                <a:spcPct val="100000"/>
              </a:lnSpc>
              <a:spcBef>
                <a:spcPts val="100"/>
              </a:spcBef>
              <a:tabLst>
                <a:tab pos="1169670"/>
              </a:tabLst>
            </a:pPr>
            <a:r>
              <a:rPr sz="1000">
                <a:solidFill>
                  <a:srgbClr val="FFFFFF"/>
                </a:solidFill>
                <a:latin typeface="微软雅黑"/>
                <a:cs typeface="微软雅黑"/>
              </a:rPr>
              <a:t>50%	33%</a:t>
            </a:r>
            <a:endParaRPr sz="1000">
              <a:latin typeface="微软雅黑"/>
              <a:cs typeface="微软雅黑"/>
            </a:endParaRPr>
          </a:p>
        </p:txBody>
      </p:sp>
      <p:sp>
        <p:nvSpPr>
          <p:cNvPr id="95" name="object 95"/>
          <p:cNvSpPr txBox="1"/>
          <p:nvPr/>
        </p:nvSpPr>
        <p:spPr>
          <a:xfrm>
            <a:off x="7071359" y="3389376"/>
            <a:ext cx="1737360" cy="165100"/>
          </a:xfrm>
          <a:prstGeom prst="rect">
            <a:avLst/>
          </a:prstGeom>
          <a:solidFill>
            <a:srgbClr val="00B0F0"/>
          </a:solidFill>
        </p:spPr>
        <p:txBody>
          <a:bodyPr vert="horz" wrap="square" lIns="0" tIns="10160" rIns="0" bIns="0" rtlCol="0">
            <a:spAutoFit/>
          </a:bodyPr>
          <a:lstStyle/>
          <a:p>
            <a:pPr marL="635" algn="ctr">
              <a:lnSpc>
                <a:spcPct val="100000"/>
              </a:lnSpc>
              <a:spcBef>
                <a:spcPts val="80"/>
              </a:spcBef>
            </a:pPr>
            <a:r>
              <a:rPr sz="1000">
                <a:solidFill>
                  <a:srgbClr val="FFFFFF"/>
                </a:solidFill>
                <a:latin typeface="微软雅黑"/>
                <a:cs typeface="微软雅黑"/>
              </a:rPr>
              <a:t>63%</a:t>
            </a:r>
            <a:endParaRPr sz="1000">
              <a:latin typeface="微软雅黑"/>
              <a:cs typeface="微软雅黑"/>
            </a:endParaRPr>
          </a:p>
        </p:txBody>
      </p:sp>
      <p:sp>
        <p:nvSpPr>
          <p:cNvPr id="96" name="object 96"/>
          <p:cNvSpPr txBox="1"/>
          <p:nvPr/>
        </p:nvSpPr>
        <p:spPr>
          <a:xfrm>
            <a:off x="6581544" y="4285996"/>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50%</a:t>
            </a:r>
            <a:endParaRPr sz="1000">
              <a:latin typeface="微软雅黑"/>
              <a:cs typeface="微软雅黑"/>
            </a:endParaRPr>
          </a:p>
        </p:txBody>
      </p:sp>
      <p:sp>
        <p:nvSpPr>
          <p:cNvPr id="97" name="object 97"/>
          <p:cNvSpPr txBox="1"/>
          <p:nvPr/>
        </p:nvSpPr>
        <p:spPr>
          <a:xfrm>
            <a:off x="7474413" y="4886452"/>
            <a:ext cx="287655" cy="177800"/>
          </a:xfrm>
          <a:prstGeom prst="rect">
            <a:avLst/>
          </a:prstGeom>
        </p:spPr>
        <p:txBody>
          <a:bodyPr vert="horz" wrap="square" lIns="0" tIns="12700" rIns="0" bIns="0" rtlCol="0">
            <a:spAutoFit/>
          </a:bodyPr>
          <a:lstStyle/>
          <a:p>
            <a:pPr marL="12700">
              <a:lnSpc>
                <a:spcPct val="100000"/>
              </a:lnSpc>
              <a:spcBef>
                <a:spcPts val="100"/>
              </a:spcBef>
            </a:pPr>
            <a:r>
              <a:rPr sz="1000">
                <a:solidFill>
                  <a:srgbClr val="FFFFFF"/>
                </a:solidFill>
                <a:latin typeface="微软雅黑"/>
                <a:cs typeface="微软雅黑"/>
              </a:rPr>
              <a:t>57%</a:t>
            </a:r>
            <a:endParaRPr sz="1000">
              <a:latin typeface="微软雅黑"/>
              <a:cs typeface="微软雅黑"/>
            </a:endParaRPr>
          </a:p>
        </p:txBody>
      </p:sp>
      <p:sp>
        <p:nvSpPr>
          <p:cNvPr id="98" name="object 98"/>
          <p:cNvSpPr txBox="1"/>
          <p:nvPr/>
        </p:nvSpPr>
        <p:spPr>
          <a:xfrm>
            <a:off x="8382000" y="2788920"/>
            <a:ext cx="426720" cy="167640"/>
          </a:xfrm>
          <a:prstGeom prst="rect">
            <a:avLst/>
          </a:prstGeom>
          <a:solidFill>
            <a:srgbClr val="504DE0"/>
          </a:solidFill>
        </p:spPr>
        <p:txBody>
          <a:bodyPr vert="horz" wrap="square" lIns="0" tIns="13335" rIns="0" bIns="0" rtlCol="0">
            <a:spAutoFit/>
          </a:bodyPr>
          <a:lstStyle/>
          <a:p>
            <a:pPr marL="81915">
              <a:lnSpc>
                <a:spcPct val="100000"/>
              </a:lnSpc>
              <a:spcBef>
                <a:spcPts val="105"/>
              </a:spcBef>
            </a:pPr>
            <a:r>
              <a:rPr sz="1000">
                <a:solidFill>
                  <a:srgbClr val="FFFFFF"/>
                </a:solidFill>
                <a:latin typeface="微软雅黑"/>
                <a:cs typeface="微软雅黑"/>
              </a:rPr>
              <a:t>15%</a:t>
            </a:r>
            <a:endParaRPr sz="1000">
              <a:latin typeface="微软雅黑"/>
              <a:cs typeface="微软雅黑"/>
            </a:endParaRPr>
          </a:p>
        </p:txBody>
      </p:sp>
      <p:sp>
        <p:nvSpPr>
          <p:cNvPr id="99" name="object 99"/>
          <p:cNvSpPr txBox="1"/>
          <p:nvPr/>
        </p:nvSpPr>
        <p:spPr>
          <a:xfrm>
            <a:off x="6813074" y="3688588"/>
            <a:ext cx="1995805" cy="177800"/>
          </a:xfrm>
          <a:prstGeom prst="rect">
            <a:avLst/>
          </a:prstGeom>
        </p:spPr>
        <p:txBody>
          <a:bodyPr vert="horz" wrap="square" lIns="0" tIns="12700" rIns="0" bIns="0" rtlCol="0">
            <a:spAutoFit/>
          </a:bodyPr>
          <a:lstStyle/>
          <a:p>
            <a:pPr marL="12700">
              <a:lnSpc>
                <a:spcPct val="100000"/>
              </a:lnSpc>
              <a:spcBef>
                <a:spcPts val="100"/>
              </a:spcBef>
              <a:tabLst>
                <a:tab pos="1401445"/>
              </a:tabLst>
            </a:pPr>
            <a:r>
              <a:rPr sz="1000">
                <a:solidFill>
                  <a:srgbClr val="FFFFFF"/>
                </a:solidFill>
                <a:latin typeface="微软雅黑"/>
                <a:cs typeface="微软雅黑"/>
              </a:rPr>
              <a:t>67%	33%</a:t>
            </a:r>
            <a:endParaRPr sz="1000">
              <a:latin typeface="微软雅黑"/>
              <a:cs typeface="微软雅黑"/>
            </a:endParaRPr>
          </a:p>
        </p:txBody>
      </p:sp>
      <p:sp>
        <p:nvSpPr>
          <p:cNvPr id="100" name="object 100"/>
          <p:cNvSpPr txBox="1"/>
          <p:nvPr/>
        </p:nvSpPr>
        <p:spPr>
          <a:xfrm>
            <a:off x="7418831" y="4288535"/>
            <a:ext cx="1390015" cy="165100"/>
          </a:xfrm>
          <a:prstGeom prst="rect">
            <a:avLst/>
          </a:prstGeom>
          <a:solidFill>
            <a:srgbClr val="504DE0"/>
          </a:solidFill>
        </p:spPr>
        <p:txBody>
          <a:bodyPr vert="horz" wrap="square" lIns="0" tIns="10160" rIns="0" bIns="0" rtlCol="0">
            <a:spAutoFit/>
          </a:bodyPr>
          <a:lstStyle/>
          <a:p>
            <a:pPr marL="635" algn="ctr">
              <a:lnSpc>
                <a:spcPct val="100000"/>
              </a:lnSpc>
              <a:spcBef>
                <a:spcPts val="80"/>
              </a:spcBef>
            </a:pPr>
            <a:r>
              <a:rPr sz="1000">
                <a:solidFill>
                  <a:srgbClr val="FFFFFF"/>
                </a:solidFill>
                <a:latin typeface="微软雅黑"/>
                <a:cs typeface="微软雅黑"/>
              </a:rPr>
              <a:t>50%</a:t>
            </a:r>
            <a:endParaRPr sz="1000">
              <a:latin typeface="微软雅黑"/>
              <a:cs typeface="微软雅黑"/>
            </a:endParaRPr>
          </a:p>
        </p:txBody>
      </p:sp>
      <p:sp>
        <p:nvSpPr>
          <p:cNvPr id="101" name="object 101"/>
          <p:cNvSpPr txBox="1"/>
          <p:nvPr/>
        </p:nvSpPr>
        <p:spPr>
          <a:xfrm>
            <a:off x="7796837" y="4587748"/>
            <a:ext cx="1012190" cy="177800"/>
          </a:xfrm>
          <a:prstGeom prst="rect">
            <a:avLst/>
          </a:prstGeom>
        </p:spPr>
        <p:txBody>
          <a:bodyPr vert="horz" wrap="square" lIns="0" tIns="12700" rIns="0" bIns="0" rtlCol="0">
            <a:spAutoFit/>
          </a:bodyPr>
          <a:lstStyle/>
          <a:p>
            <a:pPr marL="12700">
              <a:lnSpc>
                <a:spcPct val="100000"/>
              </a:lnSpc>
              <a:spcBef>
                <a:spcPts val="100"/>
              </a:spcBef>
              <a:tabLst>
                <a:tab pos="706755"/>
              </a:tabLst>
            </a:pPr>
            <a:r>
              <a:rPr sz="1000">
                <a:solidFill>
                  <a:srgbClr val="FFFFFF"/>
                </a:solidFill>
                <a:latin typeface="微软雅黑"/>
                <a:cs typeface="微软雅黑"/>
              </a:rPr>
              <a:t>38%	13%</a:t>
            </a:r>
            <a:endParaRPr sz="1000">
              <a:latin typeface="微软雅黑"/>
              <a:cs typeface="微软雅黑"/>
            </a:endParaRPr>
          </a:p>
        </p:txBody>
      </p:sp>
      <p:sp>
        <p:nvSpPr>
          <p:cNvPr id="102" name="object 102"/>
          <p:cNvSpPr txBox="1"/>
          <p:nvPr/>
        </p:nvSpPr>
        <p:spPr>
          <a:xfrm>
            <a:off x="8412480" y="4885944"/>
            <a:ext cx="396240" cy="167640"/>
          </a:xfrm>
          <a:prstGeom prst="rect">
            <a:avLst/>
          </a:prstGeom>
          <a:solidFill>
            <a:srgbClr val="504DE0"/>
          </a:solidFill>
        </p:spPr>
        <p:txBody>
          <a:bodyPr vert="horz" wrap="square" lIns="0" tIns="12700" rIns="0" bIns="0" rtlCol="0">
            <a:spAutoFit/>
          </a:bodyPr>
          <a:lstStyle/>
          <a:p>
            <a:pPr marL="66675">
              <a:lnSpc>
                <a:spcPct val="100000"/>
              </a:lnSpc>
              <a:spcBef>
                <a:spcPts val="100"/>
              </a:spcBef>
            </a:pPr>
            <a:r>
              <a:rPr sz="1000">
                <a:solidFill>
                  <a:srgbClr val="FFFFFF"/>
                </a:solidFill>
                <a:latin typeface="微软雅黑"/>
                <a:cs typeface="微软雅黑"/>
              </a:rPr>
              <a:t>14%</a:t>
            </a:r>
            <a:endParaRPr sz="1000">
              <a:latin typeface="微软雅黑"/>
              <a:cs typeface="微软雅黑"/>
            </a:endParaRPr>
          </a:p>
        </p:txBody>
      </p:sp>
      <p:sp>
        <p:nvSpPr>
          <p:cNvPr id="103" name="object 103"/>
          <p:cNvSpPr txBox="1"/>
          <p:nvPr/>
        </p:nvSpPr>
        <p:spPr>
          <a:xfrm>
            <a:off x="5673700" y="2777744"/>
            <a:ext cx="254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伊利</a:t>
            </a:r>
            <a:endParaRPr sz="900">
              <a:latin typeface="微软雅黑"/>
              <a:cs typeface="微软雅黑"/>
            </a:endParaRPr>
          </a:p>
        </p:txBody>
      </p:sp>
      <p:sp>
        <p:nvSpPr>
          <p:cNvPr id="104" name="object 104"/>
          <p:cNvSpPr txBox="1"/>
          <p:nvPr/>
        </p:nvSpPr>
        <p:spPr>
          <a:xfrm>
            <a:off x="5445100" y="3076447"/>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伊利金典</a:t>
            </a:r>
            <a:endParaRPr sz="900">
              <a:latin typeface="微软雅黑"/>
              <a:cs typeface="微软雅黑"/>
            </a:endParaRPr>
          </a:p>
        </p:txBody>
      </p:sp>
      <p:sp>
        <p:nvSpPr>
          <p:cNvPr id="105" name="object 105"/>
          <p:cNvSpPr txBox="1"/>
          <p:nvPr/>
        </p:nvSpPr>
        <p:spPr>
          <a:xfrm>
            <a:off x="5445100" y="3375152"/>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蒙牛纯甄</a:t>
            </a:r>
            <a:endParaRPr sz="900">
              <a:latin typeface="微软雅黑"/>
              <a:cs typeface="微软雅黑"/>
            </a:endParaRPr>
          </a:p>
        </p:txBody>
      </p:sp>
      <p:sp>
        <p:nvSpPr>
          <p:cNvPr id="106" name="object 106"/>
          <p:cNvSpPr txBox="1"/>
          <p:nvPr/>
        </p:nvSpPr>
        <p:spPr>
          <a:xfrm>
            <a:off x="5009490" y="3676904"/>
            <a:ext cx="918210" cy="162560"/>
          </a:xfrm>
          <a:prstGeom prst="rect">
            <a:avLst/>
          </a:prstGeom>
        </p:spPr>
        <p:txBody>
          <a:bodyPr vert="horz" wrap="square" lIns="0" tIns="12700" rIns="0" bIns="0" rtlCol="0">
            <a:spAutoFit/>
          </a:bodyPr>
          <a:lstStyle/>
          <a:p>
            <a:pPr marL="12700">
              <a:lnSpc>
                <a:spcPct val="100000"/>
              </a:lnSpc>
              <a:spcBef>
                <a:spcPts val="100"/>
              </a:spcBef>
            </a:pPr>
            <a:r>
              <a:rPr sz="900" spc="-5">
                <a:solidFill>
                  <a:srgbClr val="595959"/>
                </a:solidFill>
                <a:latin typeface="微软雅黑"/>
                <a:cs typeface="微软雅黑"/>
              </a:rPr>
              <a:t>Nes</a:t>
            </a:r>
            <a:r>
              <a:rPr sz="900">
                <a:solidFill>
                  <a:srgbClr val="595959"/>
                </a:solidFill>
                <a:latin typeface="微软雅黑"/>
                <a:cs typeface="微软雅黑"/>
              </a:rPr>
              <a:t>caf</a:t>
            </a:r>
            <a:r>
              <a:rPr sz="900" spc="-5">
                <a:solidFill>
                  <a:srgbClr val="595959"/>
                </a:solidFill>
                <a:latin typeface="微软雅黑"/>
                <a:cs typeface="微软雅黑"/>
              </a:rPr>
              <a:t>e</a:t>
            </a:r>
            <a:r>
              <a:rPr sz="900">
                <a:solidFill>
                  <a:srgbClr val="595959"/>
                </a:solidFill>
                <a:latin typeface="微软雅黑"/>
                <a:cs typeface="微软雅黑"/>
              </a:rPr>
              <a:t>雀巢咖啡</a:t>
            </a:r>
            <a:endParaRPr sz="900">
              <a:latin typeface="微软雅黑"/>
              <a:cs typeface="微软雅黑"/>
            </a:endParaRPr>
          </a:p>
        </p:txBody>
      </p:sp>
      <p:sp>
        <p:nvSpPr>
          <p:cNvPr id="107" name="object 107"/>
          <p:cNvSpPr txBox="1"/>
          <p:nvPr/>
        </p:nvSpPr>
        <p:spPr>
          <a:xfrm>
            <a:off x="5445100" y="3975607"/>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五谷磨房</a:t>
            </a:r>
            <a:endParaRPr sz="900">
              <a:latin typeface="微软雅黑"/>
              <a:cs typeface="微软雅黑"/>
            </a:endParaRPr>
          </a:p>
        </p:txBody>
      </p:sp>
      <p:sp>
        <p:nvSpPr>
          <p:cNvPr id="108" name="object 108"/>
          <p:cNvSpPr txBox="1"/>
          <p:nvPr/>
        </p:nvSpPr>
        <p:spPr>
          <a:xfrm>
            <a:off x="5445100" y="4274311"/>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沪上阿姨</a:t>
            </a:r>
            <a:endParaRPr sz="900">
              <a:latin typeface="微软雅黑"/>
              <a:cs typeface="微软雅黑"/>
            </a:endParaRPr>
          </a:p>
        </p:txBody>
      </p:sp>
      <p:sp>
        <p:nvSpPr>
          <p:cNvPr id="109" name="object 109"/>
          <p:cNvSpPr txBox="1"/>
          <p:nvPr/>
        </p:nvSpPr>
        <p:spPr>
          <a:xfrm>
            <a:off x="5673700" y="4576064"/>
            <a:ext cx="2540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雪碧</a:t>
            </a:r>
            <a:endParaRPr sz="900">
              <a:latin typeface="微软雅黑"/>
              <a:cs typeface="微软雅黑"/>
            </a:endParaRPr>
          </a:p>
        </p:txBody>
      </p:sp>
      <p:sp>
        <p:nvSpPr>
          <p:cNvPr id="110" name="object 110"/>
          <p:cNvSpPr txBox="1"/>
          <p:nvPr/>
        </p:nvSpPr>
        <p:spPr>
          <a:xfrm>
            <a:off x="5445100" y="4874767"/>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元气森林</a:t>
            </a:r>
            <a:endParaRPr sz="900">
              <a:latin typeface="微软雅黑"/>
              <a:cs typeface="微软雅黑"/>
            </a:endParaRPr>
          </a:p>
        </p:txBody>
      </p:sp>
      <p:sp>
        <p:nvSpPr>
          <p:cNvPr id="111" name="object 111"/>
          <p:cNvSpPr txBox="1"/>
          <p:nvPr/>
        </p:nvSpPr>
        <p:spPr>
          <a:xfrm>
            <a:off x="4706877" y="2931667"/>
            <a:ext cx="176530" cy="4826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乳类饮品</a:t>
            </a:r>
            <a:endParaRPr sz="900">
              <a:latin typeface="微软雅黑"/>
              <a:cs typeface="微软雅黑"/>
            </a:endParaRPr>
          </a:p>
        </p:txBody>
      </p:sp>
      <p:sp>
        <p:nvSpPr>
          <p:cNvPr id="112" name="object 112"/>
          <p:cNvSpPr txBox="1"/>
          <p:nvPr/>
        </p:nvSpPr>
        <p:spPr>
          <a:xfrm>
            <a:off x="4706877" y="3943603"/>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冲饮</a:t>
            </a:r>
            <a:endParaRPr sz="900">
              <a:latin typeface="微软雅黑"/>
              <a:cs typeface="微软雅黑"/>
            </a:endParaRPr>
          </a:p>
        </p:txBody>
      </p:sp>
      <p:sp>
        <p:nvSpPr>
          <p:cNvPr id="113" name="object 113"/>
          <p:cNvSpPr txBox="1"/>
          <p:nvPr/>
        </p:nvSpPr>
        <p:spPr>
          <a:xfrm>
            <a:off x="4706877" y="4842764"/>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饮品</a:t>
            </a:r>
            <a:endParaRPr sz="900">
              <a:latin typeface="微软雅黑"/>
              <a:cs typeface="微软雅黑"/>
            </a:endParaRPr>
          </a:p>
        </p:txBody>
      </p:sp>
      <p:sp>
        <p:nvSpPr>
          <p:cNvPr id="114" name="object 114"/>
          <p:cNvSpPr txBox="1"/>
          <p:nvPr/>
        </p:nvSpPr>
        <p:spPr>
          <a:xfrm>
            <a:off x="4706877" y="5741923"/>
            <a:ext cx="176530" cy="254000"/>
          </a:xfrm>
          <a:prstGeom prst="rect">
            <a:avLst/>
          </a:prstGeom>
        </p:spPr>
        <p:txBody>
          <a:bodyPr vert="vert270" wrap="square" lIns="0" tIns="19050" rIns="0" bIns="0" rtlCol="0">
            <a:spAutoFit/>
          </a:bodyPr>
          <a:lstStyle/>
          <a:p>
            <a:pPr marL="12700">
              <a:lnSpc>
                <a:spcPct val="100000"/>
              </a:lnSpc>
              <a:spcBef>
                <a:spcPts val="150"/>
              </a:spcBef>
            </a:pPr>
            <a:r>
              <a:rPr sz="900">
                <a:solidFill>
                  <a:srgbClr val="595959"/>
                </a:solidFill>
                <a:latin typeface="微软雅黑"/>
                <a:cs typeface="微软雅黑"/>
              </a:rPr>
              <a:t>水饮</a:t>
            </a:r>
            <a:endParaRPr sz="900">
              <a:latin typeface="微软雅黑"/>
              <a:cs typeface="微软雅黑"/>
            </a:endParaRPr>
          </a:p>
        </p:txBody>
      </p:sp>
      <p:sp>
        <p:nvSpPr>
          <p:cNvPr id="115" name="object 115"/>
          <p:cNvSpPr/>
          <p:nvPr/>
        </p:nvSpPr>
        <p:spPr>
          <a:xfrm>
            <a:off x="5626022" y="2423723"/>
            <a:ext cx="75565" cy="75565"/>
          </a:xfrm>
          <a:custGeom>
            <a:rect l="l" t="t" r="r" b="b"/>
            <a:pathLst>
              <a:path w="75564" h="75564">
                <a:moveTo>
                  <a:pt x="0" y="0"/>
                </a:moveTo>
                <a:lnTo>
                  <a:pt x="75410" y="0"/>
                </a:lnTo>
                <a:lnTo>
                  <a:pt x="75410" y="75410"/>
                </a:lnTo>
                <a:lnTo>
                  <a:pt x="0" y="75410"/>
                </a:lnTo>
                <a:lnTo>
                  <a:pt x="0" y="0"/>
                </a:lnTo>
                <a:close/>
              </a:path>
            </a:pathLst>
          </a:custGeom>
          <a:solidFill>
            <a:srgbClr val="7F7F7F"/>
          </a:solidFill>
        </p:spPr>
        <p:txBody>
          <a:bodyPr wrap="square" lIns="0" tIns="0" rIns="0" bIns="0" rtlCol="0"/>
          <a:lstStyle/>
          <a:p/>
        </p:txBody>
      </p:sp>
      <p:sp>
        <p:nvSpPr>
          <p:cNvPr id="116" name="object 116"/>
          <p:cNvSpPr/>
          <p:nvPr/>
        </p:nvSpPr>
        <p:spPr>
          <a:xfrm>
            <a:off x="6123942" y="2423723"/>
            <a:ext cx="75565" cy="75565"/>
          </a:xfrm>
          <a:custGeom>
            <a:rect l="l" t="t" r="r" b="b"/>
            <a:pathLst>
              <a:path w="75564" h="75564">
                <a:moveTo>
                  <a:pt x="0" y="0"/>
                </a:moveTo>
                <a:lnTo>
                  <a:pt x="75410" y="0"/>
                </a:lnTo>
                <a:lnTo>
                  <a:pt x="75410" y="75410"/>
                </a:lnTo>
                <a:lnTo>
                  <a:pt x="0" y="75410"/>
                </a:lnTo>
                <a:lnTo>
                  <a:pt x="0" y="0"/>
                </a:lnTo>
                <a:close/>
              </a:path>
            </a:pathLst>
          </a:custGeom>
          <a:solidFill>
            <a:srgbClr val="5250E6"/>
          </a:solidFill>
        </p:spPr>
        <p:txBody>
          <a:bodyPr wrap="square" lIns="0" tIns="0" rIns="0" bIns="0" rtlCol="0"/>
          <a:lstStyle/>
          <a:p/>
        </p:txBody>
      </p:sp>
      <p:sp>
        <p:nvSpPr>
          <p:cNvPr id="117" name="object 117"/>
          <p:cNvSpPr/>
          <p:nvPr/>
        </p:nvSpPr>
        <p:spPr>
          <a:xfrm>
            <a:off x="6621864" y="2423723"/>
            <a:ext cx="75565" cy="75565"/>
          </a:xfrm>
          <a:custGeom>
            <a:rect l="l" t="t" r="r" b="b"/>
            <a:pathLst>
              <a:path w="75565" h="75564">
                <a:moveTo>
                  <a:pt x="0" y="0"/>
                </a:moveTo>
                <a:lnTo>
                  <a:pt x="75408" y="0"/>
                </a:lnTo>
                <a:lnTo>
                  <a:pt x="75408" y="75410"/>
                </a:lnTo>
                <a:lnTo>
                  <a:pt x="0" y="75410"/>
                </a:lnTo>
                <a:lnTo>
                  <a:pt x="0" y="0"/>
                </a:lnTo>
                <a:close/>
              </a:path>
            </a:pathLst>
          </a:custGeom>
          <a:solidFill>
            <a:srgbClr val="7030A0"/>
          </a:solidFill>
        </p:spPr>
        <p:txBody>
          <a:bodyPr wrap="square" lIns="0" tIns="0" rIns="0" bIns="0" rtlCol="0"/>
          <a:lstStyle/>
          <a:p/>
        </p:txBody>
      </p:sp>
      <p:sp>
        <p:nvSpPr>
          <p:cNvPr id="118" name="object 118"/>
          <p:cNvSpPr/>
          <p:nvPr/>
        </p:nvSpPr>
        <p:spPr>
          <a:xfrm>
            <a:off x="7119782" y="2423723"/>
            <a:ext cx="75565" cy="75565"/>
          </a:xfrm>
          <a:custGeom>
            <a:rect l="l" t="t" r="r" b="b"/>
            <a:pathLst>
              <a:path w="75565" h="75564">
                <a:moveTo>
                  <a:pt x="0" y="0"/>
                </a:moveTo>
                <a:lnTo>
                  <a:pt x="75410" y="0"/>
                </a:lnTo>
                <a:lnTo>
                  <a:pt x="75410" y="75410"/>
                </a:lnTo>
                <a:lnTo>
                  <a:pt x="0" y="75410"/>
                </a:lnTo>
                <a:lnTo>
                  <a:pt x="0" y="0"/>
                </a:lnTo>
                <a:close/>
              </a:path>
            </a:pathLst>
          </a:custGeom>
          <a:solidFill>
            <a:srgbClr val="00B0F0"/>
          </a:solidFill>
        </p:spPr>
        <p:txBody>
          <a:bodyPr wrap="square" lIns="0" tIns="0" rIns="0" bIns="0" rtlCol="0"/>
          <a:lstStyle/>
          <a:p/>
        </p:txBody>
      </p:sp>
      <p:sp>
        <p:nvSpPr>
          <p:cNvPr id="119" name="object 119"/>
          <p:cNvSpPr/>
          <p:nvPr/>
        </p:nvSpPr>
        <p:spPr>
          <a:xfrm>
            <a:off x="7617702" y="2423723"/>
            <a:ext cx="75565" cy="75565"/>
          </a:xfrm>
          <a:custGeom>
            <a:rect l="l" t="t" r="r" b="b"/>
            <a:pathLst>
              <a:path w="75565" h="75564">
                <a:moveTo>
                  <a:pt x="0" y="0"/>
                </a:moveTo>
                <a:lnTo>
                  <a:pt x="75410" y="0"/>
                </a:lnTo>
                <a:lnTo>
                  <a:pt x="75410" y="75410"/>
                </a:lnTo>
                <a:lnTo>
                  <a:pt x="0" y="75410"/>
                </a:lnTo>
                <a:lnTo>
                  <a:pt x="0" y="0"/>
                </a:lnTo>
                <a:close/>
              </a:path>
            </a:pathLst>
          </a:custGeom>
          <a:solidFill>
            <a:srgbClr val="504DE0"/>
          </a:solidFill>
        </p:spPr>
        <p:txBody>
          <a:bodyPr wrap="square" lIns="0" tIns="0" rIns="0" bIns="0" rtlCol="0"/>
          <a:lstStyle/>
          <a:p/>
        </p:txBody>
      </p:sp>
      <p:sp>
        <p:nvSpPr>
          <p:cNvPr id="120" name="object 120"/>
          <p:cNvSpPr txBox="1"/>
          <p:nvPr/>
        </p:nvSpPr>
        <p:spPr>
          <a:xfrm>
            <a:off x="5619633" y="1979676"/>
            <a:ext cx="2395220" cy="567055"/>
          </a:xfrm>
          <a:prstGeom prst="rect">
            <a:avLst/>
          </a:prstGeom>
        </p:spPr>
        <p:txBody>
          <a:bodyPr vert="horz" wrap="square" lIns="0" tIns="12700" rIns="0" bIns="0" rtlCol="0">
            <a:spAutoFit/>
          </a:bodyPr>
          <a:lstStyle/>
          <a:p>
            <a:pPr marL="12700">
              <a:lnSpc>
                <a:spcPct val="100000"/>
              </a:lnSpc>
              <a:spcBef>
                <a:spcPts val="100"/>
              </a:spcBef>
            </a:pPr>
            <a:r>
              <a:rPr sz="1400" b="1">
                <a:solidFill>
                  <a:srgbClr val="6F309F"/>
                </a:solidFill>
                <a:latin typeface="微软雅黑"/>
                <a:cs typeface="微软雅黑"/>
              </a:rPr>
              <a:t>饮料</a:t>
            </a:r>
            <a:r>
              <a:rPr sz="1400" b="1">
                <a:latin typeface="微软雅黑"/>
                <a:cs typeface="微软雅黑"/>
              </a:rPr>
              <a:t>品牌官宣代言人年龄分布</a:t>
            </a:r>
            <a:endParaRPr sz="1400">
              <a:latin typeface="微软雅黑"/>
              <a:cs typeface="微软雅黑"/>
            </a:endParaRPr>
          </a:p>
          <a:p>
            <a:pPr marL="114300">
              <a:lnSpc>
                <a:spcPct val="100000"/>
              </a:lnSpc>
              <a:spcBef>
                <a:spcPts val="1380"/>
              </a:spcBef>
              <a:tabLst>
                <a:tab pos="612140"/>
                <a:tab pos="1109980"/>
                <a:tab pos="1607820"/>
                <a:tab pos="2106295"/>
              </a:tabLst>
            </a:pPr>
            <a:r>
              <a:rPr sz="1000">
                <a:solidFill>
                  <a:srgbClr val="595959"/>
                </a:solidFill>
                <a:latin typeface="微软雅黑"/>
                <a:cs typeface="微软雅黑"/>
              </a:rPr>
              <a:t>70前	70后	80后	90后	00后</a:t>
            </a:r>
            <a:endParaRPr sz="1000">
              <a:latin typeface="微软雅黑"/>
              <a:cs typeface="微软雅黑"/>
            </a:endParaRPr>
          </a:p>
        </p:txBody>
      </p:sp>
      <p:sp>
        <p:nvSpPr>
          <p:cNvPr id="121" name="object 121"/>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15</a:t>
            </a:fld>
          </a:p>
        </p:txBody>
      </p:sp>
      <p:sp>
        <p:nvSpPr>
          <p:cNvPr id="122" name="object 122"/>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123" name="object 123"/>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124" name="object 124"/>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7578459" y="5093280"/>
            <a:ext cx="1118870" cy="432434"/>
          </a:xfrm>
          <a:custGeom>
            <a:rect l="l" t="t" r="r" b="b"/>
            <a:pathLst>
              <a:path w="1118870" h="432434">
                <a:moveTo>
                  <a:pt x="0" y="0"/>
                </a:moveTo>
                <a:lnTo>
                  <a:pt x="1118480" y="0"/>
                </a:lnTo>
                <a:lnTo>
                  <a:pt x="1118480" y="432048"/>
                </a:lnTo>
                <a:lnTo>
                  <a:pt x="0" y="432048"/>
                </a:lnTo>
                <a:lnTo>
                  <a:pt x="0" y="0"/>
                </a:lnTo>
                <a:close/>
              </a:path>
            </a:pathLst>
          </a:custGeom>
          <a:solidFill>
            <a:srgbClr val="F2F2F2"/>
          </a:solidFill>
        </p:spPr>
        <p:txBody>
          <a:bodyPr wrap="square" lIns="0" tIns="0" rIns="0" bIns="0" rtlCol="0"/>
          <a:lstStyle/>
          <a:p/>
        </p:txBody>
      </p:sp>
      <p:sp>
        <p:nvSpPr>
          <p:cNvPr id="3" name="object 3"/>
          <p:cNvSpPr/>
          <p:nvPr/>
        </p:nvSpPr>
        <p:spPr>
          <a:xfrm>
            <a:off x="6390651" y="5093072"/>
            <a:ext cx="1190625" cy="432434"/>
          </a:xfrm>
          <a:custGeom>
            <a:rect l="l" t="t" r="r" b="b"/>
            <a:pathLst>
              <a:path w="1190625" h="432434">
                <a:moveTo>
                  <a:pt x="0" y="0"/>
                </a:moveTo>
                <a:lnTo>
                  <a:pt x="1190263" y="0"/>
                </a:lnTo>
                <a:lnTo>
                  <a:pt x="1190263" y="432047"/>
                </a:lnTo>
                <a:lnTo>
                  <a:pt x="0" y="432047"/>
                </a:lnTo>
                <a:lnTo>
                  <a:pt x="0" y="0"/>
                </a:lnTo>
                <a:close/>
              </a:path>
            </a:pathLst>
          </a:custGeom>
          <a:solidFill>
            <a:srgbClr val="CCCCCC"/>
          </a:solidFill>
        </p:spPr>
        <p:txBody>
          <a:bodyPr wrap="square" lIns="0" tIns="0" rIns="0" bIns="0" rtlCol="0"/>
          <a:lstStyle/>
          <a:p/>
        </p:txBody>
      </p:sp>
      <p:sp>
        <p:nvSpPr>
          <p:cNvPr id="4" name="object 4"/>
          <p:cNvSpPr/>
          <p:nvPr/>
        </p:nvSpPr>
        <p:spPr>
          <a:xfrm>
            <a:off x="524503" y="5089822"/>
            <a:ext cx="1090295" cy="432434"/>
          </a:xfrm>
          <a:custGeom>
            <a:rect l="l" t="t" r="r" b="b"/>
            <a:pathLst>
              <a:path w="1090295" h="432434">
                <a:moveTo>
                  <a:pt x="0" y="0"/>
                </a:moveTo>
                <a:lnTo>
                  <a:pt x="1089705" y="0"/>
                </a:lnTo>
                <a:lnTo>
                  <a:pt x="1089705" y="432048"/>
                </a:lnTo>
                <a:lnTo>
                  <a:pt x="0" y="432048"/>
                </a:lnTo>
                <a:lnTo>
                  <a:pt x="0" y="0"/>
                </a:lnTo>
                <a:close/>
              </a:path>
            </a:pathLst>
          </a:custGeom>
          <a:solidFill>
            <a:srgbClr val="F2F2F2"/>
          </a:solidFill>
        </p:spPr>
        <p:txBody>
          <a:bodyPr wrap="square" lIns="0" tIns="0" rIns="0" bIns="0" rtlCol="0"/>
          <a:lstStyle/>
          <a:p/>
        </p:txBody>
      </p:sp>
      <p:sp>
        <p:nvSpPr>
          <p:cNvPr id="5" name="object 5"/>
          <p:cNvSpPr/>
          <p:nvPr/>
        </p:nvSpPr>
        <p:spPr>
          <a:xfrm>
            <a:off x="1643748" y="5093280"/>
            <a:ext cx="1205865" cy="432434"/>
          </a:xfrm>
          <a:custGeom>
            <a:rect l="l" t="t" r="r" b="b"/>
            <a:pathLst>
              <a:path w="1205864" h="432434">
                <a:moveTo>
                  <a:pt x="0" y="0"/>
                </a:moveTo>
                <a:lnTo>
                  <a:pt x="1205763" y="0"/>
                </a:lnTo>
                <a:lnTo>
                  <a:pt x="1205763" y="432048"/>
                </a:lnTo>
                <a:lnTo>
                  <a:pt x="0" y="432048"/>
                </a:lnTo>
                <a:lnTo>
                  <a:pt x="0" y="0"/>
                </a:lnTo>
                <a:close/>
              </a:path>
            </a:pathLst>
          </a:custGeom>
          <a:solidFill>
            <a:srgbClr val="CCCCCC"/>
          </a:solidFill>
        </p:spPr>
        <p:txBody>
          <a:bodyPr wrap="square" lIns="0" tIns="0" rIns="0" bIns="0" rtlCol="0"/>
          <a:lstStyle/>
          <a:p/>
        </p:txBody>
      </p:sp>
      <p:sp>
        <p:nvSpPr>
          <p:cNvPr id="6" name="object 6"/>
          <p:cNvSpPr/>
          <p:nvPr/>
        </p:nvSpPr>
        <p:spPr>
          <a:xfrm>
            <a:off x="2863366" y="5089352"/>
            <a:ext cx="1190625" cy="432434"/>
          </a:xfrm>
          <a:custGeom>
            <a:rect l="l" t="t" r="r" b="b"/>
            <a:pathLst>
              <a:path w="1190625" h="432434">
                <a:moveTo>
                  <a:pt x="0" y="0"/>
                </a:moveTo>
                <a:lnTo>
                  <a:pt x="1190263" y="0"/>
                </a:lnTo>
                <a:lnTo>
                  <a:pt x="1190263" y="432048"/>
                </a:lnTo>
                <a:lnTo>
                  <a:pt x="0" y="432048"/>
                </a:lnTo>
                <a:lnTo>
                  <a:pt x="0" y="0"/>
                </a:lnTo>
                <a:close/>
              </a:path>
            </a:pathLst>
          </a:custGeom>
          <a:solidFill>
            <a:srgbClr val="F2F2F2"/>
          </a:solidFill>
        </p:spPr>
        <p:txBody>
          <a:bodyPr wrap="square" lIns="0" tIns="0" rIns="0" bIns="0" rtlCol="0"/>
          <a:lstStyle/>
          <a:p/>
        </p:txBody>
      </p:sp>
      <p:sp>
        <p:nvSpPr>
          <p:cNvPr id="7" name="object 7"/>
          <p:cNvSpPr/>
          <p:nvPr/>
        </p:nvSpPr>
        <p:spPr>
          <a:xfrm>
            <a:off x="4081442" y="5086913"/>
            <a:ext cx="1190625" cy="432434"/>
          </a:xfrm>
          <a:custGeom>
            <a:rect l="l" t="t" r="r" b="b"/>
            <a:pathLst>
              <a:path w="1190625" h="432434">
                <a:moveTo>
                  <a:pt x="0" y="0"/>
                </a:moveTo>
                <a:lnTo>
                  <a:pt x="1190263" y="0"/>
                </a:lnTo>
                <a:lnTo>
                  <a:pt x="1190263" y="432047"/>
                </a:lnTo>
                <a:lnTo>
                  <a:pt x="0" y="432047"/>
                </a:lnTo>
                <a:lnTo>
                  <a:pt x="0" y="0"/>
                </a:lnTo>
                <a:close/>
              </a:path>
            </a:pathLst>
          </a:custGeom>
          <a:solidFill>
            <a:srgbClr val="CCCCCC"/>
          </a:solidFill>
        </p:spPr>
        <p:txBody>
          <a:bodyPr wrap="square" lIns="0" tIns="0" rIns="0" bIns="0" rtlCol="0"/>
          <a:lstStyle/>
          <a:p/>
        </p:txBody>
      </p:sp>
      <p:sp>
        <p:nvSpPr>
          <p:cNvPr id="8" name="object 8"/>
          <p:cNvSpPr/>
          <p:nvPr/>
        </p:nvSpPr>
        <p:spPr>
          <a:xfrm>
            <a:off x="5269250" y="5087123"/>
            <a:ext cx="1094105" cy="432434"/>
          </a:xfrm>
          <a:custGeom>
            <a:rect l="l" t="t" r="r" b="b"/>
            <a:pathLst>
              <a:path w="1094104" h="432434">
                <a:moveTo>
                  <a:pt x="0" y="0"/>
                </a:moveTo>
                <a:lnTo>
                  <a:pt x="1093588" y="0"/>
                </a:lnTo>
                <a:lnTo>
                  <a:pt x="1093588" y="432047"/>
                </a:lnTo>
                <a:lnTo>
                  <a:pt x="0" y="432047"/>
                </a:lnTo>
                <a:lnTo>
                  <a:pt x="0" y="0"/>
                </a:lnTo>
                <a:close/>
              </a:path>
            </a:pathLst>
          </a:custGeom>
          <a:solidFill>
            <a:srgbClr val="F2F2F2"/>
          </a:solidFill>
        </p:spPr>
        <p:txBody>
          <a:bodyPr wrap="square" lIns="0" tIns="0" rIns="0" bIns="0" rtlCol="0"/>
          <a:lstStyle/>
          <a:p/>
        </p:txBody>
      </p:sp>
      <p:sp>
        <p:nvSpPr>
          <p:cNvPr id="9" name="object 9"/>
          <p:cNvSpPr txBox="1">
            <a:spLocks noGrp="1"/>
          </p:cNvSpPr>
          <p:nvPr>
            <p:ph type="title"/>
          </p:nvPr>
        </p:nvSpPr>
        <p:spPr>
          <a:xfrm>
            <a:off x="273575" y="242315"/>
            <a:ext cx="7137400" cy="598805"/>
          </a:xfrm>
          <a:prstGeom prst="rect">
            <a:avLst/>
          </a:prstGeom>
        </p:spPr>
        <p:txBody>
          <a:bodyPr vert="horz" wrap="square" lIns="0" tIns="52069" rIns="0" bIns="0" rtlCol="0">
            <a:spAutoFit/>
          </a:bodyPr>
          <a:lstStyle/>
          <a:p>
            <a:pPr marL="12700" marR="5080">
              <a:lnSpc>
                <a:spcPts val="2110"/>
              </a:lnSpc>
              <a:spcBef>
                <a:spcPts val="409"/>
              </a:spcBef>
            </a:pPr>
            <a:r>
              <a:rPr sz="2000"/>
              <a:t>官宣代言人：影视演员为食品饮料各品类合作频率最高的圈层， 其次为音乐人、体育运动员</a:t>
            </a:r>
            <a:endParaRPr sz="2000"/>
          </a:p>
        </p:txBody>
      </p:sp>
      <p:sp>
        <p:nvSpPr>
          <p:cNvPr id="10" name="object 10"/>
          <p:cNvSpPr txBox="1"/>
          <p:nvPr/>
        </p:nvSpPr>
        <p:spPr>
          <a:xfrm>
            <a:off x="274466" y="973836"/>
            <a:ext cx="7778750" cy="659765"/>
          </a:xfrm>
          <a:prstGeom prst="rect">
            <a:avLst/>
          </a:prstGeom>
        </p:spPr>
        <p:txBody>
          <a:bodyPr vert="horz" wrap="square" lIns="0" tIns="116205" rIns="0" bIns="0" rtlCol="0">
            <a:spAutoFit/>
          </a:bodyPr>
          <a:lstStyle/>
          <a:p>
            <a:pPr marL="298450" indent="-285750">
              <a:lnSpc>
                <a:spcPct val="100000"/>
              </a:lnSpc>
              <a:spcBef>
                <a:spcPts val="915"/>
              </a:spcBef>
              <a:buFont typeface="Arial"/>
              <a:buChar char="•"/>
              <a:tabLst>
                <a:tab pos="297815"/>
                <a:tab pos="298450"/>
              </a:tabLst>
            </a:pPr>
            <a:r>
              <a:rPr sz="1400">
                <a:solidFill>
                  <a:srgbClr val="404040"/>
                </a:solidFill>
                <a:latin typeface="微软雅黑"/>
                <a:cs typeface="微软雅黑"/>
              </a:rPr>
              <a:t>粮油/调味/干货品牌官宣代言人除影视演员圈层占比最高为44%，音乐人占比也较高，为26%；</a:t>
            </a:r>
            <a:endParaRPr sz="1400">
              <a:latin typeface="微软雅黑"/>
              <a:cs typeface="微软雅黑"/>
            </a:endParaRPr>
          </a:p>
          <a:p>
            <a:pPr marL="298450" indent="-285750">
              <a:lnSpc>
                <a:spcPct val="100000"/>
              </a:lnSpc>
              <a:spcBef>
                <a:spcPts val="815"/>
              </a:spcBef>
              <a:buFont typeface="Arial"/>
              <a:buChar char="•"/>
              <a:tabLst>
                <a:tab pos="297815"/>
                <a:tab pos="298450"/>
              </a:tabLst>
            </a:pPr>
            <a:r>
              <a:rPr sz="1400">
                <a:solidFill>
                  <a:srgbClr val="404040"/>
                </a:solidFill>
                <a:latin typeface="微软雅黑"/>
                <a:cs typeface="微软雅黑"/>
              </a:rPr>
              <a:t>生鲜速食品牌官宣代言人除影视演员圈层占比最高为30%，运动员占比也较高，为26%。</a:t>
            </a:r>
            <a:endParaRPr sz="1400">
              <a:latin typeface="微软雅黑"/>
              <a:cs typeface="微软雅黑"/>
            </a:endParaRPr>
          </a:p>
        </p:txBody>
      </p:sp>
      <p:sp>
        <p:nvSpPr>
          <p:cNvPr id="11" name="object 11"/>
          <p:cNvSpPr/>
          <p:nvPr/>
        </p:nvSpPr>
        <p:spPr>
          <a:xfrm>
            <a:off x="88504" y="5445224"/>
            <a:ext cx="414655" cy="1016000"/>
          </a:xfrm>
          <a:custGeom>
            <a:rect l="l" t="t" r="r" b="b"/>
            <a:pathLst>
              <a:path w="414655" h="1016000">
                <a:moveTo>
                  <a:pt x="0" y="0"/>
                </a:moveTo>
                <a:lnTo>
                  <a:pt x="414027" y="0"/>
                </a:lnTo>
                <a:lnTo>
                  <a:pt x="414027" y="1015663"/>
                </a:lnTo>
                <a:lnTo>
                  <a:pt x="0" y="1015663"/>
                </a:lnTo>
                <a:lnTo>
                  <a:pt x="0" y="0"/>
                </a:lnTo>
                <a:close/>
              </a:path>
            </a:pathLst>
          </a:custGeom>
          <a:ln w="9525">
            <a:solidFill>
              <a:srgbClr val="BFBFBF"/>
            </a:solidFill>
          </a:ln>
        </p:spPr>
        <p:txBody>
          <a:bodyPr wrap="square" lIns="0" tIns="0" rIns="0" bIns="0" rtlCol="0"/>
          <a:lstStyle/>
          <a:p/>
        </p:txBody>
      </p:sp>
      <p:sp>
        <p:nvSpPr>
          <p:cNvPr id="12" name="object 12"/>
          <p:cNvSpPr txBox="1"/>
          <p:nvPr/>
        </p:nvSpPr>
        <p:spPr>
          <a:xfrm>
            <a:off x="206618" y="5476747"/>
            <a:ext cx="177800" cy="934085"/>
          </a:xfrm>
          <a:prstGeom prst="rect">
            <a:avLst/>
          </a:prstGeom>
        </p:spPr>
        <p:txBody>
          <a:bodyPr vert="horz" wrap="square" lIns="0" tIns="13970" rIns="0" bIns="0" rtlCol="0">
            <a:spAutoFit/>
          </a:bodyPr>
          <a:lstStyle/>
          <a:p>
            <a:pPr marL="12700" marR="5080" algn="just">
              <a:lnSpc>
                <a:spcPct val="99200"/>
              </a:lnSpc>
              <a:spcBef>
                <a:spcPts val="110"/>
              </a:spcBef>
            </a:pPr>
            <a:r>
              <a:rPr sz="1200" b="1">
                <a:solidFill>
                  <a:srgbClr val="6F309F"/>
                </a:solidFill>
                <a:latin typeface="微软雅黑"/>
                <a:cs typeface="微软雅黑"/>
              </a:rPr>
              <a:t>代 言 人 示 例</a:t>
            </a:r>
            <a:endParaRPr sz="1200">
              <a:latin typeface="微软雅黑"/>
              <a:cs typeface="微软雅黑"/>
            </a:endParaRPr>
          </a:p>
        </p:txBody>
      </p:sp>
      <p:sp>
        <p:nvSpPr>
          <p:cNvPr id="13" name="object 13"/>
          <p:cNvSpPr txBox="1"/>
          <p:nvPr/>
        </p:nvSpPr>
        <p:spPr>
          <a:xfrm>
            <a:off x="1007178" y="5785103"/>
            <a:ext cx="425450" cy="193040"/>
          </a:xfrm>
          <a:prstGeom prst="rect">
            <a:avLst/>
          </a:prstGeom>
        </p:spPr>
        <p:txBody>
          <a:bodyPr vert="horz" wrap="square" lIns="0" tIns="12700" rIns="0" bIns="0" rtlCol="0">
            <a:spAutoFit/>
          </a:bodyPr>
          <a:lstStyle/>
          <a:p>
            <a:pPr marL="12700">
              <a:lnSpc>
                <a:spcPct val="100000"/>
              </a:lnSpc>
              <a:spcBef>
                <a:spcPts val="100"/>
              </a:spcBef>
            </a:pPr>
            <a:r>
              <a:rPr sz="1100" b="1" spc="-55">
                <a:latin typeface="微软雅黑"/>
                <a:cs typeface="微软雅黑"/>
              </a:rPr>
              <a:t>大张伟</a:t>
            </a:r>
            <a:endParaRPr sz="1100">
              <a:latin typeface="微软雅黑"/>
              <a:cs typeface="微软雅黑"/>
            </a:endParaRPr>
          </a:p>
        </p:txBody>
      </p:sp>
      <p:sp>
        <p:nvSpPr>
          <p:cNvPr id="14" name="object 14"/>
          <p:cNvSpPr txBox="1"/>
          <p:nvPr/>
        </p:nvSpPr>
        <p:spPr>
          <a:xfrm>
            <a:off x="664278" y="6178803"/>
            <a:ext cx="787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益达品牌大使</a:t>
            </a:r>
            <a:endParaRPr sz="1000">
              <a:latin typeface="微软雅黑"/>
              <a:cs typeface="微软雅黑"/>
            </a:endParaRPr>
          </a:p>
        </p:txBody>
      </p:sp>
      <p:sp>
        <p:nvSpPr>
          <p:cNvPr id="15" name="object 15"/>
          <p:cNvSpPr/>
          <p:nvPr/>
        </p:nvSpPr>
        <p:spPr>
          <a:xfrm>
            <a:off x="591817" y="5701743"/>
            <a:ext cx="319962" cy="320234"/>
          </a:xfrm>
          <a:prstGeom prst="rect">
            <a:avLst/>
          </a:prstGeom>
          <a:blipFill>
            <a:blip r:embed="rId2"/>
            <a:stretch>
              <a:fillRect/>
            </a:stretch>
          </a:blipFill>
        </p:spPr>
        <p:txBody>
          <a:bodyPr wrap="square" lIns="0" tIns="0" rIns="0" bIns="0" rtlCol="0"/>
          <a:lstStyle/>
          <a:p/>
        </p:txBody>
      </p:sp>
      <p:sp>
        <p:nvSpPr>
          <p:cNvPr id="16" name="object 16"/>
          <p:cNvSpPr txBox="1"/>
          <p:nvPr/>
        </p:nvSpPr>
        <p:spPr>
          <a:xfrm>
            <a:off x="3427130" y="5803900"/>
            <a:ext cx="279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于适</a:t>
            </a:r>
            <a:endParaRPr sz="1000">
              <a:latin typeface="微软雅黑"/>
              <a:cs typeface="微软雅黑"/>
            </a:endParaRPr>
          </a:p>
        </p:txBody>
      </p:sp>
      <p:sp>
        <p:nvSpPr>
          <p:cNvPr id="17" name="object 17"/>
          <p:cNvSpPr txBox="1"/>
          <p:nvPr/>
        </p:nvSpPr>
        <p:spPr>
          <a:xfrm>
            <a:off x="2969930" y="6184900"/>
            <a:ext cx="914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歌帝梵品牌大使</a:t>
            </a:r>
            <a:endParaRPr sz="1000">
              <a:latin typeface="微软雅黑"/>
              <a:cs typeface="微软雅黑"/>
            </a:endParaRPr>
          </a:p>
        </p:txBody>
      </p:sp>
      <p:sp>
        <p:nvSpPr>
          <p:cNvPr id="18" name="object 18"/>
          <p:cNvSpPr/>
          <p:nvPr/>
        </p:nvSpPr>
        <p:spPr>
          <a:xfrm>
            <a:off x="3083614" y="5720977"/>
            <a:ext cx="319962" cy="320233"/>
          </a:xfrm>
          <a:prstGeom prst="rect">
            <a:avLst/>
          </a:prstGeom>
          <a:blipFill>
            <a:blip r:embed="rId3"/>
            <a:stretch>
              <a:fillRect/>
            </a:stretch>
          </a:blipFill>
        </p:spPr>
        <p:txBody>
          <a:bodyPr wrap="square" lIns="0" tIns="0" rIns="0" bIns="0" rtlCol="0"/>
          <a:lstStyle/>
          <a:p/>
        </p:txBody>
      </p:sp>
      <p:sp>
        <p:nvSpPr>
          <p:cNvPr id="19" name="object 19"/>
          <p:cNvSpPr txBox="1"/>
          <p:nvPr/>
        </p:nvSpPr>
        <p:spPr>
          <a:xfrm>
            <a:off x="4560835" y="5803900"/>
            <a:ext cx="406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曾舜晞</a:t>
            </a:r>
            <a:endParaRPr sz="1000">
              <a:latin typeface="微软雅黑"/>
              <a:cs typeface="微软雅黑"/>
            </a:endParaRPr>
          </a:p>
        </p:txBody>
      </p:sp>
      <p:sp>
        <p:nvSpPr>
          <p:cNvPr id="20" name="object 20"/>
          <p:cNvSpPr txBox="1"/>
          <p:nvPr/>
        </p:nvSpPr>
        <p:spPr>
          <a:xfrm>
            <a:off x="4217935" y="6184900"/>
            <a:ext cx="787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伊利品牌大使</a:t>
            </a:r>
            <a:endParaRPr sz="1000">
              <a:latin typeface="微软雅黑"/>
              <a:cs typeface="微软雅黑"/>
            </a:endParaRPr>
          </a:p>
        </p:txBody>
      </p:sp>
      <p:sp>
        <p:nvSpPr>
          <p:cNvPr id="21" name="object 21"/>
          <p:cNvSpPr/>
          <p:nvPr/>
        </p:nvSpPr>
        <p:spPr>
          <a:xfrm>
            <a:off x="4217319" y="5720976"/>
            <a:ext cx="319962" cy="320233"/>
          </a:xfrm>
          <a:prstGeom prst="rect">
            <a:avLst/>
          </a:prstGeom>
          <a:blipFill>
            <a:blip r:embed="rId4"/>
            <a:stretch>
              <a:fillRect/>
            </a:stretch>
          </a:blipFill>
        </p:spPr>
        <p:txBody>
          <a:bodyPr wrap="square" lIns="0" tIns="0" rIns="0" bIns="0" rtlCol="0"/>
          <a:lstStyle/>
          <a:p/>
        </p:txBody>
      </p:sp>
      <p:sp>
        <p:nvSpPr>
          <p:cNvPr id="22" name="object 22"/>
          <p:cNvSpPr/>
          <p:nvPr/>
        </p:nvSpPr>
        <p:spPr>
          <a:xfrm>
            <a:off x="551687" y="3523488"/>
            <a:ext cx="134620" cy="1614805"/>
          </a:xfrm>
          <a:custGeom>
            <a:rect l="l" t="t" r="r" b="b"/>
            <a:pathLst>
              <a:path w="134620" h="1614804">
                <a:moveTo>
                  <a:pt x="134112" y="0"/>
                </a:moveTo>
                <a:lnTo>
                  <a:pt x="0" y="0"/>
                </a:lnTo>
                <a:lnTo>
                  <a:pt x="0" y="1614462"/>
                </a:lnTo>
                <a:lnTo>
                  <a:pt x="134112" y="1614462"/>
                </a:lnTo>
                <a:lnTo>
                  <a:pt x="134112" y="0"/>
                </a:lnTo>
                <a:close/>
              </a:path>
            </a:pathLst>
          </a:custGeom>
          <a:solidFill>
            <a:srgbClr val="6F309F"/>
          </a:solidFill>
        </p:spPr>
        <p:txBody>
          <a:bodyPr wrap="square" lIns="0" tIns="0" rIns="0" bIns="0" rtlCol="0"/>
          <a:lstStyle/>
          <a:p/>
        </p:txBody>
      </p:sp>
      <p:sp>
        <p:nvSpPr>
          <p:cNvPr id="23" name="object 23"/>
          <p:cNvSpPr/>
          <p:nvPr/>
        </p:nvSpPr>
        <p:spPr>
          <a:xfrm>
            <a:off x="1725167" y="3499103"/>
            <a:ext cx="134620" cy="1638935"/>
          </a:xfrm>
          <a:custGeom>
            <a:rect l="l" t="t" r="r" b="b"/>
            <a:pathLst>
              <a:path w="134619" h="1638935">
                <a:moveTo>
                  <a:pt x="134112" y="0"/>
                </a:moveTo>
                <a:lnTo>
                  <a:pt x="0" y="0"/>
                </a:lnTo>
                <a:lnTo>
                  <a:pt x="0" y="1638846"/>
                </a:lnTo>
                <a:lnTo>
                  <a:pt x="134112" y="1638846"/>
                </a:lnTo>
                <a:lnTo>
                  <a:pt x="134112" y="0"/>
                </a:lnTo>
                <a:close/>
              </a:path>
            </a:pathLst>
          </a:custGeom>
          <a:solidFill>
            <a:srgbClr val="6F309F"/>
          </a:solidFill>
        </p:spPr>
        <p:txBody>
          <a:bodyPr wrap="square" lIns="0" tIns="0" rIns="0" bIns="0" rtlCol="0"/>
          <a:lstStyle/>
          <a:p/>
        </p:txBody>
      </p:sp>
      <p:sp>
        <p:nvSpPr>
          <p:cNvPr id="24" name="object 24"/>
          <p:cNvSpPr/>
          <p:nvPr/>
        </p:nvSpPr>
        <p:spPr>
          <a:xfrm>
            <a:off x="2898648" y="4041647"/>
            <a:ext cx="134620" cy="1096645"/>
          </a:xfrm>
          <a:custGeom>
            <a:rect l="l" t="t" r="r" b="b"/>
            <a:pathLst>
              <a:path w="134619" h="1096645">
                <a:moveTo>
                  <a:pt x="134112" y="0"/>
                </a:moveTo>
                <a:lnTo>
                  <a:pt x="0" y="0"/>
                </a:lnTo>
                <a:lnTo>
                  <a:pt x="0" y="1096302"/>
                </a:lnTo>
                <a:lnTo>
                  <a:pt x="134112" y="1096302"/>
                </a:lnTo>
                <a:lnTo>
                  <a:pt x="134112" y="0"/>
                </a:lnTo>
                <a:close/>
              </a:path>
            </a:pathLst>
          </a:custGeom>
          <a:solidFill>
            <a:srgbClr val="6F309F"/>
          </a:solidFill>
        </p:spPr>
        <p:txBody>
          <a:bodyPr wrap="square" lIns="0" tIns="0" rIns="0" bIns="0" rtlCol="0"/>
          <a:lstStyle/>
          <a:p/>
        </p:txBody>
      </p:sp>
      <p:sp>
        <p:nvSpPr>
          <p:cNvPr id="25" name="object 25"/>
          <p:cNvSpPr/>
          <p:nvPr/>
        </p:nvSpPr>
        <p:spPr>
          <a:xfrm>
            <a:off x="4072128" y="3761232"/>
            <a:ext cx="134620" cy="1377315"/>
          </a:xfrm>
          <a:custGeom>
            <a:rect l="l" t="t" r="r" b="b"/>
            <a:pathLst>
              <a:path w="134620" h="1377314">
                <a:moveTo>
                  <a:pt x="134112" y="0"/>
                </a:moveTo>
                <a:lnTo>
                  <a:pt x="0" y="0"/>
                </a:lnTo>
                <a:lnTo>
                  <a:pt x="0" y="1376718"/>
                </a:lnTo>
                <a:lnTo>
                  <a:pt x="134112" y="1376718"/>
                </a:lnTo>
                <a:lnTo>
                  <a:pt x="134112" y="0"/>
                </a:lnTo>
                <a:close/>
              </a:path>
            </a:pathLst>
          </a:custGeom>
          <a:solidFill>
            <a:srgbClr val="6F309F"/>
          </a:solidFill>
        </p:spPr>
        <p:txBody>
          <a:bodyPr wrap="square" lIns="0" tIns="0" rIns="0" bIns="0" rtlCol="0"/>
          <a:lstStyle/>
          <a:p/>
        </p:txBody>
      </p:sp>
      <p:sp>
        <p:nvSpPr>
          <p:cNvPr id="26" name="object 26"/>
          <p:cNvSpPr/>
          <p:nvPr/>
        </p:nvSpPr>
        <p:spPr>
          <a:xfrm>
            <a:off x="5245608" y="3651503"/>
            <a:ext cx="134620" cy="1486535"/>
          </a:xfrm>
          <a:custGeom>
            <a:rect l="l" t="t" r="r" b="b"/>
            <a:pathLst>
              <a:path w="134620" h="1486535">
                <a:moveTo>
                  <a:pt x="134112" y="0"/>
                </a:moveTo>
                <a:lnTo>
                  <a:pt x="0" y="0"/>
                </a:lnTo>
                <a:lnTo>
                  <a:pt x="0" y="1486446"/>
                </a:lnTo>
                <a:lnTo>
                  <a:pt x="134112" y="1486446"/>
                </a:lnTo>
                <a:lnTo>
                  <a:pt x="134112" y="0"/>
                </a:lnTo>
                <a:close/>
              </a:path>
            </a:pathLst>
          </a:custGeom>
          <a:solidFill>
            <a:srgbClr val="6F309F"/>
          </a:solidFill>
        </p:spPr>
        <p:txBody>
          <a:bodyPr wrap="square" lIns="0" tIns="0" rIns="0" bIns="0" rtlCol="0"/>
          <a:lstStyle/>
          <a:p/>
        </p:txBody>
      </p:sp>
      <p:sp>
        <p:nvSpPr>
          <p:cNvPr id="27" name="object 27"/>
          <p:cNvSpPr/>
          <p:nvPr/>
        </p:nvSpPr>
        <p:spPr>
          <a:xfrm>
            <a:off x="6422135" y="3749040"/>
            <a:ext cx="131445" cy="1389380"/>
          </a:xfrm>
          <a:custGeom>
            <a:rect l="l" t="t" r="r" b="b"/>
            <a:pathLst>
              <a:path w="131445" h="1389379">
                <a:moveTo>
                  <a:pt x="131063" y="0"/>
                </a:moveTo>
                <a:lnTo>
                  <a:pt x="0" y="0"/>
                </a:lnTo>
                <a:lnTo>
                  <a:pt x="0" y="1388910"/>
                </a:lnTo>
                <a:lnTo>
                  <a:pt x="131063" y="1388910"/>
                </a:lnTo>
                <a:lnTo>
                  <a:pt x="131063" y="0"/>
                </a:lnTo>
                <a:close/>
              </a:path>
            </a:pathLst>
          </a:custGeom>
          <a:solidFill>
            <a:srgbClr val="6F309F"/>
          </a:solidFill>
        </p:spPr>
        <p:txBody>
          <a:bodyPr wrap="square" lIns="0" tIns="0" rIns="0" bIns="0" rtlCol="0"/>
          <a:lstStyle/>
          <a:p/>
        </p:txBody>
      </p:sp>
      <p:sp>
        <p:nvSpPr>
          <p:cNvPr id="28" name="object 28"/>
          <p:cNvSpPr/>
          <p:nvPr/>
        </p:nvSpPr>
        <p:spPr>
          <a:xfrm>
            <a:off x="7595616" y="4364735"/>
            <a:ext cx="134620" cy="773430"/>
          </a:xfrm>
          <a:custGeom>
            <a:rect l="l" t="t" r="r" b="b"/>
            <a:pathLst>
              <a:path w="134620" h="773429">
                <a:moveTo>
                  <a:pt x="134111" y="0"/>
                </a:moveTo>
                <a:lnTo>
                  <a:pt x="0" y="0"/>
                </a:lnTo>
                <a:lnTo>
                  <a:pt x="0" y="773214"/>
                </a:lnTo>
                <a:lnTo>
                  <a:pt x="134111" y="773214"/>
                </a:lnTo>
                <a:lnTo>
                  <a:pt x="134111" y="0"/>
                </a:lnTo>
                <a:close/>
              </a:path>
            </a:pathLst>
          </a:custGeom>
          <a:solidFill>
            <a:srgbClr val="6F309F"/>
          </a:solidFill>
        </p:spPr>
        <p:txBody>
          <a:bodyPr wrap="square" lIns="0" tIns="0" rIns="0" bIns="0" rtlCol="0"/>
          <a:lstStyle/>
          <a:p/>
        </p:txBody>
      </p:sp>
      <p:sp>
        <p:nvSpPr>
          <p:cNvPr id="29" name="object 29"/>
          <p:cNvSpPr/>
          <p:nvPr/>
        </p:nvSpPr>
        <p:spPr>
          <a:xfrm>
            <a:off x="685800" y="4236720"/>
            <a:ext cx="131445" cy="901700"/>
          </a:xfrm>
          <a:custGeom>
            <a:rect l="l" t="t" r="r" b="b"/>
            <a:pathLst>
              <a:path w="131444" h="901700">
                <a:moveTo>
                  <a:pt x="131063" y="0"/>
                </a:moveTo>
                <a:lnTo>
                  <a:pt x="0" y="0"/>
                </a:lnTo>
                <a:lnTo>
                  <a:pt x="0" y="901230"/>
                </a:lnTo>
                <a:lnTo>
                  <a:pt x="131063" y="901230"/>
                </a:lnTo>
                <a:lnTo>
                  <a:pt x="131063" y="0"/>
                </a:lnTo>
                <a:close/>
              </a:path>
            </a:pathLst>
          </a:custGeom>
          <a:solidFill>
            <a:srgbClr val="0263AB"/>
          </a:solidFill>
        </p:spPr>
        <p:txBody>
          <a:bodyPr wrap="square" lIns="0" tIns="0" rIns="0" bIns="0" rtlCol="0"/>
          <a:lstStyle/>
          <a:p/>
        </p:txBody>
      </p:sp>
      <p:sp>
        <p:nvSpPr>
          <p:cNvPr id="30" name="object 30"/>
          <p:cNvSpPr/>
          <p:nvPr/>
        </p:nvSpPr>
        <p:spPr>
          <a:xfrm>
            <a:off x="1859279" y="4154423"/>
            <a:ext cx="134620" cy="983615"/>
          </a:xfrm>
          <a:custGeom>
            <a:rect l="l" t="t" r="r" b="b"/>
            <a:pathLst>
              <a:path w="134619" h="983614">
                <a:moveTo>
                  <a:pt x="134112" y="0"/>
                </a:moveTo>
                <a:lnTo>
                  <a:pt x="0" y="0"/>
                </a:lnTo>
                <a:lnTo>
                  <a:pt x="0" y="983526"/>
                </a:lnTo>
                <a:lnTo>
                  <a:pt x="134112" y="983526"/>
                </a:lnTo>
                <a:lnTo>
                  <a:pt x="134112" y="0"/>
                </a:lnTo>
                <a:close/>
              </a:path>
            </a:pathLst>
          </a:custGeom>
          <a:solidFill>
            <a:srgbClr val="0263AB"/>
          </a:solidFill>
        </p:spPr>
        <p:txBody>
          <a:bodyPr wrap="square" lIns="0" tIns="0" rIns="0" bIns="0" rtlCol="0"/>
          <a:lstStyle/>
          <a:p/>
        </p:txBody>
      </p:sp>
      <p:sp>
        <p:nvSpPr>
          <p:cNvPr id="31" name="object 31"/>
          <p:cNvSpPr/>
          <p:nvPr/>
        </p:nvSpPr>
        <p:spPr>
          <a:xfrm>
            <a:off x="3032760" y="4294632"/>
            <a:ext cx="134620" cy="843915"/>
          </a:xfrm>
          <a:custGeom>
            <a:rect l="l" t="t" r="r" b="b"/>
            <a:pathLst>
              <a:path w="134619" h="843914">
                <a:moveTo>
                  <a:pt x="134112" y="0"/>
                </a:moveTo>
                <a:lnTo>
                  <a:pt x="0" y="0"/>
                </a:lnTo>
                <a:lnTo>
                  <a:pt x="0" y="843318"/>
                </a:lnTo>
                <a:lnTo>
                  <a:pt x="134112" y="843318"/>
                </a:lnTo>
                <a:lnTo>
                  <a:pt x="134112" y="0"/>
                </a:lnTo>
                <a:close/>
              </a:path>
            </a:pathLst>
          </a:custGeom>
          <a:solidFill>
            <a:srgbClr val="0263AB"/>
          </a:solidFill>
        </p:spPr>
        <p:txBody>
          <a:bodyPr wrap="square" lIns="0" tIns="0" rIns="0" bIns="0" rtlCol="0"/>
          <a:lstStyle/>
          <a:p/>
        </p:txBody>
      </p:sp>
      <p:sp>
        <p:nvSpPr>
          <p:cNvPr id="32" name="object 32"/>
          <p:cNvSpPr/>
          <p:nvPr/>
        </p:nvSpPr>
        <p:spPr>
          <a:xfrm>
            <a:off x="4206240" y="4270247"/>
            <a:ext cx="134620" cy="868044"/>
          </a:xfrm>
          <a:custGeom>
            <a:rect l="l" t="t" r="r" b="b"/>
            <a:pathLst>
              <a:path w="134620" h="868044">
                <a:moveTo>
                  <a:pt x="134112" y="0"/>
                </a:moveTo>
                <a:lnTo>
                  <a:pt x="0" y="0"/>
                </a:lnTo>
                <a:lnTo>
                  <a:pt x="0" y="867702"/>
                </a:lnTo>
                <a:lnTo>
                  <a:pt x="134112" y="867702"/>
                </a:lnTo>
                <a:lnTo>
                  <a:pt x="134112" y="0"/>
                </a:lnTo>
                <a:close/>
              </a:path>
            </a:pathLst>
          </a:custGeom>
          <a:solidFill>
            <a:srgbClr val="0263AB"/>
          </a:solidFill>
        </p:spPr>
        <p:txBody>
          <a:bodyPr wrap="square" lIns="0" tIns="0" rIns="0" bIns="0" rtlCol="0"/>
          <a:lstStyle/>
          <a:p/>
        </p:txBody>
      </p:sp>
      <p:sp>
        <p:nvSpPr>
          <p:cNvPr id="33" name="object 33"/>
          <p:cNvSpPr/>
          <p:nvPr/>
        </p:nvSpPr>
        <p:spPr>
          <a:xfrm>
            <a:off x="5379720" y="4023359"/>
            <a:ext cx="134620" cy="1115060"/>
          </a:xfrm>
          <a:custGeom>
            <a:rect l="l" t="t" r="r" b="b"/>
            <a:pathLst>
              <a:path w="134620" h="1115060">
                <a:moveTo>
                  <a:pt x="134112" y="0"/>
                </a:moveTo>
                <a:lnTo>
                  <a:pt x="0" y="0"/>
                </a:lnTo>
                <a:lnTo>
                  <a:pt x="0" y="1114590"/>
                </a:lnTo>
                <a:lnTo>
                  <a:pt x="134112" y="1114590"/>
                </a:lnTo>
                <a:lnTo>
                  <a:pt x="134112" y="0"/>
                </a:lnTo>
                <a:close/>
              </a:path>
            </a:pathLst>
          </a:custGeom>
          <a:solidFill>
            <a:srgbClr val="0263AB"/>
          </a:solidFill>
        </p:spPr>
        <p:txBody>
          <a:bodyPr wrap="square" lIns="0" tIns="0" rIns="0" bIns="0" rtlCol="0"/>
          <a:lstStyle/>
          <a:p/>
        </p:txBody>
      </p:sp>
      <p:sp>
        <p:nvSpPr>
          <p:cNvPr id="34" name="object 34"/>
          <p:cNvSpPr/>
          <p:nvPr/>
        </p:nvSpPr>
        <p:spPr>
          <a:xfrm>
            <a:off x="6553200" y="4117847"/>
            <a:ext cx="134620" cy="1020444"/>
          </a:xfrm>
          <a:custGeom>
            <a:rect l="l" t="t" r="r" b="b"/>
            <a:pathLst>
              <a:path w="134620" h="1020444">
                <a:moveTo>
                  <a:pt x="134111" y="0"/>
                </a:moveTo>
                <a:lnTo>
                  <a:pt x="0" y="0"/>
                </a:lnTo>
                <a:lnTo>
                  <a:pt x="0" y="1020102"/>
                </a:lnTo>
                <a:lnTo>
                  <a:pt x="134111" y="1020102"/>
                </a:lnTo>
                <a:lnTo>
                  <a:pt x="134111" y="0"/>
                </a:lnTo>
                <a:close/>
              </a:path>
            </a:pathLst>
          </a:custGeom>
          <a:solidFill>
            <a:srgbClr val="0263AB"/>
          </a:solidFill>
        </p:spPr>
        <p:txBody>
          <a:bodyPr wrap="square" lIns="0" tIns="0" rIns="0" bIns="0" rtlCol="0"/>
          <a:lstStyle/>
          <a:p/>
        </p:txBody>
      </p:sp>
      <p:sp>
        <p:nvSpPr>
          <p:cNvPr id="35" name="object 35"/>
          <p:cNvSpPr/>
          <p:nvPr/>
        </p:nvSpPr>
        <p:spPr>
          <a:xfrm>
            <a:off x="7729728" y="4364735"/>
            <a:ext cx="131445" cy="773430"/>
          </a:xfrm>
          <a:custGeom>
            <a:rect l="l" t="t" r="r" b="b"/>
            <a:pathLst>
              <a:path w="131445" h="773429">
                <a:moveTo>
                  <a:pt x="131064" y="0"/>
                </a:moveTo>
                <a:lnTo>
                  <a:pt x="0" y="0"/>
                </a:lnTo>
                <a:lnTo>
                  <a:pt x="0" y="773214"/>
                </a:lnTo>
                <a:lnTo>
                  <a:pt x="131064" y="773214"/>
                </a:lnTo>
                <a:lnTo>
                  <a:pt x="131064" y="0"/>
                </a:lnTo>
                <a:close/>
              </a:path>
            </a:pathLst>
          </a:custGeom>
          <a:solidFill>
            <a:srgbClr val="0263AB"/>
          </a:solidFill>
        </p:spPr>
        <p:txBody>
          <a:bodyPr wrap="square" lIns="0" tIns="0" rIns="0" bIns="0" rtlCol="0"/>
          <a:lstStyle/>
          <a:p/>
        </p:txBody>
      </p:sp>
      <p:sp>
        <p:nvSpPr>
          <p:cNvPr id="36" name="object 36"/>
          <p:cNvSpPr/>
          <p:nvPr/>
        </p:nvSpPr>
        <p:spPr>
          <a:xfrm>
            <a:off x="816863" y="4837176"/>
            <a:ext cx="134620" cy="300990"/>
          </a:xfrm>
          <a:custGeom>
            <a:rect l="l" t="t" r="r" b="b"/>
            <a:pathLst>
              <a:path w="134619" h="300989">
                <a:moveTo>
                  <a:pt x="134112" y="0"/>
                </a:moveTo>
                <a:lnTo>
                  <a:pt x="0" y="0"/>
                </a:lnTo>
                <a:lnTo>
                  <a:pt x="0" y="300774"/>
                </a:lnTo>
                <a:lnTo>
                  <a:pt x="134112" y="300774"/>
                </a:lnTo>
                <a:lnTo>
                  <a:pt x="134112" y="0"/>
                </a:lnTo>
                <a:close/>
              </a:path>
            </a:pathLst>
          </a:custGeom>
          <a:solidFill>
            <a:srgbClr val="323232"/>
          </a:solidFill>
        </p:spPr>
        <p:txBody>
          <a:bodyPr wrap="square" lIns="0" tIns="0" rIns="0" bIns="0" rtlCol="0"/>
          <a:lstStyle/>
          <a:p/>
        </p:txBody>
      </p:sp>
      <p:sp>
        <p:nvSpPr>
          <p:cNvPr id="37" name="object 37"/>
          <p:cNvSpPr/>
          <p:nvPr/>
        </p:nvSpPr>
        <p:spPr>
          <a:xfrm>
            <a:off x="1993392" y="4919471"/>
            <a:ext cx="131445" cy="219075"/>
          </a:xfrm>
          <a:custGeom>
            <a:rect l="l" t="t" r="r" b="b"/>
            <a:pathLst>
              <a:path w="131444" h="219075">
                <a:moveTo>
                  <a:pt x="131063" y="0"/>
                </a:moveTo>
                <a:lnTo>
                  <a:pt x="0" y="0"/>
                </a:lnTo>
                <a:lnTo>
                  <a:pt x="0" y="218478"/>
                </a:lnTo>
                <a:lnTo>
                  <a:pt x="131063" y="218478"/>
                </a:lnTo>
                <a:lnTo>
                  <a:pt x="131063" y="0"/>
                </a:lnTo>
                <a:close/>
              </a:path>
            </a:pathLst>
          </a:custGeom>
          <a:solidFill>
            <a:srgbClr val="323232"/>
          </a:solidFill>
        </p:spPr>
        <p:txBody>
          <a:bodyPr wrap="square" lIns="0" tIns="0" rIns="0" bIns="0" rtlCol="0"/>
          <a:lstStyle/>
          <a:p/>
        </p:txBody>
      </p:sp>
      <p:sp>
        <p:nvSpPr>
          <p:cNvPr id="38" name="object 38"/>
          <p:cNvSpPr/>
          <p:nvPr/>
        </p:nvSpPr>
        <p:spPr>
          <a:xfrm>
            <a:off x="3166872" y="5010911"/>
            <a:ext cx="131445" cy="127635"/>
          </a:xfrm>
          <a:custGeom>
            <a:rect l="l" t="t" r="r" b="b"/>
            <a:pathLst>
              <a:path w="131445" h="127635">
                <a:moveTo>
                  <a:pt x="131063" y="0"/>
                </a:moveTo>
                <a:lnTo>
                  <a:pt x="0" y="0"/>
                </a:lnTo>
                <a:lnTo>
                  <a:pt x="0" y="127038"/>
                </a:lnTo>
                <a:lnTo>
                  <a:pt x="131063" y="127038"/>
                </a:lnTo>
                <a:lnTo>
                  <a:pt x="131063" y="0"/>
                </a:lnTo>
                <a:close/>
              </a:path>
            </a:pathLst>
          </a:custGeom>
          <a:solidFill>
            <a:srgbClr val="323232"/>
          </a:solidFill>
        </p:spPr>
        <p:txBody>
          <a:bodyPr wrap="square" lIns="0" tIns="0" rIns="0" bIns="0" rtlCol="0"/>
          <a:lstStyle/>
          <a:p/>
        </p:txBody>
      </p:sp>
      <p:sp>
        <p:nvSpPr>
          <p:cNvPr id="39" name="object 39"/>
          <p:cNvSpPr/>
          <p:nvPr/>
        </p:nvSpPr>
        <p:spPr>
          <a:xfrm>
            <a:off x="4340352" y="4837176"/>
            <a:ext cx="134620" cy="300990"/>
          </a:xfrm>
          <a:custGeom>
            <a:rect l="l" t="t" r="r" b="b"/>
            <a:pathLst>
              <a:path w="134620" h="300989">
                <a:moveTo>
                  <a:pt x="134112" y="0"/>
                </a:moveTo>
                <a:lnTo>
                  <a:pt x="0" y="0"/>
                </a:lnTo>
                <a:lnTo>
                  <a:pt x="0" y="300774"/>
                </a:lnTo>
                <a:lnTo>
                  <a:pt x="134112" y="300774"/>
                </a:lnTo>
                <a:lnTo>
                  <a:pt x="134112" y="0"/>
                </a:lnTo>
                <a:close/>
              </a:path>
            </a:pathLst>
          </a:custGeom>
          <a:solidFill>
            <a:srgbClr val="323232"/>
          </a:solidFill>
        </p:spPr>
        <p:txBody>
          <a:bodyPr wrap="square" lIns="0" tIns="0" rIns="0" bIns="0" rtlCol="0"/>
          <a:lstStyle/>
          <a:p/>
        </p:txBody>
      </p:sp>
      <p:sp>
        <p:nvSpPr>
          <p:cNvPr id="40" name="object 40"/>
          <p:cNvSpPr/>
          <p:nvPr/>
        </p:nvSpPr>
        <p:spPr>
          <a:xfrm>
            <a:off x="6687311" y="5109483"/>
            <a:ext cx="134620" cy="0"/>
          </a:xfrm>
          <a:custGeom>
            <a:rect l="l" t="t" r="r" b="b"/>
            <a:pathLst>
              <a:path w="134620">
                <a:moveTo>
                  <a:pt x="0" y="0"/>
                </a:moveTo>
                <a:lnTo>
                  <a:pt x="134112" y="0"/>
                </a:lnTo>
              </a:path>
            </a:pathLst>
          </a:custGeom>
          <a:ln w="56934">
            <a:solidFill>
              <a:srgbClr val="323232"/>
            </a:solidFill>
          </a:ln>
        </p:spPr>
        <p:txBody>
          <a:bodyPr wrap="square" lIns="0" tIns="0" rIns="0" bIns="0" rtlCol="0"/>
          <a:lstStyle/>
          <a:p/>
        </p:txBody>
      </p:sp>
      <p:sp>
        <p:nvSpPr>
          <p:cNvPr id="41" name="object 41"/>
          <p:cNvSpPr/>
          <p:nvPr/>
        </p:nvSpPr>
        <p:spPr>
          <a:xfrm>
            <a:off x="7860792" y="4983479"/>
            <a:ext cx="134620" cy="154940"/>
          </a:xfrm>
          <a:custGeom>
            <a:rect l="l" t="t" r="r" b="b"/>
            <a:pathLst>
              <a:path w="134620" h="154939">
                <a:moveTo>
                  <a:pt x="134111" y="0"/>
                </a:moveTo>
                <a:lnTo>
                  <a:pt x="0" y="0"/>
                </a:lnTo>
                <a:lnTo>
                  <a:pt x="0" y="154470"/>
                </a:lnTo>
                <a:lnTo>
                  <a:pt x="134111" y="154470"/>
                </a:lnTo>
                <a:lnTo>
                  <a:pt x="134111" y="0"/>
                </a:lnTo>
                <a:close/>
              </a:path>
            </a:pathLst>
          </a:custGeom>
          <a:solidFill>
            <a:srgbClr val="323232"/>
          </a:solidFill>
        </p:spPr>
        <p:txBody>
          <a:bodyPr wrap="square" lIns="0" tIns="0" rIns="0" bIns="0" rtlCol="0"/>
          <a:lstStyle/>
          <a:p/>
        </p:txBody>
      </p:sp>
      <p:sp>
        <p:nvSpPr>
          <p:cNvPr id="42" name="object 42"/>
          <p:cNvSpPr/>
          <p:nvPr/>
        </p:nvSpPr>
        <p:spPr>
          <a:xfrm>
            <a:off x="950975" y="5026152"/>
            <a:ext cx="134620" cy="112395"/>
          </a:xfrm>
          <a:custGeom>
            <a:rect l="l" t="t" r="r" b="b"/>
            <a:pathLst>
              <a:path w="134619" h="112395">
                <a:moveTo>
                  <a:pt x="134112" y="0"/>
                </a:moveTo>
                <a:lnTo>
                  <a:pt x="0" y="0"/>
                </a:lnTo>
                <a:lnTo>
                  <a:pt x="0" y="111798"/>
                </a:lnTo>
                <a:lnTo>
                  <a:pt x="134112" y="111798"/>
                </a:lnTo>
                <a:lnTo>
                  <a:pt x="134112" y="0"/>
                </a:lnTo>
                <a:close/>
              </a:path>
            </a:pathLst>
          </a:custGeom>
          <a:solidFill>
            <a:srgbClr val="BFBFBF"/>
          </a:solidFill>
        </p:spPr>
        <p:txBody>
          <a:bodyPr wrap="square" lIns="0" tIns="0" rIns="0" bIns="0" rtlCol="0"/>
          <a:lstStyle/>
          <a:p/>
        </p:txBody>
      </p:sp>
      <p:sp>
        <p:nvSpPr>
          <p:cNvPr id="43" name="object 43"/>
          <p:cNvSpPr/>
          <p:nvPr/>
        </p:nvSpPr>
        <p:spPr>
          <a:xfrm>
            <a:off x="2124455" y="5029200"/>
            <a:ext cx="134620" cy="109220"/>
          </a:xfrm>
          <a:custGeom>
            <a:rect l="l" t="t" r="r" b="b"/>
            <a:pathLst>
              <a:path w="134619" h="109220">
                <a:moveTo>
                  <a:pt x="134112" y="0"/>
                </a:moveTo>
                <a:lnTo>
                  <a:pt x="0" y="0"/>
                </a:lnTo>
                <a:lnTo>
                  <a:pt x="0" y="108750"/>
                </a:lnTo>
                <a:lnTo>
                  <a:pt x="134112" y="108750"/>
                </a:lnTo>
                <a:lnTo>
                  <a:pt x="134112" y="0"/>
                </a:lnTo>
                <a:close/>
              </a:path>
            </a:pathLst>
          </a:custGeom>
          <a:solidFill>
            <a:srgbClr val="BFBFBF"/>
          </a:solidFill>
        </p:spPr>
        <p:txBody>
          <a:bodyPr wrap="square" lIns="0" tIns="0" rIns="0" bIns="0" rtlCol="0"/>
          <a:lstStyle/>
          <a:p/>
        </p:txBody>
      </p:sp>
      <p:sp>
        <p:nvSpPr>
          <p:cNvPr id="44" name="object 44"/>
          <p:cNvSpPr/>
          <p:nvPr/>
        </p:nvSpPr>
        <p:spPr>
          <a:xfrm>
            <a:off x="3297935" y="5117103"/>
            <a:ext cx="134620" cy="0"/>
          </a:xfrm>
          <a:custGeom>
            <a:rect l="l" t="t" r="r" b="b"/>
            <a:pathLst>
              <a:path w="134620">
                <a:moveTo>
                  <a:pt x="0" y="0"/>
                </a:moveTo>
                <a:lnTo>
                  <a:pt x="134112" y="0"/>
                </a:lnTo>
              </a:path>
            </a:pathLst>
          </a:custGeom>
          <a:ln w="41694">
            <a:solidFill>
              <a:srgbClr val="BFBFBF"/>
            </a:solidFill>
          </a:ln>
        </p:spPr>
        <p:txBody>
          <a:bodyPr wrap="square" lIns="0" tIns="0" rIns="0" bIns="0" rtlCol="0"/>
          <a:lstStyle/>
          <a:p/>
        </p:txBody>
      </p:sp>
      <p:sp>
        <p:nvSpPr>
          <p:cNvPr id="45" name="object 45"/>
          <p:cNvSpPr/>
          <p:nvPr/>
        </p:nvSpPr>
        <p:spPr>
          <a:xfrm>
            <a:off x="4474464" y="5118627"/>
            <a:ext cx="131445" cy="0"/>
          </a:xfrm>
          <a:custGeom>
            <a:rect l="l" t="t" r="r" b="b"/>
            <a:pathLst>
              <a:path w="131445">
                <a:moveTo>
                  <a:pt x="0" y="0"/>
                </a:moveTo>
                <a:lnTo>
                  <a:pt x="131063" y="0"/>
                </a:lnTo>
              </a:path>
            </a:pathLst>
          </a:custGeom>
          <a:ln w="38646">
            <a:solidFill>
              <a:srgbClr val="BFBFBF"/>
            </a:solidFill>
          </a:ln>
        </p:spPr>
        <p:txBody>
          <a:bodyPr wrap="square" lIns="0" tIns="0" rIns="0" bIns="0" rtlCol="0"/>
          <a:lstStyle/>
          <a:p/>
        </p:txBody>
      </p:sp>
      <p:sp>
        <p:nvSpPr>
          <p:cNvPr id="46" name="object 46"/>
          <p:cNvSpPr/>
          <p:nvPr/>
        </p:nvSpPr>
        <p:spPr>
          <a:xfrm>
            <a:off x="6821423" y="5109483"/>
            <a:ext cx="134620" cy="0"/>
          </a:xfrm>
          <a:custGeom>
            <a:rect l="l" t="t" r="r" b="b"/>
            <a:pathLst>
              <a:path w="134620">
                <a:moveTo>
                  <a:pt x="0" y="0"/>
                </a:moveTo>
                <a:lnTo>
                  <a:pt x="134111" y="0"/>
                </a:lnTo>
              </a:path>
            </a:pathLst>
          </a:custGeom>
          <a:ln w="56934">
            <a:solidFill>
              <a:srgbClr val="BFBFBF"/>
            </a:solidFill>
          </a:ln>
        </p:spPr>
        <p:txBody>
          <a:bodyPr wrap="square" lIns="0" tIns="0" rIns="0" bIns="0" rtlCol="0"/>
          <a:lstStyle/>
          <a:p/>
        </p:txBody>
      </p:sp>
      <p:sp>
        <p:nvSpPr>
          <p:cNvPr id="47" name="object 47"/>
          <p:cNvSpPr/>
          <p:nvPr/>
        </p:nvSpPr>
        <p:spPr>
          <a:xfrm>
            <a:off x="3432047" y="5095766"/>
            <a:ext cx="134620" cy="0"/>
          </a:xfrm>
          <a:custGeom>
            <a:rect l="l" t="t" r="r" b="b"/>
            <a:pathLst>
              <a:path w="134620">
                <a:moveTo>
                  <a:pt x="0" y="0"/>
                </a:moveTo>
                <a:lnTo>
                  <a:pt x="134112" y="0"/>
                </a:lnTo>
              </a:path>
            </a:pathLst>
          </a:custGeom>
          <a:ln w="84366">
            <a:solidFill>
              <a:srgbClr val="504DE0"/>
            </a:solidFill>
          </a:ln>
        </p:spPr>
        <p:txBody>
          <a:bodyPr wrap="square" lIns="0" tIns="0" rIns="0" bIns="0" rtlCol="0"/>
          <a:lstStyle/>
          <a:p/>
        </p:txBody>
      </p:sp>
      <p:sp>
        <p:nvSpPr>
          <p:cNvPr id="48" name="object 48"/>
          <p:cNvSpPr/>
          <p:nvPr/>
        </p:nvSpPr>
        <p:spPr>
          <a:xfrm>
            <a:off x="4605528" y="5118627"/>
            <a:ext cx="134620" cy="0"/>
          </a:xfrm>
          <a:custGeom>
            <a:rect l="l" t="t" r="r" b="b"/>
            <a:pathLst>
              <a:path w="134620">
                <a:moveTo>
                  <a:pt x="0" y="0"/>
                </a:moveTo>
                <a:lnTo>
                  <a:pt x="134112" y="0"/>
                </a:lnTo>
              </a:path>
            </a:pathLst>
          </a:custGeom>
          <a:ln w="38646">
            <a:solidFill>
              <a:srgbClr val="504DE0"/>
            </a:solidFill>
          </a:ln>
        </p:spPr>
        <p:txBody>
          <a:bodyPr wrap="square" lIns="0" tIns="0" rIns="0" bIns="0" rtlCol="0"/>
          <a:lstStyle/>
          <a:p/>
        </p:txBody>
      </p:sp>
      <p:sp>
        <p:nvSpPr>
          <p:cNvPr id="49" name="object 49"/>
          <p:cNvSpPr/>
          <p:nvPr/>
        </p:nvSpPr>
        <p:spPr>
          <a:xfrm>
            <a:off x="5782055" y="4888991"/>
            <a:ext cx="131445" cy="249554"/>
          </a:xfrm>
          <a:custGeom>
            <a:rect l="l" t="t" r="r" b="b"/>
            <a:pathLst>
              <a:path w="131445" h="249552">
                <a:moveTo>
                  <a:pt x="131064" y="0"/>
                </a:moveTo>
                <a:lnTo>
                  <a:pt x="0" y="0"/>
                </a:lnTo>
                <a:lnTo>
                  <a:pt x="0" y="248958"/>
                </a:lnTo>
                <a:lnTo>
                  <a:pt x="131064" y="248958"/>
                </a:lnTo>
                <a:lnTo>
                  <a:pt x="131064" y="0"/>
                </a:lnTo>
                <a:close/>
              </a:path>
            </a:pathLst>
          </a:custGeom>
          <a:solidFill>
            <a:srgbClr val="504DE0"/>
          </a:solidFill>
        </p:spPr>
        <p:txBody>
          <a:bodyPr wrap="square" lIns="0" tIns="0" rIns="0" bIns="0" rtlCol="0"/>
          <a:lstStyle/>
          <a:p/>
        </p:txBody>
      </p:sp>
      <p:sp>
        <p:nvSpPr>
          <p:cNvPr id="50" name="object 50"/>
          <p:cNvSpPr/>
          <p:nvPr/>
        </p:nvSpPr>
        <p:spPr>
          <a:xfrm>
            <a:off x="6955535" y="5109483"/>
            <a:ext cx="131445" cy="0"/>
          </a:xfrm>
          <a:custGeom>
            <a:rect l="l" t="t" r="r" b="b"/>
            <a:pathLst>
              <a:path w="131445">
                <a:moveTo>
                  <a:pt x="0" y="0"/>
                </a:moveTo>
                <a:lnTo>
                  <a:pt x="131064" y="0"/>
                </a:lnTo>
              </a:path>
            </a:pathLst>
          </a:custGeom>
          <a:ln w="56934">
            <a:solidFill>
              <a:srgbClr val="504DE0"/>
            </a:solidFill>
          </a:ln>
        </p:spPr>
        <p:txBody>
          <a:bodyPr wrap="square" lIns="0" tIns="0" rIns="0" bIns="0" rtlCol="0"/>
          <a:lstStyle/>
          <a:p/>
        </p:txBody>
      </p:sp>
      <p:sp>
        <p:nvSpPr>
          <p:cNvPr id="51" name="object 51"/>
          <p:cNvSpPr/>
          <p:nvPr/>
        </p:nvSpPr>
        <p:spPr>
          <a:xfrm>
            <a:off x="8129016" y="4983479"/>
            <a:ext cx="134620" cy="154940"/>
          </a:xfrm>
          <a:custGeom>
            <a:rect l="l" t="t" r="r" b="b"/>
            <a:pathLst>
              <a:path w="134620" h="154939">
                <a:moveTo>
                  <a:pt x="134111" y="0"/>
                </a:moveTo>
                <a:lnTo>
                  <a:pt x="0" y="0"/>
                </a:lnTo>
                <a:lnTo>
                  <a:pt x="0" y="154470"/>
                </a:lnTo>
                <a:lnTo>
                  <a:pt x="134111" y="154470"/>
                </a:lnTo>
                <a:lnTo>
                  <a:pt x="134111" y="0"/>
                </a:lnTo>
                <a:close/>
              </a:path>
            </a:pathLst>
          </a:custGeom>
          <a:solidFill>
            <a:srgbClr val="504DE0"/>
          </a:solidFill>
        </p:spPr>
        <p:txBody>
          <a:bodyPr wrap="square" lIns="0" tIns="0" rIns="0" bIns="0" rtlCol="0"/>
          <a:lstStyle/>
          <a:p/>
        </p:txBody>
      </p:sp>
      <p:sp>
        <p:nvSpPr>
          <p:cNvPr id="52" name="object 52"/>
          <p:cNvSpPr/>
          <p:nvPr/>
        </p:nvSpPr>
        <p:spPr>
          <a:xfrm>
            <a:off x="2392679" y="5029200"/>
            <a:ext cx="134620" cy="109220"/>
          </a:xfrm>
          <a:custGeom>
            <a:rect l="l" t="t" r="r" b="b"/>
            <a:pathLst>
              <a:path w="134619" h="109220">
                <a:moveTo>
                  <a:pt x="134112" y="0"/>
                </a:moveTo>
                <a:lnTo>
                  <a:pt x="0" y="0"/>
                </a:lnTo>
                <a:lnTo>
                  <a:pt x="0" y="108750"/>
                </a:lnTo>
                <a:lnTo>
                  <a:pt x="134112" y="108750"/>
                </a:lnTo>
                <a:lnTo>
                  <a:pt x="134112" y="0"/>
                </a:lnTo>
                <a:close/>
              </a:path>
            </a:pathLst>
          </a:custGeom>
          <a:solidFill>
            <a:srgbClr val="1BB8AA"/>
          </a:solidFill>
        </p:spPr>
        <p:txBody>
          <a:bodyPr wrap="square" lIns="0" tIns="0" rIns="0" bIns="0" rtlCol="0"/>
          <a:lstStyle/>
          <a:p/>
        </p:txBody>
      </p:sp>
      <p:sp>
        <p:nvSpPr>
          <p:cNvPr id="53" name="object 53"/>
          <p:cNvSpPr/>
          <p:nvPr/>
        </p:nvSpPr>
        <p:spPr>
          <a:xfrm>
            <a:off x="3566159" y="5117103"/>
            <a:ext cx="134620" cy="0"/>
          </a:xfrm>
          <a:custGeom>
            <a:rect l="l" t="t" r="r" b="b"/>
            <a:pathLst>
              <a:path w="134620">
                <a:moveTo>
                  <a:pt x="0" y="0"/>
                </a:moveTo>
                <a:lnTo>
                  <a:pt x="134112" y="0"/>
                </a:lnTo>
              </a:path>
            </a:pathLst>
          </a:custGeom>
          <a:ln w="41694">
            <a:solidFill>
              <a:srgbClr val="1BB8AA"/>
            </a:solidFill>
          </a:ln>
        </p:spPr>
        <p:txBody>
          <a:bodyPr wrap="square" lIns="0" tIns="0" rIns="0" bIns="0" rtlCol="0"/>
          <a:lstStyle/>
          <a:p/>
        </p:txBody>
      </p:sp>
      <p:sp>
        <p:nvSpPr>
          <p:cNvPr id="54" name="object 54"/>
          <p:cNvSpPr/>
          <p:nvPr/>
        </p:nvSpPr>
        <p:spPr>
          <a:xfrm>
            <a:off x="4739640" y="5109483"/>
            <a:ext cx="134620" cy="0"/>
          </a:xfrm>
          <a:custGeom>
            <a:rect l="l" t="t" r="r" b="b"/>
            <a:pathLst>
              <a:path w="134620">
                <a:moveTo>
                  <a:pt x="0" y="0"/>
                </a:moveTo>
                <a:lnTo>
                  <a:pt x="134112" y="0"/>
                </a:lnTo>
              </a:path>
            </a:pathLst>
          </a:custGeom>
          <a:ln w="56934">
            <a:solidFill>
              <a:srgbClr val="1BB8AA"/>
            </a:solidFill>
          </a:ln>
        </p:spPr>
        <p:txBody>
          <a:bodyPr wrap="square" lIns="0" tIns="0" rIns="0" bIns="0" rtlCol="0"/>
          <a:lstStyle/>
          <a:p/>
        </p:txBody>
      </p:sp>
      <p:sp>
        <p:nvSpPr>
          <p:cNvPr id="55" name="object 55"/>
          <p:cNvSpPr/>
          <p:nvPr/>
        </p:nvSpPr>
        <p:spPr>
          <a:xfrm>
            <a:off x="5913120" y="4888991"/>
            <a:ext cx="134620" cy="249554"/>
          </a:xfrm>
          <a:custGeom>
            <a:rect l="l" t="t" r="r" b="b"/>
            <a:pathLst>
              <a:path w="134620" h="249552">
                <a:moveTo>
                  <a:pt x="134112" y="0"/>
                </a:moveTo>
                <a:lnTo>
                  <a:pt x="0" y="0"/>
                </a:lnTo>
                <a:lnTo>
                  <a:pt x="0" y="248958"/>
                </a:lnTo>
                <a:lnTo>
                  <a:pt x="134112" y="248958"/>
                </a:lnTo>
                <a:lnTo>
                  <a:pt x="134112" y="0"/>
                </a:lnTo>
                <a:close/>
              </a:path>
            </a:pathLst>
          </a:custGeom>
          <a:solidFill>
            <a:srgbClr val="1BB8AA"/>
          </a:solidFill>
        </p:spPr>
        <p:txBody>
          <a:bodyPr wrap="square" lIns="0" tIns="0" rIns="0" bIns="0" rtlCol="0"/>
          <a:lstStyle/>
          <a:p/>
        </p:txBody>
      </p:sp>
      <p:sp>
        <p:nvSpPr>
          <p:cNvPr id="56" name="object 56"/>
          <p:cNvSpPr/>
          <p:nvPr/>
        </p:nvSpPr>
        <p:spPr>
          <a:xfrm>
            <a:off x="7086600" y="5123198"/>
            <a:ext cx="134620" cy="0"/>
          </a:xfrm>
          <a:custGeom>
            <a:rect l="l" t="t" r="r" b="b"/>
            <a:pathLst>
              <a:path w="134620">
                <a:moveTo>
                  <a:pt x="0" y="0"/>
                </a:moveTo>
                <a:lnTo>
                  <a:pt x="134111" y="0"/>
                </a:lnTo>
              </a:path>
            </a:pathLst>
          </a:custGeom>
          <a:ln w="29502">
            <a:solidFill>
              <a:srgbClr val="1BB8AA"/>
            </a:solidFill>
          </a:ln>
        </p:spPr>
        <p:txBody>
          <a:bodyPr wrap="square" lIns="0" tIns="0" rIns="0" bIns="0" rtlCol="0"/>
          <a:lstStyle/>
          <a:p/>
        </p:txBody>
      </p:sp>
      <p:sp>
        <p:nvSpPr>
          <p:cNvPr id="57" name="object 57"/>
          <p:cNvSpPr/>
          <p:nvPr/>
        </p:nvSpPr>
        <p:spPr>
          <a:xfrm>
            <a:off x="8263128" y="4983479"/>
            <a:ext cx="131445" cy="154940"/>
          </a:xfrm>
          <a:custGeom>
            <a:rect l="l" t="t" r="r" b="b"/>
            <a:pathLst>
              <a:path w="131445" h="154939">
                <a:moveTo>
                  <a:pt x="131064" y="0"/>
                </a:moveTo>
                <a:lnTo>
                  <a:pt x="0" y="0"/>
                </a:lnTo>
                <a:lnTo>
                  <a:pt x="0" y="154470"/>
                </a:lnTo>
                <a:lnTo>
                  <a:pt x="131064" y="154470"/>
                </a:lnTo>
                <a:lnTo>
                  <a:pt x="131064" y="0"/>
                </a:lnTo>
                <a:close/>
              </a:path>
            </a:pathLst>
          </a:custGeom>
          <a:solidFill>
            <a:srgbClr val="1BB8AA"/>
          </a:solidFill>
        </p:spPr>
        <p:txBody>
          <a:bodyPr wrap="square" lIns="0" tIns="0" rIns="0" bIns="0" rtlCol="0"/>
          <a:lstStyle/>
          <a:p/>
        </p:txBody>
      </p:sp>
      <p:sp>
        <p:nvSpPr>
          <p:cNvPr id="58" name="object 58"/>
          <p:cNvSpPr/>
          <p:nvPr/>
        </p:nvSpPr>
        <p:spPr>
          <a:xfrm>
            <a:off x="1350263" y="4575047"/>
            <a:ext cx="134620" cy="563245"/>
          </a:xfrm>
          <a:custGeom>
            <a:rect l="l" t="t" r="r" b="b"/>
            <a:pathLst>
              <a:path w="134619" h="563245">
                <a:moveTo>
                  <a:pt x="134112" y="0"/>
                </a:moveTo>
                <a:lnTo>
                  <a:pt x="0" y="0"/>
                </a:lnTo>
                <a:lnTo>
                  <a:pt x="0" y="562902"/>
                </a:lnTo>
                <a:lnTo>
                  <a:pt x="134112" y="562902"/>
                </a:lnTo>
                <a:lnTo>
                  <a:pt x="134112" y="0"/>
                </a:lnTo>
                <a:close/>
              </a:path>
            </a:pathLst>
          </a:custGeom>
          <a:solidFill>
            <a:srgbClr val="431D5F"/>
          </a:solidFill>
        </p:spPr>
        <p:txBody>
          <a:bodyPr wrap="square" lIns="0" tIns="0" rIns="0" bIns="0" rtlCol="0"/>
          <a:lstStyle/>
          <a:p/>
        </p:txBody>
      </p:sp>
      <p:sp>
        <p:nvSpPr>
          <p:cNvPr id="59" name="object 59"/>
          <p:cNvSpPr/>
          <p:nvPr/>
        </p:nvSpPr>
        <p:spPr>
          <a:xfrm>
            <a:off x="2526792" y="4700015"/>
            <a:ext cx="131445" cy="438150"/>
          </a:xfrm>
          <a:custGeom>
            <a:rect l="l" t="t" r="r" b="b"/>
            <a:pathLst>
              <a:path w="131444" h="438150">
                <a:moveTo>
                  <a:pt x="131063" y="0"/>
                </a:moveTo>
                <a:lnTo>
                  <a:pt x="0" y="0"/>
                </a:lnTo>
                <a:lnTo>
                  <a:pt x="0" y="437934"/>
                </a:lnTo>
                <a:lnTo>
                  <a:pt x="131063" y="437934"/>
                </a:lnTo>
                <a:lnTo>
                  <a:pt x="131063" y="0"/>
                </a:lnTo>
                <a:close/>
              </a:path>
            </a:pathLst>
          </a:custGeom>
          <a:solidFill>
            <a:srgbClr val="431D5F"/>
          </a:solidFill>
        </p:spPr>
        <p:txBody>
          <a:bodyPr wrap="square" lIns="0" tIns="0" rIns="0" bIns="0" rtlCol="0"/>
          <a:lstStyle/>
          <a:p/>
        </p:txBody>
      </p:sp>
      <p:sp>
        <p:nvSpPr>
          <p:cNvPr id="60" name="object 60"/>
          <p:cNvSpPr/>
          <p:nvPr/>
        </p:nvSpPr>
        <p:spPr>
          <a:xfrm>
            <a:off x="3700271" y="4629911"/>
            <a:ext cx="134620" cy="508634"/>
          </a:xfrm>
          <a:custGeom>
            <a:rect l="l" t="t" r="r" b="b"/>
            <a:pathLst>
              <a:path w="134620" h="508634">
                <a:moveTo>
                  <a:pt x="134112" y="0"/>
                </a:moveTo>
                <a:lnTo>
                  <a:pt x="0" y="0"/>
                </a:lnTo>
                <a:lnTo>
                  <a:pt x="0" y="508038"/>
                </a:lnTo>
                <a:lnTo>
                  <a:pt x="134112" y="508038"/>
                </a:lnTo>
                <a:lnTo>
                  <a:pt x="134112" y="0"/>
                </a:lnTo>
                <a:close/>
              </a:path>
            </a:pathLst>
          </a:custGeom>
          <a:solidFill>
            <a:srgbClr val="431D5F"/>
          </a:solidFill>
        </p:spPr>
        <p:txBody>
          <a:bodyPr wrap="square" lIns="0" tIns="0" rIns="0" bIns="0" rtlCol="0"/>
          <a:lstStyle/>
          <a:p/>
        </p:txBody>
      </p:sp>
      <p:sp>
        <p:nvSpPr>
          <p:cNvPr id="61" name="object 61"/>
          <p:cNvSpPr/>
          <p:nvPr/>
        </p:nvSpPr>
        <p:spPr>
          <a:xfrm>
            <a:off x="4873752" y="4760976"/>
            <a:ext cx="134620" cy="377190"/>
          </a:xfrm>
          <a:custGeom>
            <a:rect l="l" t="t" r="r" b="b"/>
            <a:pathLst>
              <a:path w="134620" h="377189">
                <a:moveTo>
                  <a:pt x="134112" y="0"/>
                </a:moveTo>
                <a:lnTo>
                  <a:pt x="0" y="0"/>
                </a:lnTo>
                <a:lnTo>
                  <a:pt x="0" y="376974"/>
                </a:lnTo>
                <a:lnTo>
                  <a:pt x="134112" y="376974"/>
                </a:lnTo>
                <a:lnTo>
                  <a:pt x="134112" y="0"/>
                </a:lnTo>
                <a:close/>
              </a:path>
            </a:pathLst>
          </a:custGeom>
          <a:solidFill>
            <a:srgbClr val="431D5F"/>
          </a:solidFill>
        </p:spPr>
        <p:txBody>
          <a:bodyPr wrap="square" lIns="0" tIns="0" rIns="0" bIns="0" rtlCol="0"/>
          <a:lstStyle/>
          <a:p/>
        </p:txBody>
      </p:sp>
      <p:sp>
        <p:nvSpPr>
          <p:cNvPr id="62" name="object 62"/>
          <p:cNvSpPr/>
          <p:nvPr/>
        </p:nvSpPr>
        <p:spPr>
          <a:xfrm>
            <a:off x="6047232" y="4520184"/>
            <a:ext cx="134620" cy="617855"/>
          </a:xfrm>
          <a:custGeom>
            <a:rect l="l" t="t" r="r" b="b"/>
            <a:pathLst>
              <a:path w="134620" h="617854">
                <a:moveTo>
                  <a:pt x="134112" y="0"/>
                </a:moveTo>
                <a:lnTo>
                  <a:pt x="0" y="0"/>
                </a:lnTo>
                <a:lnTo>
                  <a:pt x="0" y="617766"/>
                </a:lnTo>
                <a:lnTo>
                  <a:pt x="134112" y="617766"/>
                </a:lnTo>
                <a:lnTo>
                  <a:pt x="134112" y="0"/>
                </a:lnTo>
                <a:close/>
              </a:path>
            </a:pathLst>
          </a:custGeom>
          <a:solidFill>
            <a:srgbClr val="431D5F"/>
          </a:solidFill>
        </p:spPr>
        <p:txBody>
          <a:bodyPr wrap="square" lIns="0" tIns="0" rIns="0" bIns="0" rtlCol="0"/>
          <a:lstStyle/>
          <a:p/>
        </p:txBody>
      </p:sp>
      <p:sp>
        <p:nvSpPr>
          <p:cNvPr id="63" name="object 63"/>
          <p:cNvSpPr/>
          <p:nvPr/>
        </p:nvSpPr>
        <p:spPr>
          <a:xfrm>
            <a:off x="7220711" y="4288535"/>
            <a:ext cx="134620" cy="849630"/>
          </a:xfrm>
          <a:custGeom>
            <a:rect l="l" t="t" r="r" b="b"/>
            <a:pathLst>
              <a:path w="134620" h="849628">
                <a:moveTo>
                  <a:pt x="134112" y="0"/>
                </a:moveTo>
                <a:lnTo>
                  <a:pt x="0" y="0"/>
                </a:lnTo>
                <a:lnTo>
                  <a:pt x="0" y="849414"/>
                </a:lnTo>
                <a:lnTo>
                  <a:pt x="134112" y="849414"/>
                </a:lnTo>
                <a:lnTo>
                  <a:pt x="134112" y="0"/>
                </a:lnTo>
                <a:close/>
              </a:path>
            </a:pathLst>
          </a:custGeom>
          <a:solidFill>
            <a:srgbClr val="431D5F"/>
          </a:solidFill>
        </p:spPr>
        <p:txBody>
          <a:bodyPr wrap="square" lIns="0" tIns="0" rIns="0" bIns="0" rtlCol="0"/>
          <a:lstStyle/>
          <a:p/>
        </p:txBody>
      </p:sp>
      <p:sp>
        <p:nvSpPr>
          <p:cNvPr id="64" name="object 64"/>
          <p:cNvSpPr/>
          <p:nvPr/>
        </p:nvSpPr>
        <p:spPr>
          <a:xfrm>
            <a:off x="8394192" y="4364735"/>
            <a:ext cx="134620" cy="773430"/>
          </a:xfrm>
          <a:custGeom>
            <a:rect l="l" t="t" r="r" b="b"/>
            <a:pathLst>
              <a:path w="134620" h="773429">
                <a:moveTo>
                  <a:pt x="134111" y="0"/>
                </a:moveTo>
                <a:lnTo>
                  <a:pt x="0" y="0"/>
                </a:lnTo>
                <a:lnTo>
                  <a:pt x="0" y="773214"/>
                </a:lnTo>
                <a:lnTo>
                  <a:pt x="134111" y="773214"/>
                </a:lnTo>
                <a:lnTo>
                  <a:pt x="134111" y="0"/>
                </a:lnTo>
                <a:close/>
              </a:path>
            </a:pathLst>
          </a:custGeom>
          <a:solidFill>
            <a:srgbClr val="431D5F"/>
          </a:solidFill>
        </p:spPr>
        <p:txBody>
          <a:bodyPr wrap="square" lIns="0" tIns="0" rIns="0" bIns="0" rtlCol="0"/>
          <a:lstStyle/>
          <a:p/>
        </p:txBody>
      </p:sp>
      <p:sp>
        <p:nvSpPr>
          <p:cNvPr id="65" name="object 65"/>
          <p:cNvSpPr/>
          <p:nvPr/>
        </p:nvSpPr>
        <p:spPr>
          <a:xfrm>
            <a:off x="1484375" y="4913376"/>
            <a:ext cx="134620" cy="224790"/>
          </a:xfrm>
          <a:custGeom>
            <a:rect l="l" t="t" r="r" b="b"/>
            <a:pathLst>
              <a:path w="134619" h="224789">
                <a:moveTo>
                  <a:pt x="134112" y="0"/>
                </a:moveTo>
                <a:lnTo>
                  <a:pt x="0" y="0"/>
                </a:lnTo>
                <a:lnTo>
                  <a:pt x="0" y="224574"/>
                </a:lnTo>
                <a:lnTo>
                  <a:pt x="134112" y="224574"/>
                </a:lnTo>
                <a:lnTo>
                  <a:pt x="134112" y="0"/>
                </a:lnTo>
                <a:close/>
              </a:path>
            </a:pathLst>
          </a:custGeom>
          <a:solidFill>
            <a:srgbClr val="013B67"/>
          </a:solidFill>
        </p:spPr>
        <p:txBody>
          <a:bodyPr wrap="square" lIns="0" tIns="0" rIns="0" bIns="0" rtlCol="0"/>
          <a:lstStyle/>
          <a:p/>
        </p:txBody>
      </p:sp>
      <p:sp>
        <p:nvSpPr>
          <p:cNvPr id="66" name="object 66"/>
          <p:cNvSpPr/>
          <p:nvPr/>
        </p:nvSpPr>
        <p:spPr>
          <a:xfrm>
            <a:off x="2657855" y="4919471"/>
            <a:ext cx="134620" cy="219075"/>
          </a:xfrm>
          <a:custGeom>
            <a:rect l="l" t="t" r="r" b="b"/>
            <a:pathLst>
              <a:path w="134619" h="219075">
                <a:moveTo>
                  <a:pt x="134112" y="0"/>
                </a:moveTo>
                <a:lnTo>
                  <a:pt x="0" y="0"/>
                </a:lnTo>
                <a:lnTo>
                  <a:pt x="0" y="218478"/>
                </a:lnTo>
                <a:lnTo>
                  <a:pt x="134112" y="218478"/>
                </a:lnTo>
                <a:lnTo>
                  <a:pt x="134112" y="0"/>
                </a:lnTo>
                <a:close/>
              </a:path>
            </a:pathLst>
          </a:custGeom>
          <a:solidFill>
            <a:srgbClr val="013B67"/>
          </a:solidFill>
        </p:spPr>
        <p:txBody>
          <a:bodyPr wrap="square" lIns="0" tIns="0" rIns="0" bIns="0" rtlCol="0"/>
          <a:lstStyle/>
          <a:p/>
        </p:txBody>
      </p:sp>
      <p:sp>
        <p:nvSpPr>
          <p:cNvPr id="67" name="object 67"/>
          <p:cNvSpPr/>
          <p:nvPr/>
        </p:nvSpPr>
        <p:spPr>
          <a:xfrm>
            <a:off x="3834384" y="4166615"/>
            <a:ext cx="131445" cy="971550"/>
          </a:xfrm>
          <a:custGeom>
            <a:rect l="l" t="t" r="r" b="b"/>
            <a:pathLst>
              <a:path w="131445" h="971550">
                <a:moveTo>
                  <a:pt x="131063" y="0"/>
                </a:moveTo>
                <a:lnTo>
                  <a:pt x="0" y="0"/>
                </a:lnTo>
                <a:lnTo>
                  <a:pt x="0" y="971334"/>
                </a:lnTo>
                <a:lnTo>
                  <a:pt x="131063" y="971334"/>
                </a:lnTo>
                <a:lnTo>
                  <a:pt x="131063" y="0"/>
                </a:lnTo>
                <a:close/>
              </a:path>
            </a:pathLst>
          </a:custGeom>
          <a:solidFill>
            <a:srgbClr val="013B67"/>
          </a:solidFill>
        </p:spPr>
        <p:txBody>
          <a:bodyPr wrap="square" lIns="0" tIns="0" rIns="0" bIns="0" rtlCol="0"/>
          <a:lstStyle/>
          <a:p/>
        </p:txBody>
      </p:sp>
      <p:sp>
        <p:nvSpPr>
          <p:cNvPr id="68" name="object 68"/>
          <p:cNvSpPr/>
          <p:nvPr/>
        </p:nvSpPr>
        <p:spPr>
          <a:xfrm>
            <a:off x="5007864" y="4477511"/>
            <a:ext cx="131445" cy="661035"/>
          </a:xfrm>
          <a:custGeom>
            <a:rect l="l" t="t" r="r" b="b"/>
            <a:pathLst>
              <a:path w="131445" h="661035">
                <a:moveTo>
                  <a:pt x="131063" y="0"/>
                </a:moveTo>
                <a:lnTo>
                  <a:pt x="0" y="0"/>
                </a:lnTo>
                <a:lnTo>
                  <a:pt x="0" y="660438"/>
                </a:lnTo>
                <a:lnTo>
                  <a:pt x="131063" y="660438"/>
                </a:lnTo>
                <a:lnTo>
                  <a:pt x="131063" y="0"/>
                </a:lnTo>
                <a:close/>
              </a:path>
            </a:pathLst>
          </a:custGeom>
          <a:solidFill>
            <a:srgbClr val="013B67"/>
          </a:solidFill>
        </p:spPr>
        <p:txBody>
          <a:bodyPr wrap="square" lIns="0" tIns="0" rIns="0" bIns="0" rtlCol="0"/>
          <a:lstStyle/>
          <a:p/>
        </p:txBody>
      </p:sp>
      <p:sp>
        <p:nvSpPr>
          <p:cNvPr id="69" name="object 69"/>
          <p:cNvSpPr/>
          <p:nvPr/>
        </p:nvSpPr>
        <p:spPr>
          <a:xfrm>
            <a:off x="7354823" y="4882896"/>
            <a:ext cx="134620" cy="255270"/>
          </a:xfrm>
          <a:custGeom>
            <a:rect l="l" t="t" r="r" b="b"/>
            <a:pathLst>
              <a:path w="134620" h="255270">
                <a:moveTo>
                  <a:pt x="134111" y="0"/>
                </a:moveTo>
                <a:lnTo>
                  <a:pt x="0" y="0"/>
                </a:lnTo>
                <a:lnTo>
                  <a:pt x="0" y="255054"/>
                </a:lnTo>
                <a:lnTo>
                  <a:pt x="134111" y="255054"/>
                </a:lnTo>
                <a:lnTo>
                  <a:pt x="134111" y="0"/>
                </a:lnTo>
                <a:close/>
              </a:path>
            </a:pathLst>
          </a:custGeom>
          <a:solidFill>
            <a:srgbClr val="013B67"/>
          </a:solidFill>
        </p:spPr>
        <p:txBody>
          <a:bodyPr wrap="square" lIns="0" tIns="0" rIns="0" bIns="0" rtlCol="0"/>
          <a:lstStyle/>
          <a:p/>
        </p:txBody>
      </p:sp>
      <p:sp>
        <p:nvSpPr>
          <p:cNvPr id="70" name="object 70"/>
          <p:cNvSpPr/>
          <p:nvPr/>
        </p:nvSpPr>
        <p:spPr>
          <a:xfrm>
            <a:off x="8528304" y="4209288"/>
            <a:ext cx="134620" cy="929005"/>
          </a:xfrm>
          <a:custGeom>
            <a:rect l="l" t="t" r="r" b="b"/>
            <a:pathLst>
              <a:path w="134620" h="929003">
                <a:moveTo>
                  <a:pt x="134112" y="0"/>
                </a:moveTo>
                <a:lnTo>
                  <a:pt x="0" y="0"/>
                </a:lnTo>
                <a:lnTo>
                  <a:pt x="0" y="928662"/>
                </a:lnTo>
                <a:lnTo>
                  <a:pt x="134112" y="928662"/>
                </a:lnTo>
                <a:lnTo>
                  <a:pt x="134112" y="0"/>
                </a:lnTo>
                <a:close/>
              </a:path>
            </a:pathLst>
          </a:custGeom>
          <a:solidFill>
            <a:srgbClr val="013B67"/>
          </a:solidFill>
        </p:spPr>
        <p:txBody>
          <a:bodyPr wrap="square" lIns="0" tIns="0" rIns="0" bIns="0" rtlCol="0"/>
          <a:lstStyle/>
          <a:p/>
        </p:txBody>
      </p:sp>
      <p:sp>
        <p:nvSpPr>
          <p:cNvPr id="71" name="object 71"/>
          <p:cNvSpPr/>
          <p:nvPr/>
        </p:nvSpPr>
        <p:spPr>
          <a:xfrm>
            <a:off x="497947" y="5137949"/>
            <a:ext cx="8218170" cy="0"/>
          </a:xfrm>
          <a:custGeom>
            <a:rect l="l" t="t" r="r" b="b"/>
            <a:pathLst>
              <a:path w="8218170">
                <a:moveTo>
                  <a:pt x="0" y="0"/>
                </a:moveTo>
                <a:lnTo>
                  <a:pt x="8217544" y="1"/>
                </a:lnTo>
              </a:path>
            </a:pathLst>
          </a:custGeom>
          <a:ln w="9525">
            <a:solidFill>
              <a:srgbClr val="D9D9D9"/>
            </a:solidFill>
          </a:ln>
        </p:spPr>
        <p:txBody>
          <a:bodyPr wrap="square" lIns="0" tIns="0" rIns="0" bIns="0" rtlCol="0"/>
          <a:lstStyle/>
          <a:p/>
        </p:txBody>
      </p:sp>
      <p:sp>
        <p:nvSpPr>
          <p:cNvPr id="72" name="object 72"/>
          <p:cNvSpPr/>
          <p:nvPr/>
        </p:nvSpPr>
        <p:spPr>
          <a:xfrm flipH="1">
            <a:off x="497947"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3" name="object 73"/>
          <p:cNvSpPr/>
          <p:nvPr/>
        </p:nvSpPr>
        <p:spPr>
          <a:xfrm flipH="1">
            <a:off x="1673351"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4" name="object 74"/>
          <p:cNvSpPr/>
          <p:nvPr/>
        </p:nvSpPr>
        <p:spPr>
          <a:xfrm flipH="1">
            <a:off x="2846832"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5" name="object 75"/>
          <p:cNvSpPr/>
          <p:nvPr/>
        </p:nvSpPr>
        <p:spPr>
          <a:xfrm flipH="1">
            <a:off x="4020311"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6" name="object 76"/>
          <p:cNvSpPr/>
          <p:nvPr/>
        </p:nvSpPr>
        <p:spPr>
          <a:xfrm flipH="1">
            <a:off x="5193791"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7" name="object 77"/>
          <p:cNvSpPr/>
          <p:nvPr/>
        </p:nvSpPr>
        <p:spPr>
          <a:xfrm flipH="1">
            <a:off x="6367272"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8" name="object 78"/>
          <p:cNvSpPr/>
          <p:nvPr/>
        </p:nvSpPr>
        <p:spPr>
          <a:xfrm flipH="1">
            <a:off x="7540752"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79" name="object 79"/>
          <p:cNvSpPr/>
          <p:nvPr/>
        </p:nvSpPr>
        <p:spPr>
          <a:xfrm flipH="1">
            <a:off x="8715492" y="5092146"/>
            <a:ext cx="0" cy="46355"/>
          </a:xfrm>
          <a:custGeom>
            <a:rect l="l" t="t" r="r" b="b"/>
            <a:pathLst>
              <a:path h="46354">
                <a:moveTo>
                  <a:pt x="0" y="0"/>
                </a:moveTo>
                <a:lnTo>
                  <a:pt x="0" y="45804"/>
                </a:lnTo>
              </a:path>
            </a:pathLst>
          </a:custGeom>
          <a:ln w="9525">
            <a:solidFill>
              <a:srgbClr val="D9D9D9"/>
            </a:solidFill>
          </a:ln>
        </p:spPr>
        <p:txBody>
          <a:bodyPr wrap="square" lIns="0" tIns="0" rIns="0" bIns="0" rtlCol="0"/>
          <a:lstStyle/>
          <a:p/>
        </p:txBody>
      </p:sp>
      <p:sp>
        <p:nvSpPr>
          <p:cNvPr id="80" name="object 80"/>
          <p:cNvSpPr txBox="1"/>
          <p:nvPr/>
        </p:nvSpPr>
        <p:spPr>
          <a:xfrm>
            <a:off x="500565" y="3305555"/>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43%</a:t>
            </a:r>
            <a:endParaRPr sz="800">
              <a:latin typeface="微软雅黑"/>
              <a:cs typeface="微软雅黑"/>
            </a:endParaRPr>
          </a:p>
        </p:txBody>
      </p:sp>
      <p:sp>
        <p:nvSpPr>
          <p:cNvPr id="81" name="object 81"/>
          <p:cNvSpPr txBox="1"/>
          <p:nvPr/>
        </p:nvSpPr>
        <p:spPr>
          <a:xfrm>
            <a:off x="1674500" y="3281171"/>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44%</a:t>
            </a:r>
            <a:endParaRPr sz="800">
              <a:latin typeface="微软雅黑"/>
              <a:cs typeface="微软雅黑"/>
            </a:endParaRPr>
          </a:p>
        </p:txBody>
      </p:sp>
      <p:sp>
        <p:nvSpPr>
          <p:cNvPr id="82" name="object 82"/>
          <p:cNvSpPr txBox="1"/>
          <p:nvPr/>
        </p:nvSpPr>
        <p:spPr>
          <a:xfrm>
            <a:off x="2848436" y="3820667"/>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30%</a:t>
            </a:r>
            <a:endParaRPr sz="800">
              <a:latin typeface="微软雅黑"/>
              <a:cs typeface="微软雅黑"/>
            </a:endParaRPr>
          </a:p>
        </p:txBody>
      </p:sp>
      <p:sp>
        <p:nvSpPr>
          <p:cNvPr id="83" name="object 83"/>
          <p:cNvSpPr txBox="1"/>
          <p:nvPr/>
        </p:nvSpPr>
        <p:spPr>
          <a:xfrm>
            <a:off x="4022370" y="3543300"/>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37%</a:t>
            </a:r>
            <a:endParaRPr sz="800">
              <a:latin typeface="微软雅黑"/>
              <a:cs typeface="微软雅黑"/>
            </a:endParaRPr>
          </a:p>
        </p:txBody>
      </p:sp>
      <p:sp>
        <p:nvSpPr>
          <p:cNvPr id="84" name="object 84"/>
          <p:cNvSpPr txBox="1"/>
          <p:nvPr/>
        </p:nvSpPr>
        <p:spPr>
          <a:xfrm>
            <a:off x="5196305" y="3433571"/>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40%</a:t>
            </a:r>
            <a:endParaRPr sz="800">
              <a:latin typeface="微软雅黑"/>
              <a:cs typeface="微软雅黑"/>
            </a:endParaRPr>
          </a:p>
        </p:txBody>
      </p:sp>
      <p:sp>
        <p:nvSpPr>
          <p:cNvPr id="85" name="object 85"/>
          <p:cNvSpPr txBox="1"/>
          <p:nvPr/>
        </p:nvSpPr>
        <p:spPr>
          <a:xfrm>
            <a:off x="6370239" y="3528060"/>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37%</a:t>
            </a:r>
            <a:endParaRPr sz="800">
              <a:latin typeface="微软雅黑"/>
              <a:cs typeface="微软雅黑"/>
            </a:endParaRPr>
          </a:p>
        </p:txBody>
      </p:sp>
      <p:sp>
        <p:nvSpPr>
          <p:cNvPr id="86" name="object 86"/>
          <p:cNvSpPr txBox="1"/>
          <p:nvPr/>
        </p:nvSpPr>
        <p:spPr>
          <a:xfrm>
            <a:off x="633967" y="4018788"/>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24%</a:t>
            </a:r>
            <a:endParaRPr sz="800">
              <a:latin typeface="微软雅黑"/>
              <a:cs typeface="微软雅黑"/>
            </a:endParaRPr>
          </a:p>
        </p:txBody>
      </p:sp>
      <p:sp>
        <p:nvSpPr>
          <p:cNvPr id="87" name="object 87"/>
          <p:cNvSpPr txBox="1"/>
          <p:nvPr/>
        </p:nvSpPr>
        <p:spPr>
          <a:xfrm>
            <a:off x="1807902" y="3936492"/>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26%</a:t>
            </a:r>
            <a:endParaRPr sz="800">
              <a:latin typeface="微软雅黑"/>
              <a:cs typeface="微软雅黑"/>
            </a:endParaRPr>
          </a:p>
        </p:txBody>
      </p:sp>
      <p:sp>
        <p:nvSpPr>
          <p:cNvPr id="88" name="object 88"/>
          <p:cNvSpPr txBox="1"/>
          <p:nvPr/>
        </p:nvSpPr>
        <p:spPr>
          <a:xfrm>
            <a:off x="2981836" y="4073652"/>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23%</a:t>
            </a:r>
            <a:endParaRPr sz="800">
              <a:latin typeface="微软雅黑"/>
              <a:cs typeface="微软雅黑"/>
            </a:endParaRPr>
          </a:p>
        </p:txBody>
      </p:sp>
      <p:sp>
        <p:nvSpPr>
          <p:cNvPr id="89" name="object 89"/>
          <p:cNvSpPr txBox="1"/>
          <p:nvPr/>
        </p:nvSpPr>
        <p:spPr>
          <a:xfrm>
            <a:off x="4155772" y="4052316"/>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23%</a:t>
            </a:r>
            <a:endParaRPr sz="800">
              <a:latin typeface="微软雅黑"/>
              <a:cs typeface="微软雅黑"/>
            </a:endParaRPr>
          </a:p>
        </p:txBody>
      </p:sp>
      <p:sp>
        <p:nvSpPr>
          <p:cNvPr id="90" name="object 90"/>
          <p:cNvSpPr txBox="1"/>
          <p:nvPr/>
        </p:nvSpPr>
        <p:spPr>
          <a:xfrm>
            <a:off x="5329706" y="3805428"/>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30%</a:t>
            </a:r>
            <a:endParaRPr sz="800">
              <a:latin typeface="微软雅黑"/>
              <a:cs typeface="微软雅黑"/>
            </a:endParaRPr>
          </a:p>
        </p:txBody>
      </p:sp>
      <p:sp>
        <p:nvSpPr>
          <p:cNvPr id="91" name="object 91"/>
          <p:cNvSpPr txBox="1"/>
          <p:nvPr/>
        </p:nvSpPr>
        <p:spPr>
          <a:xfrm>
            <a:off x="6503641" y="3896867"/>
            <a:ext cx="234950"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27%</a:t>
            </a:r>
            <a:endParaRPr sz="800">
              <a:latin typeface="微软雅黑"/>
              <a:cs typeface="微软雅黑"/>
            </a:endParaRPr>
          </a:p>
        </p:txBody>
      </p:sp>
      <p:sp>
        <p:nvSpPr>
          <p:cNvPr id="92" name="object 92"/>
          <p:cNvSpPr txBox="1"/>
          <p:nvPr/>
        </p:nvSpPr>
        <p:spPr>
          <a:xfrm>
            <a:off x="7544174" y="4143755"/>
            <a:ext cx="36893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21</a:t>
            </a:r>
            <a:r>
              <a:rPr sz="800" spc="-600">
                <a:latin typeface="微软雅黑"/>
                <a:cs typeface="微软雅黑"/>
              </a:rPr>
              <a:t>%</a:t>
            </a:r>
            <a:r>
              <a:rPr sz="800" spc="-5">
                <a:latin typeface="微软雅黑"/>
                <a:cs typeface="微软雅黑"/>
              </a:rPr>
              <a:t>21%</a:t>
            </a:r>
            <a:endParaRPr sz="800">
              <a:latin typeface="微软雅黑"/>
              <a:cs typeface="微软雅黑"/>
            </a:endParaRPr>
          </a:p>
        </p:txBody>
      </p:sp>
      <p:sp>
        <p:nvSpPr>
          <p:cNvPr id="93" name="object 93"/>
          <p:cNvSpPr txBox="1"/>
          <p:nvPr/>
        </p:nvSpPr>
        <p:spPr>
          <a:xfrm>
            <a:off x="797150" y="4619244"/>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8%</a:t>
            </a:r>
            <a:endParaRPr sz="800">
              <a:latin typeface="微软雅黑"/>
              <a:cs typeface="微软雅黑"/>
            </a:endParaRPr>
          </a:p>
        </p:txBody>
      </p:sp>
      <p:sp>
        <p:nvSpPr>
          <p:cNvPr id="94" name="object 94"/>
          <p:cNvSpPr txBox="1"/>
          <p:nvPr/>
        </p:nvSpPr>
        <p:spPr>
          <a:xfrm>
            <a:off x="1971085" y="4701540"/>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6%</a:t>
            </a:r>
            <a:endParaRPr sz="800">
              <a:latin typeface="微软雅黑"/>
              <a:cs typeface="微软雅黑"/>
            </a:endParaRPr>
          </a:p>
        </p:txBody>
      </p:sp>
      <p:sp>
        <p:nvSpPr>
          <p:cNvPr id="95" name="object 95"/>
          <p:cNvSpPr txBox="1"/>
          <p:nvPr/>
        </p:nvSpPr>
        <p:spPr>
          <a:xfrm>
            <a:off x="3145019" y="4792979"/>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a:t>
            </a:r>
            <a:endParaRPr sz="800">
              <a:latin typeface="微软雅黑"/>
              <a:cs typeface="微软雅黑"/>
            </a:endParaRPr>
          </a:p>
        </p:txBody>
      </p:sp>
      <p:sp>
        <p:nvSpPr>
          <p:cNvPr id="96" name="object 96"/>
          <p:cNvSpPr txBox="1"/>
          <p:nvPr/>
        </p:nvSpPr>
        <p:spPr>
          <a:xfrm>
            <a:off x="4318954" y="4616196"/>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8%</a:t>
            </a:r>
            <a:endParaRPr sz="800">
              <a:latin typeface="微软雅黑"/>
              <a:cs typeface="微软雅黑"/>
            </a:endParaRPr>
          </a:p>
        </p:txBody>
      </p:sp>
      <p:sp>
        <p:nvSpPr>
          <p:cNvPr id="97" name="object 97"/>
          <p:cNvSpPr txBox="1"/>
          <p:nvPr/>
        </p:nvSpPr>
        <p:spPr>
          <a:xfrm>
            <a:off x="930552" y="4805172"/>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a:t>
            </a:r>
            <a:endParaRPr sz="800">
              <a:latin typeface="微软雅黑"/>
              <a:cs typeface="微软雅黑"/>
            </a:endParaRPr>
          </a:p>
        </p:txBody>
      </p:sp>
      <p:sp>
        <p:nvSpPr>
          <p:cNvPr id="98" name="object 98"/>
          <p:cNvSpPr txBox="1"/>
          <p:nvPr/>
        </p:nvSpPr>
        <p:spPr>
          <a:xfrm>
            <a:off x="3411824" y="4835652"/>
            <a:ext cx="1758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a:t>
            </a:r>
            <a:endParaRPr sz="800">
              <a:latin typeface="微软雅黑"/>
              <a:cs typeface="微软雅黑"/>
            </a:endParaRPr>
          </a:p>
        </p:txBody>
      </p:sp>
      <p:sp>
        <p:nvSpPr>
          <p:cNvPr id="99" name="object 99"/>
          <p:cNvSpPr txBox="1"/>
          <p:nvPr/>
        </p:nvSpPr>
        <p:spPr>
          <a:xfrm>
            <a:off x="4452357" y="4881372"/>
            <a:ext cx="30924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1</a:t>
            </a:r>
            <a:r>
              <a:rPr sz="800" spc="-135">
                <a:latin typeface="微软雅黑"/>
                <a:cs typeface="微软雅黑"/>
              </a:rPr>
              <a:t>%</a:t>
            </a:r>
            <a:r>
              <a:rPr sz="800" spc="-5">
                <a:latin typeface="微软雅黑"/>
                <a:cs typeface="微软雅黑"/>
              </a:rPr>
              <a:t>1%</a:t>
            </a:r>
            <a:endParaRPr sz="800">
              <a:latin typeface="微软雅黑"/>
              <a:cs typeface="微软雅黑"/>
            </a:endParaRPr>
          </a:p>
        </p:txBody>
      </p:sp>
      <p:sp>
        <p:nvSpPr>
          <p:cNvPr id="100" name="object 100"/>
          <p:cNvSpPr txBox="1"/>
          <p:nvPr/>
        </p:nvSpPr>
        <p:spPr>
          <a:xfrm>
            <a:off x="6666825" y="4863084"/>
            <a:ext cx="4425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2</a:t>
            </a:r>
            <a:r>
              <a:rPr sz="800" spc="-135">
                <a:latin typeface="微软雅黑"/>
                <a:cs typeface="微软雅黑"/>
              </a:rPr>
              <a:t>%</a:t>
            </a:r>
            <a:r>
              <a:rPr sz="800" spc="-5">
                <a:latin typeface="微软雅黑"/>
                <a:cs typeface="微软雅黑"/>
              </a:rPr>
              <a:t>2</a:t>
            </a:r>
            <a:r>
              <a:rPr sz="800" spc="-135">
                <a:latin typeface="微软雅黑"/>
                <a:cs typeface="微软雅黑"/>
              </a:rPr>
              <a:t>%</a:t>
            </a:r>
            <a:r>
              <a:rPr sz="800" spc="-5">
                <a:latin typeface="微软雅黑"/>
                <a:cs typeface="微软雅黑"/>
              </a:rPr>
              <a:t>2%</a:t>
            </a:r>
            <a:endParaRPr sz="800">
              <a:latin typeface="微软雅黑"/>
              <a:cs typeface="微软雅黑"/>
            </a:endParaRPr>
          </a:p>
        </p:txBody>
      </p:sp>
      <p:sp>
        <p:nvSpPr>
          <p:cNvPr id="101" name="object 101"/>
          <p:cNvSpPr txBox="1"/>
          <p:nvPr/>
        </p:nvSpPr>
        <p:spPr>
          <a:xfrm>
            <a:off x="2104486" y="4811267"/>
            <a:ext cx="4425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3%</a:t>
            </a:r>
            <a:r>
              <a:rPr sz="800" spc="130">
                <a:latin typeface="微软雅黑"/>
                <a:cs typeface="微软雅黑"/>
              </a:rPr>
              <a:t> </a:t>
            </a:r>
            <a:r>
              <a:rPr sz="800" spc="-5">
                <a:solidFill>
                  <a:srgbClr val="404040"/>
                </a:solidFill>
                <a:latin typeface="微软雅黑"/>
                <a:cs typeface="微软雅黑"/>
              </a:rPr>
              <a:t>3%</a:t>
            </a:r>
            <a:endParaRPr sz="800">
              <a:latin typeface="微软雅黑"/>
              <a:cs typeface="微软雅黑"/>
            </a:endParaRPr>
          </a:p>
        </p:txBody>
      </p:sp>
      <p:sp>
        <p:nvSpPr>
          <p:cNvPr id="102" name="object 102"/>
          <p:cNvSpPr txBox="1"/>
          <p:nvPr/>
        </p:nvSpPr>
        <p:spPr>
          <a:xfrm>
            <a:off x="3278422" y="4878323"/>
            <a:ext cx="44259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1%</a:t>
            </a:r>
            <a:r>
              <a:rPr sz="800" spc="130">
                <a:latin typeface="微软雅黑"/>
                <a:cs typeface="微软雅黑"/>
              </a:rPr>
              <a:t> </a:t>
            </a:r>
            <a:r>
              <a:rPr sz="800" spc="-5">
                <a:solidFill>
                  <a:srgbClr val="404040"/>
                </a:solidFill>
                <a:latin typeface="微软雅黑"/>
                <a:cs typeface="微软雅黑"/>
              </a:rPr>
              <a:t>1%</a:t>
            </a:r>
            <a:endParaRPr sz="800">
              <a:latin typeface="微软雅黑"/>
              <a:cs typeface="微软雅黑"/>
            </a:endParaRPr>
          </a:p>
        </p:txBody>
      </p:sp>
      <p:sp>
        <p:nvSpPr>
          <p:cNvPr id="103" name="object 103"/>
          <p:cNvSpPr txBox="1"/>
          <p:nvPr/>
        </p:nvSpPr>
        <p:spPr>
          <a:xfrm>
            <a:off x="4719160" y="4863084"/>
            <a:ext cx="17589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2%</a:t>
            </a:r>
            <a:endParaRPr sz="800">
              <a:latin typeface="微软雅黑"/>
              <a:cs typeface="微软雅黑"/>
            </a:endParaRPr>
          </a:p>
        </p:txBody>
      </p:sp>
      <p:sp>
        <p:nvSpPr>
          <p:cNvPr id="104" name="object 104"/>
          <p:cNvSpPr txBox="1"/>
          <p:nvPr/>
        </p:nvSpPr>
        <p:spPr>
          <a:xfrm>
            <a:off x="5759693" y="4671060"/>
            <a:ext cx="30924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7</a:t>
            </a:r>
            <a:r>
              <a:rPr sz="800" spc="-135">
                <a:latin typeface="微软雅黑"/>
                <a:cs typeface="微软雅黑"/>
              </a:rPr>
              <a:t>%</a:t>
            </a:r>
            <a:r>
              <a:rPr sz="800" spc="-5">
                <a:solidFill>
                  <a:srgbClr val="404040"/>
                </a:solidFill>
                <a:latin typeface="微软雅黑"/>
                <a:cs typeface="微软雅黑"/>
              </a:rPr>
              <a:t>7%</a:t>
            </a:r>
            <a:endParaRPr sz="800">
              <a:latin typeface="微软雅黑"/>
              <a:cs typeface="微软雅黑"/>
            </a:endParaRPr>
          </a:p>
        </p:txBody>
      </p:sp>
      <p:sp>
        <p:nvSpPr>
          <p:cNvPr id="105" name="object 105"/>
          <p:cNvSpPr txBox="1"/>
          <p:nvPr/>
        </p:nvSpPr>
        <p:spPr>
          <a:xfrm>
            <a:off x="7067030" y="4890516"/>
            <a:ext cx="17589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a:t>
            </a:r>
            <a:endParaRPr sz="800">
              <a:latin typeface="微软雅黑"/>
              <a:cs typeface="微软雅黑"/>
            </a:endParaRPr>
          </a:p>
        </p:txBody>
      </p:sp>
      <p:sp>
        <p:nvSpPr>
          <p:cNvPr id="106" name="object 106"/>
          <p:cNvSpPr txBox="1"/>
          <p:nvPr/>
        </p:nvSpPr>
        <p:spPr>
          <a:xfrm>
            <a:off x="7840760" y="4765548"/>
            <a:ext cx="575945" cy="147320"/>
          </a:xfrm>
          <a:prstGeom prst="rect">
            <a:avLst/>
          </a:prstGeom>
        </p:spPr>
        <p:txBody>
          <a:bodyPr vert="horz" wrap="square" lIns="0" tIns="12700" rIns="0" bIns="0" rtlCol="0">
            <a:spAutoFit/>
          </a:bodyPr>
          <a:lstStyle/>
          <a:p>
            <a:pPr marL="12700">
              <a:lnSpc>
                <a:spcPct val="100000"/>
              </a:lnSpc>
              <a:spcBef>
                <a:spcPts val="100"/>
              </a:spcBef>
            </a:pPr>
            <a:r>
              <a:rPr sz="800" spc="-5">
                <a:latin typeface="微软雅黑"/>
                <a:cs typeface="微软雅黑"/>
              </a:rPr>
              <a:t>4%</a:t>
            </a:r>
            <a:r>
              <a:rPr sz="800" spc="140">
                <a:latin typeface="微软雅黑"/>
                <a:cs typeface="微软雅黑"/>
              </a:rPr>
              <a:t> </a:t>
            </a:r>
            <a:r>
              <a:rPr sz="800" spc="-40">
                <a:latin typeface="微软雅黑"/>
                <a:cs typeface="微软雅黑"/>
              </a:rPr>
              <a:t>4%</a:t>
            </a:r>
            <a:r>
              <a:rPr sz="800" spc="-40">
                <a:solidFill>
                  <a:srgbClr val="404040"/>
                </a:solidFill>
                <a:latin typeface="微软雅黑"/>
                <a:cs typeface="微软雅黑"/>
              </a:rPr>
              <a:t>4%</a:t>
            </a:r>
            <a:endParaRPr sz="800">
              <a:latin typeface="微软雅黑"/>
              <a:cs typeface="微软雅黑"/>
            </a:endParaRPr>
          </a:p>
        </p:txBody>
      </p:sp>
      <p:sp>
        <p:nvSpPr>
          <p:cNvPr id="107" name="object 107"/>
          <p:cNvSpPr txBox="1"/>
          <p:nvPr/>
        </p:nvSpPr>
        <p:spPr>
          <a:xfrm>
            <a:off x="1300975" y="4357116"/>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15%</a:t>
            </a:r>
            <a:endParaRPr sz="800">
              <a:latin typeface="微软雅黑"/>
              <a:cs typeface="微软雅黑"/>
            </a:endParaRPr>
          </a:p>
        </p:txBody>
      </p:sp>
      <p:sp>
        <p:nvSpPr>
          <p:cNvPr id="108" name="object 108"/>
          <p:cNvSpPr txBox="1"/>
          <p:nvPr/>
        </p:nvSpPr>
        <p:spPr>
          <a:xfrm>
            <a:off x="2474909" y="4482084"/>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12%</a:t>
            </a:r>
            <a:endParaRPr sz="800">
              <a:latin typeface="微软雅黑"/>
              <a:cs typeface="微软雅黑"/>
            </a:endParaRPr>
          </a:p>
        </p:txBody>
      </p:sp>
      <p:sp>
        <p:nvSpPr>
          <p:cNvPr id="109" name="object 109"/>
          <p:cNvSpPr txBox="1"/>
          <p:nvPr/>
        </p:nvSpPr>
        <p:spPr>
          <a:xfrm>
            <a:off x="3648845" y="4411979"/>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14%</a:t>
            </a:r>
            <a:endParaRPr sz="800">
              <a:latin typeface="微软雅黑"/>
              <a:cs typeface="微软雅黑"/>
            </a:endParaRPr>
          </a:p>
        </p:txBody>
      </p:sp>
      <p:sp>
        <p:nvSpPr>
          <p:cNvPr id="110" name="object 110"/>
          <p:cNvSpPr txBox="1"/>
          <p:nvPr/>
        </p:nvSpPr>
        <p:spPr>
          <a:xfrm>
            <a:off x="4822780" y="4543044"/>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10%</a:t>
            </a:r>
            <a:endParaRPr sz="800">
              <a:latin typeface="微软雅黑"/>
              <a:cs typeface="微软雅黑"/>
            </a:endParaRPr>
          </a:p>
        </p:txBody>
      </p:sp>
      <p:sp>
        <p:nvSpPr>
          <p:cNvPr id="111" name="object 111"/>
          <p:cNvSpPr txBox="1"/>
          <p:nvPr/>
        </p:nvSpPr>
        <p:spPr>
          <a:xfrm>
            <a:off x="5996715" y="4299204"/>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17%</a:t>
            </a:r>
            <a:endParaRPr sz="800">
              <a:latin typeface="微软雅黑"/>
              <a:cs typeface="微软雅黑"/>
            </a:endParaRPr>
          </a:p>
        </p:txBody>
      </p:sp>
      <p:sp>
        <p:nvSpPr>
          <p:cNvPr id="112" name="object 112"/>
          <p:cNvSpPr txBox="1"/>
          <p:nvPr/>
        </p:nvSpPr>
        <p:spPr>
          <a:xfrm>
            <a:off x="7170649" y="4067555"/>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23%</a:t>
            </a:r>
            <a:endParaRPr sz="800">
              <a:latin typeface="微软雅黑"/>
              <a:cs typeface="微软雅黑"/>
            </a:endParaRPr>
          </a:p>
        </p:txBody>
      </p:sp>
      <p:sp>
        <p:nvSpPr>
          <p:cNvPr id="113" name="object 113"/>
          <p:cNvSpPr txBox="1"/>
          <p:nvPr/>
        </p:nvSpPr>
        <p:spPr>
          <a:xfrm>
            <a:off x="8344586" y="4143755"/>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21%</a:t>
            </a:r>
            <a:endParaRPr sz="800">
              <a:latin typeface="微软雅黑"/>
              <a:cs typeface="微软雅黑"/>
            </a:endParaRPr>
          </a:p>
        </p:txBody>
      </p:sp>
      <p:sp>
        <p:nvSpPr>
          <p:cNvPr id="114" name="object 114"/>
          <p:cNvSpPr txBox="1"/>
          <p:nvPr/>
        </p:nvSpPr>
        <p:spPr>
          <a:xfrm>
            <a:off x="1464158" y="4695444"/>
            <a:ext cx="17589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6%</a:t>
            </a:r>
            <a:endParaRPr sz="800">
              <a:latin typeface="微软雅黑"/>
              <a:cs typeface="微软雅黑"/>
            </a:endParaRPr>
          </a:p>
        </p:txBody>
      </p:sp>
      <p:sp>
        <p:nvSpPr>
          <p:cNvPr id="115" name="object 115"/>
          <p:cNvSpPr txBox="1"/>
          <p:nvPr/>
        </p:nvSpPr>
        <p:spPr>
          <a:xfrm>
            <a:off x="2638093" y="4701540"/>
            <a:ext cx="17589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6%</a:t>
            </a:r>
            <a:endParaRPr sz="800">
              <a:latin typeface="微软雅黑"/>
              <a:cs typeface="微软雅黑"/>
            </a:endParaRPr>
          </a:p>
        </p:txBody>
      </p:sp>
      <p:sp>
        <p:nvSpPr>
          <p:cNvPr id="116" name="object 116"/>
          <p:cNvSpPr txBox="1"/>
          <p:nvPr/>
        </p:nvSpPr>
        <p:spPr>
          <a:xfrm>
            <a:off x="3782247" y="3948684"/>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26%</a:t>
            </a:r>
            <a:endParaRPr sz="800">
              <a:latin typeface="微软雅黑"/>
              <a:cs typeface="微软雅黑"/>
            </a:endParaRPr>
          </a:p>
        </p:txBody>
      </p:sp>
      <p:sp>
        <p:nvSpPr>
          <p:cNvPr id="117" name="object 117"/>
          <p:cNvSpPr txBox="1"/>
          <p:nvPr/>
        </p:nvSpPr>
        <p:spPr>
          <a:xfrm>
            <a:off x="4956182" y="4259579"/>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18%</a:t>
            </a:r>
            <a:endParaRPr sz="800">
              <a:latin typeface="微软雅黑"/>
              <a:cs typeface="微软雅黑"/>
            </a:endParaRPr>
          </a:p>
        </p:txBody>
      </p:sp>
      <p:sp>
        <p:nvSpPr>
          <p:cNvPr id="118" name="object 118"/>
          <p:cNvSpPr txBox="1"/>
          <p:nvPr/>
        </p:nvSpPr>
        <p:spPr>
          <a:xfrm>
            <a:off x="7333832" y="4664964"/>
            <a:ext cx="17589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7%</a:t>
            </a:r>
            <a:endParaRPr sz="800">
              <a:latin typeface="微软雅黑"/>
              <a:cs typeface="微软雅黑"/>
            </a:endParaRPr>
          </a:p>
        </p:txBody>
      </p:sp>
      <p:sp>
        <p:nvSpPr>
          <p:cNvPr id="119" name="object 119"/>
          <p:cNvSpPr txBox="1"/>
          <p:nvPr/>
        </p:nvSpPr>
        <p:spPr>
          <a:xfrm>
            <a:off x="8477986" y="3991355"/>
            <a:ext cx="23495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25%</a:t>
            </a:r>
            <a:endParaRPr sz="800">
              <a:latin typeface="微软雅黑"/>
              <a:cs typeface="微软雅黑"/>
            </a:endParaRPr>
          </a:p>
        </p:txBody>
      </p:sp>
      <p:sp>
        <p:nvSpPr>
          <p:cNvPr id="120" name="object 120"/>
          <p:cNvSpPr txBox="1"/>
          <p:nvPr/>
        </p:nvSpPr>
        <p:spPr>
          <a:xfrm>
            <a:off x="768684" y="5254244"/>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零食小吃</a:t>
            </a:r>
            <a:endParaRPr sz="1200">
              <a:latin typeface="微软雅黑"/>
              <a:cs typeface="微软雅黑"/>
            </a:endParaRPr>
          </a:p>
        </p:txBody>
      </p:sp>
      <p:sp>
        <p:nvSpPr>
          <p:cNvPr id="121" name="object 121"/>
          <p:cNvSpPr txBox="1"/>
          <p:nvPr/>
        </p:nvSpPr>
        <p:spPr>
          <a:xfrm>
            <a:off x="1748690" y="5254244"/>
            <a:ext cx="1020444"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粮油</a:t>
            </a:r>
            <a:r>
              <a:rPr sz="1200" spc="-5">
                <a:latin typeface="Arial"/>
                <a:cs typeface="Arial"/>
              </a:rPr>
              <a:t>/</a:t>
            </a:r>
            <a:r>
              <a:rPr sz="1200" spc="-5">
                <a:latin typeface="微软雅黑"/>
                <a:cs typeface="微软雅黑"/>
              </a:rPr>
              <a:t>调味</a:t>
            </a:r>
            <a:r>
              <a:rPr sz="1200" spc="-5">
                <a:latin typeface="Arial"/>
                <a:cs typeface="Arial"/>
              </a:rPr>
              <a:t>/</a:t>
            </a:r>
            <a:r>
              <a:rPr sz="1200" spc="-5">
                <a:latin typeface="微软雅黑"/>
                <a:cs typeface="微软雅黑"/>
              </a:rPr>
              <a:t>干货</a:t>
            </a:r>
            <a:endParaRPr sz="1200">
              <a:latin typeface="微软雅黑"/>
              <a:cs typeface="微软雅黑"/>
            </a:endParaRPr>
          </a:p>
        </p:txBody>
      </p:sp>
      <p:sp>
        <p:nvSpPr>
          <p:cNvPr id="122" name="object 122"/>
          <p:cNvSpPr txBox="1"/>
          <p:nvPr/>
        </p:nvSpPr>
        <p:spPr>
          <a:xfrm>
            <a:off x="3116554" y="5254244"/>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生鲜速食</a:t>
            </a:r>
            <a:endParaRPr sz="1200">
              <a:latin typeface="微软雅黑"/>
              <a:cs typeface="微软雅黑"/>
            </a:endParaRPr>
          </a:p>
        </p:txBody>
      </p:sp>
      <p:sp>
        <p:nvSpPr>
          <p:cNvPr id="123" name="object 123"/>
          <p:cNvSpPr txBox="1"/>
          <p:nvPr/>
        </p:nvSpPr>
        <p:spPr>
          <a:xfrm>
            <a:off x="4290489" y="5254244"/>
            <a:ext cx="63246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乳类饮品</a:t>
            </a:r>
            <a:endParaRPr sz="1200">
              <a:latin typeface="微软雅黑"/>
              <a:cs typeface="微软雅黑"/>
            </a:endParaRPr>
          </a:p>
        </p:txBody>
      </p:sp>
      <p:sp>
        <p:nvSpPr>
          <p:cNvPr id="124" name="object 124"/>
          <p:cNvSpPr txBox="1"/>
          <p:nvPr/>
        </p:nvSpPr>
        <p:spPr>
          <a:xfrm>
            <a:off x="5616188" y="5254244"/>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冲饮</a:t>
            </a:r>
            <a:endParaRPr sz="1200">
              <a:latin typeface="微软雅黑"/>
              <a:cs typeface="微软雅黑"/>
            </a:endParaRPr>
          </a:p>
        </p:txBody>
      </p:sp>
      <p:sp>
        <p:nvSpPr>
          <p:cNvPr id="125" name="object 125"/>
          <p:cNvSpPr txBox="1"/>
          <p:nvPr/>
        </p:nvSpPr>
        <p:spPr>
          <a:xfrm>
            <a:off x="6790123" y="5254244"/>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饮品</a:t>
            </a:r>
            <a:endParaRPr sz="1200">
              <a:latin typeface="微软雅黑"/>
              <a:cs typeface="微软雅黑"/>
            </a:endParaRPr>
          </a:p>
        </p:txBody>
      </p:sp>
      <p:sp>
        <p:nvSpPr>
          <p:cNvPr id="126" name="object 126"/>
          <p:cNvSpPr txBox="1"/>
          <p:nvPr/>
        </p:nvSpPr>
        <p:spPr>
          <a:xfrm>
            <a:off x="7964059" y="5254244"/>
            <a:ext cx="328930" cy="208279"/>
          </a:xfrm>
          <a:prstGeom prst="rect">
            <a:avLst/>
          </a:prstGeom>
        </p:spPr>
        <p:txBody>
          <a:bodyPr vert="horz" wrap="square" lIns="0" tIns="12700" rIns="0" bIns="0" rtlCol="0">
            <a:spAutoFit/>
          </a:bodyPr>
          <a:lstStyle/>
          <a:p>
            <a:pPr marL="12700">
              <a:lnSpc>
                <a:spcPct val="100000"/>
              </a:lnSpc>
              <a:spcBef>
                <a:spcPts val="100"/>
              </a:spcBef>
            </a:pPr>
            <a:r>
              <a:rPr sz="1200" spc="-5">
                <a:latin typeface="微软雅黑"/>
                <a:cs typeface="微软雅黑"/>
              </a:rPr>
              <a:t>水饮</a:t>
            </a:r>
            <a:endParaRPr sz="1200">
              <a:latin typeface="微软雅黑"/>
              <a:cs typeface="微软雅黑"/>
            </a:endParaRPr>
          </a:p>
        </p:txBody>
      </p:sp>
      <p:sp>
        <p:nvSpPr>
          <p:cNvPr id="127" name="object 127"/>
          <p:cNvSpPr/>
          <p:nvPr/>
        </p:nvSpPr>
        <p:spPr>
          <a:xfrm>
            <a:off x="1294471" y="2574075"/>
            <a:ext cx="76835" cy="76835"/>
          </a:xfrm>
          <a:custGeom>
            <a:rect l="l" t="t" r="r" b="b"/>
            <a:pathLst>
              <a:path w="76834" h="76835">
                <a:moveTo>
                  <a:pt x="0" y="0"/>
                </a:moveTo>
                <a:lnTo>
                  <a:pt x="76293" y="0"/>
                </a:lnTo>
                <a:lnTo>
                  <a:pt x="76293" y="76295"/>
                </a:lnTo>
                <a:lnTo>
                  <a:pt x="0" y="76295"/>
                </a:lnTo>
                <a:lnTo>
                  <a:pt x="0" y="0"/>
                </a:lnTo>
                <a:close/>
              </a:path>
            </a:pathLst>
          </a:custGeom>
          <a:solidFill>
            <a:srgbClr val="6F309F"/>
          </a:solidFill>
        </p:spPr>
        <p:txBody>
          <a:bodyPr wrap="square" lIns="0" tIns="0" rIns="0" bIns="0" rtlCol="0"/>
          <a:lstStyle/>
          <a:p/>
        </p:txBody>
      </p:sp>
      <p:sp>
        <p:nvSpPr>
          <p:cNvPr id="128" name="object 128"/>
          <p:cNvSpPr/>
          <p:nvPr/>
        </p:nvSpPr>
        <p:spPr>
          <a:xfrm>
            <a:off x="2235351" y="2574075"/>
            <a:ext cx="76835" cy="76835"/>
          </a:xfrm>
          <a:custGeom>
            <a:rect l="l" t="t" r="r" b="b"/>
            <a:pathLst>
              <a:path w="76835" h="76835">
                <a:moveTo>
                  <a:pt x="0" y="0"/>
                </a:moveTo>
                <a:lnTo>
                  <a:pt x="76295" y="0"/>
                </a:lnTo>
                <a:lnTo>
                  <a:pt x="76295" y="76295"/>
                </a:lnTo>
                <a:lnTo>
                  <a:pt x="0" y="76295"/>
                </a:lnTo>
                <a:lnTo>
                  <a:pt x="0" y="0"/>
                </a:lnTo>
                <a:close/>
              </a:path>
            </a:pathLst>
          </a:custGeom>
          <a:solidFill>
            <a:srgbClr val="0263AB"/>
          </a:solidFill>
        </p:spPr>
        <p:txBody>
          <a:bodyPr wrap="square" lIns="0" tIns="0" rIns="0" bIns="0" rtlCol="0"/>
          <a:lstStyle/>
          <a:p/>
        </p:txBody>
      </p:sp>
      <p:sp>
        <p:nvSpPr>
          <p:cNvPr id="129" name="object 129"/>
          <p:cNvSpPr/>
          <p:nvPr/>
        </p:nvSpPr>
        <p:spPr>
          <a:xfrm>
            <a:off x="3176230" y="2574075"/>
            <a:ext cx="76835" cy="76835"/>
          </a:xfrm>
          <a:custGeom>
            <a:rect l="l" t="t" r="r" b="b"/>
            <a:pathLst>
              <a:path w="76835" h="76835">
                <a:moveTo>
                  <a:pt x="0" y="0"/>
                </a:moveTo>
                <a:lnTo>
                  <a:pt x="76295" y="0"/>
                </a:lnTo>
                <a:lnTo>
                  <a:pt x="76295" y="76295"/>
                </a:lnTo>
                <a:lnTo>
                  <a:pt x="0" y="76295"/>
                </a:lnTo>
                <a:lnTo>
                  <a:pt x="0" y="0"/>
                </a:lnTo>
                <a:close/>
              </a:path>
            </a:pathLst>
          </a:custGeom>
          <a:solidFill>
            <a:srgbClr val="323232"/>
          </a:solidFill>
        </p:spPr>
        <p:txBody>
          <a:bodyPr wrap="square" lIns="0" tIns="0" rIns="0" bIns="0" rtlCol="0"/>
          <a:lstStyle/>
          <a:p/>
        </p:txBody>
      </p:sp>
      <p:sp>
        <p:nvSpPr>
          <p:cNvPr id="130" name="object 130"/>
          <p:cNvSpPr/>
          <p:nvPr/>
        </p:nvSpPr>
        <p:spPr>
          <a:xfrm>
            <a:off x="4117111" y="2574075"/>
            <a:ext cx="76835" cy="76835"/>
          </a:xfrm>
          <a:custGeom>
            <a:rect l="l" t="t" r="r" b="b"/>
            <a:pathLst>
              <a:path w="76835" h="76835">
                <a:moveTo>
                  <a:pt x="0" y="0"/>
                </a:moveTo>
                <a:lnTo>
                  <a:pt x="76293" y="0"/>
                </a:lnTo>
                <a:lnTo>
                  <a:pt x="76293" y="76295"/>
                </a:lnTo>
                <a:lnTo>
                  <a:pt x="0" y="76295"/>
                </a:lnTo>
                <a:lnTo>
                  <a:pt x="0" y="0"/>
                </a:lnTo>
                <a:close/>
              </a:path>
            </a:pathLst>
          </a:custGeom>
          <a:solidFill>
            <a:srgbClr val="BFBFBF"/>
          </a:solidFill>
        </p:spPr>
        <p:txBody>
          <a:bodyPr wrap="square" lIns="0" tIns="0" rIns="0" bIns="0" rtlCol="0"/>
          <a:lstStyle/>
          <a:p/>
        </p:txBody>
      </p:sp>
      <p:sp>
        <p:nvSpPr>
          <p:cNvPr id="131" name="object 131"/>
          <p:cNvSpPr/>
          <p:nvPr/>
        </p:nvSpPr>
        <p:spPr>
          <a:xfrm>
            <a:off x="4855679" y="2574075"/>
            <a:ext cx="76835" cy="76835"/>
          </a:xfrm>
          <a:custGeom>
            <a:rect l="l" t="t" r="r" b="b"/>
            <a:pathLst>
              <a:path w="76835" h="76835">
                <a:moveTo>
                  <a:pt x="0" y="0"/>
                </a:moveTo>
                <a:lnTo>
                  <a:pt x="76295" y="0"/>
                </a:lnTo>
                <a:lnTo>
                  <a:pt x="76295" y="76295"/>
                </a:lnTo>
                <a:lnTo>
                  <a:pt x="0" y="76295"/>
                </a:lnTo>
                <a:lnTo>
                  <a:pt x="0" y="0"/>
                </a:lnTo>
                <a:close/>
              </a:path>
            </a:pathLst>
          </a:custGeom>
          <a:solidFill>
            <a:srgbClr val="504DE0"/>
          </a:solidFill>
        </p:spPr>
        <p:txBody>
          <a:bodyPr wrap="square" lIns="0" tIns="0" rIns="0" bIns="0" rtlCol="0"/>
          <a:lstStyle/>
          <a:p/>
        </p:txBody>
      </p:sp>
      <p:sp>
        <p:nvSpPr>
          <p:cNvPr id="132" name="object 132"/>
          <p:cNvSpPr/>
          <p:nvPr/>
        </p:nvSpPr>
        <p:spPr>
          <a:xfrm>
            <a:off x="5594248" y="2574075"/>
            <a:ext cx="76835" cy="76835"/>
          </a:xfrm>
          <a:custGeom>
            <a:rect l="l" t="t" r="r" b="b"/>
            <a:pathLst>
              <a:path w="76835" h="76835">
                <a:moveTo>
                  <a:pt x="0" y="0"/>
                </a:moveTo>
                <a:lnTo>
                  <a:pt x="76295" y="0"/>
                </a:lnTo>
                <a:lnTo>
                  <a:pt x="76295" y="76295"/>
                </a:lnTo>
                <a:lnTo>
                  <a:pt x="0" y="76295"/>
                </a:lnTo>
                <a:lnTo>
                  <a:pt x="0" y="0"/>
                </a:lnTo>
                <a:close/>
              </a:path>
            </a:pathLst>
          </a:custGeom>
          <a:solidFill>
            <a:srgbClr val="1BB8AA"/>
          </a:solidFill>
        </p:spPr>
        <p:txBody>
          <a:bodyPr wrap="square" lIns="0" tIns="0" rIns="0" bIns="0" rtlCol="0"/>
          <a:lstStyle/>
          <a:p/>
        </p:txBody>
      </p:sp>
      <p:sp>
        <p:nvSpPr>
          <p:cNvPr id="133" name="object 133"/>
          <p:cNvSpPr txBox="1"/>
          <p:nvPr/>
        </p:nvSpPr>
        <p:spPr>
          <a:xfrm>
            <a:off x="1391451" y="2121915"/>
            <a:ext cx="5057140" cy="594360"/>
          </a:xfrm>
          <a:prstGeom prst="rect">
            <a:avLst/>
          </a:prstGeom>
        </p:spPr>
        <p:txBody>
          <a:bodyPr vert="horz" wrap="square" lIns="0" tIns="12700" rIns="0" bIns="0" rtlCol="0">
            <a:spAutoFit/>
          </a:bodyPr>
          <a:lstStyle/>
          <a:p>
            <a:pPr marL="1386205">
              <a:lnSpc>
                <a:spcPct val="100000"/>
              </a:lnSpc>
              <a:spcBef>
                <a:spcPts val="100"/>
              </a:spcBef>
            </a:pPr>
            <a:r>
              <a:rPr sz="1600" b="1">
                <a:latin typeface="微软雅黑"/>
                <a:cs typeface="微软雅黑"/>
              </a:rPr>
              <a:t>食品饮料各品类官宣代言人</a:t>
            </a:r>
            <a:r>
              <a:rPr sz="1600" b="1">
                <a:solidFill>
                  <a:srgbClr val="6F309F"/>
                </a:solidFill>
                <a:latin typeface="微软雅黑"/>
                <a:cs typeface="微软雅黑"/>
              </a:rPr>
              <a:t>职业圈层</a:t>
            </a:r>
            <a:r>
              <a:rPr sz="1600" b="1">
                <a:latin typeface="微软雅黑"/>
                <a:cs typeface="微软雅黑"/>
              </a:rPr>
              <a:t>分布</a:t>
            </a:r>
            <a:endParaRPr sz="1600">
              <a:latin typeface="微软雅黑"/>
              <a:cs typeface="微软雅黑"/>
            </a:endParaRPr>
          </a:p>
          <a:p>
            <a:pPr marL="12700">
              <a:lnSpc>
                <a:spcPct val="100000"/>
              </a:lnSpc>
              <a:spcBef>
                <a:spcPts val="1120"/>
              </a:spcBef>
              <a:tabLst>
                <a:tab pos="953135"/>
                <a:tab pos="1894205"/>
                <a:tab pos="2835275"/>
                <a:tab pos="3573779"/>
                <a:tab pos="4312285"/>
              </a:tabLst>
            </a:pPr>
            <a:r>
              <a:rPr sz="1200" spc="-5">
                <a:solidFill>
                  <a:srgbClr val="595959"/>
                </a:solidFill>
                <a:latin typeface="微软雅黑"/>
                <a:cs typeface="微软雅黑"/>
              </a:rPr>
              <a:t>娱乐</a:t>
            </a:r>
            <a:r>
              <a:rPr sz="1200" spc="-5">
                <a:solidFill>
                  <a:srgbClr val="595959"/>
                </a:solidFill>
                <a:latin typeface="Arial"/>
                <a:cs typeface="Arial"/>
              </a:rPr>
              <a:t>-</a:t>
            </a:r>
            <a:r>
              <a:rPr sz="1200" spc="-5">
                <a:solidFill>
                  <a:srgbClr val="595959"/>
                </a:solidFill>
                <a:latin typeface="微软雅黑"/>
                <a:cs typeface="微软雅黑"/>
              </a:rPr>
              <a:t>影</a:t>
            </a:r>
            <a:r>
              <a:rPr sz="1200">
                <a:solidFill>
                  <a:srgbClr val="595959"/>
                </a:solidFill>
                <a:latin typeface="微软雅黑"/>
                <a:cs typeface="微软雅黑"/>
              </a:rPr>
              <a:t>视	</a:t>
            </a:r>
            <a:r>
              <a:rPr sz="1200" spc="-5">
                <a:solidFill>
                  <a:srgbClr val="595959"/>
                </a:solidFill>
                <a:latin typeface="微软雅黑"/>
                <a:cs typeface="微软雅黑"/>
              </a:rPr>
              <a:t>娱乐</a:t>
            </a:r>
            <a:r>
              <a:rPr sz="1200" spc="-5">
                <a:solidFill>
                  <a:srgbClr val="595959"/>
                </a:solidFill>
                <a:latin typeface="Arial"/>
                <a:cs typeface="Arial"/>
              </a:rPr>
              <a:t>-</a:t>
            </a:r>
            <a:r>
              <a:rPr sz="1200" spc="-5">
                <a:solidFill>
                  <a:srgbClr val="595959"/>
                </a:solidFill>
                <a:latin typeface="微软雅黑"/>
                <a:cs typeface="微软雅黑"/>
              </a:rPr>
              <a:t>音</a:t>
            </a:r>
            <a:r>
              <a:rPr sz="1200">
                <a:solidFill>
                  <a:srgbClr val="595959"/>
                </a:solidFill>
                <a:latin typeface="微软雅黑"/>
                <a:cs typeface="微软雅黑"/>
              </a:rPr>
              <a:t>乐	</a:t>
            </a:r>
            <a:r>
              <a:rPr sz="1200" spc="-5">
                <a:solidFill>
                  <a:srgbClr val="595959"/>
                </a:solidFill>
                <a:latin typeface="微软雅黑"/>
                <a:cs typeface="微软雅黑"/>
              </a:rPr>
              <a:t>娱乐</a:t>
            </a:r>
            <a:r>
              <a:rPr sz="1200" spc="-5">
                <a:solidFill>
                  <a:srgbClr val="595959"/>
                </a:solidFill>
                <a:latin typeface="Arial"/>
                <a:cs typeface="Arial"/>
              </a:rPr>
              <a:t>-</a:t>
            </a:r>
            <a:r>
              <a:rPr sz="1200" spc="-5">
                <a:solidFill>
                  <a:srgbClr val="595959"/>
                </a:solidFill>
                <a:latin typeface="微软雅黑"/>
                <a:cs typeface="微软雅黑"/>
              </a:rPr>
              <a:t>主</a:t>
            </a:r>
            <a:r>
              <a:rPr sz="1200">
                <a:solidFill>
                  <a:srgbClr val="595959"/>
                </a:solidFill>
                <a:latin typeface="微软雅黑"/>
                <a:cs typeface="微软雅黑"/>
              </a:rPr>
              <a:t>持	</a:t>
            </a:r>
            <a:r>
              <a:rPr sz="1200" spc="-5">
                <a:solidFill>
                  <a:srgbClr val="595959"/>
                </a:solidFill>
                <a:latin typeface="微软雅黑"/>
                <a:cs typeface="微软雅黑"/>
              </a:rPr>
              <a:t>模特</a:t>
            </a:r>
            <a:r>
              <a:rPr sz="1200">
                <a:solidFill>
                  <a:srgbClr val="595959"/>
                </a:solidFill>
                <a:latin typeface="微软雅黑"/>
                <a:cs typeface="微软雅黑"/>
              </a:rPr>
              <a:t>圈	</a:t>
            </a:r>
            <a:r>
              <a:rPr sz="1200" spc="-5">
                <a:solidFill>
                  <a:srgbClr val="595959"/>
                </a:solidFill>
                <a:latin typeface="微软雅黑"/>
                <a:cs typeface="微软雅黑"/>
              </a:rPr>
              <a:t>电竞</a:t>
            </a:r>
            <a:r>
              <a:rPr sz="1200">
                <a:solidFill>
                  <a:srgbClr val="595959"/>
                </a:solidFill>
                <a:latin typeface="微软雅黑"/>
                <a:cs typeface="微软雅黑"/>
              </a:rPr>
              <a:t>圈	</a:t>
            </a:r>
            <a:r>
              <a:rPr sz="1200" spc="-5">
                <a:solidFill>
                  <a:srgbClr val="595959"/>
                </a:solidFill>
                <a:latin typeface="微软雅黑"/>
                <a:cs typeface="微软雅黑"/>
              </a:rPr>
              <a:t>新媒体</a:t>
            </a:r>
            <a:endParaRPr sz="1200">
              <a:latin typeface="微软雅黑"/>
              <a:cs typeface="微软雅黑"/>
            </a:endParaRPr>
          </a:p>
        </p:txBody>
      </p:sp>
      <p:sp>
        <p:nvSpPr>
          <p:cNvPr id="134" name="object 134"/>
          <p:cNvSpPr/>
          <p:nvPr/>
        </p:nvSpPr>
        <p:spPr>
          <a:xfrm>
            <a:off x="6332818" y="2574075"/>
            <a:ext cx="76835" cy="76835"/>
          </a:xfrm>
          <a:custGeom>
            <a:rect l="l" t="t" r="r" b="b"/>
            <a:pathLst>
              <a:path w="76835" h="76835">
                <a:moveTo>
                  <a:pt x="0" y="0"/>
                </a:moveTo>
                <a:lnTo>
                  <a:pt x="76295" y="0"/>
                </a:lnTo>
                <a:lnTo>
                  <a:pt x="76295" y="76295"/>
                </a:lnTo>
                <a:lnTo>
                  <a:pt x="0" y="76295"/>
                </a:lnTo>
                <a:lnTo>
                  <a:pt x="0" y="0"/>
                </a:lnTo>
                <a:close/>
              </a:path>
            </a:pathLst>
          </a:custGeom>
          <a:solidFill>
            <a:srgbClr val="431D5F"/>
          </a:solidFill>
        </p:spPr>
        <p:txBody>
          <a:bodyPr wrap="square" lIns="0" tIns="0" rIns="0" bIns="0" rtlCol="0"/>
          <a:lstStyle/>
          <a:p/>
        </p:txBody>
      </p:sp>
      <p:sp>
        <p:nvSpPr>
          <p:cNvPr id="135" name="object 135"/>
          <p:cNvSpPr/>
          <p:nvPr/>
        </p:nvSpPr>
        <p:spPr>
          <a:xfrm>
            <a:off x="7071386" y="2574075"/>
            <a:ext cx="76835" cy="76835"/>
          </a:xfrm>
          <a:custGeom>
            <a:rect l="l" t="t" r="r" b="b"/>
            <a:pathLst>
              <a:path w="76834" h="76835">
                <a:moveTo>
                  <a:pt x="0" y="0"/>
                </a:moveTo>
                <a:lnTo>
                  <a:pt x="76295" y="0"/>
                </a:lnTo>
                <a:lnTo>
                  <a:pt x="76295" y="76295"/>
                </a:lnTo>
                <a:lnTo>
                  <a:pt x="0" y="76295"/>
                </a:lnTo>
                <a:lnTo>
                  <a:pt x="0" y="0"/>
                </a:lnTo>
                <a:close/>
              </a:path>
            </a:pathLst>
          </a:custGeom>
          <a:solidFill>
            <a:srgbClr val="013B67"/>
          </a:solidFill>
        </p:spPr>
        <p:txBody>
          <a:bodyPr wrap="square" lIns="0" tIns="0" rIns="0" bIns="0" rtlCol="0"/>
          <a:lstStyle/>
          <a:p/>
        </p:txBody>
      </p:sp>
      <p:sp>
        <p:nvSpPr>
          <p:cNvPr id="136" name="object 136"/>
          <p:cNvSpPr txBox="1"/>
          <p:nvPr/>
        </p:nvSpPr>
        <p:spPr>
          <a:xfrm>
            <a:off x="6429797" y="2507996"/>
            <a:ext cx="1573530" cy="208279"/>
          </a:xfrm>
          <a:prstGeom prst="rect">
            <a:avLst/>
          </a:prstGeom>
        </p:spPr>
        <p:txBody>
          <a:bodyPr vert="horz" wrap="square" lIns="0" tIns="12700" rIns="0" bIns="0" rtlCol="0">
            <a:spAutoFit/>
          </a:bodyPr>
          <a:lstStyle/>
          <a:p>
            <a:pPr marL="12700">
              <a:lnSpc>
                <a:spcPct val="100000"/>
              </a:lnSpc>
              <a:spcBef>
                <a:spcPts val="100"/>
              </a:spcBef>
              <a:tabLst>
                <a:tab pos="751205"/>
              </a:tabLst>
            </a:pPr>
            <a:r>
              <a:rPr sz="1200" spc="-5">
                <a:solidFill>
                  <a:srgbClr val="595959"/>
                </a:solidFill>
                <a:latin typeface="微软雅黑"/>
                <a:cs typeface="微软雅黑"/>
              </a:rPr>
              <a:t>偶像</a:t>
            </a:r>
            <a:r>
              <a:rPr sz="1200">
                <a:solidFill>
                  <a:srgbClr val="595959"/>
                </a:solidFill>
                <a:latin typeface="微软雅黑"/>
                <a:cs typeface="微软雅黑"/>
              </a:rPr>
              <a:t>圈	</a:t>
            </a:r>
            <a:r>
              <a:rPr sz="1200" spc="-5">
                <a:solidFill>
                  <a:srgbClr val="595959"/>
                </a:solidFill>
                <a:latin typeface="微软雅黑"/>
                <a:cs typeface="微软雅黑"/>
              </a:rPr>
              <a:t>体育</a:t>
            </a:r>
            <a:r>
              <a:rPr sz="1200" spc="-5">
                <a:solidFill>
                  <a:srgbClr val="595959"/>
                </a:solidFill>
                <a:latin typeface="Arial"/>
                <a:cs typeface="Arial"/>
              </a:rPr>
              <a:t>-</a:t>
            </a:r>
            <a:r>
              <a:rPr sz="1200" spc="-5">
                <a:solidFill>
                  <a:srgbClr val="595959"/>
                </a:solidFill>
                <a:latin typeface="微软雅黑"/>
                <a:cs typeface="微软雅黑"/>
              </a:rPr>
              <a:t>运动员</a:t>
            </a:r>
            <a:endParaRPr sz="1200">
              <a:latin typeface="微软雅黑"/>
              <a:cs typeface="微软雅黑"/>
            </a:endParaRPr>
          </a:p>
        </p:txBody>
      </p:sp>
      <p:sp>
        <p:nvSpPr>
          <p:cNvPr id="137" name="object 137"/>
          <p:cNvSpPr txBox="1"/>
          <p:nvPr/>
        </p:nvSpPr>
        <p:spPr>
          <a:xfrm>
            <a:off x="2202995" y="5803900"/>
            <a:ext cx="406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范丞丞</a:t>
            </a:r>
            <a:endParaRPr sz="1000">
              <a:latin typeface="微软雅黑"/>
              <a:cs typeface="微软雅黑"/>
            </a:endParaRPr>
          </a:p>
        </p:txBody>
      </p:sp>
      <p:sp>
        <p:nvSpPr>
          <p:cNvPr id="138" name="object 138"/>
          <p:cNvSpPr txBox="1"/>
          <p:nvPr/>
        </p:nvSpPr>
        <p:spPr>
          <a:xfrm>
            <a:off x="1707695" y="6184900"/>
            <a:ext cx="1041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来伊份品牌代言人</a:t>
            </a:r>
            <a:endParaRPr sz="1000">
              <a:latin typeface="微软雅黑"/>
              <a:cs typeface="微软雅黑"/>
            </a:endParaRPr>
          </a:p>
        </p:txBody>
      </p:sp>
      <p:sp>
        <p:nvSpPr>
          <p:cNvPr id="139" name="object 139"/>
          <p:cNvSpPr/>
          <p:nvPr/>
        </p:nvSpPr>
        <p:spPr>
          <a:xfrm>
            <a:off x="1859479" y="5720979"/>
            <a:ext cx="319961" cy="320234"/>
          </a:xfrm>
          <a:prstGeom prst="rect">
            <a:avLst/>
          </a:prstGeom>
          <a:blipFill>
            <a:blip r:embed="rId5"/>
            <a:stretch>
              <a:fillRect/>
            </a:stretch>
          </a:blipFill>
        </p:spPr>
        <p:txBody>
          <a:bodyPr wrap="square" lIns="0" tIns="0" rIns="0" bIns="0" rtlCol="0"/>
          <a:lstStyle/>
          <a:p/>
        </p:txBody>
      </p:sp>
      <p:sp>
        <p:nvSpPr>
          <p:cNvPr id="140" name="object 140"/>
          <p:cNvSpPr txBox="1"/>
          <p:nvPr/>
        </p:nvSpPr>
        <p:spPr>
          <a:xfrm>
            <a:off x="5751480" y="5803900"/>
            <a:ext cx="406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金子涵</a:t>
            </a:r>
            <a:endParaRPr sz="1000">
              <a:latin typeface="微软雅黑"/>
              <a:cs typeface="微软雅黑"/>
            </a:endParaRPr>
          </a:p>
        </p:txBody>
      </p:sp>
      <p:sp>
        <p:nvSpPr>
          <p:cNvPr id="141" name="object 141"/>
          <p:cNvSpPr txBox="1"/>
          <p:nvPr/>
        </p:nvSpPr>
        <p:spPr>
          <a:xfrm>
            <a:off x="5408580" y="6184900"/>
            <a:ext cx="86233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7分甜品牌大使</a:t>
            </a:r>
            <a:endParaRPr sz="1000">
              <a:latin typeface="微软雅黑"/>
              <a:cs typeface="微软雅黑"/>
            </a:endParaRPr>
          </a:p>
        </p:txBody>
      </p:sp>
      <p:sp>
        <p:nvSpPr>
          <p:cNvPr id="142" name="object 142"/>
          <p:cNvSpPr/>
          <p:nvPr/>
        </p:nvSpPr>
        <p:spPr>
          <a:xfrm>
            <a:off x="5407964" y="5720975"/>
            <a:ext cx="319962" cy="320233"/>
          </a:xfrm>
          <a:prstGeom prst="rect">
            <a:avLst/>
          </a:prstGeom>
          <a:blipFill>
            <a:blip r:embed="rId6"/>
            <a:stretch>
              <a:fillRect/>
            </a:stretch>
          </a:blipFill>
        </p:spPr>
        <p:txBody>
          <a:bodyPr wrap="square" lIns="0" tIns="0" rIns="0" bIns="0" rtlCol="0"/>
          <a:lstStyle/>
          <a:p/>
        </p:txBody>
      </p:sp>
      <p:sp>
        <p:nvSpPr>
          <p:cNvPr id="143" name="object 143"/>
          <p:cNvSpPr txBox="1"/>
          <p:nvPr/>
        </p:nvSpPr>
        <p:spPr>
          <a:xfrm>
            <a:off x="6988533" y="5803900"/>
            <a:ext cx="406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张艺兴</a:t>
            </a:r>
            <a:endParaRPr sz="1000">
              <a:latin typeface="微软雅黑"/>
              <a:cs typeface="微软雅黑"/>
            </a:endParaRPr>
          </a:p>
        </p:txBody>
      </p:sp>
      <p:sp>
        <p:nvSpPr>
          <p:cNvPr id="144" name="object 144"/>
          <p:cNvSpPr txBox="1"/>
          <p:nvPr/>
        </p:nvSpPr>
        <p:spPr>
          <a:xfrm>
            <a:off x="6455133" y="6184900"/>
            <a:ext cx="1168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雪碧全球品牌代言人</a:t>
            </a:r>
            <a:endParaRPr sz="1000">
              <a:latin typeface="微软雅黑"/>
              <a:cs typeface="微软雅黑"/>
            </a:endParaRPr>
          </a:p>
        </p:txBody>
      </p:sp>
      <p:sp>
        <p:nvSpPr>
          <p:cNvPr id="145" name="object 145"/>
          <p:cNvSpPr/>
          <p:nvPr/>
        </p:nvSpPr>
        <p:spPr>
          <a:xfrm>
            <a:off x="6608258" y="5720974"/>
            <a:ext cx="319962" cy="320233"/>
          </a:xfrm>
          <a:prstGeom prst="rect">
            <a:avLst/>
          </a:prstGeom>
          <a:blipFill>
            <a:blip r:embed="rId7"/>
            <a:stretch>
              <a:fillRect/>
            </a:stretch>
          </a:blipFill>
        </p:spPr>
        <p:txBody>
          <a:bodyPr wrap="square" lIns="0" tIns="0" rIns="0" bIns="0" rtlCol="0"/>
          <a:lstStyle/>
          <a:p/>
        </p:txBody>
      </p:sp>
      <p:sp>
        <p:nvSpPr>
          <p:cNvPr id="146" name="object 146"/>
          <p:cNvSpPr txBox="1"/>
          <p:nvPr/>
        </p:nvSpPr>
        <p:spPr>
          <a:xfrm>
            <a:off x="8229363" y="5800852"/>
            <a:ext cx="406400" cy="177800"/>
          </a:xfrm>
          <a:prstGeom prst="rect">
            <a:avLst/>
          </a:prstGeom>
        </p:spPr>
        <p:txBody>
          <a:bodyPr vert="horz" wrap="square" lIns="0" tIns="12700" rIns="0" bIns="0" rtlCol="0">
            <a:spAutoFit/>
          </a:bodyPr>
          <a:lstStyle/>
          <a:p>
            <a:pPr marL="12700">
              <a:lnSpc>
                <a:spcPct val="100000"/>
              </a:lnSpc>
              <a:spcBef>
                <a:spcPts val="100"/>
              </a:spcBef>
            </a:pPr>
            <a:r>
              <a:rPr sz="1000" b="1">
                <a:latin typeface="微软雅黑"/>
                <a:cs typeface="微软雅黑"/>
              </a:rPr>
              <a:t>张颜齐</a:t>
            </a:r>
            <a:endParaRPr sz="1000">
              <a:latin typeface="微软雅黑"/>
              <a:cs typeface="微软雅黑"/>
            </a:endParaRPr>
          </a:p>
        </p:txBody>
      </p:sp>
      <p:sp>
        <p:nvSpPr>
          <p:cNvPr id="147" name="object 147"/>
          <p:cNvSpPr txBox="1"/>
          <p:nvPr/>
        </p:nvSpPr>
        <p:spPr>
          <a:xfrm>
            <a:off x="7695963" y="6181852"/>
            <a:ext cx="1168400" cy="177800"/>
          </a:xfrm>
          <a:prstGeom prst="rect">
            <a:avLst/>
          </a:prstGeom>
        </p:spPr>
        <p:txBody>
          <a:bodyPr vert="horz" wrap="square" lIns="0" tIns="12700" rIns="0" bIns="0" rtlCol="0">
            <a:spAutoFit/>
          </a:bodyPr>
          <a:lstStyle/>
          <a:p>
            <a:pPr marL="12700">
              <a:lnSpc>
                <a:spcPct val="100000"/>
              </a:lnSpc>
              <a:spcBef>
                <a:spcPts val="100"/>
              </a:spcBef>
            </a:pPr>
            <a:r>
              <a:rPr sz="1000">
                <a:latin typeface="微软雅黑"/>
                <a:cs typeface="微软雅黑"/>
              </a:rPr>
              <a:t>元气森林品牌代言人</a:t>
            </a:r>
            <a:endParaRPr sz="1000">
              <a:latin typeface="微软雅黑"/>
              <a:cs typeface="微软雅黑"/>
            </a:endParaRPr>
          </a:p>
        </p:txBody>
      </p:sp>
      <p:sp>
        <p:nvSpPr>
          <p:cNvPr id="148" name="object 148"/>
          <p:cNvSpPr/>
          <p:nvPr/>
        </p:nvSpPr>
        <p:spPr>
          <a:xfrm>
            <a:off x="7849089" y="5719295"/>
            <a:ext cx="319961" cy="320233"/>
          </a:xfrm>
          <a:prstGeom prst="rect">
            <a:avLst/>
          </a:prstGeom>
          <a:blipFill>
            <a:blip r:embed="rId8"/>
            <a:stretch>
              <a:fillRect/>
            </a:stretch>
          </a:blipFill>
        </p:spPr>
        <p:txBody>
          <a:bodyPr wrap="square" lIns="0" tIns="0" rIns="0" bIns="0" rtlCol="0"/>
          <a:lstStyle/>
          <a:p/>
        </p:txBody>
      </p:sp>
      <p:sp>
        <p:nvSpPr>
          <p:cNvPr id="149" name="object 149"/>
          <p:cNvSpPr/>
          <p:nvPr/>
        </p:nvSpPr>
        <p:spPr>
          <a:xfrm>
            <a:off x="4032831" y="2751157"/>
            <a:ext cx="4782820" cy="3688715"/>
          </a:xfrm>
          <a:custGeom>
            <a:rect l="l" t="t" r="r" b="b"/>
            <a:pathLst>
              <a:path w="4782820" h="3688715">
                <a:moveTo>
                  <a:pt x="0" y="0"/>
                </a:moveTo>
                <a:lnTo>
                  <a:pt x="4782309" y="0"/>
                </a:lnTo>
                <a:lnTo>
                  <a:pt x="4782309" y="3688301"/>
                </a:lnTo>
                <a:lnTo>
                  <a:pt x="0" y="3688301"/>
                </a:lnTo>
                <a:lnTo>
                  <a:pt x="0" y="0"/>
                </a:lnTo>
                <a:close/>
              </a:path>
            </a:pathLst>
          </a:custGeom>
          <a:solidFill>
            <a:srgbClr val="0263AB">
              <a:alpha val="10978"/>
            </a:srgbClr>
          </a:solidFill>
        </p:spPr>
        <p:txBody>
          <a:bodyPr wrap="square" lIns="0" tIns="0" rIns="0" bIns="0" rtlCol="0"/>
          <a:lstStyle/>
          <a:p/>
        </p:txBody>
      </p:sp>
      <p:sp>
        <p:nvSpPr>
          <p:cNvPr id="150" name="object 150"/>
          <p:cNvSpPr/>
          <p:nvPr/>
        </p:nvSpPr>
        <p:spPr>
          <a:xfrm>
            <a:off x="502675" y="2749905"/>
            <a:ext cx="3508375" cy="3688715"/>
          </a:xfrm>
          <a:custGeom>
            <a:rect l="l" t="t" r="r" b="b"/>
            <a:pathLst>
              <a:path w="3508375" h="3688715">
                <a:moveTo>
                  <a:pt x="0" y="0"/>
                </a:moveTo>
                <a:lnTo>
                  <a:pt x="3508329" y="0"/>
                </a:lnTo>
                <a:lnTo>
                  <a:pt x="3508329" y="3688301"/>
                </a:lnTo>
                <a:lnTo>
                  <a:pt x="0" y="3688301"/>
                </a:lnTo>
                <a:lnTo>
                  <a:pt x="0" y="0"/>
                </a:lnTo>
                <a:close/>
              </a:path>
            </a:pathLst>
          </a:custGeom>
          <a:solidFill>
            <a:srgbClr val="6F309F">
              <a:alpha val="10978"/>
            </a:srgbClr>
          </a:solidFill>
        </p:spPr>
        <p:txBody>
          <a:bodyPr wrap="square" lIns="0" tIns="0" rIns="0" bIns="0" rtlCol="0"/>
          <a:lstStyle/>
          <a:p/>
        </p:txBody>
      </p:sp>
      <p:sp>
        <p:nvSpPr>
          <p:cNvPr id="151" name="object 151"/>
          <p:cNvSpPr txBox="1"/>
          <p:nvPr/>
        </p:nvSpPr>
        <p:spPr>
          <a:xfrm>
            <a:off x="2066339" y="2784347"/>
            <a:ext cx="4548505" cy="238760"/>
          </a:xfrm>
          <a:prstGeom prst="rect">
            <a:avLst/>
          </a:prstGeom>
        </p:spPr>
        <p:txBody>
          <a:bodyPr vert="horz" wrap="square" lIns="0" tIns="12700" rIns="0" bIns="0" rtlCol="0">
            <a:spAutoFit/>
          </a:bodyPr>
          <a:lstStyle/>
          <a:p>
            <a:pPr marL="12700">
              <a:lnSpc>
                <a:spcPct val="100000"/>
              </a:lnSpc>
              <a:spcBef>
                <a:spcPts val="100"/>
              </a:spcBef>
              <a:tabLst>
                <a:tab pos="4179570"/>
              </a:tabLst>
            </a:pPr>
            <a:r>
              <a:rPr sz="1400" b="1">
                <a:solidFill>
                  <a:srgbClr val="504DE0"/>
                </a:solidFill>
                <a:latin typeface="微软雅黑"/>
                <a:cs typeface="微软雅黑"/>
              </a:rPr>
              <a:t>食品	饮料</a:t>
            </a:r>
            <a:endParaRPr sz="1400">
              <a:latin typeface="微软雅黑"/>
              <a:cs typeface="微软雅黑"/>
            </a:endParaRPr>
          </a:p>
        </p:txBody>
      </p:sp>
      <p:sp>
        <p:nvSpPr>
          <p:cNvPr id="152" name="object 15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16</a:t>
            </a:fld>
          </a:p>
        </p:txBody>
      </p:sp>
      <p:sp>
        <p:nvSpPr>
          <p:cNvPr id="153" name="object 153"/>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154" name="object 154"/>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155" name="object 155"/>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9"/>
              </a:rPr>
              <a:t>www.endata.com.cn</a:t>
            </a:r>
            <a:endParaRPr sz="80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3575" y="379476"/>
            <a:ext cx="6927215" cy="330200"/>
          </a:xfrm>
          <a:prstGeom prst="rect">
            <a:avLst/>
          </a:prstGeom>
        </p:spPr>
        <p:txBody>
          <a:bodyPr vert="horz" wrap="square" lIns="0" tIns="12700" rIns="0" bIns="0" rtlCol="0">
            <a:spAutoFit/>
          </a:bodyPr>
          <a:lstStyle/>
          <a:p>
            <a:pPr marL="12700">
              <a:lnSpc>
                <a:spcPct val="100000"/>
              </a:lnSpc>
              <a:spcBef>
                <a:spcPts val="100"/>
              </a:spcBef>
            </a:pPr>
            <a:r>
              <a:rPr sz="2000"/>
              <a:t>官宣代言人：品牌挚友、品牌大使和品牌代言人总占比约70%</a:t>
            </a:r>
            <a:endParaRPr sz="2000"/>
          </a:p>
        </p:txBody>
      </p:sp>
      <p:sp>
        <p:nvSpPr>
          <p:cNvPr id="3" name="object 3"/>
          <p:cNvSpPr/>
          <p:nvPr/>
        </p:nvSpPr>
        <p:spPr>
          <a:xfrm>
            <a:off x="2751397" y="3284983"/>
            <a:ext cx="5866130" cy="0"/>
          </a:xfrm>
          <a:custGeom>
            <a:rect l="l" t="t" r="r" b="b"/>
            <a:pathLst>
              <a:path w="5866130">
                <a:moveTo>
                  <a:pt x="0" y="0"/>
                </a:moveTo>
                <a:lnTo>
                  <a:pt x="5865787" y="1"/>
                </a:lnTo>
              </a:path>
            </a:pathLst>
          </a:custGeom>
          <a:ln w="12700">
            <a:solidFill>
              <a:srgbClr val="D0CECE"/>
            </a:solidFill>
          </a:ln>
        </p:spPr>
        <p:txBody>
          <a:bodyPr wrap="square" lIns="0" tIns="0" rIns="0" bIns="0" rtlCol="0"/>
          <a:lstStyle/>
          <a:p/>
        </p:txBody>
      </p:sp>
      <p:sp>
        <p:nvSpPr>
          <p:cNvPr id="4" name="object 4"/>
          <p:cNvSpPr/>
          <p:nvPr/>
        </p:nvSpPr>
        <p:spPr>
          <a:xfrm>
            <a:off x="1730200" y="2348880"/>
            <a:ext cx="979169" cy="944244"/>
          </a:xfrm>
          <a:custGeom>
            <a:rect l="l" t="t" r="r" b="b"/>
            <a:pathLst>
              <a:path w="979169" h="944244">
                <a:moveTo>
                  <a:pt x="489292" y="0"/>
                </a:moveTo>
                <a:lnTo>
                  <a:pt x="0" y="943618"/>
                </a:lnTo>
                <a:lnTo>
                  <a:pt x="978568" y="943618"/>
                </a:lnTo>
                <a:lnTo>
                  <a:pt x="489292" y="0"/>
                </a:lnTo>
                <a:close/>
              </a:path>
            </a:pathLst>
          </a:custGeom>
          <a:solidFill>
            <a:srgbClr val="BCE2FE"/>
          </a:solidFill>
        </p:spPr>
        <p:txBody>
          <a:bodyPr wrap="square" lIns="0" tIns="0" rIns="0" bIns="0" rtlCol="0"/>
          <a:lstStyle/>
          <a:p/>
        </p:txBody>
      </p:sp>
      <p:sp>
        <p:nvSpPr>
          <p:cNvPr id="5" name="object 5"/>
          <p:cNvSpPr txBox="1"/>
          <p:nvPr/>
        </p:nvSpPr>
        <p:spPr>
          <a:xfrm>
            <a:off x="1984535" y="2556256"/>
            <a:ext cx="469900" cy="558800"/>
          </a:xfrm>
          <a:prstGeom prst="rect">
            <a:avLst/>
          </a:prstGeom>
        </p:spPr>
        <p:txBody>
          <a:bodyPr vert="horz" wrap="square" lIns="0" tIns="45720" rIns="0" bIns="0" rtlCol="0">
            <a:spAutoFit/>
          </a:bodyPr>
          <a:lstStyle/>
          <a:p>
            <a:pPr algn="ctr">
              <a:lnSpc>
                <a:spcPct val="100000"/>
              </a:lnSpc>
              <a:spcBef>
                <a:spcPts val="360"/>
              </a:spcBef>
            </a:pPr>
            <a:r>
              <a:rPr sz="700" b="1" spc="-5">
                <a:solidFill>
                  <a:srgbClr val="C00000"/>
                </a:solidFill>
                <a:latin typeface="微软雅黑"/>
                <a:cs typeface="微软雅黑"/>
              </a:rPr>
              <a:t>1%</a:t>
            </a:r>
            <a:endParaRPr sz="700">
              <a:latin typeface="微软雅黑"/>
              <a:cs typeface="微软雅黑"/>
            </a:endParaRPr>
          </a:p>
          <a:p>
            <a:pPr marL="101600" marR="93980" algn="ctr">
              <a:lnSpc>
                <a:spcPct val="120000"/>
              </a:lnSpc>
              <a:spcBef>
                <a:spcPts val="100"/>
              </a:spcBef>
            </a:pPr>
            <a:r>
              <a:rPr sz="700">
                <a:latin typeface="微软雅黑"/>
                <a:cs typeface="微软雅黑"/>
              </a:rPr>
              <a:t>全球/  亚太区</a:t>
            </a:r>
            <a:endParaRPr sz="700">
              <a:latin typeface="微软雅黑"/>
              <a:cs typeface="微软雅黑"/>
            </a:endParaRPr>
          </a:p>
          <a:p>
            <a:pPr algn="ctr">
              <a:lnSpc>
                <a:spcPct val="100000"/>
              </a:lnSpc>
              <a:spcBef>
                <a:spcPts val="140"/>
              </a:spcBef>
            </a:pPr>
            <a:r>
              <a:rPr sz="700">
                <a:latin typeface="微软雅黑"/>
                <a:cs typeface="微软雅黑"/>
              </a:rPr>
              <a:t>品牌代言人</a:t>
            </a:r>
            <a:endParaRPr sz="700">
              <a:latin typeface="微软雅黑"/>
              <a:cs typeface="微软雅黑"/>
            </a:endParaRPr>
          </a:p>
        </p:txBody>
      </p:sp>
      <p:sp>
        <p:nvSpPr>
          <p:cNvPr id="6" name="object 6"/>
          <p:cNvSpPr/>
          <p:nvPr/>
        </p:nvSpPr>
        <p:spPr>
          <a:xfrm>
            <a:off x="1257991" y="3292499"/>
            <a:ext cx="1906270" cy="894715"/>
          </a:xfrm>
          <a:custGeom>
            <a:rect l="l" t="t" r="r" b="b"/>
            <a:pathLst>
              <a:path w="1906270" h="894714">
                <a:moveTo>
                  <a:pt x="1442359" y="0"/>
                </a:moveTo>
                <a:lnTo>
                  <a:pt x="463775" y="0"/>
                </a:lnTo>
                <a:lnTo>
                  <a:pt x="0" y="894439"/>
                </a:lnTo>
                <a:lnTo>
                  <a:pt x="1906135" y="894439"/>
                </a:lnTo>
                <a:lnTo>
                  <a:pt x="1442359" y="0"/>
                </a:lnTo>
                <a:close/>
              </a:path>
            </a:pathLst>
          </a:custGeom>
          <a:solidFill>
            <a:srgbClr val="CBF7F3"/>
          </a:solidFill>
        </p:spPr>
        <p:txBody>
          <a:bodyPr wrap="square" lIns="0" tIns="0" rIns="0" bIns="0" rtlCol="0"/>
          <a:lstStyle/>
          <a:p/>
        </p:txBody>
      </p:sp>
      <p:sp>
        <p:nvSpPr>
          <p:cNvPr id="7" name="object 7"/>
          <p:cNvSpPr/>
          <p:nvPr/>
        </p:nvSpPr>
        <p:spPr>
          <a:xfrm>
            <a:off x="1257991" y="3292499"/>
            <a:ext cx="1906270" cy="894715"/>
          </a:xfrm>
          <a:custGeom>
            <a:rect l="l" t="t" r="r" b="b"/>
            <a:pathLst>
              <a:path w="1906270" h="894714">
                <a:moveTo>
                  <a:pt x="0" y="894440"/>
                </a:moveTo>
                <a:lnTo>
                  <a:pt x="463776" y="0"/>
                </a:lnTo>
                <a:lnTo>
                  <a:pt x="1442359" y="0"/>
                </a:lnTo>
                <a:lnTo>
                  <a:pt x="1906135" y="894440"/>
                </a:lnTo>
                <a:lnTo>
                  <a:pt x="0" y="894440"/>
                </a:lnTo>
                <a:close/>
              </a:path>
            </a:pathLst>
          </a:custGeom>
          <a:ln w="12700">
            <a:solidFill>
              <a:srgbClr val="FFFFFF"/>
            </a:solidFill>
          </a:ln>
        </p:spPr>
        <p:txBody>
          <a:bodyPr wrap="square" lIns="0" tIns="0" rIns="0" bIns="0" rtlCol="0"/>
          <a:lstStyle/>
          <a:p/>
        </p:txBody>
      </p:sp>
      <p:sp>
        <p:nvSpPr>
          <p:cNvPr id="8" name="object 8"/>
          <p:cNvSpPr txBox="1"/>
          <p:nvPr/>
        </p:nvSpPr>
        <p:spPr>
          <a:xfrm>
            <a:off x="1849108" y="3477767"/>
            <a:ext cx="723900" cy="497840"/>
          </a:xfrm>
          <a:prstGeom prst="rect">
            <a:avLst/>
          </a:prstGeom>
        </p:spPr>
        <p:txBody>
          <a:bodyPr vert="horz" wrap="square" lIns="0" tIns="12700" rIns="0" bIns="0" rtlCol="0">
            <a:spAutoFit/>
          </a:bodyPr>
          <a:lstStyle/>
          <a:p>
            <a:pPr algn="ctr">
              <a:lnSpc>
                <a:spcPct val="100000"/>
              </a:lnSpc>
              <a:spcBef>
                <a:spcPts val="100"/>
              </a:spcBef>
            </a:pPr>
            <a:r>
              <a:rPr sz="1100" b="1">
                <a:solidFill>
                  <a:srgbClr val="C00000"/>
                </a:solidFill>
                <a:latin typeface="微软雅黑"/>
                <a:cs typeface="微软雅黑"/>
              </a:rPr>
              <a:t>26%</a:t>
            </a:r>
            <a:endParaRPr sz="1100">
              <a:latin typeface="微软雅黑"/>
              <a:cs typeface="微软雅黑"/>
            </a:endParaRPr>
          </a:p>
          <a:p>
            <a:pPr algn="ctr">
              <a:lnSpc>
                <a:spcPct val="100000"/>
              </a:lnSpc>
              <a:spcBef>
                <a:spcPts val="1080"/>
              </a:spcBef>
            </a:pPr>
            <a:r>
              <a:rPr sz="1100">
                <a:latin typeface="微软雅黑"/>
                <a:cs typeface="微软雅黑"/>
              </a:rPr>
              <a:t>品牌代言人</a:t>
            </a:r>
            <a:endParaRPr sz="1100">
              <a:latin typeface="微软雅黑"/>
              <a:cs typeface="微软雅黑"/>
            </a:endParaRPr>
          </a:p>
        </p:txBody>
      </p:sp>
      <p:sp>
        <p:nvSpPr>
          <p:cNvPr id="9" name="object 9"/>
          <p:cNvSpPr/>
          <p:nvPr/>
        </p:nvSpPr>
        <p:spPr>
          <a:xfrm>
            <a:off x="836403" y="4186938"/>
            <a:ext cx="2749550" cy="813435"/>
          </a:xfrm>
          <a:custGeom>
            <a:rect l="l" t="t" r="r" b="b"/>
            <a:pathLst>
              <a:path w="2749550" h="813435">
                <a:moveTo>
                  <a:pt x="2327732" y="0"/>
                </a:moveTo>
                <a:lnTo>
                  <a:pt x="421579" y="0"/>
                </a:lnTo>
                <a:lnTo>
                  <a:pt x="0" y="813061"/>
                </a:lnTo>
                <a:lnTo>
                  <a:pt x="2749311" y="813061"/>
                </a:lnTo>
                <a:lnTo>
                  <a:pt x="2327732" y="0"/>
                </a:lnTo>
                <a:close/>
              </a:path>
            </a:pathLst>
          </a:custGeom>
          <a:solidFill>
            <a:srgbClr val="C7A2E3"/>
          </a:solidFill>
        </p:spPr>
        <p:txBody>
          <a:bodyPr wrap="square" lIns="0" tIns="0" rIns="0" bIns="0" rtlCol="0"/>
          <a:lstStyle/>
          <a:p/>
        </p:txBody>
      </p:sp>
      <p:sp>
        <p:nvSpPr>
          <p:cNvPr id="10" name="object 10"/>
          <p:cNvSpPr/>
          <p:nvPr/>
        </p:nvSpPr>
        <p:spPr>
          <a:xfrm>
            <a:off x="836403" y="4186938"/>
            <a:ext cx="2749550" cy="813435"/>
          </a:xfrm>
          <a:custGeom>
            <a:rect l="l" t="t" r="r" b="b"/>
            <a:pathLst>
              <a:path w="2749550" h="813435">
                <a:moveTo>
                  <a:pt x="0" y="813062"/>
                </a:moveTo>
                <a:lnTo>
                  <a:pt x="421579" y="0"/>
                </a:lnTo>
                <a:lnTo>
                  <a:pt x="2327732" y="0"/>
                </a:lnTo>
                <a:lnTo>
                  <a:pt x="2749311" y="813062"/>
                </a:lnTo>
                <a:lnTo>
                  <a:pt x="0" y="813062"/>
                </a:lnTo>
                <a:close/>
              </a:path>
            </a:pathLst>
          </a:custGeom>
          <a:ln w="12700">
            <a:solidFill>
              <a:srgbClr val="FFFFFF"/>
            </a:solidFill>
          </a:ln>
        </p:spPr>
        <p:txBody>
          <a:bodyPr wrap="square" lIns="0" tIns="0" rIns="0" bIns="0" rtlCol="0"/>
          <a:lstStyle/>
          <a:p/>
        </p:txBody>
      </p:sp>
      <p:sp>
        <p:nvSpPr>
          <p:cNvPr id="11" name="object 11"/>
          <p:cNvSpPr txBox="1"/>
          <p:nvPr/>
        </p:nvSpPr>
        <p:spPr>
          <a:xfrm>
            <a:off x="1626986" y="4274820"/>
            <a:ext cx="1168400" cy="619760"/>
          </a:xfrm>
          <a:prstGeom prst="rect">
            <a:avLst/>
          </a:prstGeom>
        </p:spPr>
        <p:txBody>
          <a:bodyPr vert="horz" wrap="square" lIns="0" tIns="12700" rIns="0" bIns="0" rtlCol="0">
            <a:spAutoFit/>
          </a:bodyPr>
          <a:lstStyle/>
          <a:p>
            <a:pPr algn="ctr">
              <a:lnSpc>
                <a:spcPct val="100000"/>
              </a:lnSpc>
              <a:spcBef>
                <a:spcPts val="100"/>
              </a:spcBef>
            </a:pPr>
            <a:r>
              <a:rPr sz="1400" b="1">
                <a:solidFill>
                  <a:srgbClr val="C00000"/>
                </a:solidFill>
                <a:latin typeface="微软雅黑"/>
                <a:cs typeface="微软雅黑"/>
              </a:rPr>
              <a:t>35%</a:t>
            </a:r>
            <a:endParaRPr sz="1400">
              <a:latin typeface="微软雅黑"/>
              <a:cs typeface="微软雅黑"/>
            </a:endParaRPr>
          </a:p>
          <a:p>
            <a:pPr algn="ctr">
              <a:lnSpc>
                <a:spcPct val="100000"/>
              </a:lnSpc>
              <a:spcBef>
                <a:spcPts val="1320"/>
              </a:spcBef>
            </a:pPr>
            <a:r>
              <a:rPr sz="1400">
                <a:solidFill>
                  <a:srgbClr val="FFFFFF"/>
                </a:solidFill>
                <a:latin typeface="微软雅黑"/>
                <a:cs typeface="微软雅黑"/>
              </a:rPr>
              <a:t>品牌挚友</a:t>
            </a:r>
            <a:r>
              <a:rPr sz="1400" spc="-5">
                <a:solidFill>
                  <a:srgbClr val="FFFFFF"/>
                </a:solidFill>
                <a:latin typeface="微软雅黑"/>
                <a:cs typeface="微软雅黑"/>
              </a:rPr>
              <a:t>/</a:t>
            </a:r>
            <a:r>
              <a:rPr sz="1400">
                <a:solidFill>
                  <a:srgbClr val="FFFFFF"/>
                </a:solidFill>
                <a:latin typeface="微软雅黑"/>
                <a:cs typeface="微软雅黑"/>
              </a:rPr>
              <a:t>其他</a:t>
            </a:r>
            <a:endParaRPr sz="1400">
              <a:latin typeface="微软雅黑"/>
              <a:cs typeface="微软雅黑"/>
            </a:endParaRPr>
          </a:p>
        </p:txBody>
      </p:sp>
      <p:sp>
        <p:nvSpPr>
          <p:cNvPr id="12" name="object 12"/>
          <p:cNvSpPr/>
          <p:nvPr/>
        </p:nvSpPr>
        <p:spPr>
          <a:xfrm>
            <a:off x="194835" y="5000000"/>
            <a:ext cx="4032885" cy="1237615"/>
          </a:xfrm>
          <a:custGeom>
            <a:rect l="l" t="t" r="r" b="b"/>
            <a:pathLst>
              <a:path w="4032885" h="1237614">
                <a:moveTo>
                  <a:pt x="3390890" y="0"/>
                </a:moveTo>
                <a:lnTo>
                  <a:pt x="641557" y="0"/>
                </a:lnTo>
                <a:lnTo>
                  <a:pt x="0" y="1237310"/>
                </a:lnTo>
                <a:lnTo>
                  <a:pt x="4032447" y="1237310"/>
                </a:lnTo>
                <a:lnTo>
                  <a:pt x="3390890" y="0"/>
                </a:lnTo>
                <a:close/>
              </a:path>
            </a:pathLst>
          </a:custGeom>
          <a:solidFill>
            <a:srgbClr val="6F309F"/>
          </a:solidFill>
        </p:spPr>
        <p:txBody>
          <a:bodyPr wrap="square" lIns="0" tIns="0" rIns="0" bIns="0" rtlCol="0"/>
          <a:lstStyle/>
          <a:p/>
        </p:txBody>
      </p:sp>
      <p:sp>
        <p:nvSpPr>
          <p:cNvPr id="13" name="object 13"/>
          <p:cNvSpPr/>
          <p:nvPr/>
        </p:nvSpPr>
        <p:spPr>
          <a:xfrm>
            <a:off x="194835" y="5000000"/>
            <a:ext cx="4032885" cy="1237615"/>
          </a:xfrm>
          <a:custGeom>
            <a:rect l="l" t="t" r="r" b="b"/>
            <a:pathLst>
              <a:path w="4032885" h="1237614">
                <a:moveTo>
                  <a:pt x="0" y="1237311"/>
                </a:moveTo>
                <a:lnTo>
                  <a:pt x="641557" y="0"/>
                </a:lnTo>
                <a:lnTo>
                  <a:pt x="3390890" y="0"/>
                </a:lnTo>
                <a:lnTo>
                  <a:pt x="4032448" y="1237311"/>
                </a:lnTo>
                <a:lnTo>
                  <a:pt x="0" y="1237311"/>
                </a:lnTo>
                <a:close/>
              </a:path>
            </a:pathLst>
          </a:custGeom>
          <a:ln w="12700">
            <a:solidFill>
              <a:srgbClr val="FFFFFF"/>
            </a:solidFill>
          </a:ln>
        </p:spPr>
        <p:txBody>
          <a:bodyPr wrap="square" lIns="0" tIns="0" rIns="0" bIns="0" rtlCol="0"/>
          <a:lstStyle/>
          <a:p/>
        </p:txBody>
      </p:sp>
      <p:sp>
        <p:nvSpPr>
          <p:cNvPr id="14" name="object 14"/>
          <p:cNvSpPr txBox="1"/>
          <p:nvPr/>
        </p:nvSpPr>
        <p:spPr>
          <a:xfrm>
            <a:off x="1741158" y="5098796"/>
            <a:ext cx="939800" cy="817880"/>
          </a:xfrm>
          <a:prstGeom prst="rect">
            <a:avLst/>
          </a:prstGeom>
        </p:spPr>
        <p:txBody>
          <a:bodyPr vert="horz" wrap="square" lIns="0" tIns="134620" rIns="0" bIns="0" rtlCol="0">
            <a:spAutoFit/>
          </a:bodyPr>
          <a:lstStyle/>
          <a:p>
            <a:pPr algn="ctr">
              <a:lnSpc>
                <a:spcPct val="100000"/>
              </a:lnSpc>
              <a:spcBef>
                <a:spcPts val="1060"/>
              </a:spcBef>
            </a:pPr>
            <a:r>
              <a:rPr sz="1800" b="1" spc="-5">
                <a:solidFill>
                  <a:srgbClr val="C00000"/>
                </a:solidFill>
                <a:latin typeface="Arial"/>
                <a:cs typeface="Arial"/>
              </a:rPr>
              <a:t>39%</a:t>
            </a:r>
            <a:endParaRPr sz="1800">
              <a:latin typeface="Arial"/>
              <a:cs typeface="Arial"/>
            </a:endParaRPr>
          </a:p>
          <a:p>
            <a:pPr algn="ctr">
              <a:lnSpc>
                <a:spcPct val="100000"/>
              </a:lnSpc>
              <a:spcBef>
                <a:spcPts val="960"/>
              </a:spcBef>
            </a:pPr>
            <a:r>
              <a:rPr sz="1800">
                <a:solidFill>
                  <a:srgbClr val="FFFFFF"/>
                </a:solidFill>
                <a:latin typeface="微软雅黑"/>
                <a:cs typeface="微软雅黑"/>
              </a:rPr>
              <a:t>品牌大使</a:t>
            </a:r>
            <a:endParaRPr sz="1800">
              <a:latin typeface="微软雅黑"/>
              <a:cs typeface="微软雅黑"/>
            </a:endParaRPr>
          </a:p>
        </p:txBody>
      </p:sp>
      <p:sp>
        <p:nvSpPr>
          <p:cNvPr id="15" name="object 15"/>
          <p:cNvSpPr/>
          <p:nvPr/>
        </p:nvSpPr>
        <p:spPr>
          <a:xfrm>
            <a:off x="3605812" y="4996845"/>
            <a:ext cx="4971415" cy="0"/>
          </a:xfrm>
          <a:custGeom>
            <a:rect l="l" t="t" r="r" b="b"/>
            <a:pathLst>
              <a:path w="4971415">
                <a:moveTo>
                  <a:pt x="0" y="0"/>
                </a:moveTo>
                <a:lnTo>
                  <a:pt x="4971363" y="1"/>
                </a:lnTo>
              </a:path>
            </a:pathLst>
          </a:custGeom>
          <a:ln w="12700">
            <a:solidFill>
              <a:srgbClr val="D0CECE"/>
            </a:solidFill>
          </a:ln>
        </p:spPr>
        <p:txBody>
          <a:bodyPr wrap="square" lIns="0" tIns="0" rIns="0" bIns="0" rtlCol="0"/>
          <a:lstStyle/>
          <a:p/>
        </p:txBody>
      </p:sp>
      <p:sp>
        <p:nvSpPr>
          <p:cNvPr id="16" name="object 16"/>
          <p:cNvSpPr/>
          <p:nvPr/>
        </p:nvSpPr>
        <p:spPr>
          <a:xfrm>
            <a:off x="4227282" y="6237310"/>
            <a:ext cx="4320540" cy="0"/>
          </a:xfrm>
          <a:custGeom>
            <a:rect l="l" t="t" r="r" b="b"/>
            <a:pathLst>
              <a:path w="4320540">
                <a:moveTo>
                  <a:pt x="0" y="0"/>
                </a:moveTo>
                <a:lnTo>
                  <a:pt x="4320480" y="1"/>
                </a:lnTo>
              </a:path>
            </a:pathLst>
          </a:custGeom>
          <a:ln w="12700">
            <a:solidFill>
              <a:srgbClr val="D0CECE"/>
            </a:solidFill>
          </a:ln>
        </p:spPr>
        <p:txBody>
          <a:bodyPr wrap="square" lIns="0" tIns="0" rIns="0" bIns="0" rtlCol="0"/>
          <a:lstStyle/>
          <a:p/>
        </p:txBody>
      </p:sp>
      <p:sp>
        <p:nvSpPr>
          <p:cNvPr id="17" name="object 17"/>
          <p:cNvSpPr txBox="1"/>
          <p:nvPr/>
        </p:nvSpPr>
        <p:spPr>
          <a:xfrm>
            <a:off x="274466" y="891539"/>
            <a:ext cx="8596630" cy="1414780"/>
          </a:xfrm>
          <a:prstGeom prst="rect">
            <a:avLst/>
          </a:prstGeom>
        </p:spPr>
        <p:txBody>
          <a:bodyPr vert="horz" wrap="square" lIns="0" tIns="12700" rIns="0" bIns="0" rtlCol="0">
            <a:spAutoFit/>
          </a:bodyPr>
          <a:lstStyle/>
          <a:p>
            <a:pPr marL="298450" marR="5080" indent="-285750" algn="just">
              <a:lnSpc>
                <a:spcPct val="148600"/>
              </a:lnSpc>
              <a:spcBef>
                <a:spcPts val="100"/>
              </a:spcBef>
              <a:buFont typeface="Arial"/>
              <a:buChar char="•"/>
              <a:tabLst>
                <a:tab pos="298450"/>
              </a:tabLst>
            </a:pPr>
            <a:r>
              <a:rPr sz="1400" spc="10">
                <a:solidFill>
                  <a:srgbClr val="404040"/>
                </a:solidFill>
                <a:latin typeface="微软雅黑"/>
                <a:cs typeface="微软雅黑"/>
              </a:rPr>
              <a:t>食品饮料各品类合作艺人中</a:t>
            </a:r>
            <a:r>
              <a:rPr sz="1400">
                <a:solidFill>
                  <a:srgbClr val="404040"/>
                </a:solidFill>
                <a:latin typeface="微软雅黑"/>
                <a:cs typeface="微软雅黑"/>
              </a:rPr>
              <a:t>，</a:t>
            </a:r>
            <a:r>
              <a:rPr sz="1400" b="1">
                <a:solidFill>
                  <a:srgbClr val="6F309F"/>
                </a:solidFill>
                <a:latin typeface="微软雅黑"/>
                <a:cs typeface="微软雅黑"/>
              </a:rPr>
              <a:t>1%</a:t>
            </a:r>
            <a:r>
              <a:rPr sz="1400" spc="10">
                <a:solidFill>
                  <a:srgbClr val="404040"/>
                </a:solidFill>
                <a:latin typeface="微软雅黑"/>
                <a:cs typeface="微软雅黑"/>
              </a:rPr>
              <a:t>的艺人以</a:t>
            </a:r>
            <a:r>
              <a:rPr sz="1400" b="1" spc="10">
                <a:solidFill>
                  <a:srgbClr val="6F309F"/>
                </a:solidFill>
                <a:latin typeface="微软雅黑"/>
                <a:cs typeface="微软雅黑"/>
              </a:rPr>
              <a:t>全球/亚太区品牌代言人</a:t>
            </a:r>
            <a:r>
              <a:rPr sz="1400" spc="10">
                <a:solidFill>
                  <a:srgbClr val="404040"/>
                </a:solidFill>
                <a:latin typeface="微软雅黑"/>
                <a:cs typeface="微软雅黑"/>
              </a:rPr>
              <a:t>身份与品牌合作</a:t>
            </a:r>
            <a:r>
              <a:rPr sz="1400">
                <a:solidFill>
                  <a:srgbClr val="404040"/>
                </a:solidFill>
                <a:latin typeface="微软雅黑"/>
                <a:cs typeface="微软雅黑"/>
              </a:rPr>
              <a:t>；</a:t>
            </a:r>
            <a:r>
              <a:rPr sz="1400" b="1">
                <a:solidFill>
                  <a:srgbClr val="6F309F"/>
                </a:solidFill>
                <a:latin typeface="微软雅黑"/>
                <a:cs typeface="微软雅黑"/>
              </a:rPr>
              <a:t>26%</a:t>
            </a:r>
            <a:r>
              <a:rPr sz="1400" spc="10">
                <a:solidFill>
                  <a:srgbClr val="404040"/>
                </a:solidFill>
                <a:latin typeface="微软雅黑"/>
                <a:cs typeface="微软雅黑"/>
              </a:rPr>
              <a:t>的艺人以</a:t>
            </a:r>
            <a:r>
              <a:rPr sz="1400" b="1" spc="10">
                <a:solidFill>
                  <a:srgbClr val="6F309F"/>
                </a:solidFill>
                <a:latin typeface="微软雅黑"/>
                <a:cs typeface="微软雅黑"/>
              </a:rPr>
              <a:t>品牌代 言人</a:t>
            </a:r>
            <a:r>
              <a:rPr sz="1400" spc="10">
                <a:solidFill>
                  <a:srgbClr val="404040"/>
                </a:solidFill>
                <a:latin typeface="微软雅黑"/>
                <a:cs typeface="微软雅黑"/>
              </a:rPr>
              <a:t>身份与品牌合作</a:t>
            </a:r>
            <a:r>
              <a:rPr sz="1400">
                <a:solidFill>
                  <a:srgbClr val="404040"/>
                </a:solidFill>
                <a:latin typeface="微软雅黑"/>
                <a:cs typeface="微软雅黑"/>
              </a:rPr>
              <a:t>；</a:t>
            </a:r>
            <a:r>
              <a:rPr sz="1400" spc="265">
                <a:solidFill>
                  <a:srgbClr val="404040"/>
                </a:solidFill>
                <a:latin typeface="微软雅黑"/>
                <a:cs typeface="微软雅黑"/>
              </a:rPr>
              <a:t> </a:t>
            </a:r>
            <a:r>
              <a:rPr sz="1400" b="1" spc="-5">
                <a:solidFill>
                  <a:srgbClr val="6F309F"/>
                </a:solidFill>
                <a:latin typeface="微软雅黑"/>
                <a:cs typeface="微软雅黑"/>
              </a:rPr>
              <a:t>39%</a:t>
            </a:r>
            <a:r>
              <a:rPr sz="1400" spc="10">
                <a:solidFill>
                  <a:srgbClr val="404040"/>
                </a:solidFill>
                <a:latin typeface="微软雅黑"/>
                <a:cs typeface="微软雅黑"/>
              </a:rPr>
              <a:t>的艺人以</a:t>
            </a:r>
            <a:r>
              <a:rPr sz="1400" b="1" spc="10">
                <a:solidFill>
                  <a:srgbClr val="6F309F"/>
                </a:solidFill>
                <a:latin typeface="微软雅黑"/>
                <a:cs typeface="微软雅黑"/>
              </a:rPr>
              <a:t>品牌大使</a:t>
            </a:r>
            <a:r>
              <a:rPr sz="1400" spc="10">
                <a:solidFill>
                  <a:srgbClr val="404040"/>
                </a:solidFill>
                <a:latin typeface="微软雅黑"/>
                <a:cs typeface="微软雅黑"/>
              </a:rPr>
              <a:t>的身份与品牌合作</a:t>
            </a:r>
            <a:r>
              <a:rPr sz="1400">
                <a:solidFill>
                  <a:srgbClr val="404040"/>
                </a:solidFill>
                <a:latin typeface="微软雅黑"/>
                <a:cs typeface="微软雅黑"/>
              </a:rPr>
              <a:t>；</a:t>
            </a:r>
            <a:r>
              <a:rPr sz="1400" spc="265">
                <a:solidFill>
                  <a:srgbClr val="404040"/>
                </a:solidFill>
                <a:latin typeface="微软雅黑"/>
                <a:cs typeface="微软雅黑"/>
              </a:rPr>
              <a:t> </a:t>
            </a:r>
            <a:r>
              <a:rPr sz="1400" b="1">
                <a:solidFill>
                  <a:srgbClr val="6F309F"/>
                </a:solidFill>
                <a:latin typeface="微软雅黑"/>
                <a:cs typeface="微软雅黑"/>
              </a:rPr>
              <a:t>4%</a:t>
            </a:r>
            <a:r>
              <a:rPr sz="1400" spc="10">
                <a:solidFill>
                  <a:srgbClr val="404040"/>
                </a:solidFill>
                <a:latin typeface="微软雅黑"/>
                <a:cs typeface="微软雅黑"/>
              </a:rPr>
              <a:t>的艺人以</a:t>
            </a:r>
            <a:r>
              <a:rPr sz="1400" b="1" spc="10">
                <a:solidFill>
                  <a:srgbClr val="6F309F"/>
                </a:solidFill>
                <a:latin typeface="微软雅黑"/>
                <a:cs typeface="微软雅黑"/>
              </a:rPr>
              <a:t>品牌挚友/其他</a:t>
            </a:r>
            <a:r>
              <a:rPr sz="1400" spc="10">
                <a:solidFill>
                  <a:srgbClr val="404040"/>
                </a:solidFill>
                <a:latin typeface="微软雅黑"/>
                <a:cs typeface="微软雅黑"/>
              </a:rPr>
              <a:t>身份与品 </a:t>
            </a:r>
            <a:r>
              <a:rPr sz="1400">
                <a:solidFill>
                  <a:srgbClr val="404040"/>
                </a:solidFill>
                <a:latin typeface="微软雅黑"/>
                <a:cs typeface="微软雅黑"/>
              </a:rPr>
              <a:t>牌合作；除此之外还有</a:t>
            </a:r>
            <a:r>
              <a:rPr sz="1400" b="1" spc="-5">
                <a:solidFill>
                  <a:srgbClr val="6F309F"/>
                </a:solidFill>
                <a:latin typeface="微软雅黑"/>
                <a:cs typeface="微软雅黑"/>
              </a:rPr>
              <a:t>31%</a:t>
            </a:r>
            <a:r>
              <a:rPr sz="1400">
                <a:solidFill>
                  <a:srgbClr val="404040"/>
                </a:solidFill>
                <a:latin typeface="微软雅黑"/>
                <a:cs typeface="微软雅黑"/>
              </a:rPr>
              <a:t>的艺人与品牌以</a:t>
            </a:r>
            <a:r>
              <a:rPr sz="1400" b="1">
                <a:solidFill>
                  <a:srgbClr val="6F309F"/>
                </a:solidFill>
                <a:latin typeface="微软雅黑"/>
                <a:cs typeface="微软雅黑"/>
              </a:rPr>
              <a:t>单品宣发</a:t>
            </a:r>
            <a:r>
              <a:rPr sz="1400">
                <a:solidFill>
                  <a:srgbClr val="404040"/>
                </a:solidFill>
                <a:latin typeface="微软雅黑"/>
                <a:cs typeface="微软雅黑"/>
              </a:rPr>
              <a:t>（其他）的形式合作。</a:t>
            </a:r>
            <a:endParaRPr sz="1400">
              <a:latin typeface="微软雅黑"/>
              <a:cs typeface="微软雅黑"/>
            </a:endParaRPr>
          </a:p>
          <a:p>
            <a:pPr marL="9525" algn="ctr">
              <a:lnSpc>
                <a:spcPct val="100000"/>
              </a:lnSpc>
              <a:spcBef>
                <a:spcPts val="1525"/>
              </a:spcBef>
            </a:pPr>
            <a:r>
              <a:rPr sz="1600" b="1">
                <a:latin typeface="微软雅黑"/>
                <a:cs typeface="微软雅黑"/>
              </a:rPr>
              <a:t>食品饮料各品类品牌合作艺人</a:t>
            </a:r>
            <a:r>
              <a:rPr sz="1600" b="1">
                <a:solidFill>
                  <a:srgbClr val="6F309F"/>
                </a:solidFill>
                <a:latin typeface="微软雅黑"/>
                <a:cs typeface="微软雅黑"/>
              </a:rPr>
              <a:t>合作身份</a:t>
            </a:r>
            <a:r>
              <a:rPr sz="1600" b="1">
                <a:latin typeface="微软雅黑"/>
                <a:cs typeface="微软雅黑"/>
              </a:rPr>
              <a:t>分布</a:t>
            </a:r>
            <a:endParaRPr sz="1600">
              <a:latin typeface="微软雅黑"/>
              <a:cs typeface="微软雅黑"/>
            </a:endParaRPr>
          </a:p>
        </p:txBody>
      </p:sp>
      <p:sp>
        <p:nvSpPr>
          <p:cNvPr id="21" name="object 21"/>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17</a:t>
            </a:fld>
          </a:p>
        </p:txBody>
      </p:sp>
      <p:sp>
        <p:nvSpPr>
          <p:cNvPr id="22" name="object 22"/>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23" name="object 23"/>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24" name="object 24"/>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2"/>
              </a:rPr>
              <a:t>www.endata.com.cn</a:t>
            </a:r>
            <a:endParaRPr sz="800">
              <a:latin typeface="微软雅黑"/>
              <a:cs typeface="微软雅黑"/>
            </a:endParaRPr>
          </a:p>
        </p:txBody>
      </p:sp>
      <p:sp>
        <p:nvSpPr>
          <p:cNvPr id="18" name="object 18"/>
          <p:cNvSpPr txBox="1"/>
          <p:nvPr/>
        </p:nvSpPr>
        <p:spPr>
          <a:xfrm>
            <a:off x="2830137" y="2868676"/>
            <a:ext cx="2075180" cy="177800"/>
          </a:xfrm>
          <a:prstGeom prst="rect">
            <a:avLst/>
          </a:prstGeom>
        </p:spPr>
        <p:txBody>
          <a:bodyPr vert="horz" wrap="square" lIns="0" tIns="12700" rIns="0" bIns="0" rtlCol="0">
            <a:spAutoFit/>
          </a:bodyPr>
          <a:lstStyle/>
          <a:p>
            <a:pPr marL="12700">
              <a:lnSpc>
                <a:spcPct val="100000"/>
              </a:lnSpc>
              <a:spcBef>
                <a:spcPts val="100"/>
              </a:spcBef>
            </a:pPr>
            <a:r>
              <a:rPr sz="1000" b="1">
                <a:solidFill>
                  <a:srgbClr val="B9B8F3"/>
                </a:solidFill>
                <a:latin typeface="微软雅黑"/>
                <a:cs typeface="微软雅黑"/>
              </a:rPr>
              <a:t>饮品</a:t>
            </a:r>
            <a:r>
              <a:rPr sz="1000" b="1">
                <a:latin typeface="微软雅黑"/>
                <a:cs typeface="微软雅黑"/>
              </a:rPr>
              <a:t>：</a:t>
            </a:r>
            <a:r>
              <a:rPr sz="1000">
                <a:latin typeface="微软雅黑"/>
                <a:cs typeface="微软雅黑"/>
              </a:rPr>
              <a:t>张艺兴</a:t>
            </a:r>
            <a:r>
              <a:rPr sz="1000" spc="-45">
                <a:latin typeface="微软雅黑"/>
                <a:cs typeface="微软雅黑"/>
              </a:rPr>
              <a:t> </a:t>
            </a:r>
            <a:r>
              <a:rPr sz="1000">
                <a:latin typeface="微软雅黑"/>
                <a:cs typeface="微软雅黑"/>
              </a:rPr>
              <a:t>–</a:t>
            </a:r>
            <a:r>
              <a:rPr sz="1000" spc="-40">
                <a:latin typeface="微软雅黑"/>
                <a:cs typeface="微软雅黑"/>
              </a:rPr>
              <a:t> </a:t>
            </a:r>
            <a:r>
              <a:rPr sz="1000">
                <a:latin typeface="微软雅黑"/>
                <a:cs typeface="微软雅黑"/>
              </a:rPr>
              <a:t>雪碧全球品牌代言人</a:t>
            </a:r>
            <a:endParaRPr sz="1000">
              <a:latin typeface="微软雅黑"/>
              <a:cs typeface="微软雅黑"/>
            </a:endParaRPr>
          </a:p>
        </p:txBody>
      </p:sp>
      <p:sp>
        <p:nvSpPr>
          <p:cNvPr id="19" name="object 19"/>
          <p:cNvSpPr txBox="1"/>
          <p:nvPr/>
        </p:nvSpPr>
        <p:spPr>
          <a:xfrm>
            <a:off x="4218762" y="5093715"/>
            <a:ext cx="4228465" cy="939800"/>
          </a:xfrm>
          <a:prstGeom prst="rect">
            <a:avLst/>
          </a:prstGeom>
        </p:spPr>
        <p:txBody>
          <a:bodyPr vert="horz" wrap="square" lIns="0" tIns="12700" rIns="0" bIns="0" rtlCol="0">
            <a:spAutoFit/>
          </a:bodyPr>
          <a:lstStyle/>
          <a:p>
            <a:pPr marL="12700" marR="5080" algn="just">
              <a:lnSpc>
                <a:spcPct val="150000"/>
              </a:lnSpc>
              <a:spcBef>
                <a:spcPts val="100"/>
              </a:spcBef>
            </a:pPr>
            <a:r>
              <a:rPr sz="1000" b="1">
                <a:solidFill>
                  <a:srgbClr val="6F309F"/>
                </a:solidFill>
                <a:latin typeface="微软雅黑"/>
                <a:cs typeface="微软雅黑"/>
              </a:rPr>
              <a:t>零食小吃</a:t>
            </a:r>
            <a:r>
              <a:rPr sz="1000" b="1">
                <a:latin typeface="微软雅黑"/>
                <a:cs typeface="微软雅黑"/>
              </a:rPr>
              <a:t>：</a:t>
            </a:r>
            <a:r>
              <a:rPr sz="1000">
                <a:latin typeface="微软雅黑"/>
                <a:cs typeface="微软雅黑"/>
              </a:rPr>
              <a:t>大张伟&amp;田曦薇等</a:t>
            </a:r>
            <a:r>
              <a:rPr sz="1000" spc="-25">
                <a:latin typeface="微软雅黑"/>
                <a:cs typeface="微软雅黑"/>
              </a:rPr>
              <a:t> </a:t>
            </a:r>
            <a:r>
              <a:rPr sz="1000">
                <a:latin typeface="微软雅黑"/>
                <a:cs typeface="微软雅黑"/>
              </a:rPr>
              <a:t>-</a:t>
            </a:r>
            <a:r>
              <a:rPr sz="1000" spc="-15">
                <a:latin typeface="微软雅黑"/>
                <a:cs typeface="微软雅黑"/>
              </a:rPr>
              <a:t> </a:t>
            </a:r>
            <a:r>
              <a:rPr sz="1000">
                <a:latin typeface="微软雅黑"/>
                <a:cs typeface="微软雅黑"/>
              </a:rPr>
              <a:t>益达品牌大使；</a:t>
            </a:r>
            <a:r>
              <a:rPr sz="1000" b="1">
                <a:solidFill>
                  <a:srgbClr val="0263AB"/>
                </a:solidFill>
                <a:latin typeface="微软雅黑"/>
                <a:cs typeface="微软雅黑"/>
              </a:rPr>
              <a:t>生鲜速食</a:t>
            </a:r>
            <a:r>
              <a:rPr sz="1000" b="1">
                <a:latin typeface="微软雅黑"/>
                <a:cs typeface="微软雅黑"/>
              </a:rPr>
              <a:t>：</a:t>
            </a:r>
            <a:r>
              <a:rPr sz="1000">
                <a:latin typeface="微软雅黑"/>
                <a:cs typeface="微软雅黑"/>
              </a:rPr>
              <a:t>张智霖</a:t>
            </a:r>
            <a:r>
              <a:rPr sz="1000" spc="-25">
                <a:latin typeface="微软雅黑"/>
                <a:cs typeface="微软雅黑"/>
              </a:rPr>
              <a:t> </a:t>
            </a:r>
            <a:r>
              <a:rPr sz="1000">
                <a:latin typeface="微软雅黑"/>
                <a:cs typeface="微软雅黑"/>
              </a:rPr>
              <a:t>–</a:t>
            </a:r>
            <a:r>
              <a:rPr sz="1000" spc="-20">
                <a:latin typeface="微软雅黑"/>
                <a:cs typeface="微软雅黑"/>
              </a:rPr>
              <a:t> </a:t>
            </a:r>
            <a:r>
              <a:rPr sz="1000" spc="-5">
                <a:latin typeface="微软雅黑"/>
                <a:cs typeface="微软雅黑"/>
              </a:rPr>
              <a:t>Nestle  </a:t>
            </a:r>
            <a:r>
              <a:rPr sz="1000">
                <a:latin typeface="微软雅黑"/>
                <a:cs typeface="微软雅黑"/>
              </a:rPr>
              <a:t>雀巢品牌大使；</a:t>
            </a:r>
            <a:r>
              <a:rPr sz="1000" b="1">
                <a:solidFill>
                  <a:srgbClr val="1BB8AA"/>
                </a:solidFill>
                <a:latin typeface="微软雅黑"/>
                <a:cs typeface="微软雅黑"/>
              </a:rPr>
              <a:t>乳类饮品</a:t>
            </a:r>
            <a:r>
              <a:rPr sz="1000" b="1">
                <a:latin typeface="微软雅黑"/>
                <a:cs typeface="微软雅黑"/>
              </a:rPr>
              <a:t>：</a:t>
            </a:r>
            <a:r>
              <a:rPr sz="1000">
                <a:latin typeface="微软雅黑"/>
                <a:cs typeface="微软雅黑"/>
              </a:rPr>
              <a:t>曾舜晞&amp;董洁等</a:t>
            </a:r>
            <a:r>
              <a:rPr sz="1000" spc="-45">
                <a:latin typeface="微软雅黑"/>
                <a:cs typeface="微软雅黑"/>
              </a:rPr>
              <a:t> </a:t>
            </a:r>
            <a:r>
              <a:rPr sz="1000">
                <a:latin typeface="微软雅黑"/>
                <a:cs typeface="微软雅黑"/>
              </a:rPr>
              <a:t>–</a:t>
            </a:r>
            <a:r>
              <a:rPr sz="1000" spc="-45">
                <a:latin typeface="微软雅黑"/>
                <a:cs typeface="微软雅黑"/>
              </a:rPr>
              <a:t> </a:t>
            </a:r>
            <a:r>
              <a:rPr sz="1000">
                <a:latin typeface="微软雅黑"/>
                <a:cs typeface="微软雅黑"/>
              </a:rPr>
              <a:t>伊利品牌大使；</a:t>
            </a:r>
            <a:r>
              <a:rPr sz="1000" b="1">
                <a:solidFill>
                  <a:srgbClr val="AB73D5"/>
                </a:solidFill>
                <a:latin typeface="微软雅黑"/>
                <a:cs typeface="微软雅黑"/>
              </a:rPr>
              <a:t>冲饮</a:t>
            </a:r>
            <a:r>
              <a:rPr sz="1000" b="1">
                <a:latin typeface="微软雅黑"/>
                <a:cs typeface="微软雅黑"/>
              </a:rPr>
              <a:t>：</a:t>
            </a:r>
            <a:r>
              <a:rPr sz="1000">
                <a:latin typeface="微软雅黑"/>
                <a:cs typeface="微软雅黑"/>
              </a:rPr>
              <a:t>蔡卓妍 等</a:t>
            </a:r>
            <a:r>
              <a:rPr sz="1000" spc="-25">
                <a:latin typeface="微软雅黑"/>
                <a:cs typeface="微软雅黑"/>
              </a:rPr>
              <a:t> </a:t>
            </a:r>
            <a:r>
              <a:rPr sz="1000">
                <a:latin typeface="微软雅黑"/>
                <a:cs typeface="微软雅黑"/>
              </a:rPr>
              <a:t>–</a:t>
            </a:r>
            <a:r>
              <a:rPr sz="1000" spc="-25">
                <a:latin typeface="微软雅黑"/>
                <a:cs typeface="微软雅黑"/>
              </a:rPr>
              <a:t> </a:t>
            </a:r>
            <a:r>
              <a:rPr sz="1000">
                <a:latin typeface="微软雅黑"/>
                <a:cs typeface="微软雅黑"/>
              </a:rPr>
              <a:t>五谷磨房品牌大使；</a:t>
            </a:r>
            <a:r>
              <a:rPr sz="1000" b="1">
                <a:solidFill>
                  <a:srgbClr val="B9B8F3"/>
                </a:solidFill>
                <a:latin typeface="微软雅黑"/>
                <a:cs typeface="微软雅黑"/>
              </a:rPr>
              <a:t>饮品</a:t>
            </a:r>
            <a:r>
              <a:rPr sz="1000">
                <a:latin typeface="微软雅黑"/>
                <a:cs typeface="微软雅黑"/>
              </a:rPr>
              <a:t>：韩庚&amp;张靓颖等</a:t>
            </a:r>
            <a:r>
              <a:rPr sz="1000" spc="-25">
                <a:latin typeface="微软雅黑"/>
                <a:cs typeface="微软雅黑"/>
              </a:rPr>
              <a:t> </a:t>
            </a:r>
            <a:r>
              <a:rPr sz="1000">
                <a:latin typeface="微软雅黑"/>
                <a:cs typeface="微软雅黑"/>
              </a:rPr>
              <a:t>-</a:t>
            </a:r>
            <a:r>
              <a:rPr sz="1000" spc="-15">
                <a:latin typeface="微软雅黑"/>
                <a:cs typeface="微软雅黑"/>
              </a:rPr>
              <a:t> </a:t>
            </a:r>
            <a:r>
              <a:rPr sz="1000">
                <a:latin typeface="微软雅黑"/>
                <a:cs typeface="微软雅黑"/>
              </a:rPr>
              <a:t>雪碧品牌大使；</a:t>
            </a:r>
            <a:r>
              <a:rPr sz="1000" b="1">
                <a:solidFill>
                  <a:srgbClr val="2521C0"/>
                </a:solidFill>
                <a:latin typeface="微软雅黑"/>
                <a:cs typeface="微软雅黑"/>
              </a:rPr>
              <a:t>水饮</a:t>
            </a:r>
            <a:r>
              <a:rPr sz="1000">
                <a:latin typeface="微软雅黑"/>
                <a:cs typeface="微软雅黑"/>
              </a:rPr>
              <a:t>：潘 展乐</a:t>
            </a:r>
            <a:r>
              <a:rPr sz="1000" spc="-5">
                <a:latin typeface="微软雅黑"/>
                <a:cs typeface="微软雅黑"/>
              </a:rPr>
              <a:t> </a:t>
            </a:r>
            <a:r>
              <a:rPr sz="1000">
                <a:latin typeface="微软雅黑"/>
                <a:cs typeface="微软雅黑"/>
              </a:rPr>
              <a:t>– 农夫山泉品牌大使</a:t>
            </a:r>
            <a:endParaRPr sz="1000">
              <a:latin typeface="微软雅黑"/>
              <a:cs typeface="微软雅黑"/>
            </a:endParaRPr>
          </a:p>
        </p:txBody>
      </p:sp>
      <p:sp>
        <p:nvSpPr>
          <p:cNvPr id="20" name="object 20"/>
          <p:cNvSpPr txBox="1"/>
          <p:nvPr/>
        </p:nvSpPr>
        <p:spPr>
          <a:xfrm>
            <a:off x="3144834" y="3267964"/>
            <a:ext cx="5491480" cy="1674495"/>
          </a:xfrm>
          <a:prstGeom prst="rect">
            <a:avLst/>
          </a:prstGeom>
        </p:spPr>
        <p:txBody>
          <a:bodyPr vert="horz" wrap="square" lIns="0" tIns="12700" rIns="0" bIns="0" rtlCol="0">
            <a:spAutoFit/>
          </a:bodyPr>
          <a:lstStyle/>
          <a:p>
            <a:pPr marL="12700" marR="135255" algn="just">
              <a:lnSpc>
                <a:spcPct val="150000"/>
              </a:lnSpc>
              <a:spcBef>
                <a:spcPts val="100"/>
              </a:spcBef>
            </a:pPr>
            <a:r>
              <a:rPr sz="1000" b="1">
                <a:solidFill>
                  <a:srgbClr val="6F309F"/>
                </a:solidFill>
                <a:latin typeface="微软雅黑"/>
                <a:cs typeface="微软雅黑"/>
              </a:rPr>
              <a:t>零食小吃</a:t>
            </a:r>
            <a:r>
              <a:rPr sz="1000" b="1">
                <a:latin typeface="微软雅黑"/>
                <a:cs typeface="微软雅黑"/>
              </a:rPr>
              <a:t>：</a:t>
            </a:r>
            <a:r>
              <a:rPr sz="1000">
                <a:latin typeface="微软雅黑"/>
                <a:cs typeface="微软雅黑"/>
              </a:rPr>
              <a:t>任贤齐</a:t>
            </a:r>
            <a:r>
              <a:rPr sz="1000" spc="-20">
                <a:latin typeface="微软雅黑"/>
                <a:cs typeface="微软雅黑"/>
              </a:rPr>
              <a:t> </a:t>
            </a:r>
            <a:r>
              <a:rPr sz="1000">
                <a:latin typeface="微软雅黑"/>
                <a:cs typeface="微软雅黑"/>
              </a:rPr>
              <a:t>-</a:t>
            </a:r>
            <a:r>
              <a:rPr sz="1000" spc="-10">
                <a:latin typeface="微软雅黑"/>
                <a:cs typeface="微软雅黑"/>
              </a:rPr>
              <a:t> Alpenliebe</a:t>
            </a:r>
            <a:r>
              <a:rPr sz="1000">
                <a:latin typeface="微软雅黑"/>
                <a:cs typeface="微软雅黑"/>
              </a:rPr>
              <a:t>阿尔卑斯品牌代言人；</a:t>
            </a:r>
            <a:r>
              <a:rPr sz="1000" b="1">
                <a:solidFill>
                  <a:srgbClr val="44546A"/>
                </a:solidFill>
                <a:latin typeface="微软雅黑"/>
                <a:cs typeface="微软雅黑"/>
              </a:rPr>
              <a:t>粮油/调味/干货</a:t>
            </a:r>
            <a:r>
              <a:rPr sz="1000" b="1">
                <a:latin typeface="微软雅黑"/>
                <a:cs typeface="微软雅黑"/>
              </a:rPr>
              <a:t>：</a:t>
            </a:r>
            <a:r>
              <a:rPr sz="1000">
                <a:latin typeface="微软雅黑"/>
                <a:cs typeface="微软雅黑"/>
              </a:rPr>
              <a:t>范丞丞&amp;时代少年团</a:t>
            </a:r>
            <a:r>
              <a:rPr sz="1000" spc="-15">
                <a:latin typeface="微软雅黑"/>
                <a:cs typeface="微软雅黑"/>
              </a:rPr>
              <a:t> </a:t>
            </a:r>
            <a:r>
              <a:rPr sz="1000">
                <a:latin typeface="微软雅黑"/>
                <a:cs typeface="微软雅黑"/>
              </a:rPr>
              <a:t>–  来伊份品牌代言人；</a:t>
            </a:r>
            <a:r>
              <a:rPr sz="1000" b="1">
                <a:solidFill>
                  <a:srgbClr val="0263AB"/>
                </a:solidFill>
                <a:latin typeface="微软雅黑"/>
                <a:cs typeface="微软雅黑"/>
              </a:rPr>
              <a:t>生鲜速食</a:t>
            </a:r>
            <a:r>
              <a:rPr sz="1000" b="1">
                <a:latin typeface="微软雅黑"/>
                <a:cs typeface="微软雅黑"/>
              </a:rPr>
              <a:t>：</a:t>
            </a:r>
            <a:r>
              <a:rPr sz="1000">
                <a:latin typeface="微软雅黑"/>
                <a:cs typeface="微软雅黑"/>
              </a:rPr>
              <a:t>时代少年团等</a:t>
            </a:r>
            <a:r>
              <a:rPr sz="1000" spc="-50">
                <a:latin typeface="微软雅黑"/>
                <a:cs typeface="微软雅黑"/>
              </a:rPr>
              <a:t> </a:t>
            </a:r>
            <a:r>
              <a:rPr sz="1000">
                <a:latin typeface="微软雅黑"/>
                <a:cs typeface="微软雅黑"/>
              </a:rPr>
              <a:t>–</a:t>
            </a:r>
            <a:r>
              <a:rPr sz="1000" spc="-50">
                <a:latin typeface="微软雅黑"/>
                <a:cs typeface="微软雅黑"/>
              </a:rPr>
              <a:t> </a:t>
            </a:r>
            <a:r>
              <a:rPr sz="1000">
                <a:latin typeface="微软雅黑"/>
                <a:cs typeface="微软雅黑"/>
              </a:rPr>
              <a:t>伊利巧乐滋品牌代言人；</a:t>
            </a:r>
            <a:r>
              <a:rPr sz="1000" b="1">
                <a:solidFill>
                  <a:srgbClr val="1BB8AA"/>
                </a:solidFill>
                <a:latin typeface="微软雅黑"/>
                <a:cs typeface="微软雅黑"/>
              </a:rPr>
              <a:t>乳类饮品</a:t>
            </a:r>
            <a:r>
              <a:rPr sz="1000" b="1">
                <a:latin typeface="微软雅黑"/>
                <a:cs typeface="微软雅黑"/>
              </a:rPr>
              <a:t>：</a:t>
            </a:r>
            <a:r>
              <a:rPr sz="1000">
                <a:latin typeface="微软雅黑"/>
                <a:cs typeface="微软雅黑"/>
              </a:rPr>
              <a:t>吴磊&amp;雷佳 音等</a:t>
            </a:r>
            <a:r>
              <a:rPr sz="1000" spc="-15">
                <a:latin typeface="微软雅黑"/>
                <a:cs typeface="微软雅黑"/>
              </a:rPr>
              <a:t> </a:t>
            </a:r>
            <a:r>
              <a:rPr sz="1000">
                <a:latin typeface="微软雅黑"/>
                <a:cs typeface="微软雅黑"/>
              </a:rPr>
              <a:t>–</a:t>
            </a:r>
            <a:r>
              <a:rPr sz="1000" spc="-10">
                <a:latin typeface="微软雅黑"/>
                <a:cs typeface="微软雅黑"/>
              </a:rPr>
              <a:t> </a:t>
            </a:r>
            <a:r>
              <a:rPr sz="1000">
                <a:latin typeface="微软雅黑"/>
                <a:cs typeface="微软雅黑"/>
              </a:rPr>
              <a:t>蒙牛纯甄品牌代言人；宋茜&amp;唐嫣等</a:t>
            </a:r>
            <a:r>
              <a:rPr sz="1000" spc="-10">
                <a:latin typeface="微软雅黑"/>
                <a:cs typeface="微软雅黑"/>
              </a:rPr>
              <a:t> </a:t>
            </a:r>
            <a:r>
              <a:rPr sz="1000">
                <a:latin typeface="微软雅黑"/>
                <a:cs typeface="微软雅黑"/>
              </a:rPr>
              <a:t>–</a:t>
            </a:r>
            <a:r>
              <a:rPr sz="1000" spc="-10">
                <a:latin typeface="微软雅黑"/>
                <a:cs typeface="微软雅黑"/>
              </a:rPr>
              <a:t> </a:t>
            </a:r>
            <a:r>
              <a:rPr sz="1000">
                <a:latin typeface="微软雅黑"/>
                <a:cs typeface="微软雅黑"/>
              </a:rPr>
              <a:t>伊利金典品牌代言人</a:t>
            </a:r>
            <a:r>
              <a:rPr sz="1000" spc="-10">
                <a:latin typeface="微软雅黑"/>
                <a:cs typeface="微软雅黑"/>
              </a:rPr>
              <a:t> </a:t>
            </a:r>
            <a:r>
              <a:rPr sz="1000">
                <a:latin typeface="微软雅黑"/>
                <a:cs typeface="微软雅黑"/>
              </a:rPr>
              <a:t>；</a:t>
            </a:r>
            <a:r>
              <a:rPr sz="1000" b="1">
                <a:solidFill>
                  <a:srgbClr val="2521C0"/>
                </a:solidFill>
                <a:latin typeface="微软雅黑"/>
                <a:cs typeface="微软雅黑"/>
              </a:rPr>
              <a:t>水饮</a:t>
            </a:r>
            <a:r>
              <a:rPr sz="1000" b="1">
                <a:latin typeface="微软雅黑"/>
                <a:cs typeface="微软雅黑"/>
              </a:rPr>
              <a:t>：</a:t>
            </a:r>
            <a:r>
              <a:rPr sz="1000">
                <a:latin typeface="微软雅黑"/>
                <a:cs typeface="微软雅黑"/>
              </a:rPr>
              <a:t>徐必成&amp;葛曼棋</a:t>
            </a:r>
            <a:r>
              <a:rPr sz="1000" spc="-10">
                <a:latin typeface="微软雅黑"/>
                <a:cs typeface="微软雅黑"/>
              </a:rPr>
              <a:t> </a:t>
            </a:r>
            <a:r>
              <a:rPr sz="1000">
                <a:latin typeface="微软雅黑"/>
                <a:cs typeface="微软雅黑"/>
              </a:rPr>
              <a:t>-</a:t>
            </a:r>
            <a:endParaRPr sz="1000">
              <a:latin typeface="微软雅黑"/>
              <a:cs typeface="微软雅黑"/>
            </a:endParaRPr>
          </a:p>
          <a:p>
            <a:pPr marL="12700" algn="just">
              <a:lnSpc>
                <a:spcPct val="100000"/>
              </a:lnSpc>
              <a:spcBef>
                <a:spcPts val="600"/>
              </a:spcBef>
              <a:tabLst>
                <a:tab pos="5478145"/>
              </a:tabLst>
            </a:pPr>
            <a:r>
              <a:rPr sz="1000">
                <a:latin typeface="微软雅黑"/>
                <a:cs typeface="微软雅黑"/>
              </a:rPr>
              <a:t>伊</a:t>
            </a:r>
            <a:r>
              <a:rPr sz="1000" u="heavy">
                <a:uFill>
                  <a:solidFill>
                    <a:srgbClr val="D0CECE"/>
                  </a:solidFill>
                </a:uFill>
                <a:latin typeface="微软雅黑"/>
                <a:cs typeface="微软雅黑"/>
              </a:rPr>
              <a:t>刻活泉品牌代言人	</a:t>
            </a:r>
            <a:endParaRPr sz="1000">
              <a:latin typeface="微软雅黑"/>
              <a:cs typeface="微软雅黑"/>
            </a:endParaRPr>
          </a:p>
          <a:p>
            <a:pPr marL="541655" marR="125095" algn="just">
              <a:lnSpc>
                <a:spcPct val="150000"/>
              </a:lnSpc>
              <a:spcBef>
                <a:spcPts val="380"/>
              </a:spcBef>
            </a:pPr>
            <a:r>
              <a:rPr sz="1000" b="1">
                <a:solidFill>
                  <a:srgbClr val="6F309F"/>
                </a:solidFill>
                <a:latin typeface="微软雅黑"/>
                <a:cs typeface="微软雅黑"/>
              </a:rPr>
              <a:t>零食小吃</a:t>
            </a:r>
            <a:r>
              <a:rPr sz="1000" b="1">
                <a:latin typeface="微软雅黑"/>
                <a:cs typeface="微软雅黑"/>
              </a:rPr>
              <a:t>：</a:t>
            </a:r>
            <a:r>
              <a:rPr sz="1000">
                <a:latin typeface="微软雅黑"/>
                <a:cs typeface="微软雅黑"/>
              </a:rPr>
              <a:t>陈楚生</a:t>
            </a:r>
            <a:r>
              <a:rPr sz="1000" spc="-20">
                <a:latin typeface="微软雅黑"/>
                <a:cs typeface="微软雅黑"/>
              </a:rPr>
              <a:t> </a:t>
            </a:r>
            <a:r>
              <a:rPr sz="1000">
                <a:latin typeface="微软雅黑"/>
                <a:cs typeface="微软雅黑"/>
              </a:rPr>
              <a:t>-</a:t>
            </a:r>
            <a:r>
              <a:rPr sz="1000" spc="-10">
                <a:latin typeface="微软雅黑"/>
                <a:cs typeface="微软雅黑"/>
              </a:rPr>
              <a:t> </a:t>
            </a:r>
            <a:r>
              <a:rPr sz="1000" spc="-5">
                <a:latin typeface="微软雅黑"/>
                <a:cs typeface="微软雅黑"/>
              </a:rPr>
              <a:t>Dove</a:t>
            </a:r>
            <a:r>
              <a:rPr sz="1000">
                <a:latin typeface="微软雅黑"/>
                <a:cs typeface="微软雅黑"/>
              </a:rPr>
              <a:t>德芙品牌挚友；</a:t>
            </a:r>
            <a:r>
              <a:rPr sz="1000" b="1">
                <a:solidFill>
                  <a:srgbClr val="0263AB"/>
                </a:solidFill>
                <a:latin typeface="微软雅黑"/>
                <a:cs typeface="微软雅黑"/>
              </a:rPr>
              <a:t>生鲜速食</a:t>
            </a:r>
            <a:r>
              <a:rPr sz="1000" b="1">
                <a:latin typeface="微软雅黑"/>
                <a:cs typeface="微软雅黑"/>
              </a:rPr>
              <a:t>：</a:t>
            </a:r>
            <a:r>
              <a:rPr sz="1000">
                <a:latin typeface="微软雅黑"/>
                <a:cs typeface="微软雅黑"/>
              </a:rPr>
              <a:t>张韶涵</a:t>
            </a:r>
            <a:r>
              <a:rPr sz="1000" spc="-20">
                <a:latin typeface="微软雅黑"/>
                <a:cs typeface="微软雅黑"/>
              </a:rPr>
              <a:t> </a:t>
            </a:r>
            <a:r>
              <a:rPr sz="1000">
                <a:latin typeface="微软雅黑"/>
                <a:cs typeface="微软雅黑"/>
              </a:rPr>
              <a:t>–</a:t>
            </a:r>
            <a:r>
              <a:rPr sz="1000" spc="-15">
                <a:latin typeface="微软雅黑"/>
                <a:cs typeface="微软雅黑"/>
              </a:rPr>
              <a:t> </a:t>
            </a:r>
            <a:r>
              <a:rPr sz="1000">
                <a:latin typeface="微软雅黑"/>
                <a:cs typeface="微软雅黑"/>
              </a:rPr>
              <a:t>伊利巧乐兹品牌挚友；  </a:t>
            </a:r>
            <a:r>
              <a:rPr sz="1000" b="1">
                <a:solidFill>
                  <a:srgbClr val="1BB8AA"/>
                </a:solidFill>
                <a:latin typeface="微软雅黑"/>
                <a:cs typeface="微软雅黑"/>
              </a:rPr>
              <a:t>乳类饮品</a:t>
            </a:r>
            <a:r>
              <a:rPr sz="1000" b="1">
                <a:latin typeface="微软雅黑"/>
                <a:cs typeface="微软雅黑"/>
              </a:rPr>
              <a:t>：</a:t>
            </a:r>
            <a:r>
              <a:rPr sz="1000">
                <a:latin typeface="微软雅黑"/>
                <a:cs typeface="微软雅黑"/>
              </a:rPr>
              <a:t>邓为&amp;张晚意</a:t>
            </a:r>
            <a:r>
              <a:rPr sz="1000" spc="-25">
                <a:latin typeface="微软雅黑"/>
                <a:cs typeface="微软雅黑"/>
              </a:rPr>
              <a:t> </a:t>
            </a:r>
            <a:r>
              <a:rPr sz="1000">
                <a:latin typeface="微软雅黑"/>
                <a:cs typeface="微软雅黑"/>
              </a:rPr>
              <a:t>–</a:t>
            </a:r>
            <a:r>
              <a:rPr sz="1000" spc="-25">
                <a:latin typeface="微软雅黑"/>
                <a:cs typeface="微软雅黑"/>
              </a:rPr>
              <a:t> </a:t>
            </a:r>
            <a:r>
              <a:rPr sz="1000">
                <a:latin typeface="微软雅黑"/>
                <a:cs typeface="微软雅黑"/>
              </a:rPr>
              <a:t>蒙牛纯甄品牌挚友；</a:t>
            </a:r>
            <a:r>
              <a:rPr sz="1000" b="1">
                <a:solidFill>
                  <a:srgbClr val="B9B8F3"/>
                </a:solidFill>
                <a:latin typeface="微软雅黑"/>
                <a:cs typeface="微软雅黑"/>
              </a:rPr>
              <a:t>饮品</a:t>
            </a:r>
            <a:r>
              <a:rPr sz="1000" b="1">
                <a:latin typeface="微软雅黑"/>
                <a:cs typeface="微软雅黑"/>
              </a:rPr>
              <a:t>：</a:t>
            </a:r>
            <a:r>
              <a:rPr sz="1000">
                <a:latin typeface="微软雅黑"/>
                <a:cs typeface="微软雅黑"/>
              </a:rPr>
              <a:t>陈都灵&amp;李一桐等</a:t>
            </a:r>
            <a:r>
              <a:rPr sz="1000" spc="-25">
                <a:latin typeface="微软雅黑"/>
                <a:cs typeface="微软雅黑"/>
              </a:rPr>
              <a:t> </a:t>
            </a:r>
            <a:r>
              <a:rPr sz="1000">
                <a:latin typeface="微软雅黑"/>
                <a:cs typeface="微软雅黑"/>
              </a:rPr>
              <a:t>-</a:t>
            </a:r>
            <a:r>
              <a:rPr sz="1000" spc="-20">
                <a:latin typeface="微软雅黑"/>
                <a:cs typeface="微软雅黑"/>
              </a:rPr>
              <a:t> </a:t>
            </a:r>
            <a:r>
              <a:rPr sz="1000">
                <a:latin typeface="微软雅黑"/>
                <a:cs typeface="微软雅黑"/>
              </a:rPr>
              <a:t>王老吉品牌 挚友；</a:t>
            </a:r>
            <a:r>
              <a:rPr sz="1000" b="1">
                <a:solidFill>
                  <a:srgbClr val="2521C0"/>
                </a:solidFill>
                <a:latin typeface="微软雅黑"/>
                <a:cs typeface="微软雅黑"/>
              </a:rPr>
              <a:t>水饮</a:t>
            </a:r>
            <a:r>
              <a:rPr sz="1000">
                <a:latin typeface="微软雅黑"/>
                <a:cs typeface="微软雅黑"/>
              </a:rPr>
              <a:t>：浦玮</a:t>
            </a:r>
            <a:r>
              <a:rPr sz="1000" spc="-5">
                <a:latin typeface="微软雅黑"/>
                <a:cs typeface="微软雅黑"/>
              </a:rPr>
              <a:t> </a:t>
            </a:r>
            <a:r>
              <a:rPr sz="1000">
                <a:latin typeface="微软雅黑"/>
                <a:cs typeface="微软雅黑"/>
              </a:rPr>
              <a:t>-</a:t>
            </a:r>
            <a:r>
              <a:rPr sz="1000" spc="5">
                <a:latin typeface="微软雅黑"/>
                <a:cs typeface="微软雅黑"/>
              </a:rPr>
              <a:t> </a:t>
            </a:r>
            <a:r>
              <a:rPr sz="1000">
                <a:latin typeface="微软雅黑"/>
                <a:cs typeface="微软雅黑"/>
              </a:rPr>
              <a:t>纯水乐品牌挚友</a:t>
            </a:r>
            <a:endParaRPr sz="1000">
              <a:latin typeface="微软雅黑"/>
              <a:cs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39551" y="2102115"/>
            <a:ext cx="3940810" cy="3975100"/>
          </a:xfrm>
          <a:custGeom>
            <a:rect l="l" t="t" r="r" b="b"/>
            <a:pathLst>
              <a:path w="3940810" h="3975100">
                <a:moveTo>
                  <a:pt x="0" y="0"/>
                </a:moveTo>
                <a:lnTo>
                  <a:pt x="3940309" y="0"/>
                </a:lnTo>
                <a:lnTo>
                  <a:pt x="3940309" y="3974815"/>
                </a:lnTo>
                <a:lnTo>
                  <a:pt x="0" y="3974815"/>
                </a:lnTo>
                <a:lnTo>
                  <a:pt x="0" y="0"/>
                </a:lnTo>
                <a:close/>
              </a:path>
            </a:pathLst>
          </a:custGeom>
          <a:solidFill>
            <a:srgbClr val="EEF7FE"/>
          </a:solidFill>
        </p:spPr>
        <p:txBody>
          <a:bodyPr wrap="square" lIns="0" tIns="0" rIns="0" bIns="0" rtlCol="0"/>
          <a:lstStyle/>
          <a:p/>
        </p:txBody>
      </p:sp>
      <p:sp>
        <p:nvSpPr>
          <p:cNvPr id="3" name="object 3"/>
          <p:cNvSpPr/>
          <p:nvPr/>
        </p:nvSpPr>
        <p:spPr>
          <a:xfrm>
            <a:off x="4479860" y="2101702"/>
            <a:ext cx="3983990" cy="3975100"/>
          </a:xfrm>
          <a:custGeom>
            <a:rect l="l" t="t" r="r" b="b"/>
            <a:pathLst>
              <a:path w="3983990" h="3975100">
                <a:moveTo>
                  <a:pt x="0" y="0"/>
                </a:moveTo>
                <a:lnTo>
                  <a:pt x="3983935" y="0"/>
                </a:lnTo>
                <a:lnTo>
                  <a:pt x="3983935" y="3974815"/>
                </a:lnTo>
                <a:lnTo>
                  <a:pt x="0" y="3974815"/>
                </a:lnTo>
                <a:lnTo>
                  <a:pt x="0" y="0"/>
                </a:lnTo>
                <a:close/>
              </a:path>
            </a:pathLst>
          </a:custGeom>
          <a:solidFill>
            <a:srgbClr val="EBDDF5"/>
          </a:solidFill>
        </p:spPr>
        <p:txBody>
          <a:bodyPr wrap="square" lIns="0" tIns="0" rIns="0" bIns="0" rtlCol="0"/>
          <a:lstStyle/>
          <a:p/>
        </p:txBody>
      </p:sp>
      <p:sp>
        <p:nvSpPr>
          <p:cNvPr id="4" name="object 4"/>
          <p:cNvSpPr/>
          <p:nvPr/>
        </p:nvSpPr>
        <p:spPr>
          <a:xfrm>
            <a:off x="536188" y="6076931"/>
            <a:ext cx="3947160" cy="231140"/>
          </a:xfrm>
          <a:custGeom>
            <a:rect l="l" t="t" r="r" b="b"/>
            <a:pathLst>
              <a:path w="3947160" h="231139">
                <a:moveTo>
                  <a:pt x="0" y="0"/>
                </a:moveTo>
                <a:lnTo>
                  <a:pt x="3947036" y="0"/>
                </a:lnTo>
                <a:lnTo>
                  <a:pt x="3947036" y="230832"/>
                </a:lnTo>
                <a:lnTo>
                  <a:pt x="0" y="230832"/>
                </a:lnTo>
                <a:lnTo>
                  <a:pt x="0" y="0"/>
                </a:lnTo>
                <a:close/>
              </a:path>
            </a:pathLst>
          </a:custGeom>
          <a:solidFill>
            <a:srgbClr val="EBFCFB"/>
          </a:solidFill>
        </p:spPr>
        <p:txBody>
          <a:bodyPr wrap="square" lIns="0" tIns="0" rIns="0" bIns="0" rtlCol="0"/>
          <a:lstStyle/>
          <a:p/>
        </p:txBody>
      </p:sp>
      <p:sp>
        <p:nvSpPr>
          <p:cNvPr id="5" name="object 5"/>
          <p:cNvSpPr/>
          <p:nvPr/>
        </p:nvSpPr>
        <p:spPr>
          <a:xfrm>
            <a:off x="4479860" y="6076517"/>
            <a:ext cx="3987800" cy="231140"/>
          </a:xfrm>
          <a:custGeom>
            <a:rect l="l" t="t" r="r" b="b"/>
            <a:pathLst>
              <a:path w="3987800" h="231139">
                <a:moveTo>
                  <a:pt x="0" y="0"/>
                </a:moveTo>
                <a:lnTo>
                  <a:pt x="3987299" y="0"/>
                </a:lnTo>
                <a:lnTo>
                  <a:pt x="3987299" y="231039"/>
                </a:lnTo>
                <a:lnTo>
                  <a:pt x="0" y="231039"/>
                </a:lnTo>
                <a:lnTo>
                  <a:pt x="0" y="0"/>
                </a:lnTo>
                <a:close/>
              </a:path>
            </a:pathLst>
          </a:custGeom>
          <a:solidFill>
            <a:srgbClr val="F8F8F8"/>
          </a:solidFill>
        </p:spPr>
        <p:txBody>
          <a:bodyPr wrap="square" lIns="0" tIns="0" rIns="0" bIns="0" rtlCol="0"/>
          <a:lstStyle/>
          <a:p/>
        </p:txBody>
      </p:sp>
      <p:sp>
        <p:nvSpPr>
          <p:cNvPr id="6" name="object 6"/>
          <p:cNvSpPr/>
          <p:nvPr/>
        </p:nvSpPr>
        <p:spPr>
          <a:xfrm flipH="1">
            <a:off x="4491220" y="2047561"/>
            <a:ext cx="0" cy="4173220"/>
          </a:xfrm>
          <a:custGeom>
            <a:rect l="l" t="t" r="r" b="b"/>
            <a:pathLst>
              <a:path h="4173220">
                <a:moveTo>
                  <a:pt x="0" y="4172971"/>
                </a:moveTo>
                <a:lnTo>
                  <a:pt x="1" y="0"/>
                </a:lnTo>
              </a:path>
            </a:pathLst>
          </a:custGeom>
          <a:ln w="9525">
            <a:solidFill>
              <a:srgbClr val="D9D9D9"/>
            </a:solidFill>
          </a:ln>
        </p:spPr>
        <p:txBody>
          <a:bodyPr wrap="square" lIns="0" tIns="0" rIns="0" bIns="0" rtlCol="0"/>
          <a:lstStyle/>
          <a:p/>
        </p:txBody>
      </p:sp>
      <p:sp>
        <p:nvSpPr>
          <p:cNvPr id="7" name="object 7"/>
          <p:cNvSpPr/>
          <p:nvPr/>
        </p:nvSpPr>
        <p:spPr>
          <a:xfrm>
            <a:off x="546218" y="6069752"/>
            <a:ext cx="7914640" cy="0"/>
          </a:xfrm>
          <a:custGeom>
            <a:rect l="l" t="t" r="r" b="b"/>
            <a:pathLst>
              <a:path w="7914640">
                <a:moveTo>
                  <a:pt x="0" y="0"/>
                </a:moveTo>
                <a:lnTo>
                  <a:pt x="7914213" y="1"/>
                </a:lnTo>
              </a:path>
            </a:pathLst>
          </a:custGeom>
          <a:ln w="9525">
            <a:solidFill>
              <a:srgbClr val="D9D9D9"/>
            </a:solidFill>
          </a:ln>
        </p:spPr>
        <p:txBody>
          <a:bodyPr wrap="square" lIns="0" tIns="0" rIns="0" bIns="0" rtlCol="0"/>
          <a:lstStyle/>
          <a:p/>
        </p:txBody>
      </p:sp>
      <p:sp>
        <p:nvSpPr>
          <p:cNvPr id="8" name="object 8"/>
          <p:cNvSpPr/>
          <p:nvPr/>
        </p:nvSpPr>
        <p:spPr>
          <a:xfrm>
            <a:off x="841303" y="6107498"/>
            <a:ext cx="64135" cy="64135"/>
          </a:xfrm>
          <a:custGeom>
            <a:rect l="l" t="t" r="r" b="b"/>
            <a:pathLst>
              <a:path w="64132" h="64135">
                <a:moveTo>
                  <a:pt x="32003" y="0"/>
                </a:moveTo>
                <a:lnTo>
                  <a:pt x="19546" y="2515"/>
                </a:lnTo>
                <a:lnTo>
                  <a:pt x="9373" y="9373"/>
                </a:lnTo>
                <a:lnTo>
                  <a:pt x="2515" y="19546"/>
                </a:lnTo>
                <a:lnTo>
                  <a:pt x="0" y="32004"/>
                </a:lnTo>
                <a:lnTo>
                  <a:pt x="2515" y="44461"/>
                </a:lnTo>
                <a:lnTo>
                  <a:pt x="9373" y="54634"/>
                </a:lnTo>
                <a:lnTo>
                  <a:pt x="19546" y="61492"/>
                </a:lnTo>
                <a:lnTo>
                  <a:pt x="32003" y="64007"/>
                </a:lnTo>
                <a:lnTo>
                  <a:pt x="44461" y="61492"/>
                </a:lnTo>
                <a:lnTo>
                  <a:pt x="54634" y="54634"/>
                </a:lnTo>
                <a:lnTo>
                  <a:pt x="61492" y="44461"/>
                </a:lnTo>
                <a:lnTo>
                  <a:pt x="64007" y="32004"/>
                </a:lnTo>
                <a:lnTo>
                  <a:pt x="61492" y="19546"/>
                </a:lnTo>
                <a:lnTo>
                  <a:pt x="54634" y="9373"/>
                </a:lnTo>
                <a:lnTo>
                  <a:pt x="44461" y="2515"/>
                </a:lnTo>
                <a:lnTo>
                  <a:pt x="32003" y="0"/>
                </a:lnTo>
                <a:close/>
              </a:path>
            </a:pathLst>
          </a:custGeom>
          <a:solidFill>
            <a:srgbClr val="6F309F"/>
          </a:solidFill>
        </p:spPr>
        <p:txBody>
          <a:bodyPr wrap="square" lIns="0" tIns="0" rIns="0" bIns="0" rtlCol="0"/>
          <a:lstStyle/>
          <a:p/>
        </p:txBody>
      </p:sp>
      <p:sp>
        <p:nvSpPr>
          <p:cNvPr id="9" name="object 9"/>
          <p:cNvSpPr/>
          <p:nvPr/>
        </p:nvSpPr>
        <p:spPr>
          <a:xfrm>
            <a:off x="7132375" y="6107498"/>
            <a:ext cx="64007" cy="64007"/>
          </a:xfrm>
          <a:prstGeom prst="rect">
            <a:avLst/>
          </a:prstGeom>
          <a:blipFill>
            <a:blip r:embed="rId2"/>
            <a:stretch>
              <a:fillRect/>
            </a:stretch>
          </a:blipFill>
        </p:spPr>
        <p:txBody>
          <a:bodyPr wrap="square" lIns="0" tIns="0" rIns="0" bIns="0" rtlCol="0"/>
          <a:lstStyle/>
          <a:p/>
        </p:txBody>
      </p:sp>
      <p:sp>
        <p:nvSpPr>
          <p:cNvPr id="10" name="object 10"/>
          <p:cNvSpPr/>
          <p:nvPr/>
        </p:nvSpPr>
        <p:spPr>
          <a:xfrm>
            <a:off x="661421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11" name="object 11"/>
          <p:cNvSpPr/>
          <p:nvPr/>
        </p:nvSpPr>
        <p:spPr>
          <a:xfrm>
            <a:off x="6467911" y="4918778"/>
            <a:ext cx="64007" cy="64008"/>
          </a:xfrm>
          <a:prstGeom prst="rect">
            <a:avLst/>
          </a:prstGeom>
          <a:blipFill>
            <a:blip r:embed="rId3"/>
            <a:stretch>
              <a:fillRect/>
            </a:stretch>
          </a:blipFill>
        </p:spPr>
        <p:txBody>
          <a:bodyPr wrap="square" lIns="0" tIns="0" rIns="0" bIns="0" rtlCol="0"/>
          <a:lstStyle/>
          <a:p/>
        </p:txBody>
      </p:sp>
      <p:sp>
        <p:nvSpPr>
          <p:cNvPr id="12" name="object 12"/>
          <p:cNvSpPr/>
          <p:nvPr/>
        </p:nvSpPr>
        <p:spPr>
          <a:xfrm>
            <a:off x="5160319" y="5677729"/>
            <a:ext cx="64007" cy="64008"/>
          </a:xfrm>
          <a:prstGeom prst="rect">
            <a:avLst/>
          </a:prstGeom>
          <a:blipFill>
            <a:blip r:embed="rId2"/>
            <a:stretch>
              <a:fillRect/>
            </a:stretch>
          </a:blipFill>
        </p:spPr>
        <p:txBody>
          <a:bodyPr wrap="square" lIns="0" tIns="0" rIns="0" bIns="0" rtlCol="0"/>
          <a:lstStyle/>
          <a:p/>
        </p:txBody>
      </p:sp>
      <p:sp>
        <p:nvSpPr>
          <p:cNvPr id="13" name="object 13"/>
          <p:cNvSpPr/>
          <p:nvPr/>
        </p:nvSpPr>
        <p:spPr>
          <a:xfrm>
            <a:off x="7357927"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14" name="object 14"/>
          <p:cNvSpPr/>
          <p:nvPr/>
        </p:nvSpPr>
        <p:spPr>
          <a:xfrm>
            <a:off x="1633783" y="6037393"/>
            <a:ext cx="1203960" cy="134805"/>
          </a:xfrm>
          <a:prstGeom prst="rect">
            <a:avLst/>
          </a:prstGeom>
          <a:blipFill>
            <a:blip r:embed="rId4"/>
            <a:stretch>
              <a:fillRect/>
            </a:stretch>
          </a:blipFill>
        </p:spPr>
        <p:txBody>
          <a:bodyPr wrap="square" lIns="0" tIns="0" rIns="0" bIns="0" rtlCol="0"/>
          <a:lstStyle/>
          <a:p/>
        </p:txBody>
      </p:sp>
      <p:sp>
        <p:nvSpPr>
          <p:cNvPr id="15" name="object 15"/>
          <p:cNvSpPr/>
          <p:nvPr/>
        </p:nvSpPr>
        <p:spPr>
          <a:xfrm>
            <a:off x="694949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16" name="object 16"/>
          <p:cNvSpPr/>
          <p:nvPr/>
        </p:nvSpPr>
        <p:spPr>
          <a:xfrm>
            <a:off x="6958639" y="5753929"/>
            <a:ext cx="64007" cy="64008"/>
          </a:xfrm>
          <a:prstGeom prst="rect">
            <a:avLst/>
          </a:prstGeom>
          <a:blipFill>
            <a:blip r:embed="rId5"/>
            <a:stretch>
              <a:fillRect/>
            </a:stretch>
          </a:blipFill>
        </p:spPr>
        <p:txBody>
          <a:bodyPr wrap="square" lIns="0" tIns="0" rIns="0" bIns="0" rtlCol="0"/>
          <a:lstStyle/>
          <a:p/>
        </p:txBody>
      </p:sp>
      <p:sp>
        <p:nvSpPr>
          <p:cNvPr id="17" name="object 17"/>
          <p:cNvSpPr/>
          <p:nvPr/>
        </p:nvSpPr>
        <p:spPr>
          <a:xfrm>
            <a:off x="6754424" y="5744785"/>
            <a:ext cx="64008" cy="64008"/>
          </a:xfrm>
          <a:prstGeom prst="rect">
            <a:avLst/>
          </a:prstGeom>
          <a:blipFill>
            <a:blip r:embed="rId5"/>
            <a:stretch>
              <a:fillRect/>
            </a:stretch>
          </a:blipFill>
        </p:spPr>
        <p:txBody>
          <a:bodyPr wrap="square" lIns="0" tIns="0" rIns="0" bIns="0" rtlCol="0"/>
          <a:lstStyle/>
          <a:p/>
        </p:txBody>
      </p:sp>
      <p:sp>
        <p:nvSpPr>
          <p:cNvPr id="18" name="object 18"/>
          <p:cNvSpPr/>
          <p:nvPr/>
        </p:nvSpPr>
        <p:spPr>
          <a:xfrm>
            <a:off x="5818687" y="5790505"/>
            <a:ext cx="64008" cy="64007"/>
          </a:xfrm>
          <a:prstGeom prst="rect">
            <a:avLst/>
          </a:prstGeom>
          <a:blipFill>
            <a:blip r:embed="rId6"/>
            <a:stretch>
              <a:fillRect/>
            </a:stretch>
          </a:blipFill>
        </p:spPr>
        <p:txBody>
          <a:bodyPr wrap="square" lIns="0" tIns="0" rIns="0" bIns="0" rtlCol="0"/>
          <a:lstStyle/>
          <a:p/>
        </p:txBody>
      </p:sp>
      <p:sp>
        <p:nvSpPr>
          <p:cNvPr id="19" name="object 19"/>
          <p:cNvSpPr/>
          <p:nvPr/>
        </p:nvSpPr>
        <p:spPr>
          <a:xfrm>
            <a:off x="2920039" y="5662490"/>
            <a:ext cx="3569208" cy="509709"/>
          </a:xfrm>
          <a:prstGeom prst="rect">
            <a:avLst/>
          </a:prstGeom>
          <a:blipFill>
            <a:blip r:embed="rId7"/>
            <a:stretch>
              <a:fillRect/>
            </a:stretch>
          </a:blipFill>
        </p:spPr>
        <p:txBody>
          <a:bodyPr wrap="square" lIns="0" tIns="0" rIns="0" bIns="0" rtlCol="0"/>
          <a:lstStyle/>
          <a:p/>
        </p:txBody>
      </p:sp>
      <p:sp>
        <p:nvSpPr>
          <p:cNvPr id="20" name="object 20"/>
          <p:cNvSpPr/>
          <p:nvPr/>
        </p:nvSpPr>
        <p:spPr>
          <a:xfrm>
            <a:off x="5907079" y="4885250"/>
            <a:ext cx="64008" cy="64007"/>
          </a:xfrm>
          <a:prstGeom prst="rect">
            <a:avLst/>
          </a:prstGeom>
          <a:blipFill>
            <a:blip r:embed="rId3"/>
            <a:stretch>
              <a:fillRect/>
            </a:stretch>
          </a:blipFill>
        </p:spPr>
        <p:txBody>
          <a:bodyPr wrap="square" lIns="0" tIns="0" rIns="0" bIns="0" rtlCol="0"/>
          <a:lstStyle/>
          <a:p/>
        </p:txBody>
      </p:sp>
      <p:sp>
        <p:nvSpPr>
          <p:cNvPr id="21" name="object 21"/>
          <p:cNvSpPr/>
          <p:nvPr/>
        </p:nvSpPr>
        <p:spPr>
          <a:xfrm>
            <a:off x="5766872" y="5534474"/>
            <a:ext cx="64007" cy="64007"/>
          </a:xfrm>
          <a:prstGeom prst="rect">
            <a:avLst/>
          </a:prstGeom>
          <a:blipFill>
            <a:blip r:embed="rId2"/>
            <a:stretch>
              <a:fillRect/>
            </a:stretch>
          </a:blipFill>
        </p:spPr>
        <p:txBody>
          <a:bodyPr wrap="square" lIns="0" tIns="0" rIns="0" bIns="0" rtlCol="0"/>
          <a:lstStyle/>
          <a:p/>
        </p:txBody>
      </p:sp>
      <p:sp>
        <p:nvSpPr>
          <p:cNvPr id="22" name="object 22"/>
          <p:cNvSpPr/>
          <p:nvPr/>
        </p:nvSpPr>
        <p:spPr>
          <a:xfrm>
            <a:off x="7357927" y="6003866"/>
            <a:ext cx="64007" cy="64007"/>
          </a:xfrm>
          <a:prstGeom prst="rect">
            <a:avLst/>
          </a:prstGeom>
          <a:blipFill>
            <a:blip r:embed="rId6"/>
            <a:stretch>
              <a:fillRect/>
            </a:stretch>
          </a:blipFill>
        </p:spPr>
        <p:txBody>
          <a:bodyPr wrap="square" lIns="0" tIns="0" rIns="0" bIns="0" rtlCol="0"/>
          <a:lstStyle/>
          <a:p/>
        </p:txBody>
      </p:sp>
      <p:sp>
        <p:nvSpPr>
          <p:cNvPr id="23" name="object 23"/>
          <p:cNvSpPr/>
          <p:nvPr/>
        </p:nvSpPr>
        <p:spPr>
          <a:xfrm>
            <a:off x="6958639"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24" name="object 24"/>
          <p:cNvSpPr/>
          <p:nvPr/>
        </p:nvSpPr>
        <p:spPr>
          <a:xfrm>
            <a:off x="6053383" y="5382074"/>
            <a:ext cx="64135" cy="64135"/>
          </a:xfrm>
          <a:custGeom>
            <a:rect l="l" t="t" r="r" b="b"/>
            <a:pathLst>
              <a:path w="64135" h="64135">
                <a:moveTo>
                  <a:pt x="32003" y="0"/>
                </a:moveTo>
                <a:lnTo>
                  <a:pt x="19546" y="2514"/>
                </a:lnTo>
                <a:lnTo>
                  <a:pt x="9374" y="9373"/>
                </a:lnTo>
                <a:lnTo>
                  <a:pt x="2515" y="19546"/>
                </a:lnTo>
                <a:lnTo>
                  <a:pt x="0" y="32004"/>
                </a:lnTo>
                <a:lnTo>
                  <a:pt x="2515" y="44461"/>
                </a:lnTo>
                <a:lnTo>
                  <a:pt x="9374" y="54633"/>
                </a:lnTo>
                <a:lnTo>
                  <a:pt x="19546" y="61492"/>
                </a:lnTo>
                <a:lnTo>
                  <a:pt x="32003" y="64008"/>
                </a:lnTo>
                <a:lnTo>
                  <a:pt x="44461" y="61492"/>
                </a:lnTo>
                <a:lnTo>
                  <a:pt x="54634" y="54633"/>
                </a:lnTo>
                <a:lnTo>
                  <a:pt x="61493" y="44461"/>
                </a:lnTo>
                <a:lnTo>
                  <a:pt x="64007" y="32004"/>
                </a:lnTo>
                <a:lnTo>
                  <a:pt x="61493" y="19546"/>
                </a:lnTo>
                <a:lnTo>
                  <a:pt x="54634" y="9373"/>
                </a:lnTo>
                <a:lnTo>
                  <a:pt x="44461" y="2514"/>
                </a:lnTo>
                <a:lnTo>
                  <a:pt x="32003" y="0"/>
                </a:lnTo>
                <a:close/>
              </a:path>
            </a:pathLst>
          </a:custGeom>
          <a:solidFill>
            <a:srgbClr val="6F309F"/>
          </a:solidFill>
        </p:spPr>
        <p:txBody>
          <a:bodyPr wrap="square" lIns="0" tIns="0" rIns="0" bIns="0" rtlCol="0"/>
          <a:lstStyle/>
          <a:p/>
        </p:txBody>
      </p:sp>
      <p:sp>
        <p:nvSpPr>
          <p:cNvPr id="25" name="object 25"/>
          <p:cNvSpPr/>
          <p:nvPr/>
        </p:nvSpPr>
        <p:spPr>
          <a:xfrm>
            <a:off x="7357927" y="5482658"/>
            <a:ext cx="64007" cy="64008"/>
          </a:xfrm>
          <a:prstGeom prst="rect">
            <a:avLst/>
          </a:prstGeom>
          <a:blipFill>
            <a:blip r:embed="rId2"/>
            <a:stretch>
              <a:fillRect/>
            </a:stretch>
          </a:blipFill>
        </p:spPr>
        <p:txBody>
          <a:bodyPr wrap="square" lIns="0" tIns="0" rIns="0" bIns="0" rtlCol="0"/>
          <a:lstStyle/>
          <a:p/>
        </p:txBody>
      </p:sp>
      <p:sp>
        <p:nvSpPr>
          <p:cNvPr id="26" name="object 26"/>
          <p:cNvSpPr/>
          <p:nvPr/>
        </p:nvSpPr>
        <p:spPr>
          <a:xfrm>
            <a:off x="6958639"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27" name="object 27"/>
          <p:cNvSpPr/>
          <p:nvPr/>
        </p:nvSpPr>
        <p:spPr>
          <a:xfrm>
            <a:off x="5565703" y="5098610"/>
            <a:ext cx="64008" cy="64008"/>
          </a:xfrm>
          <a:prstGeom prst="rect">
            <a:avLst/>
          </a:prstGeom>
          <a:blipFill>
            <a:blip r:embed="rId6"/>
            <a:stretch>
              <a:fillRect/>
            </a:stretch>
          </a:blipFill>
        </p:spPr>
        <p:txBody>
          <a:bodyPr wrap="square" lIns="0" tIns="0" rIns="0" bIns="0" rtlCol="0"/>
          <a:lstStyle/>
          <a:p/>
        </p:txBody>
      </p:sp>
      <p:sp>
        <p:nvSpPr>
          <p:cNvPr id="28" name="object 28"/>
          <p:cNvSpPr/>
          <p:nvPr/>
        </p:nvSpPr>
        <p:spPr>
          <a:xfrm>
            <a:off x="1176583" y="6104449"/>
            <a:ext cx="64135" cy="64135"/>
          </a:xfrm>
          <a:custGeom>
            <a:rect l="l" t="t" r="r" b="b"/>
            <a:pathLst>
              <a:path w="64132" h="64135">
                <a:moveTo>
                  <a:pt x="32004" y="0"/>
                </a:moveTo>
                <a:lnTo>
                  <a:pt x="19546" y="2515"/>
                </a:lnTo>
                <a:lnTo>
                  <a:pt x="9373" y="9373"/>
                </a:lnTo>
                <a:lnTo>
                  <a:pt x="2515" y="19546"/>
                </a:lnTo>
                <a:lnTo>
                  <a:pt x="0" y="32004"/>
                </a:lnTo>
                <a:lnTo>
                  <a:pt x="2515" y="44461"/>
                </a:lnTo>
                <a:lnTo>
                  <a:pt x="9373" y="54634"/>
                </a:lnTo>
                <a:lnTo>
                  <a:pt x="19546" y="61492"/>
                </a:lnTo>
                <a:lnTo>
                  <a:pt x="32004" y="64008"/>
                </a:lnTo>
                <a:lnTo>
                  <a:pt x="44461" y="61492"/>
                </a:lnTo>
                <a:lnTo>
                  <a:pt x="54634" y="54634"/>
                </a:lnTo>
                <a:lnTo>
                  <a:pt x="61492" y="44461"/>
                </a:lnTo>
                <a:lnTo>
                  <a:pt x="64008" y="32004"/>
                </a:lnTo>
                <a:lnTo>
                  <a:pt x="61492" y="19546"/>
                </a:lnTo>
                <a:lnTo>
                  <a:pt x="54634" y="9373"/>
                </a:lnTo>
                <a:lnTo>
                  <a:pt x="44461" y="2515"/>
                </a:lnTo>
                <a:lnTo>
                  <a:pt x="32004" y="0"/>
                </a:lnTo>
                <a:close/>
              </a:path>
            </a:pathLst>
          </a:custGeom>
          <a:solidFill>
            <a:srgbClr val="6F309F"/>
          </a:solidFill>
        </p:spPr>
        <p:txBody>
          <a:bodyPr wrap="square" lIns="0" tIns="0" rIns="0" bIns="0" rtlCol="0"/>
          <a:lstStyle/>
          <a:p/>
        </p:txBody>
      </p:sp>
      <p:sp>
        <p:nvSpPr>
          <p:cNvPr id="29" name="object 29"/>
          <p:cNvSpPr/>
          <p:nvPr/>
        </p:nvSpPr>
        <p:spPr>
          <a:xfrm>
            <a:off x="694949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30" name="object 30"/>
          <p:cNvSpPr/>
          <p:nvPr/>
        </p:nvSpPr>
        <p:spPr>
          <a:xfrm>
            <a:off x="7223815" y="5382074"/>
            <a:ext cx="64135" cy="64135"/>
          </a:xfrm>
          <a:custGeom>
            <a:rect l="l" t="t" r="r" b="b"/>
            <a:pathLst>
              <a:path w="64132" h="64135">
                <a:moveTo>
                  <a:pt x="32003" y="0"/>
                </a:moveTo>
                <a:lnTo>
                  <a:pt x="19546" y="2514"/>
                </a:lnTo>
                <a:lnTo>
                  <a:pt x="9373" y="9373"/>
                </a:lnTo>
                <a:lnTo>
                  <a:pt x="2514" y="19546"/>
                </a:lnTo>
                <a:lnTo>
                  <a:pt x="0" y="32004"/>
                </a:lnTo>
                <a:lnTo>
                  <a:pt x="2514" y="44461"/>
                </a:lnTo>
                <a:lnTo>
                  <a:pt x="9373" y="54633"/>
                </a:lnTo>
                <a:lnTo>
                  <a:pt x="19546" y="61492"/>
                </a:lnTo>
                <a:lnTo>
                  <a:pt x="32003" y="64008"/>
                </a:lnTo>
                <a:lnTo>
                  <a:pt x="44461" y="61492"/>
                </a:lnTo>
                <a:lnTo>
                  <a:pt x="54633" y="54633"/>
                </a:lnTo>
                <a:lnTo>
                  <a:pt x="61492" y="44461"/>
                </a:lnTo>
                <a:lnTo>
                  <a:pt x="64007" y="32004"/>
                </a:lnTo>
                <a:lnTo>
                  <a:pt x="61492" y="19546"/>
                </a:lnTo>
                <a:lnTo>
                  <a:pt x="54633" y="9373"/>
                </a:lnTo>
                <a:lnTo>
                  <a:pt x="44461" y="2514"/>
                </a:lnTo>
                <a:lnTo>
                  <a:pt x="32003" y="0"/>
                </a:lnTo>
                <a:close/>
              </a:path>
            </a:pathLst>
          </a:custGeom>
          <a:solidFill>
            <a:srgbClr val="6F309F"/>
          </a:solidFill>
        </p:spPr>
        <p:txBody>
          <a:bodyPr wrap="square" lIns="0" tIns="0" rIns="0" bIns="0" rtlCol="0"/>
          <a:lstStyle/>
          <a:p/>
        </p:txBody>
      </p:sp>
      <p:sp>
        <p:nvSpPr>
          <p:cNvPr id="31" name="object 31"/>
          <p:cNvSpPr/>
          <p:nvPr/>
        </p:nvSpPr>
        <p:spPr>
          <a:xfrm>
            <a:off x="6754424" y="6019105"/>
            <a:ext cx="64135" cy="64135"/>
          </a:xfrm>
          <a:custGeom>
            <a:rect l="l" t="t" r="r" b="b"/>
            <a:pathLst>
              <a:path w="64132" h="64135">
                <a:moveTo>
                  <a:pt x="32004" y="0"/>
                </a:moveTo>
                <a:lnTo>
                  <a:pt x="19546" y="2515"/>
                </a:lnTo>
                <a:lnTo>
                  <a:pt x="9373" y="9373"/>
                </a:lnTo>
                <a:lnTo>
                  <a:pt x="2514" y="19546"/>
                </a:lnTo>
                <a:lnTo>
                  <a:pt x="0" y="32003"/>
                </a:lnTo>
                <a:lnTo>
                  <a:pt x="2514" y="44461"/>
                </a:lnTo>
                <a:lnTo>
                  <a:pt x="9373" y="54634"/>
                </a:lnTo>
                <a:lnTo>
                  <a:pt x="19546" y="61492"/>
                </a:lnTo>
                <a:lnTo>
                  <a:pt x="32004" y="64007"/>
                </a:lnTo>
                <a:lnTo>
                  <a:pt x="44461" y="61492"/>
                </a:lnTo>
                <a:lnTo>
                  <a:pt x="54633" y="54634"/>
                </a:lnTo>
                <a:lnTo>
                  <a:pt x="61492" y="44461"/>
                </a:lnTo>
                <a:lnTo>
                  <a:pt x="64008" y="32003"/>
                </a:lnTo>
                <a:lnTo>
                  <a:pt x="61492" y="19546"/>
                </a:lnTo>
                <a:lnTo>
                  <a:pt x="54633" y="9373"/>
                </a:lnTo>
                <a:lnTo>
                  <a:pt x="44461" y="2515"/>
                </a:lnTo>
                <a:lnTo>
                  <a:pt x="32004" y="0"/>
                </a:lnTo>
                <a:close/>
              </a:path>
            </a:pathLst>
          </a:custGeom>
          <a:solidFill>
            <a:srgbClr val="6F309F"/>
          </a:solidFill>
        </p:spPr>
        <p:txBody>
          <a:bodyPr wrap="square" lIns="0" tIns="0" rIns="0" bIns="0" rtlCol="0"/>
          <a:lstStyle/>
          <a:p/>
        </p:txBody>
      </p:sp>
      <p:sp>
        <p:nvSpPr>
          <p:cNvPr id="32" name="object 32"/>
          <p:cNvSpPr/>
          <p:nvPr/>
        </p:nvSpPr>
        <p:spPr>
          <a:xfrm>
            <a:off x="694949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33" name="object 33"/>
          <p:cNvSpPr/>
          <p:nvPr/>
        </p:nvSpPr>
        <p:spPr>
          <a:xfrm>
            <a:off x="7226863" y="4184210"/>
            <a:ext cx="64007" cy="64008"/>
          </a:xfrm>
          <a:prstGeom prst="rect">
            <a:avLst/>
          </a:prstGeom>
          <a:blipFill>
            <a:blip r:embed="rId3"/>
            <a:stretch>
              <a:fillRect/>
            </a:stretch>
          </a:blipFill>
        </p:spPr>
        <p:txBody>
          <a:bodyPr wrap="square" lIns="0" tIns="0" rIns="0" bIns="0" rtlCol="0"/>
          <a:lstStyle/>
          <a:p/>
        </p:txBody>
      </p:sp>
      <p:sp>
        <p:nvSpPr>
          <p:cNvPr id="34" name="object 34"/>
          <p:cNvSpPr/>
          <p:nvPr/>
        </p:nvSpPr>
        <p:spPr>
          <a:xfrm>
            <a:off x="6830624" y="6107498"/>
            <a:ext cx="64135" cy="64135"/>
          </a:xfrm>
          <a:custGeom>
            <a:rect l="l" t="t" r="r" b="b"/>
            <a:pathLst>
              <a:path w="64132" h="64135">
                <a:moveTo>
                  <a:pt x="32004" y="0"/>
                </a:moveTo>
                <a:lnTo>
                  <a:pt x="19546" y="2515"/>
                </a:lnTo>
                <a:lnTo>
                  <a:pt x="9373" y="9373"/>
                </a:lnTo>
                <a:lnTo>
                  <a:pt x="2514" y="19546"/>
                </a:lnTo>
                <a:lnTo>
                  <a:pt x="0" y="32004"/>
                </a:lnTo>
                <a:lnTo>
                  <a:pt x="2514" y="44461"/>
                </a:lnTo>
                <a:lnTo>
                  <a:pt x="9373" y="54634"/>
                </a:lnTo>
                <a:lnTo>
                  <a:pt x="19546" y="61492"/>
                </a:lnTo>
                <a:lnTo>
                  <a:pt x="32004" y="64007"/>
                </a:lnTo>
                <a:lnTo>
                  <a:pt x="44461" y="61492"/>
                </a:lnTo>
                <a:lnTo>
                  <a:pt x="54633" y="54634"/>
                </a:lnTo>
                <a:lnTo>
                  <a:pt x="61492" y="44461"/>
                </a:lnTo>
                <a:lnTo>
                  <a:pt x="64008" y="32004"/>
                </a:lnTo>
                <a:lnTo>
                  <a:pt x="61492" y="19546"/>
                </a:lnTo>
                <a:lnTo>
                  <a:pt x="54633" y="9373"/>
                </a:lnTo>
                <a:lnTo>
                  <a:pt x="44461" y="2515"/>
                </a:lnTo>
                <a:lnTo>
                  <a:pt x="32004" y="0"/>
                </a:lnTo>
                <a:close/>
              </a:path>
            </a:pathLst>
          </a:custGeom>
          <a:solidFill>
            <a:srgbClr val="6F309F"/>
          </a:solidFill>
        </p:spPr>
        <p:txBody>
          <a:bodyPr wrap="square" lIns="0" tIns="0" rIns="0" bIns="0" rtlCol="0"/>
          <a:lstStyle/>
          <a:p/>
        </p:txBody>
      </p:sp>
      <p:sp>
        <p:nvSpPr>
          <p:cNvPr id="35" name="object 35"/>
          <p:cNvSpPr/>
          <p:nvPr/>
        </p:nvSpPr>
        <p:spPr>
          <a:xfrm>
            <a:off x="1249736" y="6107498"/>
            <a:ext cx="64135" cy="64135"/>
          </a:xfrm>
          <a:custGeom>
            <a:rect l="l" t="t" r="r" b="b"/>
            <a:pathLst>
              <a:path w="64132" h="64135">
                <a:moveTo>
                  <a:pt x="32003" y="0"/>
                </a:moveTo>
                <a:lnTo>
                  <a:pt x="19546" y="2515"/>
                </a:lnTo>
                <a:lnTo>
                  <a:pt x="9373" y="9373"/>
                </a:lnTo>
                <a:lnTo>
                  <a:pt x="2515" y="19546"/>
                </a:lnTo>
                <a:lnTo>
                  <a:pt x="0" y="32004"/>
                </a:lnTo>
                <a:lnTo>
                  <a:pt x="2515" y="44461"/>
                </a:lnTo>
                <a:lnTo>
                  <a:pt x="9373" y="54634"/>
                </a:lnTo>
                <a:lnTo>
                  <a:pt x="19546" y="61492"/>
                </a:lnTo>
                <a:lnTo>
                  <a:pt x="32003" y="64007"/>
                </a:lnTo>
                <a:lnTo>
                  <a:pt x="44461" y="61492"/>
                </a:lnTo>
                <a:lnTo>
                  <a:pt x="54634" y="54634"/>
                </a:lnTo>
                <a:lnTo>
                  <a:pt x="61492" y="44461"/>
                </a:lnTo>
                <a:lnTo>
                  <a:pt x="64007" y="32004"/>
                </a:lnTo>
                <a:lnTo>
                  <a:pt x="61492" y="19546"/>
                </a:lnTo>
                <a:lnTo>
                  <a:pt x="54634" y="9373"/>
                </a:lnTo>
                <a:lnTo>
                  <a:pt x="44461" y="2515"/>
                </a:lnTo>
                <a:lnTo>
                  <a:pt x="32003" y="0"/>
                </a:lnTo>
                <a:close/>
              </a:path>
            </a:pathLst>
          </a:custGeom>
          <a:solidFill>
            <a:srgbClr val="6F309F"/>
          </a:solidFill>
        </p:spPr>
        <p:txBody>
          <a:bodyPr wrap="square" lIns="0" tIns="0" rIns="0" bIns="0" rtlCol="0"/>
          <a:lstStyle/>
          <a:p/>
        </p:txBody>
      </p:sp>
      <p:sp>
        <p:nvSpPr>
          <p:cNvPr id="36" name="object 36"/>
          <p:cNvSpPr/>
          <p:nvPr/>
        </p:nvSpPr>
        <p:spPr>
          <a:xfrm>
            <a:off x="7223815" y="5382074"/>
            <a:ext cx="64135" cy="64135"/>
          </a:xfrm>
          <a:custGeom>
            <a:rect l="l" t="t" r="r" b="b"/>
            <a:pathLst>
              <a:path w="64132" h="64135">
                <a:moveTo>
                  <a:pt x="32003" y="0"/>
                </a:moveTo>
                <a:lnTo>
                  <a:pt x="19546" y="2514"/>
                </a:lnTo>
                <a:lnTo>
                  <a:pt x="9373" y="9373"/>
                </a:lnTo>
                <a:lnTo>
                  <a:pt x="2514" y="19546"/>
                </a:lnTo>
                <a:lnTo>
                  <a:pt x="0" y="32004"/>
                </a:lnTo>
                <a:lnTo>
                  <a:pt x="2514" y="44461"/>
                </a:lnTo>
                <a:lnTo>
                  <a:pt x="9373" y="54633"/>
                </a:lnTo>
                <a:lnTo>
                  <a:pt x="19546" y="61492"/>
                </a:lnTo>
                <a:lnTo>
                  <a:pt x="32003" y="64008"/>
                </a:lnTo>
                <a:lnTo>
                  <a:pt x="44461" y="61492"/>
                </a:lnTo>
                <a:lnTo>
                  <a:pt x="54633" y="54633"/>
                </a:lnTo>
                <a:lnTo>
                  <a:pt x="61492" y="44461"/>
                </a:lnTo>
                <a:lnTo>
                  <a:pt x="64007" y="32004"/>
                </a:lnTo>
                <a:lnTo>
                  <a:pt x="61492" y="19546"/>
                </a:lnTo>
                <a:lnTo>
                  <a:pt x="54633" y="9373"/>
                </a:lnTo>
                <a:lnTo>
                  <a:pt x="44461" y="2514"/>
                </a:lnTo>
                <a:lnTo>
                  <a:pt x="32003" y="0"/>
                </a:lnTo>
                <a:close/>
              </a:path>
            </a:pathLst>
          </a:custGeom>
          <a:solidFill>
            <a:srgbClr val="6F309F"/>
          </a:solidFill>
        </p:spPr>
        <p:txBody>
          <a:bodyPr wrap="square" lIns="0" tIns="0" rIns="0" bIns="0" rtlCol="0"/>
          <a:lstStyle/>
          <a:p/>
        </p:txBody>
      </p:sp>
      <p:sp>
        <p:nvSpPr>
          <p:cNvPr id="37" name="object 37"/>
          <p:cNvSpPr/>
          <p:nvPr/>
        </p:nvSpPr>
        <p:spPr>
          <a:xfrm>
            <a:off x="6754424" y="6019105"/>
            <a:ext cx="64135" cy="64135"/>
          </a:xfrm>
          <a:custGeom>
            <a:rect l="l" t="t" r="r" b="b"/>
            <a:pathLst>
              <a:path w="64132" h="64135">
                <a:moveTo>
                  <a:pt x="32004" y="0"/>
                </a:moveTo>
                <a:lnTo>
                  <a:pt x="19546" y="2515"/>
                </a:lnTo>
                <a:lnTo>
                  <a:pt x="9373" y="9373"/>
                </a:lnTo>
                <a:lnTo>
                  <a:pt x="2514" y="19546"/>
                </a:lnTo>
                <a:lnTo>
                  <a:pt x="0" y="32003"/>
                </a:lnTo>
                <a:lnTo>
                  <a:pt x="2514" y="44461"/>
                </a:lnTo>
                <a:lnTo>
                  <a:pt x="9373" y="54634"/>
                </a:lnTo>
                <a:lnTo>
                  <a:pt x="19546" y="61492"/>
                </a:lnTo>
                <a:lnTo>
                  <a:pt x="32004" y="64007"/>
                </a:lnTo>
                <a:lnTo>
                  <a:pt x="44461" y="61492"/>
                </a:lnTo>
                <a:lnTo>
                  <a:pt x="54633" y="54634"/>
                </a:lnTo>
                <a:lnTo>
                  <a:pt x="61492" y="44461"/>
                </a:lnTo>
                <a:lnTo>
                  <a:pt x="64008" y="32003"/>
                </a:lnTo>
                <a:lnTo>
                  <a:pt x="61492" y="19546"/>
                </a:lnTo>
                <a:lnTo>
                  <a:pt x="54633" y="9373"/>
                </a:lnTo>
                <a:lnTo>
                  <a:pt x="44461" y="2515"/>
                </a:lnTo>
                <a:lnTo>
                  <a:pt x="32004" y="0"/>
                </a:lnTo>
                <a:close/>
              </a:path>
            </a:pathLst>
          </a:custGeom>
          <a:solidFill>
            <a:srgbClr val="6F309F"/>
          </a:solidFill>
        </p:spPr>
        <p:txBody>
          <a:bodyPr wrap="square" lIns="0" tIns="0" rIns="0" bIns="0" rtlCol="0"/>
          <a:lstStyle/>
          <a:p/>
        </p:txBody>
      </p:sp>
      <p:sp>
        <p:nvSpPr>
          <p:cNvPr id="38" name="object 38"/>
          <p:cNvSpPr/>
          <p:nvPr/>
        </p:nvSpPr>
        <p:spPr>
          <a:xfrm>
            <a:off x="7333543" y="3833690"/>
            <a:ext cx="64008" cy="64007"/>
          </a:xfrm>
          <a:prstGeom prst="rect">
            <a:avLst/>
          </a:prstGeom>
          <a:blipFill>
            <a:blip r:embed="rId6"/>
            <a:stretch>
              <a:fillRect/>
            </a:stretch>
          </a:blipFill>
        </p:spPr>
        <p:txBody>
          <a:bodyPr wrap="square" lIns="0" tIns="0" rIns="0" bIns="0" rtlCol="0"/>
          <a:lstStyle/>
          <a:p/>
        </p:txBody>
      </p:sp>
      <p:sp>
        <p:nvSpPr>
          <p:cNvPr id="39" name="object 39"/>
          <p:cNvSpPr/>
          <p:nvPr/>
        </p:nvSpPr>
        <p:spPr>
          <a:xfrm>
            <a:off x="6830624" y="6107498"/>
            <a:ext cx="64135" cy="64135"/>
          </a:xfrm>
          <a:custGeom>
            <a:rect l="l" t="t" r="r" b="b"/>
            <a:pathLst>
              <a:path w="64132" h="64135">
                <a:moveTo>
                  <a:pt x="32004" y="0"/>
                </a:moveTo>
                <a:lnTo>
                  <a:pt x="19546" y="2515"/>
                </a:lnTo>
                <a:lnTo>
                  <a:pt x="9373" y="9373"/>
                </a:lnTo>
                <a:lnTo>
                  <a:pt x="2514" y="19546"/>
                </a:lnTo>
                <a:lnTo>
                  <a:pt x="0" y="32004"/>
                </a:lnTo>
                <a:lnTo>
                  <a:pt x="2514" y="44461"/>
                </a:lnTo>
                <a:lnTo>
                  <a:pt x="9373" y="54634"/>
                </a:lnTo>
                <a:lnTo>
                  <a:pt x="19546" y="61492"/>
                </a:lnTo>
                <a:lnTo>
                  <a:pt x="32004" y="64007"/>
                </a:lnTo>
                <a:lnTo>
                  <a:pt x="44461" y="61492"/>
                </a:lnTo>
                <a:lnTo>
                  <a:pt x="54633" y="54634"/>
                </a:lnTo>
                <a:lnTo>
                  <a:pt x="61492" y="44461"/>
                </a:lnTo>
                <a:lnTo>
                  <a:pt x="64008" y="32004"/>
                </a:lnTo>
                <a:lnTo>
                  <a:pt x="61492" y="19546"/>
                </a:lnTo>
                <a:lnTo>
                  <a:pt x="54633" y="9373"/>
                </a:lnTo>
                <a:lnTo>
                  <a:pt x="44461" y="2515"/>
                </a:lnTo>
                <a:lnTo>
                  <a:pt x="32004" y="0"/>
                </a:lnTo>
                <a:close/>
              </a:path>
            </a:pathLst>
          </a:custGeom>
          <a:solidFill>
            <a:srgbClr val="6F309F"/>
          </a:solidFill>
        </p:spPr>
        <p:txBody>
          <a:bodyPr wrap="square" lIns="0" tIns="0" rIns="0" bIns="0" rtlCol="0"/>
          <a:lstStyle/>
          <a:p/>
        </p:txBody>
      </p:sp>
      <p:sp>
        <p:nvSpPr>
          <p:cNvPr id="40" name="object 40"/>
          <p:cNvSpPr/>
          <p:nvPr/>
        </p:nvSpPr>
        <p:spPr>
          <a:xfrm>
            <a:off x="694949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41" name="object 41"/>
          <p:cNvSpPr/>
          <p:nvPr/>
        </p:nvSpPr>
        <p:spPr>
          <a:xfrm>
            <a:off x="7333543" y="2574866"/>
            <a:ext cx="64008" cy="64007"/>
          </a:xfrm>
          <a:prstGeom prst="rect">
            <a:avLst/>
          </a:prstGeom>
          <a:blipFill>
            <a:blip r:embed="rId6"/>
            <a:stretch>
              <a:fillRect/>
            </a:stretch>
          </a:blipFill>
        </p:spPr>
        <p:txBody>
          <a:bodyPr wrap="square" lIns="0" tIns="0" rIns="0" bIns="0" rtlCol="0"/>
          <a:lstStyle/>
          <a:p/>
        </p:txBody>
      </p:sp>
      <p:sp>
        <p:nvSpPr>
          <p:cNvPr id="42" name="object 42"/>
          <p:cNvSpPr/>
          <p:nvPr/>
        </p:nvSpPr>
        <p:spPr>
          <a:xfrm>
            <a:off x="6592879" y="5793554"/>
            <a:ext cx="64007" cy="64008"/>
          </a:xfrm>
          <a:prstGeom prst="rect">
            <a:avLst/>
          </a:prstGeom>
          <a:blipFill>
            <a:blip r:embed="rId5"/>
            <a:stretch>
              <a:fillRect/>
            </a:stretch>
          </a:blipFill>
        </p:spPr>
        <p:txBody>
          <a:bodyPr wrap="square" lIns="0" tIns="0" rIns="0" bIns="0" rtlCol="0"/>
          <a:lstStyle/>
          <a:p/>
        </p:txBody>
      </p:sp>
      <p:sp>
        <p:nvSpPr>
          <p:cNvPr id="43" name="object 43"/>
          <p:cNvSpPr/>
          <p:nvPr/>
        </p:nvSpPr>
        <p:spPr>
          <a:xfrm>
            <a:off x="7333543"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44" name="object 44"/>
          <p:cNvSpPr/>
          <p:nvPr/>
        </p:nvSpPr>
        <p:spPr>
          <a:xfrm>
            <a:off x="6053383" y="5385122"/>
            <a:ext cx="64135" cy="64135"/>
          </a:xfrm>
          <a:custGeom>
            <a:rect l="l" t="t" r="r" b="b"/>
            <a:pathLst>
              <a:path w="64135" h="64135">
                <a:moveTo>
                  <a:pt x="32003" y="0"/>
                </a:moveTo>
                <a:lnTo>
                  <a:pt x="19546" y="2514"/>
                </a:lnTo>
                <a:lnTo>
                  <a:pt x="9374" y="9373"/>
                </a:lnTo>
                <a:lnTo>
                  <a:pt x="2515" y="19546"/>
                </a:lnTo>
                <a:lnTo>
                  <a:pt x="0" y="32004"/>
                </a:lnTo>
                <a:lnTo>
                  <a:pt x="2515" y="44461"/>
                </a:lnTo>
                <a:lnTo>
                  <a:pt x="9374" y="54633"/>
                </a:lnTo>
                <a:lnTo>
                  <a:pt x="19546" y="61492"/>
                </a:lnTo>
                <a:lnTo>
                  <a:pt x="32003" y="64008"/>
                </a:lnTo>
                <a:lnTo>
                  <a:pt x="44461" y="61492"/>
                </a:lnTo>
                <a:lnTo>
                  <a:pt x="54634" y="54633"/>
                </a:lnTo>
                <a:lnTo>
                  <a:pt x="61493" y="44461"/>
                </a:lnTo>
                <a:lnTo>
                  <a:pt x="64007" y="32004"/>
                </a:lnTo>
                <a:lnTo>
                  <a:pt x="61493" y="19546"/>
                </a:lnTo>
                <a:lnTo>
                  <a:pt x="54634" y="9373"/>
                </a:lnTo>
                <a:lnTo>
                  <a:pt x="44461" y="2514"/>
                </a:lnTo>
                <a:lnTo>
                  <a:pt x="32003" y="0"/>
                </a:lnTo>
                <a:close/>
              </a:path>
            </a:pathLst>
          </a:custGeom>
          <a:solidFill>
            <a:srgbClr val="6F309F"/>
          </a:solidFill>
        </p:spPr>
        <p:txBody>
          <a:bodyPr wrap="square" lIns="0" tIns="0" rIns="0" bIns="0" rtlCol="0"/>
          <a:lstStyle/>
          <a:p/>
        </p:txBody>
      </p:sp>
      <p:sp>
        <p:nvSpPr>
          <p:cNvPr id="45" name="object 45"/>
          <p:cNvSpPr/>
          <p:nvPr/>
        </p:nvSpPr>
        <p:spPr>
          <a:xfrm>
            <a:off x="694949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8"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46" name="object 46"/>
          <p:cNvSpPr/>
          <p:nvPr/>
        </p:nvSpPr>
        <p:spPr>
          <a:xfrm>
            <a:off x="7357927" y="4702370"/>
            <a:ext cx="64007" cy="64007"/>
          </a:xfrm>
          <a:prstGeom prst="rect">
            <a:avLst/>
          </a:prstGeom>
          <a:blipFill>
            <a:blip r:embed="rId2"/>
            <a:stretch>
              <a:fillRect/>
            </a:stretch>
          </a:blipFill>
        </p:spPr>
        <p:txBody>
          <a:bodyPr wrap="square" lIns="0" tIns="0" rIns="0" bIns="0" rtlCol="0"/>
          <a:lstStyle/>
          <a:p/>
        </p:txBody>
      </p:sp>
      <p:sp>
        <p:nvSpPr>
          <p:cNvPr id="47" name="object 47"/>
          <p:cNvSpPr/>
          <p:nvPr/>
        </p:nvSpPr>
        <p:spPr>
          <a:xfrm>
            <a:off x="4331263" y="4525586"/>
            <a:ext cx="64135" cy="64135"/>
          </a:xfrm>
          <a:custGeom>
            <a:rect l="l" t="t" r="r" b="b"/>
            <a:pathLst>
              <a:path w="64135" h="64135">
                <a:moveTo>
                  <a:pt x="32003" y="0"/>
                </a:moveTo>
                <a:lnTo>
                  <a:pt x="19546" y="2514"/>
                </a:lnTo>
                <a:lnTo>
                  <a:pt x="9374" y="9373"/>
                </a:lnTo>
                <a:lnTo>
                  <a:pt x="2515" y="19546"/>
                </a:lnTo>
                <a:lnTo>
                  <a:pt x="0" y="32003"/>
                </a:lnTo>
                <a:lnTo>
                  <a:pt x="2515" y="44461"/>
                </a:lnTo>
                <a:lnTo>
                  <a:pt x="9374" y="54633"/>
                </a:lnTo>
                <a:lnTo>
                  <a:pt x="19546" y="61492"/>
                </a:lnTo>
                <a:lnTo>
                  <a:pt x="32003" y="64007"/>
                </a:lnTo>
                <a:lnTo>
                  <a:pt x="44461" y="61492"/>
                </a:lnTo>
                <a:lnTo>
                  <a:pt x="54634" y="54633"/>
                </a:lnTo>
                <a:lnTo>
                  <a:pt x="61493" y="44461"/>
                </a:lnTo>
                <a:lnTo>
                  <a:pt x="64008" y="32003"/>
                </a:lnTo>
                <a:lnTo>
                  <a:pt x="61493" y="19546"/>
                </a:lnTo>
                <a:lnTo>
                  <a:pt x="54634" y="9373"/>
                </a:lnTo>
                <a:lnTo>
                  <a:pt x="44461" y="2514"/>
                </a:lnTo>
                <a:lnTo>
                  <a:pt x="32003" y="0"/>
                </a:lnTo>
                <a:close/>
              </a:path>
            </a:pathLst>
          </a:custGeom>
          <a:solidFill>
            <a:srgbClr val="6F309F"/>
          </a:solidFill>
        </p:spPr>
        <p:txBody>
          <a:bodyPr wrap="square" lIns="0" tIns="0" rIns="0" bIns="0" rtlCol="0"/>
          <a:lstStyle/>
          <a:p/>
        </p:txBody>
      </p:sp>
      <p:sp>
        <p:nvSpPr>
          <p:cNvPr id="48" name="object 48"/>
          <p:cNvSpPr/>
          <p:nvPr/>
        </p:nvSpPr>
        <p:spPr>
          <a:xfrm>
            <a:off x="6053383" y="5171762"/>
            <a:ext cx="64007" cy="64007"/>
          </a:xfrm>
          <a:prstGeom prst="rect">
            <a:avLst/>
          </a:prstGeom>
          <a:blipFill>
            <a:blip r:embed="rId6"/>
            <a:stretch>
              <a:fillRect/>
            </a:stretch>
          </a:blipFill>
        </p:spPr>
        <p:txBody>
          <a:bodyPr wrap="square" lIns="0" tIns="0" rIns="0" bIns="0" rtlCol="0"/>
          <a:lstStyle/>
          <a:p/>
        </p:txBody>
      </p:sp>
      <p:sp>
        <p:nvSpPr>
          <p:cNvPr id="49" name="object 49"/>
          <p:cNvSpPr/>
          <p:nvPr/>
        </p:nvSpPr>
        <p:spPr>
          <a:xfrm>
            <a:off x="7223815" y="6107498"/>
            <a:ext cx="64007" cy="64007"/>
          </a:xfrm>
          <a:prstGeom prst="rect">
            <a:avLst/>
          </a:prstGeom>
          <a:blipFill>
            <a:blip r:embed="rId2"/>
            <a:stretch>
              <a:fillRect/>
            </a:stretch>
          </a:blipFill>
        </p:spPr>
        <p:txBody>
          <a:bodyPr wrap="square" lIns="0" tIns="0" rIns="0" bIns="0" rtlCol="0"/>
          <a:lstStyle/>
          <a:p/>
        </p:txBody>
      </p:sp>
      <p:sp>
        <p:nvSpPr>
          <p:cNvPr id="50" name="object 50"/>
          <p:cNvSpPr/>
          <p:nvPr/>
        </p:nvSpPr>
        <p:spPr>
          <a:xfrm>
            <a:off x="6614215"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51" name="object 51"/>
          <p:cNvSpPr/>
          <p:nvPr/>
        </p:nvSpPr>
        <p:spPr>
          <a:xfrm>
            <a:off x="6958639" y="6107498"/>
            <a:ext cx="64135" cy="64135"/>
          </a:xfrm>
          <a:custGeom>
            <a:rect l="l" t="t" r="r" b="b"/>
            <a:pathLst>
              <a:path w="64132" h="64135">
                <a:moveTo>
                  <a:pt x="32003" y="0"/>
                </a:moveTo>
                <a:lnTo>
                  <a:pt x="19546" y="2515"/>
                </a:lnTo>
                <a:lnTo>
                  <a:pt x="9373" y="9373"/>
                </a:lnTo>
                <a:lnTo>
                  <a:pt x="2514" y="19546"/>
                </a:lnTo>
                <a:lnTo>
                  <a:pt x="0" y="32004"/>
                </a:lnTo>
                <a:lnTo>
                  <a:pt x="2514" y="44461"/>
                </a:lnTo>
                <a:lnTo>
                  <a:pt x="9373" y="54634"/>
                </a:lnTo>
                <a:lnTo>
                  <a:pt x="19546" y="61492"/>
                </a:lnTo>
                <a:lnTo>
                  <a:pt x="32003" y="64007"/>
                </a:lnTo>
                <a:lnTo>
                  <a:pt x="44461" y="61492"/>
                </a:lnTo>
                <a:lnTo>
                  <a:pt x="54633" y="54634"/>
                </a:lnTo>
                <a:lnTo>
                  <a:pt x="61492" y="44461"/>
                </a:lnTo>
                <a:lnTo>
                  <a:pt x="64007" y="32004"/>
                </a:lnTo>
                <a:lnTo>
                  <a:pt x="61492" y="19546"/>
                </a:lnTo>
                <a:lnTo>
                  <a:pt x="54633" y="9373"/>
                </a:lnTo>
                <a:lnTo>
                  <a:pt x="44461" y="2515"/>
                </a:lnTo>
                <a:lnTo>
                  <a:pt x="32003" y="0"/>
                </a:lnTo>
                <a:close/>
              </a:path>
            </a:pathLst>
          </a:custGeom>
          <a:solidFill>
            <a:srgbClr val="6F309F"/>
          </a:solidFill>
        </p:spPr>
        <p:txBody>
          <a:bodyPr wrap="square" lIns="0" tIns="0" rIns="0" bIns="0" rtlCol="0"/>
          <a:lstStyle/>
          <a:p/>
        </p:txBody>
      </p:sp>
      <p:sp>
        <p:nvSpPr>
          <p:cNvPr id="52" name="object 52"/>
          <p:cNvSpPr/>
          <p:nvPr/>
        </p:nvSpPr>
        <p:spPr>
          <a:xfrm>
            <a:off x="838200" y="6108191"/>
            <a:ext cx="64135" cy="64135"/>
          </a:xfrm>
          <a:custGeom>
            <a:rect l="l" t="t" r="r" b="b"/>
            <a:pathLst>
              <a:path w="64132" h="64135">
                <a:moveTo>
                  <a:pt x="32003" y="0"/>
                </a:moveTo>
                <a:lnTo>
                  <a:pt x="19546" y="2515"/>
                </a:lnTo>
                <a:lnTo>
                  <a:pt x="9373" y="9373"/>
                </a:lnTo>
                <a:lnTo>
                  <a:pt x="2515" y="19546"/>
                </a:lnTo>
                <a:lnTo>
                  <a:pt x="0" y="32003"/>
                </a:lnTo>
                <a:lnTo>
                  <a:pt x="2515" y="44461"/>
                </a:lnTo>
                <a:lnTo>
                  <a:pt x="9373" y="54634"/>
                </a:lnTo>
                <a:lnTo>
                  <a:pt x="19546" y="61492"/>
                </a:lnTo>
                <a:lnTo>
                  <a:pt x="32003" y="64007"/>
                </a:lnTo>
                <a:lnTo>
                  <a:pt x="44461" y="61492"/>
                </a:lnTo>
                <a:lnTo>
                  <a:pt x="54634" y="54634"/>
                </a:lnTo>
                <a:lnTo>
                  <a:pt x="61492" y="44461"/>
                </a:lnTo>
                <a:lnTo>
                  <a:pt x="64008" y="32003"/>
                </a:lnTo>
                <a:lnTo>
                  <a:pt x="61492" y="19546"/>
                </a:lnTo>
                <a:lnTo>
                  <a:pt x="54634" y="9373"/>
                </a:lnTo>
                <a:lnTo>
                  <a:pt x="44461" y="2515"/>
                </a:lnTo>
                <a:lnTo>
                  <a:pt x="32003" y="0"/>
                </a:lnTo>
                <a:close/>
              </a:path>
            </a:pathLst>
          </a:custGeom>
          <a:solidFill>
            <a:srgbClr val="1BB8AA"/>
          </a:solidFill>
        </p:spPr>
        <p:txBody>
          <a:bodyPr wrap="square" lIns="0" tIns="0" rIns="0" bIns="0" rtlCol="0"/>
          <a:lstStyle/>
          <a:p/>
        </p:txBody>
      </p:sp>
      <p:sp>
        <p:nvSpPr>
          <p:cNvPr id="53" name="object 53"/>
          <p:cNvSpPr/>
          <p:nvPr/>
        </p:nvSpPr>
        <p:spPr>
          <a:xfrm>
            <a:off x="4292310" y="4531998"/>
            <a:ext cx="70485" cy="24130"/>
          </a:xfrm>
          <a:custGeom>
            <a:rect l="l" t="t" r="r" b="b"/>
            <a:pathLst>
              <a:path w="70485" h="24129">
                <a:moveTo>
                  <a:pt x="70422" y="23623"/>
                </a:moveTo>
                <a:lnTo>
                  <a:pt x="57186" y="0"/>
                </a:lnTo>
                <a:lnTo>
                  <a:pt x="0" y="0"/>
                </a:lnTo>
              </a:path>
            </a:pathLst>
          </a:custGeom>
          <a:ln w="9525">
            <a:solidFill>
              <a:srgbClr val="A6A6A6"/>
            </a:solidFill>
          </a:ln>
        </p:spPr>
        <p:txBody>
          <a:bodyPr wrap="square" lIns="0" tIns="0" rIns="0" bIns="0" rtlCol="0"/>
          <a:lstStyle/>
          <a:p/>
        </p:txBody>
      </p:sp>
      <p:sp>
        <p:nvSpPr>
          <p:cNvPr id="54" name="object 54"/>
          <p:cNvSpPr txBox="1"/>
          <p:nvPr/>
        </p:nvSpPr>
        <p:spPr>
          <a:xfrm>
            <a:off x="6413167" y="4762500"/>
            <a:ext cx="57785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雪碧</a:t>
            </a:r>
            <a:r>
              <a:rPr sz="800" spc="-5">
                <a:solidFill>
                  <a:srgbClr val="404040"/>
                </a:solidFill>
                <a:latin typeface="微软雅黑"/>
                <a:cs typeface="微软雅黑"/>
              </a:rPr>
              <a:t>-</a:t>
            </a:r>
            <a:r>
              <a:rPr sz="800">
                <a:solidFill>
                  <a:srgbClr val="404040"/>
                </a:solidFill>
                <a:latin typeface="微软雅黑"/>
                <a:cs typeface="微软雅黑"/>
              </a:rPr>
              <a:t>张艺兴</a:t>
            </a:r>
            <a:endParaRPr sz="800">
              <a:latin typeface="微软雅黑"/>
              <a:cs typeface="微软雅黑"/>
            </a:endParaRPr>
          </a:p>
        </p:txBody>
      </p:sp>
      <p:sp>
        <p:nvSpPr>
          <p:cNvPr id="70" name="object 70"/>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fld id="{81D60167-4931-47E6-BA6A-407CBD079E47}" type="slidenum">
              <a:rPr/>
              <a:t>18</a:t>
            </a:fld>
          </a:p>
        </p:txBody>
      </p:sp>
      <p:sp>
        <p:nvSpPr>
          <p:cNvPr id="71" name="object 71"/>
          <p:cNvSpPr txBox="1">
            <a:spLocks noGrp="1"/>
          </p:cNvSpPr>
          <p:nvPr>
            <p:ph type="dt" sz="half" idx="6"/>
          </p:nvPr>
        </p:nvSpPr>
        <p:spPr>
          <a:prstGeom prst="rect">
            <a:avLst/>
          </a:prstGeom>
        </p:spPr>
        <p:txBody>
          <a:bodyPr vert="horz" wrap="square" lIns="0" tIns="18415" rIns="0" bIns="0" rtlCol="0">
            <a:spAutoFit/>
          </a:bodyPr>
          <a:lstStyle/>
          <a:p>
            <a:pPr marL="12700">
              <a:lnSpc>
                <a:spcPct val="100000"/>
              </a:lnSpc>
              <a:spcBef>
                <a:spcPts val="145"/>
              </a:spcBef>
            </a:pPr>
            <a:r>
              <a:rPr spc="-5"/>
              <a:t>source：</a:t>
            </a:r>
            <a:r>
              <a:rPr/>
              <a:t>艺恩营销智库，监测时间：2022年</a:t>
            </a:r>
            <a:r>
              <a:rPr spc="5"/>
              <a:t>11</a:t>
            </a:r>
            <a:r>
              <a:rPr/>
              <a:t>月</a:t>
            </a:r>
            <a:r>
              <a:rPr spc="5"/>
              <a:t>1</a:t>
            </a:r>
            <a:r>
              <a:rPr/>
              <a:t>日-2023年</a:t>
            </a:r>
            <a:r>
              <a:rPr spc="5"/>
              <a:t>10</a:t>
            </a:r>
            <a:r>
              <a:rPr/>
              <a:t>月</a:t>
            </a:r>
            <a:r>
              <a:rPr spc="5"/>
              <a:t>31</a:t>
            </a:r>
            <a:r>
              <a:rPr/>
              <a:t>日</a:t>
            </a:r>
          </a:p>
        </p:txBody>
      </p:sp>
      <p:sp>
        <p:nvSpPr>
          <p:cNvPr id="72" name="object 72"/>
          <p:cNvSpPr txBox="1">
            <a:spLocks noGrp="1"/>
          </p:cNvSpPr>
          <p:nvPr>
            <p:ph type="ftr" sz="quarter" idx="5"/>
          </p:nvPr>
        </p:nvSpPr>
        <p:spPr>
          <a:prstGeom prst="rect">
            <a:avLst/>
          </a:prstGeom>
        </p:spPr>
        <p:txBody>
          <a:bodyPr vert="horz" wrap="square" lIns="0" tIns="18415" rIns="0" bIns="0" rtlCol="0">
            <a:spAutoFit/>
          </a:bodyPr>
          <a:lstStyle/>
          <a:p>
            <a:pPr marL="12700">
              <a:lnSpc>
                <a:spcPct val="100000"/>
              </a:lnSpc>
              <a:spcBef>
                <a:spcPts val="145"/>
              </a:spcBef>
            </a:pPr>
            <a:r>
              <a:rPr/>
              <a:t>©2023.12 艺 恩 </a:t>
            </a:r>
            <a:r>
              <a:rPr spc="-5"/>
              <a:t>ENDATA</a:t>
            </a:r>
            <a:r>
              <a:rPr spc="-55"/>
              <a:t> </a:t>
            </a:r>
            <a:r>
              <a:rPr spc="-5"/>
              <a:t>Inc.</a:t>
            </a:r>
          </a:p>
        </p:txBody>
      </p:sp>
      <p:sp>
        <p:nvSpPr>
          <p:cNvPr id="73" name="object 73"/>
          <p:cNvSpPr txBox="1"/>
          <p:nvPr/>
        </p:nvSpPr>
        <p:spPr>
          <a:xfrm>
            <a:off x="2629424" y="6664644"/>
            <a:ext cx="997585" cy="160020"/>
          </a:xfrm>
          <a:prstGeom prst="rect">
            <a:avLst/>
          </a:prstGeom>
        </p:spPr>
        <p:txBody>
          <a:bodyPr vert="horz" wrap="square" lIns="0" tIns="18415" rIns="0" bIns="0" rtlCol="0">
            <a:spAutoFit/>
          </a:bodyPr>
          <a:lstStyle/>
          <a:p>
            <a:pPr marL="12700">
              <a:lnSpc>
                <a:spcPct val="100000"/>
              </a:lnSpc>
              <a:spcBef>
                <a:spcPts val="145"/>
              </a:spcBef>
            </a:pPr>
            <a:r>
              <a:rPr sz="800" spc="-5">
                <a:solidFill>
                  <a:srgbClr val="595959"/>
                </a:solidFill>
                <a:latin typeface="微软雅黑"/>
                <a:cs typeface="微软雅黑"/>
                <a:hlinkClick r:id="rId8"/>
              </a:rPr>
              <a:t>www.endata.com.cn</a:t>
            </a:r>
            <a:endParaRPr sz="800">
              <a:latin typeface="微软雅黑"/>
              <a:cs typeface="微软雅黑"/>
            </a:endParaRPr>
          </a:p>
        </p:txBody>
      </p:sp>
      <p:sp>
        <p:nvSpPr>
          <p:cNvPr id="55" name="object 55"/>
          <p:cNvSpPr txBox="1"/>
          <p:nvPr/>
        </p:nvSpPr>
        <p:spPr>
          <a:xfrm>
            <a:off x="4865504" y="4692396"/>
            <a:ext cx="128016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Coca-Cola</a:t>
            </a:r>
            <a:r>
              <a:rPr sz="800">
                <a:solidFill>
                  <a:srgbClr val="404040"/>
                </a:solidFill>
                <a:latin typeface="微软雅黑"/>
                <a:cs typeface="微软雅黑"/>
              </a:rPr>
              <a:t>可口可乐</a:t>
            </a:r>
            <a:r>
              <a:rPr sz="800" spc="-5">
                <a:solidFill>
                  <a:srgbClr val="404040"/>
                </a:solidFill>
                <a:latin typeface="微软雅黑"/>
                <a:cs typeface="微软雅黑"/>
              </a:rPr>
              <a:t>-</a:t>
            </a:r>
            <a:r>
              <a:rPr sz="800">
                <a:solidFill>
                  <a:srgbClr val="404040"/>
                </a:solidFill>
                <a:latin typeface="微软雅黑"/>
                <a:cs typeface="微软雅黑"/>
              </a:rPr>
              <a:t>刘雨昕</a:t>
            </a:r>
            <a:endParaRPr sz="800">
              <a:latin typeface="微软雅黑"/>
              <a:cs typeface="微软雅黑"/>
            </a:endParaRPr>
          </a:p>
        </p:txBody>
      </p:sp>
      <p:sp>
        <p:nvSpPr>
          <p:cNvPr id="56" name="object 56"/>
          <p:cNvSpPr txBox="1"/>
          <p:nvPr/>
        </p:nvSpPr>
        <p:spPr>
          <a:xfrm>
            <a:off x="4599772" y="5454396"/>
            <a:ext cx="1178560"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Coca-Cola</a:t>
            </a:r>
            <a:r>
              <a:rPr sz="800">
                <a:solidFill>
                  <a:srgbClr val="404040"/>
                </a:solidFill>
                <a:latin typeface="微软雅黑"/>
                <a:cs typeface="微软雅黑"/>
              </a:rPr>
              <a:t>可口可乐</a:t>
            </a:r>
            <a:r>
              <a:rPr sz="800" spc="-5">
                <a:solidFill>
                  <a:srgbClr val="404040"/>
                </a:solidFill>
                <a:latin typeface="微软雅黑"/>
                <a:cs typeface="微软雅黑"/>
              </a:rPr>
              <a:t>-</a:t>
            </a:r>
            <a:r>
              <a:rPr sz="800">
                <a:solidFill>
                  <a:srgbClr val="404040"/>
                </a:solidFill>
                <a:latin typeface="微软雅黑"/>
                <a:cs typeface="微软雅黑"/>
              </a:rPr>
              <a:t>杨洋</a:t>
            </a:r>
            <a:endParaRPr sz="800">
              <a:latin typeface="微软雅黑"/>
              <a:cs typeface="微软雅黑"/>
            </a:endParaRPr>
          </a:p>
        </p:txBody>
      </p:sp>
      <p:sp>
        <p:nvSpPr>
          <p:cNvPr id="57" name="object 57"/>
          <p:cNvSpPr txBox="1"/>
          <p:nvPr/>
        </p:nvSpPr>
        <p:spPr>
          <a:xfrm>
            <a:off x="7034974" y="5634228"/>
            <a:ext cx="1374140" cy="348615"/>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蒙牛优益</a:t>
            </a:r>
            <a:r>
              <a:rPr sz="800" spc="-5">
                <a:solidFill>
                  <a:srgbClr val="404040"/>
                </a:solidFill>
                <a:latin typeface="微软雅黑"/>
                <a:cs typeface="微软雅黑"/>
              </a:rPr>
              <a:t>C-</a:t>
            </a:r>
            <a:r>
              <a:rPr sz="800">
                <a:solidFill>
                  <a:srgbClr val="404040"/>
                </a:solidFill>
                <a:latin typeface="微软雅黑"/>
                <a:cs typeface="微软雅黑"/>
              </a:rPr>
              <a:t>赵露思</a:t>
            </a:r>
            <a:endParaRPr sz="800">
              <a:latin typeface="微软雅黑"/>
              <a:cs typeface="微软雅黑"/>
            </a:endParaRPr>
          </a:p>
          <a:p>
            <a:pPr marL="336550">
              <a:lnSpc>
                <a:spcPct val="100000"/>
              </a:lnSpc>
              <a:spcBef>
                <a:spcPts val="625"/>
              </a:spcBef>
            </a:pPr>
            <a:r>
              <a:rPr sz="800">
                <a:solidFill>
                  <a:srgbClr val="404040"/>
                </a:solidFill>
                <a:latin typeface="微软雅黑"/>
                <a:cs typeface="微软雅黑"/>
              </a:rPr>
              <a:t>PEP</a:t>
            </a:r>
            <a:r>
              <a:rPr sz="800" spc="-5">
                <a:solidFill>
                  <a:srgbClr val="404040"/>
                </a:solidFill>
                <a:latin typeface="微软雅黑"/>
                <a:cs typeface="微软雅黑"/>
              </a:rPr>
              <a:t>SI</a:t>
            </a:r>
            <a:r>
              <a:rPr sz="800">
                <a:solidFill>
                  <a:srgbClr val="404040"/>
                </a:solidFill>
                <a:latin typeface="微软雅黑"/>
                <a:cs typeface="微软雅黑"/>
              </a:rPr>
              <a:t>百事可乐</a:t>
            </a:r>
            <a:r>
              <a:rPr sz="800" spc="-5">
                <a:solidFill>
                  <a:srgbClr val="404040"/>
                </a:solidFill>
                <a:latin typeface="微软雅黑"/>
                <a:cs typeface="微软雅黑"/>
              </a:rPr>
              <a:t>-</a:t>
            </a:r>
            <a:r>
              <a:rPr sz="800">
                <a:solidFill>
                  <a:srgbClr val="404040"/>
                </a:solidFill>
                <a:latin typeface="微软雅黑"/>
                <a:cs typeface="微软雅黑"/>
              </a:rPr>
              <a:t>王鹤棣</a:t>
            </a:r>
            <a:endParaRPr sz="800">
              <a:latin typeface="微软雅黑"/>
              <a:cs typeface="微软雅黑"/>
            </a:endParaRPr>
          </a:p>
        </p:txBody>
      </p:sp>
      <p:sp>
        <p:nvSpPr>
          <p:cNvPr id="58" name="object 58"/>
          <p:cNvSpPr txBox="1"/>
          <p:nvPr/>
        </p:nvSpPr>
        <p:spPr>
          <a:xfrm>
            <a:off x="4468615" y="5042916"/>
            <a:ext cx="108585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伊利巧乐兹</a:t>
            </a:r>
            <a:r>
              <a:rPr sz="800" spc="-5">
                <a:solidFill>
                  <a:srgbClr val="404040"/>
                </a:solidFill>
                <a:latin typeface="微软雅黑"/>
                <a:cs typeface="微软雅黑"/>
              </a:rPr>
              <a:t>-</a:t>
            </a:r>
            <a:r>
              <a:rPr sz="800">
                <a:solidFill>
                  <a:srgbClr val="404040"/>
                </a:solidFill>
                <a:latin typeface="微软雅黑"/>
                <a:cs typeface="微软雅黑"/>
              </a:rPr>
              <a:t>时代少年团</a:t>
            </a:r>
            <a:endParaRPr sz="800">
              <a:latin typeface="微软雅黑"/>
              <a:cs typeface="微软雅黑"/>
            </a:endParaRPr>
          </a:p>
        </p:txBody>
      </p:sp>
      <p:sp>
        <p:nvSpPr>
          <p:cNvPr id="59" name="object 59"/>
          <p:cNvSpPr txBox="1"/>
          <p:nvPr/>
        </p:nvSpPr>
        <p:spPr>
          <a:xfrm>
            <a:off x="7116545" y="5213603"/>
            <a:ext cx="1161415" cy="348615"/>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哈根达斯</a:t>
            </a:r>
            <a:r>
              <a:rPr sz="800" spc="-5">
                <a:solidFill>
                  <a:srgbClr val="404040"/>
                </a:solidFill>
                <a:latin typeface="微软雅黑"/>
                <a:cs typeface="微软雅黑"/>
              </a:rPr>
              <a:t>-</a:t>
            </a:r>
            <a:r>
              <a:rPr sz="800">
                <a:solidFill>
                  <a:srgbClr val="404040"/>
                </a:solidFill>
                <a:latin typeface="微软雅黑"/>
                <a:cs typeface="微软雅黑"/>
              </a:rPr>
              <a:t>白鹿</a:t>
            </a:r>
            <a:endParaRPr sz="800">
              <a:latin typeface="微软雅黑"/>
              <a:cs typeface="微软雅黑"/>
            </a:endParaRPr>
          </a:p>
          <a:p>
            <a:pPr marL="360680">
              <a:lnSpc>
                <a:spcPct val="100000"/>
              </a:lnSpc>
              <a:spcBef>
                <a:spcPts val="625"/>
              </a:spcBef>
            </a:pPr>
            <a:r>
              <a:rPr sz="800" spc="-5">
                <a:solidFill>
                  <a:srgbClr val="404040"/>
                </a:solidFill>
                <a:latin typeface="微软雅黑"/>
                <a:cs typeface="微软雅黑"/>
              </a:rPr>
              <a:t>Lay'</a:t>
            </a:r>
            <a:r>
              <a:rPr sz="800">
                <a:solidFill>
                  <a:srgbClr val="404040"/>
                </a:solidFill>
                <a:latin typeface="微软雅黑"/>
                <a:cs typeface="微软雅黑"/>
              </a:rPr>
              <a:t>s乐事</a:t>
            </a:r>
            <a:r>
              <a:rPr sz="800" spc="-5">
                <a:solidFill>
                  <a:srgbClr val="404040"/>
                </a:solidFill>
                <a:latin typeface="微软雅黑"/>
                <a:cs typeface="微软雅黑"/>
              </a:rPr>
              <a:t>-</a:t>
            </a:r>
            <a:r>
              <a:rPr sz="800">
                <a:solidFill>
                  <a:srgbClr val="404040"/>
                </a:solidFill>
                <a:latin typeface="微软雅黑"/>
                <a:cs typeface="微软雅黑"/>
              </a:rPr>
              <a:t>王鹤棣</a:t>
            </a:r>
            <a:endParaRPr sz="800">
              <a:latin typeface="微软雅黑"/>
              <a:cs typeface="微软雅黑"/>
            </a:endParaRPr>
          </a:p>
        </p:txBody>
      </p:sp>
      <p:sp>
        <p:nvSpPr>
          <p:cNvPr id="60" name="object 60"/>
          <p:cNvSpPr txBox="1"/>
          <p:nvPr/>
        </p:nvSpPr>
        <p:spPr>
          <a:xfrm>
            <a:off x="7027456" y="3680460"/>
            <a:ext cx="784860" cy="467359"/>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茶里</a:t>
            </a:r>
            <a:r>
              <a:rPr sz="800" spc="-5">
                <a:solidFill>
                  <a:srgbClr val="404040"/>
                </a:solidFill>
                <a:latin typeface="微软雅黑"/>
                <a:cs typeface="微软雅黑"/>
              </a:rPr>
              <a:t>C</a:t>
            </a:r>
            <a:r>
              <a:rPr sz="800">
                <a:solidFill>
                  <a:srgbClr val="404040"/>
                </a:solidFill>
                <a:latin typeface="微软雅黑"/>
                <a:cs typeface="微软雅黑"/>
              </a:rPr>
              <a:t>HAL</a:t>
            </a:r>
            <a:r>
              <a:rPr sz="800" spc="-5">
                <a:solidFill>
                  <a:srgbClr val="404040"/>
                </a:solidFill>
                <a:latin typeface="微软雅黑"/>
                <a:cs typeface="微软雅黑"/>
              </a:rPr>
              <a:t>I-</a:t>
            </a:r>
            <a:r>
              <a:rPr sz="800">
                <a:solidFill>
                  <a:srgbClr val="404040"/>
                </a:solidFill>
                <a:latin typeface="微软雅黑"/>
                <a:cs typeface="微软雅黑"/>
              </a:rPr>
              <a:t>肖战</a:t>
            </a:r>
            <a:endParaRPr sz="800">
              <a:latin typeface="微软雅黑"/>
              <a:cs typeface="微软雅黑"/>
            </a:endParaRPr>
          </a:p>
          <a:p>
            <a:pPr>
              <a:lnSpc>
                <a:spcPct val="100000"/>
              </a:lnSpc>
              <a:spcBef>
                <a:spcPts val="85"/>
              </a:spcBef>
            </a:pPr>
            <a:endParaRPr sz="800">
              <a:latin typeface="微软雅黑"/>
              <a:cs typeface="微软雅黑"/>
            </a:endParaRPr>
          </a:p>
          <a:p>
            <a:pPr marL="16510">
              <a:lnSpc>
                <a:spcPct val="100000"/>
              </a:lnSpc>
            </a:pPr>
            <a:r>
              <a:rPr sz="800">
                <a:solidFill>
                  <a:srgbClr val="404040"/>
                </a:solidFill>
                <a:latin typeface="微软雅黑"/>
                <a:cs typeface="微软雅黑"/>
              </a:rPr>
              <a:t>蒙牛真果粒</a:t>
            </a:r>
            <a:r>
              <a:rPr sz="800" spc="-5">
                <a:solidFill>
                  <a:srgbClr val="404040"/>
                </a:solidFill>
                <a:latin typeface="微软雅黑"/>
                <a:cs typeface="微软雅黑"/>
              </a:rPr>
              <a:t>-</a:t>
            </a:r>
            <a:r>
              <a:rPr sz="800">
                <a:solidFill>
                  <a:srgbClr val="404040"/>
                </a:solidFill>
                <a:latin typeface="微软雅黑"/>
                <a:cs typeface="微软雅黑"/>
              </a:rPr>
              <a:t>龚俊</a:t>
            </a:r>
            <a:endParaRPr sz="800">
              <a:latin typeface="微软雅黑"/>
              <a:cs typeface="微软雅黑"/>
            </a:endParaRPr>
          </a:p>
        </p:txBody>
      </p:sp>
      <p:sp>
        <p:nvSpPr>
          <p:cNvPr id="61" name="object 61"/>
          <p:cNvSpPr txBox="1"/>
          <p:nvPr/>
        </p:nvSpPr>
        <p:spPr>
          <a:xfrm>
            <a:off x="7182554" y="2394203"/>
            <a:ext cx="821690"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Oreo奥利奥</a:t>
            </a:r>
            <a:r>
              <a:rPr sz="800" spc="-5">
                <a:solidFill>
                  <a:srgbClr val="404040"/>
                </a:solidFill>
                <a:latin typeface="微软雅黑"/>
                <a:cs typeface="微软雅黑"/>
              </a:rPr>
              <a:t>-</a:t>
            </a:r>
            <a:r>
              <a:rPr sz="800">
                <a:solidFill>
                  <a:srgbClr val="404040"/>
                </a:solidFill>
                <a:latin typeface="微软雅黑"/>
                <a:cs typeface="微软雅黑"/>
              </a:rPr>
              <a:t>肖战</a:t>
            </a:r>
            <a:endParaRPr sz="800">
              <a:latin typeface="微软雅黑"/>
              <a:cs typeface="微软雅黑"/>
            </a:endParaRPr>
          </a:p>
        </p:txBody>
      </p:sp>
      <p:sp>
        <p:nvSpPr>
          <p:cNvPr id="62" name="object 62"/>
          <p:cNvSpPr txBox="1"/>
          <p:nvPr/>
        </p:nvSpPr>
        <p:spPr>
          <a:xfrm>
            <a:off x="7396309" y="4597908"/>
            <a:ext cx="848994" cy="147320"/>
          </a:xfrm>
          <a:prstGeom prst="rect">
            <a:avLst/>
          </a:prstGeom>
        </p:spPr>
        <p:txBody>
          <a:bodyPr vert="horz" wrap="square" lIns="0" tIns="12700" rIns="0" bIns="0" rtlCol="0">
            <a:spAutoFit/>
          </a:bodyPr>
          <a:lstStyle/>
          <a:p>
            <a:pPr marL="12700">
              <a:lnSpc>
                <a:spcPct val="100000"/>
              </a:lnSpc>
              <a:spcBef>
                <a:spcPts val="100"/>
              </a:spcBef>
            </a:pPr>
            <a:r>
              <a:rPr sz="800">
                <a:solidFill>
                  <a:srgbClr val="404040"/>
                </a:solidFill>
                <a:latin typeface="微软雅黑"/>
                <a:cs typeface="微软雅黑"/>
              </a:rPr>
              <a:t>味全每日</a:t>
            </a:r>
            <a:r>
              <a:rPr sz="800" spc="-5">
                <a:solidFill>
                  <a:srgbClr val="404040"/>
                </a:solidFill>
                <a:latin typeface="微软雅黑"/>
                <a:cs typeface="微软雅黑"/>
              </a:rPr>
              <a:t>C-</a:t>
            </a:r>
            <a:r>
              <a:rPr sz="800">
                <a:solidFill>
                  <a:srgbClr val="404040"/>
                </a:solidFill>
                <a:latin typeface="微软雅黑"/>
                <a:cs typeface="微软雅黑"/>
              </a:rPr>
              <a:t>王鹤棣</a:t>
            </a:r>
            <a:endParaRPr sz="800">
              <a:latin typeface="微软雅黑"/>
              <a:cs typeface="微软雅黑"/>
            </a:endParaRPr>
          </a:p>
        </p:txBody>
      </p:sp>
      <p:sp>
        <p:nvSpPr>
          <p:cNvPr id="63" name="object 63"/>
          <p:cNvSpPr txBox="1"/>
          <p:nvPr/>
        </p:nvSpPr>
        <p:spPr>
          <a:xfrm>
            <a:off x="2807553" y="4457700"/>
            <a:ext cx="1459865" cy="147320"/>
          </a:xfrm>
          <a:prstGeom prst="rect">
            <a:avLst/>
          </a:prstGeom>
        </p:spPr>
        <p:txBody>
          <a:bodyPr vert="horz" wrap="square" lIns="0" tIns="12700" rIns="0" bIns="0" rtlCol="0">
            <a:spAutoFit/>
          </a:bodyPr>
          <a:lstStyle/>
          <a:p>
            <a:pPr marL="12700">
              <a:lnSpc>
                <a:spcPct val="100000"/>
              </a:lnSpc>
              <a:spcBef>
                <a:spcPts val="100"/>
              </a:spcBef>
            </a:pPr>
            <a:r>
              <a:rPr sz="800" spc="-5">
                <a:solidFill>
                  <a:srgbClr val="404040"/>
                </a:solidFill>
                <a:latin typeface="微软雅黑"/>
                <a:cs typeface="微软雅黑"/>
              </a:rPr>
              <a:t>M</a:t>
            </a:r>
            <a:r>
              <a:rPr sz="800">
                <a:solidFill>
                  <a:srgbClr val="404040"/>
                </a:solidFill>
                <a:latin typeface="微软雅黑"/>
                <a:cs typeface="微软雅黑"/>
              </a:rPr>
              <a:t>e</a:t>
            </a:r>
            <a:r>
              <a:rPr sz="800" spc="-5">
                <a:solidFill>
                  <a:srgbClr val="404040"/>
                </a:solidFill>
                <a:latin typeface="微软雅黑"/>
                <a:cs typeface="微软雅黑"/>
              </a:rPr>
              <a:t>co</a:t>
            </a:r>
            <a:r>
              <a:rPr sz="800">
                <a:solidFill>
                  <a:srgbClr val="404040"/>
                </a:solidFill>
                <a:latin typeface="微软雅黑"/>
                <a:cs typeface="微软雅黑"/>
              </a:rPr>
              <a:t>香飘飘蜜谷果汁茶</a:t>
            </a:r>
            <a:r>
              <a:rPr sz="800" spc="-5">
                <a:solidFill>
                  <a:srgbClr val="404040"/>
                </a:solidFill>
                <a:latin typeface="微软雅黑"/>
                <a:cs typeface="微软雅黑"/>
              </a:rPr>
              <a:t>-</a:t>
            </a:r>
            <a:r>
              <a:rPr sz="800">
                <a:solidFill>
                  <a:srgbClr val="404040"/>
                </a:solidFill>
                <a:latin typeface="微软雅黑"/>
                <a:cs typeface="微软雅黑"/>
              </a:rPr>
              <a:t>蔡徐坤</a:t>
            </a:r>
            <a:endParaRPr sz="800">
              <a:latin typeface="微软雅黑"/>
              <a:cs typeface="微软雅黑"/>
            </a:endParaRPr>
          </a:p>
        </p:txBody>
      </p:sp>
      <p:sp>
        <p:nvSpPr>
          <p:cNvPr id="64" name="object 64"/>
          <p:cNvSpPr txBox="1"/>
          <p:nvPr/>
        </p:nvSpPr>
        <p:spPr>
          <a:xfrm>
            <a:off x="6106731" y="5128260"/>
            <a:ext cx="948055" cy="385445"/>
          </a:xfrm>
          <a:prstGeom prst="rect">
            <a:avLst/>
          </a:prstGeom>
        </p:spPr>
        <p:txBody>
          <a:bodyPr vert="horz" wrap="square" lIns="0" tIns="12700" rIns="0" bIns="0" rtlCol="0">
            <a:spAutoFit/>
          </a:bodyPr>
          <a:lstStyle/>
          <a:p>
            <a:pPr marL="57785">
              <a:lnSpc>
                <a:spcPct val="100000"/>
              </a:lnSpc>
              <a:spcBef>
                <a:spcPts val="100"/>
              </a:spcBef>
            </a:pPr>
            <a:r>
              <a:rPr sz="800">
                <a:solidFill>
                  <a:srgbClr val="404040"/>
                </a:solidFill>
                <a:latin typeface="微软雅黑"/>
                <a:cs typeface="微软雅黑"/>
              </a:rPr>
              <a:t>康师傅绿茶</a:t>
            </a:r>
            <a:r>
              <a:rPr sz="800" spc="-5">
                <a:solidFill>
                  <a:srgbClr val="404040"/>
                </a:solidFill>
                <a:latin typeface="微软雅黑"/>
                <a:cs typeface="微软雅黑"/>
              </a:rPr>
              <a:t>-</a:t>
            </a:r>
            <a:r>
              <a:rPr sz="800">
                <a:solidFill>
                  <a:srgbClr val="404040"/>
                </a:solidFill>
                <a:latin typeface="微软雅黑"/>
                <a:cs typeface="微软雅黑"/>
              </a:rPr>
              <a:t>吴磊</a:t>
            </a:r>
            <a:endParaRPr sz="800">
              <a:latin typeface="微软雅黑"/>
              <a:cs typeface="微软雅黑"/>
            </a:endParaRPr>
          </a:p>
          <a:p>
            <a:pPr>
              <a:lnSpc>
                <a:spcPct val="100000"/>
              </a:lnSpc>
              <a:spcBef>
                <a:spcPts val="80"/>
              </a:spcBef>
            </a:pPr>
            <a:endParaRPr sz="450">
              <a:latin typeface="微软雅黑"/>
              <a:cs typeface="微软雅黑"/>
            </a:endParaRPr>
          </a:p>
          <a:p>
            <a:pPr marL="12700">
              <a:lnSpc>
                <a:spcPct val="100000"/>
              </a:lnSpc>
            </a:pPr>
            <a:r>
              <a:rPr sz="800">
                <a:solidFill>
                  <a:srgbClr val="404040"/>
                </a:solidFill>
                <a:latin typeface="微软雅黑"/>
                <a:cs typeface="微软雅黑"/>
              </a:rPr>
              <a:t>PEP</a:t>
            </a:r>
            <a:r>
              <a:rPr sz="800" spc="-5">
                <a:solidFill>
                  <a:srgbClr val="404040"/>
                </a:solidFill>
                <a:latin typeface="微软雅黑"/>
                <a:cs typeface="微软雅黑"/>
              </a:rPr>
              <a:t>SI</a:t>
            </a:r>
            <a:r>
              <a:rPr sz="800">
                <a:solidFill>
                  <a:srgbClr val="404040"/>
                </a:solidFill>
                <a:latin typeface="微软雅黑"/>
                <a:cs typeface="微软雅黑"/>
              </a:rPr>
              <a:t>百事可乐</a:t>
            </a:r>
            <a:r>
              <a:rPr sz="800" spc="-5">
                <a:solidFill>
                  <a:srgbClr val="404040"/>
                </a:solidFill>
                <a:latin typeface="微软雅黑"/>
                <a:cs typeface="微软雅黑"/>
              </a:rPr>
              <a:t>-</a:t>
            </a:r>
            <a:r>
              <a:rPr sz="800">
                <a:solidFill>
                  <a:srgbClr val="404040"/>
                </a:solidFill>
                <a:latin typeface="微软雅黑"/>
                <a:cs typeface="微软雅黑"/>
              </a:rPr>
              <a:t>吴磊</a:t>
            </a:r>
            <a:endParaRPr sz="800">
              <a:latin typeface="微软雅黑"/>
              <a:cs typeface="微软雅黑"/>
            </a:endParaRPr>
          </a:p>
        </p:txBody>
      </p:sp>
      <p:sp>
        <p:nvSpPr>
          <p:cNvPr id="65" name="object 65"/>
          <p:cNvSpPr txBox="1">
            <a:spLocks noGrp="1"/>
          </p:cNvSpPr>
          <p:nvPr>
            <p:ph type="title"/>
          </p:nvPr>
        </p:nvSpPr>
        <p:spPr>
          <a:xfrm>
            <a:off x="273573" y="379476"/>
            <a:ext cx="6375400" cy="330200"/>
          </a:xfrm>
          <a:prstGeom prst="rect">
            <a:avLst/>
          </a:prstGeom>
        </p:spPr>
        <p:txBody>
          <a:bodyPr vert="horz" wrap="square" lIns="0" tIns="12700" rIns="0" bIns="0" rtlCol="0">
            <a:spAutoFit/>
          </a:bodyPr>
          <a:lstStyle/>
          <a:p>
            <a:pPr marL="12700">
              <a:lnSpc>
                <a:spcPct val="100000"/>
              </a:lnSpc>
              <a:spcBef>
                <a:spcPts val="100"/>
              </a:spcBef>
            </a:pPr>
            <a:r>
              <a:rPr sz="2000"/>
              <a:t>官宣代言人：肖战等顶流艺人商业价值和粉丝互动量双高</a:t>
            </a:r>
            <a:endParaRPr sz="2000"/>
          </a:p>
        </p:txBody>
      </p:sp>
      <p:sp>
        <p:nvSpPr>
          <p:cNvPr id="66" name="object 66"/>
          <p:cNvSpPr txBox="1"/>
          <p:nvPr/>
        </p:nvSpPr>
        <p:spPr>
          <a:xfrm>
            <a:off x="8476088" y="5859271"/>
            <a:ext cx="4826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商业价值</a:t>
            </a:r>
            <a:endParaRPr sz="900">
              <a:latin typeface="微软雅黑"/>
              <a:cs typeface="微软雅黑"/>
            </a:endParaRPr>
          </a:p>
        </p:txBody>
      </p:sp>
      <p:sp>
        <p:nvSpPr>
          <p:cNvPr id="67" name="object 67"/>
          <p:cNvSpPr txBox="1"/>
          <p:nvPr/>
        </p:nvSpPr>
        <p:spPr>
          <a:xfrm>
            <a:off x="273573" y="858012"/>
            <a:ext cx="8467725" cy="1017269"/>
          </a:xfrm>
          <a:prstGeom prst="rect">
            <a:avLst/>
          </a:prstGeom>
        </p:spPr>
        <p:txBody>
          <a:bodyPr vert="horz" wrap="square" lIns="0" tIns="12700" rIns="0" bIns="0" rtlCol="0">
            <a:spAutoFit/>
          </a:bodyPr>
          <a:lstStyle/>
          <a:p>
            <a:pPr marL="184150" marR="5080" indent="-171450">
              <a:lnSpc>
                <a:spcPct val="148600"/>
              </a:lnSpc>
              <a:spcBef>
                <a:spcPts val="100"/>
              </a:spcBef>
              <a:buFont typeface="Arial"/>
              <a:buChar char="•"/>
              <a:tabLst>
                <a:tab pos="184150"/>
              </a:tabLst>
            </a:pPr>
            <a:r>
              <a:rPr sz="1400" spc="10">
                <a:solidFill>
                  <a:srgbClr val="404040"/>
                </a:solidFill>
                <a:latin typeface="微软雅黑"/>
                <a:cs typeface="微软雅黑"/>
              </a:rPr>
              <a:t>肖战、龚俊、王鹤棣等</a:t>
            </a:r>
            <a:r>
              <a:rPr sz="1400">
                <a:solidFill>
                  <a:srgbClr val="404040"/>
                </a:solidFill>
                <a:latin typeface="微软雅黑"/>
                <a:cs typeface="微软雅黑"/>
              </a:rPr>
              <a:t>3</a:t>
            </a:r>
            <a:r>
              <a:rPr sz="1400" spc="10">
                <a:solidFill>
                  <a:srgbClr val="404040"/>
                </a:solidFill>
                <a:latin typeface="微软雅黑"/>
                <a:cs typeface="微软雅黑"/>
              </a:rPr>
              <a:t>1位食品饮料各品类品牌代言人的商业价值和微博互动表现均高于均</a:t>
            </a:r>
            <a:r>
              <a:rPr sz="1400">
                <a:solidFill>
                  <a:srgbClr val="404040"/>
                </a:solidFill>
                <a:latin typeface="微软雅黑"/>
                <a:cs typeface="微软雅黑"/>
              </a:rPr>
              <a:t>值</a:t>
            </a:r>
            <a:r>
              <a:rPr sz="1400" spc="10">
                <a:solidFill>
                  <a:srgbClr val="404040"/>
                </a:solidFill>
                <a:latin typeface="微软雅黑"/>
                <a:cs typeface="微软雅黑"/>
              </a:rPr>
              <a:t>，</a:t>
            </a:r>
            <a:r>
              <a:rPr sz="1400" spc="5">
                <a:solidFill>
                  <a:srgbClr val="404040"/>
                </a:solidFill>
                <a:latin typeface="微软雅黑"/>
                <a:cs typeface="微软雅黑"/>
              </a:rPr>
              <a:t>不仅商业 </a:t>
            </a:r>
            <a:r>
              <a:rPr sz="1400">
                <a:solidFill>
                  <a:srgbClr val="404040"/>
                </a:solidFill>
                <a:latin typeface="微软雅黑"/>
                <a:cs typeface="微软雅黑"/>
              </a:rPr>
              <a:t>价值突出，且微博互动效果较佳。</a:t>
            </a:r>
            <a:endParaRPr sz="1400">
              <a:latin typeface="微软雅黑"/>
              <a:cs typeface="微软雅黑"/>
            </a:endParaRPr>
          </a:p>
          <a:p>
            <a:pPr marL="2618105">
              <a:lnSpc>
                <a:spcPct val="100000"/>
              </a:lnSpc>
              <a:spcBef>
                <a:spcPts val="1375"/>
              </a:spcBef>
            </a:pPr>
            <a:r>
              <a:rPr sz="1200" b="1">
                <a:latin typeface="微软雅黑"/>
                <a:cs typeface="微软雅黑"/>
              </a:rPr>
              <a:t>食品饮料各品类品牌官宣代言人</a:t>
            </a:r>
            <a:r>
              <a:rPr sz="1200" b="1">
                <a:solidFill>
                  <a:srgbClr val="6F309F"/>
                </a:solidFill>
                <a:latin typeface="微软雅黑"/>
                <a:cs typeface="微软雅黑"/>
              </a:rPr>
              <a:t>商业价值 X 微博互动量</a:t>
            </a:r>
            <a:endParaRPr sz="1200">
              <a:latin typeface="微软雅黑"/>
              <a:cs typeface="微软雅黑"/>
            </a:endParaRPr>
          </a:p>
        </p:txBody>
      </p:sp>
      <p:sp>
        <p:nvSpPr>
          <p:cNvPr id="68" name="object 68"/>
          <p:cNvSpPr txBox="1"/>
          <p:nvPr/>
        </p:nvSpPr>
        <p:spPr>
          <a:xfrm>
            <a:off x="8434020" y="6048247"/>
            <a:ext cx="567055" cy="162560"/>
          </a:xfrm>
          <a:prstGeom prst="rect">
            <a:avLst/>
          </a:prstGeom>
        </p:spPr>
        <p:txBody>
          <a:bodyPr vert="horz" wrap="square" lIns="0" tIns="12700" rIns="0" bIns="0" rtlCol="0">
            <a:spAutoFit/>
          </a:bodyPr>
          <a:lstStyle/>
          <a:p>
            <a:pPr marL="12700">
              <a:lnSpc>
                <a:spcPct val="100000"/>
              </a:lnSpc>
              <a:spcBef>
                <a:spcPts val="100"/>
              </a:spcBef>
            </a:pPr>
            <a:r>
              <a:rPr sz="900" b="1">
                <a:solidFill>
                  <a:srgbClr val="595959"/>
                </a:solidFill>
                <a:latin typeface="微软雅黑"/>
                <a:cs typeface="微软雅黑"/>
              </a:rPr>
              <a:t>均值</a:t>
            </a:r>
            <a:r>
              <a:rPr sz="900" b="1" spc="-5">
                <a:solidFill>
                  <a:srgbClr val="595959"/>
                </a:solidFill>
                <a:latin typeface="微软雅黑"/>
                <a:cs typeface="微软雅黑"/>
              </a:rPr>
              <a:t>57</a:t>
            </a:r>
            <a:r>
              <a:rPr sz="900" b="1" spc="5">
                <a:solidFill>
                  <a:srgbClr val="595959"/>
                </a:solidFill>
                <a:latin typeface="微软雅黑"/>
                <a:cs typeface="微软雅黑"/>
              </a:rPr>
              <a:t>.</a:t>
            </a:r>
            <a:r>
              <a:rPr sz="900" b="1" spc="-5">
                <a:solidFill>
                  <a:srgbClr val="595959"/>
                </a:solidFill>
                <a:latin typeface="微软雅黑"/>
                <a:cs typeface="微软雅黑"/>
              </a:rPr>
              <a:t>37</a:t>
            </a:r>
            <a:endParaRPr sz="900">
              <a:latin typeface="微软雅黑"/>
              <a:cs typeface="微软雅黑"/>
            </a:endParaRPr>
          </a:p>
        </p:txBody>
      </p:sp>
      <p:sp>
        <p:nvSpPr>
          <p:cNvPr id="69" name="object 69"/>
          <p:cNvSpPr txBox="1"/>
          <p:nvPr/>
        </p:nvSpPr>
        <p:spPr>
          <a:xfrm>
            <a:off x="3563268" y="2134615"/>
            <a:ext cx="1840230" cy="382270"/>
          </a:xfrm>
          <a:prstGeom prst="rect">
            <a:avLst/>
          </a:prstGeom>
        </p:spPr>
        <p:txBody>
          <a:bodyPr vert="horz" wrap="square" lIns="0" tIns="12700" rIns="0" bIns="0" rtlCol="0">
            <a:spAutoFit/>
          </a:bodyPr>
          <a:lstStyle/>
          <a:p>
            <a:pPr marL="12700">
              <a:lnSpc>
                <a:spcPct val="100000"/>
              </a:lnSpc>
              <a:spcBef>
                <a:spcPts val="100"/>
              </a:spcBef>
            </a:pPr>
            <a:r>
              <a:rPr sz="900">
                <a:solidFill>
                  <a:srgbClr val="595959"/>
                </a:solidFill>
                <a:latin typeface="微软雅黑"/>
                <a:cs typeface="微软雅黑"/>
              </a:rPr>
              <a:t>明星&amp;代言品牌相关微博平均互动量</a:t>
            </a:r>
            <a:endParaRPr sz="900">
              <a:latin typeface="微软雅黑"/>
              <a:cs typeface="微软雅黑"/>
            </a:endParaRPr>
          </a:p>
          <a:p>
            <a:pPr marL="88265" algn="ctr">
              <a:lnSpc>
                <a:spcPct val="100000"/>
              </a:lnSpc>
              <a:spcBef>
                <a:spcPts val="645"/>
              </a:spcBef>
            </a:pPr>
            <a:r>
              <a:rPr sz="900" b="1">
                <a:solidFill>
                  <a:srgbClr val="595959"/>
                </a:solidFill>
                <a:latin typeface="微软雅黑"/>
                <a:cs typeface="微软雅黑"/>
              </a:rPr>
              <a:t>均值</a:t>
            </a:r>
            <a:r>
              <a:rPr sz="900" b="1" spc="-5">
                <a:solidFill>
                  <a:srgbClr val="595959"/>
                </a:solidFill>
                <a:latin typeface="微软雅黑"/>
                <a:cs typeface="微软雅黑"/>
              </a:rPr>
              <a:t>8.4w</a:t>
            </a:r>
            <a:endParaRPr sz="900">
              <a:latin typeface="微软雅黑"/>
              <a:cs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https://d.book118.com/117060131014006030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451</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微软雅黑</vt:lpstr>
      <vt:lpstr>Times New Roman</vt:lpstr>
      <vt:lpstr>Office Theme</vt:lpstr>
      <vt:lpstr>食品饮料行业
明星与社媒营销数据洞察</vt:lpstr>
      <vt:lpstr>食品饮料行业中，代言人以90后、演员&amp;歌手为主，伊利、王老吉</vt:lpstr>
      <vt:lpstr>PowerPoint Presentation</vt:lpstr>
      <vt:lpstr>明星代言合作概况</vt:lpstr>
      <vt:lpstr>行业概览：食品饮料代言人数量占比7.6%，处于TOP榜单中上游</vt:lpstr>
      <vt:lpstr>食品饮料品牌： Oreo奥利奥、茶里CHALI代言人营销效果突出</vt:lpstr>
      <vt:lpstr>食品饮料品牌：高互动量品牌其官宣的明星数量少且商业价值高， 点赞量最高达百万量级</vt:lpstr>
      <vt:lpstr>食品饮料代言人：以90后、演员歌手为主</vt:lpstr>
      <vt:lpstr>PowerPoint Presentation</vt:lpstr>
      <vt:lpstr>食品饮料行业细分品类树</vt:lpstr>
      <vt:lpstr>官宣代言人：乳类饮品代言人最多，其次为零食小吃</vt:lpstr>
      <vt:lpstr>官宣代言人：除粮油/调味/干货类性别比例持平，其余品类均为 男代言人占比更高</vt:lpstr>
      <vt:lpstr>官宣代言人：粮油/调味/干货、生鲜速食、冲饮和水饮品类中均有全 部为男性代言人的品牌</vt:lpstr>
      <vt:lpstr>官宣代言人：90后代言人是绝对主力</vt:lpstr>
      <vt:lpstr>官宣代言人：生鲜速食、乳类饮品、饮品和水饮品类各品牌均为  90后代言人居多</vt:lpstr>
      <vt:lpstr>官宣代言人：影视演员为食品饮料各品类合作频率最高的圈层， 其次为音乐人、体育运动员</vt:lpstr>
      <vt:lpstr>官宣代言人：品牌挚友、品牌大使和品牌代言人总占比约70%</vt:lpstr>
      <vt:lpstr>官宣代言人：肖战等顶流艺人商业价值和粉丝互动量双高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2024-09-01T12:19:45.898</cp:lastPrinted>
  <dcterms:created xsi:type="dcterms:W3CDTF">2024-09-01T04:19:45Z</dcterms:created>
  <dcterms:modified xsi:type="dcterms:W3CDTF">2024-09-01T04:19:48Z</dcterms:modified>
</cp:coreProperties>
</file>