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7A267-C46A-4400-A61A-E3F3A46BF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8A38D-3895-4CE1-8494-1FD7E4200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0BEFC-F0F0-428B-9390-F60309B67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F95665-2C70-49F0-81CD-20214ACD2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5C35B2-5CFD-4E0C-AE8F-B7C09FD8F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B179B2-90E0-4810-866F-40E205ED2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A05D50-43C1-4A63-9FDE-E1D1B31DF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E98F3A-1B35-4B5B-85B2-9115C40F1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E3A438-274E-4200-8DD0-D3CDDC8EA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66BF0-D62D-4E2F-849D-C821058BA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9DACD-F7C8-4405-98A2-6D7C1B204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03043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安全生产管理制度与职业健康监测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职业健康监测概述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安全生产管理制度核心内容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职业健康监测核心内容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安全生产与职业健康关系探讨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企业实践案例分享与启示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指在生产过程中，通过采取各种措施，消除或减少事故隐患，保障员工生命安全和企业财产安全。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安全生产是企业持续发展的重要保障，关系到员工生命安全和财产安全，影响社会稳定和经济发展。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国家安全生产法规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包括《安全生产法》、《职业病防治法》等，为企业安全生产提供了法律保障。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各行业根据自身特点制定的安全生产标准，如《化工企业安全卫生设计规范》等，指导企业实现安全生产。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625" r="23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安全生产法规及标准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企业安全生产责任制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社会监督责任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公众和媒体应积极参与对企业安全生产的监督，促进企业提高安全生产水平。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企业主体责任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企业应建立健全安全生产责任制，明确各级管理人员和员工的安全生产职责。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政府监管责任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政府应加强对企业安全生产的监管，确保企业落实安全生产主体责任。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职业健康监测概述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4" b="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职业健康是研究并预防因工作导致的疾病，防止原有疾病的恶化。主要表现为工作中因环境及接触有害因素引起各种疾病。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职业健康是每一个职工都应当享有的基本权利，是用人单位必须承担的责任。保障职工职业健康，不仅关系到职工个人的生命安全和身体健康，也关系到企业的可持续发展和社会的和谐稳定。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职业健康定义与重要性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职业健康法规及标准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职业健康法规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我国已经形成了以《中华人民共和国职业病防治法》为核心的职业健康法规体系，包括《使用有毒物品作业场所劳动保护条例》、《尘肺病防治条例》等配套法规。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职业健康标准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我国已经制定了一系列职业健康标准，如《工作场所有害因素职业接触限值》、《职业病诊断与鉴定管理办法》等，为职业健康的监测和管理提供了依据。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企业职业健康教育与培训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企业职业健康主体责任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企业职业健康管理措施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企业职业健康责任制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企业应当加强职业健康教育与培训，提高职工的职业健康意识和技能水平，增强职工自我防护能力。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企业应当建立健全职业健康责任制，明确各级管理人员和职工的职业健康职责，确保职业健康工作的有效实施。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企业应当采取必要的职业健康管理措施，如定期开展职业健康检查、建立职工职业健康档案、配备个人防护用品等，保障职工的职业健康权益。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安全生产管理制度核心内容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0800000">
            <a:off x="4898952" y="2593838"/>
            <a:ext cx="1638073" cy="53532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4400000">
            <a:off x="6110295" y="2902813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8000000">
            <a:off x="6475003" y="4101426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0800000" flipH="1" flipV="1">
            <a:off x="5626410" y="5001258"/>
            <a:ext cx="1638073" cy="53532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4400000" flipH="1" flipV="1">
            <a:off x="4414853" y="4692353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8000000" flipH="1" flipV="1">
            <a:off x="4031098" y="3493740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H="1" flipV="1">
            <a:off x="1776084" y="2697457"/>
            <a:ext cx="282117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noFill/>
          <a:ln w="714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1767975" y="4851946"/>
            <a:ext cx="2900610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noFill/>
          <a:ln w="714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V="1">
            <a:off x="7476149" y="2719685"/>
            <a:ext cx="293976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noFill/>
          <a:ln w="714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9292" y="4838834"/>
            <a:ext cx="293976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noFill/>
          <a:ln w="714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499140" y="1310842"/>
            <a:ext cx="2628270" cy="138661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建立健全安全教育培训机制，明确培训目标、内容、方式和周期。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5725934" y="3694413"/>
            <a:ext cx="717911" cy="71791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安全教育培训制度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8242186" y="1310842"/>
            <a:ext cx="2628270" cy="138661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对新员工进行岗前安全培训，确保他们掌握必要的安全知识和操作技能。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8242186" y="4061278"/>
            <a:ext cx="2628270" cy="138661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定期对在岗员工进行安全再培训，提高员工的安全意识和操作技能。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1499140" y="4061278"/>
            <a:ext cx="2628270" cy="138661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建立安全培训档案，记录员工的培训情况和考核结果。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79233" y="1278350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6251829" y="1278350"/>
            <a:ext cx="4401121" cy="2428684"/>
            <a:chOff x="6251829" y="1278350"/>
            <a:chExt cx="4401121" cy="2428684"/>
          </a:xfrm>
        </p:grpSpPr>
        <p:sp>
          <p:nvSpPr>
            <p:cNvPr id="4" name="AutoShape 4"/>
            <p:cNvSpPr/>
            <p:nvPr/>
          </p:nvSpPr>
          <p:spPr>
            <a:xfrm>
              <a:off x="6251829" y="1278350"/>
              <a:ext cx="4401121" cy="2428684"/>
            </a:xfrm>
            <a:prstGeom prst="roundRect">
              <a:avLst>
                <a:gd name="adj" fmla="val 4117"/>
              </a:avLst>
            </a:prstGeom>
            <a:solidFill>
              <a:srgbClr val="E3E2E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9233" y="4029837"/>
            <a:ext cx="4401121" cy="2428684"/>
            <a:chOff x="1479233" y="4029837"/>
            <a:chExt cx="4401121" cy="2428684"/>
          </a:xfrm>
        </p:grpSpPr>
        <p:sp>
          <p:nvSpPr>
            <p:cNvPr id="6" name="AutoShape 6"/>
            <p:cNvSpPr/>
            <p:nvPr/>
          </p:nvSpPr>
          <p:spPr>
            <a:xfrm>
              <a:off x="1479233" y="4029837"/>
              <a:ext cx="4401121" cy="2428684"/>
            </a:xfrm>
            <a:prstGeom prst="roundRect">
              <a:avLst>
                <a:gd name="adj" fmla="val 4117"/>
              </a:avLst>
            </a:prstGeom>
            <a:solidFill>
              <a:srgbClr val="E3E2E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6251829" y="4029837"/>
            <a:ext cx="4401121" cy="2428684"/>
            <a:chOff x="6251829" y="4029837"/>
            <a:chExt cx="4401121" cy="2428684"/>
          </a:xfrm>
        </p:grpSpPr>
        <p:sp>
          <p:nvSpPr>
            <p:cNvPr id="8" name="AutoShape 8"/>
            <p:cNvSpPr/>
            <p:nvPr/>
          </p:nvSpPr>
          <p:spPr>
            <a:xfrm>
              <a:off x="6251829" y="4029837"/>
              <a:ext cx="4401121" cy="2428684"/>
            </a:xfrm>
            <a:prstGeom prst="roundRect">
              <a:avLst>
                <a:gd name="adj" fmla="val 4117"/>
              </a:avLst>
            </a:prstGeom>
            <a:solidFill>
              <a:srgbClr val="E3E2E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907794" y="2351977"/>
            <a:ext cx="3543999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制定安全检查计划，明确检查的目的、范围、方法和周期。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80740" y="2408369"/>
            <a:ext cx="3543300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定期对生产现场、设备设施、作业环境等进行安全检查，及时发现和消除安全隐患。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908143" y="5084769"/>
            <a:ext cx="3543300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对检查中发现的问题进行整改，并跟踪验证整改效果。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680740" y="5084769"/>
            <a:ext cx="3543300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建立安全检查档案，记录检查情况和整改结果。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666514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519863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66514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19863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3232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023232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723756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723756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2306288" y="1278350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094125" y="1278350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321528" y="4029837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094125" y="4029837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32216" y="4095402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32216" y="2367210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38614" y="2463220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38614" y="4095402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96267" y="1772793"/>
            <a:ext cx="1042321" cy="1042416"/>
            <a:chOff x="2896267" y="1772793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96267" y="1772793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896267" y="4383405"/>
            <a:ext cx="1042321" cy="1042416"/>
            <a:chOff x="2896267" y="4383405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96267" y="4383405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560213" y="1784033"/>
            <a:ext cx="1042321" cy="1042416"/>
            <a:chOff x="8560213" y="1784033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60213" y="1784033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560213" y="4394645"/>
            <a:ext cx="1042321" cy="1042416"/>
            <a:chOff x="8560213" y="4394645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60213" y="4394645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3170749" y="2047323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862879" y="2075506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224955" y="4712141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912251" y="4735491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危险源辨识与风险评价制度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1400391" y="2827972"/>
            <a:ext cx="9704323" cy="1383724"/>
            <a:chOff x="1400391" y="2827972"/>
            <a:chExt cx="9704323" cy="1383724"/>
          </a:xfrm>
        </p:grpSpPr>
        <p:sp>
          <p:nvSpPr>
            <p:cNvPr id="41" name="AutoShape 41"/>
            <p:cNvSpPr/>
            <p:nvPr/>
          </p:nvSpPr>
          <p:spPr>
            <a:xfrm>
              <a:off x="1400391" y="2827972"/>
              <a:ext cx="2863635" cy="1383724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对生产过程中的危险源进行辨识，评估其可能带来的风险。</a:t>
              </a:r>
              <a:endParaRPr lang="en-US" sz="1100"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8244673" y="2827972"/>
              <a:ext cx="2860041" cy="1383724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根据风险评价结果，制定相应的风险控制措施和管理方案。</a:t>
              </a:r>
              <a:endParaRPr lang="en-US" sz="1100"/>
            </a:p>
          </p:txBody>
        </p:sp>
      </p:grpSp>
      <p:sp>
        <p:nvSpPr>
          <p:cNvPr id="43" name="AutoShape 43"/>
          <p:cNvSpPr/>
          <p:nvPr/>
        </p:nvSpPr>
        <p:spPr>
          <a:xfrm>
            <a:off x="8244673" y="5421630"/>
            <a:ext cx="2860041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定期对危险源和风险进行重新评估，确保控制措施的有效性。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1400391" y="5421630"/>
            <a:ext cx="2860041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建立危险源辨识与风险评价档案，记录辨识、评价和控制措施的实施情况。</a:t>
            </a:r>
            <a:endParaRPr lang="en-US" sz="1100"/>
          </a:p>
        </p:txBody>
      </p:sp>
      <p:sp>
        <p:nvSpPr>
          <p:cNvPr id="45" name="Freeform 45"/>
          <p:cNvSpPr/>
          <p:nvPr/>
        </p:nvSpPr>
        <p:spPr>
          <a:xfrm>
            <a:off x="5660568" y="3028073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https://d.book118.com/117103043033006041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2024-09-13T22:01:11.732</cp:lastPrinted>
  <dcterms:created xsi:type="dcterms:W3CDTF">2024-09-13T14:01:11Z</dcterms:created>
  <dcterms:modified xsi:type="dcterms:W3CDTF">2024-09-13T14:01:13Z</dcterms:modified>
</cp:coreProperties>
</file>