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9.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400E4E-DAF8-45B2-AEC5-1189B84B8C2A}" type="datetimeFigureOut">
              <a:rPr lang="zh-CN" altLang="en-US" smtClean="0"/>
              <a:t>2022/7/29 Friday</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985375-9125-4668-AA71-1EDABABD7E3C}" type="slidenum">
              <a:rPr lang="zh-CN" altLang="en-US" smtClean="0"/>
              <a:t>‹#›</a:t>
            </a:fld>
            <a:endParaRPr lang="zh-CN" altLang="en-US"/>
          </a:p>
        </p:txBody>
      </p:sp>
    </p:spTree>
    <p:extLst>
      <p:ext uri="{BB962C8B-B14F-4D97-AF65-F5344CB8AC3E}">
        <p14:creationId xmlns:p14="http://schemas.microsoft.com/office/powerpoint/2010/main" val="3170035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4</a:t>
            </a:fld>
            <a:endParaRPr lang="zh-CN" altLang="en-US"/>
          </a:p>
        </p:txBody>
      </p:sp>
    </p:spTree>
    <p:extLst>
      <p:ext uri="{BB962C8B-B14F-4D97-AF65-F5344CB8AC3E}">
        <p14:creationId xmlns:p14="http://schemas.microsoft.com/office/powerpoint/2010/main" val="56187171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5</a:t>
            </a:fld>
            <a:endParaRPr lang="zh-CN" altLang="en-US"/>
          </a:p>
        </p:txBody>
      </p:sp>
    </p:spTree>
    <p:extLst>
      <p:ext uri="{BB962C8B-B14F-4D97-AF65-F5344CB8AC3E}">
        <p14:creationId xmlns:p14="http://schemas.microsoft.com/office/powerpoint/2010/main" val="1414655962"/>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6</a:t>
            </a:fld>
            <a:endParaRPr lang="zh-CN" altLang="en-US"/>
          </a:p>
        </p:txBody>
      </p:sp>
    </p:spTree>
    <p:extLst>
      <p:ext uri="{BB962C8B-B14F-4D97-AF65-F5344CB8AC3E}">
        <p14:creationId xmlns:p14="http://schemas.microsoft.com/office/powerpoint/2010/main" val="383558391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11</a:t>
            </a:fld>
            <a:endParaRPr lang="zh-CN" altLang="en-US"/>
          </a:p>
        </p:txBody>
      </p:sp>
    </p:spTree>
    <p:extLst>
      <p:ext uri="{BB962C8B-B14F-4D97-AF65-F5344CB8AC3E}">
        <p14:creationId xmlns:p14="http://schemas.microsoft.com/office/powerpoint/2010/main" val="40542839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13</a:t>
            </a:fld>
            <a:endParaRPr lang="zh-CN" altLang="en-US"/>
          </a:p>
        </p:txBody>
      </p:sp>
    </p:spTree>
    <p:extLst>
      <p:ext uri="{BB962C8B-B14F-4D97-AF65-F5344CB8AC3E}">
        <p14:creationId xmlns:p14="http://schemas.microsoft.com/office/powerpoint/2010/main" val="1014834662"/>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划线都去掉</a:t>
            </a:r>
          </a:p>
        </p:txBody>
      </p:sp>
      <p:sp>
        <p:nvSpPr>
          <p:cNvPr id="4" name="灯片编号占位符 3"/>
          <p:cNvSpPr>
            <a:spLocks noGrp="1"/>
          </p:cNvSpPr>
          <p:nvPr>
            <p:ph type="sldNum" sz="quarter" idx="10"/>
          </p:nvPr>
        </p:nvSpPr>
        <p:spPr/>
        <p:txBody>
          <a:bodyPr/>
          <a:lstStyle/>
          <a:p>
            <a:fld id="{DB985375-9125-4668-AA71-1EDABABD7E3C}" type="slidenum">
              <a:rPr lang="zh-CN" altLang="en-US" smtClean="0"/>
              <a:t>16</a:t>
            </a:fld>
            <a:endParaRPr lang="zh-CN" altLang="en-US"/>
          </a:p>
        </p:txBody>
      </p:sp>
    </p:spTree>
    <p:extLst>
      <p:ext uri="{BB962C8B-B14F-4D97-AF65-F5344CB8AC3E}">
        <p14:creationId xmlns:p14="http://schemas.microsoft.com/office/powerpoint/2010/main" val="213886953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17</a:t>
            </a:fld>
            <a:endParaRPr lang="zh-CN" altLang="en-US"/>
          </a:p>
        </p:txBody>
      </p:sp>
    </p:spTree>
    <p:extLst>
      <p:ext uri="{BB962C8B-B14F-4D97-AF65-F5344CB8AC3E}">
        <p14:creationId xmlns:p14="http://schemas.microsoft.com/office/powerpoint/2010/main" val="1350959636"/>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FCDEA56-415A-432B-A014-77BF3BAFAC40}" type="slidenum">
              <a:rPr lang="zh-CN" altLang="en-US" smtClean="0"/>
              <a:t>19</a:t>
            </a:fld>
            <a:endParaRPr lang="zh-CN" altLang="en-US"/>
          </a:p>
        </p:txBody>
      </p:sp>
    </p:spTree>
    <p:extLst>
      <p:ext uri="{BB962C8B-B14F-4D97-AF65-F5344CB8AC3E}">
        <p14:creationId xmlns:p14="http://schemas.microsoft.com/office/powerpoint/2010/main" val="152114806"/>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985375-9125-4668-AA71-1EDABABD7E3C}" type="slidenum">
              <a:rPr lang="zh-CN" altLang="en-US" smtClean="0"/>
              <a:t>24</a:t>
            </a:fld>
            <a:endParaRPr lang="zh-CN" altLang="en-US"/>
          </a:p>
        </p:txBody>
      </p:sp>
    </p:spTree>
    <p:extLst>
      <p:ext uri="{BB962C8B-B14F-4D97-AF65-F5344CB8AC3E}">
        <p14:creationId xmlns:p14="http://schemas.microsoft.com/office/powerpoint/2010/main" val="264277368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AB26B4-C651-4E4C-8979-572CC228B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E69C1-0CA9-4CBC-9BDF-132109BBF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703C79-FD54-46AB-ABAF-BA8B82B11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4461E0-E6D7-40D9-AC5B-BD04AA30C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A8F767-03E7-413C-A380-500FEF2E25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78C179-EE64-4EF7-A410-566580B548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4BB16F-B0A1-4D95-ACC2-1D08F0CA92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352B5E-EED9-41C3-94D3-5440F596E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70E15-0EC5-4A57-A167-33204F7D3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28E8B-1AED-4B32-AC08-D99D421D7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4BC90-41AC-4641-B9BD-73A31A143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标题">
    <p:spTree>
      <p:nvGrpSpPr>
        <p:cNvPr id="1" name=""/>
        <p:cNvGrpSpPr/>
        <p:nvPr/>
      </p:nvGrpSpPr>
      <p:grpSpPr>
        <a:xfrm>
          <a:off x="0" y="0"/>
          <a:ext cx="0" cy="0"/>
        </a:xfrm>
      </p:grpSpPr>
      <p:grpSp>
        <p:nvGrpSpPr>
          <p:cNvPr id="17" name="组合 16"/>
          <p:cNvGrpSpPr/>
          <p:nvPr userDrawn="1"/>
        </p:nvGrpSpPr>
        <p:grpSpPr>
          <a:xfrm>
            <a:off x="11291770" y="1651478"/>
            <a:ext cx="370667" cy="370667"/>
            <a:chOff x="1879599" y="1879600"/>
            <a:chExt cx="3098800" cy="3098800"/>
          </a:xfrm>
        </p:grpSpPr>
        <p:sp>
          <p:nvSpPr>
            <p:cNvPr id="18" name="椭圆 17"/>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组合 19"/>
          <p:cNvGrpSpPr/>
          <p:nvPr userDrawn="1"/>
        </p:nvGrpSpPr>
        <p:grpSpPr>
          <a:xfrm>
            <a:off x="339194" y="5693083"/>
            <a:ext cx="841502" cy="841502"/>
            <a:chOff x="1879599" y="1879600"/>
            <a:chExt cx="3098800" cy="3098800"/>
          </a:xfrm>
        </p:grpSpPr>
        <p:sp>
          <p:nvSpPr>
            <p:cNvPr id="21" name="椭圆 20"/>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3" name="组合 22"/>
          <p:cNvGrpSpPr/>
          <p:nvPr userDrawn="1"/>
        </p:nvGrpSpPr>
        <p:grpSpPr>
          <a:xfrm>
            <a:off x="3952831" y="5749437"/>
            <a:ext cx="681777" cy="681777"/>
            <a:chOff x="1879599" y="1879600"/>
            <a:chExt cx="3098800" cy="3098800"/>
          </a:xfrm>
        </p:grpSpPr>
        <p:sp>
          <p:nvSpPr>
            <p:cNvPr id="24" name="椭圆 23"/>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组合 25"/>
          <p:cNvGrpSpPr/>
          <p:nvPr userDrawn="1"/>
        </p:nvGrpSpPr>
        <p:grpSpPr>
          <a:xfrm>
            <a:off x="471491" y="4651071"/>
            <a:ext cx="446314" cy="446314"/>
            <a:chOff x="1879599" y="1879600"/>
            <a:chExt cx="3098800" cy="3098800"/>
          </a:xfrm>
          <a:solidFill>
            <a:srgbClr val="5FAFFF"/>
          </a:solidFill>
        </p:grpSpPr>
        <p:sp>
          <p:nvSpPr>
            <p:cNvPr id="27"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椭圆 27"/>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组合 31"/>
          <p:cNvGrpSpPr/>
          <p:nvPr userDrawn="1"/>
        </p:nvGrpSpPr>
        <p:grpSpPr>
          <a:xfrm>
            <a:off x="9740565" y="828812"/>
            <a:ext cx="605906" cy="605906"/>
            <a:chOff x="1879599" y="1879600"/>
            <a:chExt cx="3098800" cy="3098800"/>
          </a:xfrm>
        </p:grpSpPr>
        <p:sp>
          <p:nvSpPr>
            <p:cNvPr id="33" name="椭圆 3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椭圆 3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Freeform 7"/>
          <p:cNvSpPr>
            <a:spLocks noEditPoints="1"/>
          </p:cNvSpPr>
          <p:nvPr userDrawn="1"/>
        </p:nvSpPr>
        <p:spPr bwMode="auto">
          <a:xfrm flipH="1">
            <a:off x="11588328" y="6194097"/>
            <a:ext cx="314112" cy="321966"/>
          </a:xfrm>
          <a:custGeom>
            <a:gdLst>
              <a:gd name="T0" fmla="*/ 2147483646 w 37"/>
              <a:gd name="T1" fmla="*/ 2147483646 h 38"/>
              <a:gd name="T2" fmla="*/ 2147483646 w 37"/>
              <a:gd name="T3" fmla="*/ 2147483646 h 38"/>
              <a:gd name="T4" fmla="*/ 2147483646 w 37"/>
              <a:gd name="T5" fmla="*/ 2147483646 h 38"/>
              <a:gd name="T6" fmla="*/ 2147483646 w 37"/>
              <a:gd name="T7" fmla="*/ 2147483646 h 38"/>
              <a:gd name="T8" fmla="*/ 2147483646 w 37"/>
              <a:gd name="T9" fmla="*/ 2147483646 h 38"/>
              <a:gd name="T10" fmla="*/ 0 w 37"/>
              <a:gd name="T11" fmla="*/ 2147483646 h 38"/>
              <a:gd name="T12" fmla="*/ 2147483646 w 37"/>
              <a:gd name="T13" fmla="*/ 2147483646 h 38"/>
              <a:gd name="T14" fmla="*/ 2147483646 w 37"/>
              <a:gd name="T15" fmla="*/ 2147483646 h 38"/>
              <a:gd name="T16" fmla="*/ 2147483646 w 37"/>
              <a:gd name="T17" fmla="*/ 0 h 38"/>
              <a:gd name="T18" fmla="*/ 2147483646 w 37"/>
              <a:gd name="T19" fmla="*/ 2147483646 h 38"/>
              <a:gd name="T20" fmla="*/ 2147483646 w 37"/>
              <a:gd name="T21" fmla="*/ 2147483646 h 38"/>
              <a:gd name="T22" fmla="*/ 2147483646 w 37"/>
              <a:gd name="T23" fmla="*/ 2147483646 h 38"/>
              <a:gd name="T24" fmla="*/ 2147483646 w 37"/>
              <a:gd name="T25" fmla="*/ 2147483646 h 38"/>
              <a:gd name="T26" fmla="*/ 2147483646 w 37"/>
              <a:gd name="T27" fmla="*/ 2147483646 h 38"/>
              <a:gd name="T28" fmla="*/ 2147483646 w 37"/>
              <a:gd name="T29" fmla="*/ 2147483646 h 38"/>
              <a:gd name="T30" fmla="*/ 2147483646 w 37"/>
              <a:gd name="T31" fmla="*/ 2147483646 h 38"/>
              <a:gd name="T32" fmla="*/ 2147483646 w 37"/>
              <a:gd name="T33" fmla="*/ 2147483646 h 38"/>
              <a:gd name="T34" fmla="*/ 2147483646 w 37"/>
              <a:gd name="T35" fmla="*/ 2147483646 h 38"/>
              <a:gd name="T36" fmla="*/ 2147483646 w 37"/>
              <a:gd name="T37" fmla="*/ 2147483646 h 38"/>
              <a:gd name="T38" fmla="*/ 2147483646 w 37"/>
              <a:gd name="T39" fmla="*/ 2147483646 h 38"/>
              <a:gd name="T40" fmla="*/ 2147483646 w 37"/>
              <a:gd name="T41" fmla="*/ 2147483646 h 38"/>
              <a:gd name="T42" fmla="*/ 2147483646 w 37"/>
              <a:gd name="T43" fmla="*/ 2147483646 h 38"/>
              <a:gd name="T44" fmla="*/ 2147483646 w 37"/>
              <a:gd name="T45" fmla="*/ 2147483646 h 38"/>
              <a:gd name="T46" fmla="*/ 2147483646 w 37"/>
              <a:gd name="T47" fmla="*/ 2147483646 h 38"/>
              <a:gd name="T48" fmla="*/ 2147483646 w 37"/>
              <a:gd name="T49" fmla="*/ 2147483646 h 38"/>
              <a:gd name="T50" fmla="*/ 2147483646 w 37"/>
              <a:gd name="T51" fmla="*/ 0 h 38"/>
              <a:gd name="T52" fmla="*/ 2147483646 w 37"/>
              <a:gd name="T53" fmla="*/ 2147483646 h 38"/>
              <a:gd name="T54" fmla="*/ 2147483646 w 37"/>
              <a:gd name="T55" fmla="*/ 2147483646 h 38"/>
              <a:gd name="T56" fmla="*/ 2147483646 w 37"/>
              <a:gd name="T57" fmla="*/ 2147483646 h 38"/>
              <a:gd name="T58" fmla="*/ 2147483646 w 37"/>
              <a:gd name="T59" fmla="*/ 2147483646 h 38"/>
              <a:gd name="T60" fmla="*/ 2147483646 w 37"/>
              <a:gd name="T61" fmla="*/ 2147483646 h 38"/>
              <a:gd name="T62" fmla="*/ 2147483646 w 37"/>
              <a:gd name="T63" fmla="*/ 2147483646 h 38"/>
              <a:gd name="T64" fmla="*/ 2147483646 w 37"/>
              <a:gd name="T65" fmla="*/ 2147483646 h 38"/>
              <a:gd name="T66" fmla="*/ 2147483646 w 37"/>
              <a:gd name="T67" fmla="*/ 2147483646 h 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7" h="38">
                <a:moveTo>
                  <a:pt x="22" y="36"/>
                </a:moveTo>
                <a:cubicBezTo>
                  <a:pt x="20" y="38"/>
                  <a:pt x="20" y="38"/>
                  <a:pt x="20" y="38"/>
                </a:cubicBezTo>
                <a:cubicBezTo>
                  <a:pt x="20" y="38"/>
                  <a:pt x="20" y="38"/>
                  <a:pt x="19" y="38"/>
                </a:cubicBezTo>
                <a:cubicBezTo>
                  <a:pt x="19" y="38"/>
                  <a:pt x="19" y="38"/>
                  <a:pt x="19" y="38"/>
                </a:cubicBezTo>
                <a:cubicBezTo>
                  <a:pt x="1" y="20"/>
                  <a:pt x="1" y="20"/>
                  <a:pt x="1" y="20"/>
                </a:cubicBezTo>
                <a:cubicBezTo>
                  <a:pt x="1" y="20"/>
                  <a:pt x="0" y="19"/>
                  <a:pt x="0" y="19"/>
                </a:cubicBezTo>
                <a:cubicBezTo>
                  <a:pt x="0" y="19"/>
                  <a:pt x="1" y="18"/>
                  <a:pt x="1" y="18"/>
                </a:cubicBezTo>
                <a:cubicBezTo>
                  <a:pt x="19" y="1"/>
                  <a:pt x="19" y="1"/>
                  <a:pt x="19" y="1"/>
                </a:cubicBezTo>
                <a:cubicBezTo>
                  <a:pt x="19" y="0"/>
                  <a:pt x="19" y="0"/>
                  <a:pt x="19" y="0"/>
                </a:cubicBezTo>
                <a:cubicBezTo>
                  <a:pt x="20" y="0"/>
                  <a:pt x="20" y="0"/>
                  <a:pt x="20" y="1"/>
                </a:cubicBezTo>
                <a:cubicBezTo>
                  <a:pt x="22" y="2"/>
                  <a:pt x="22" y="2"/>
                  <a:pt x="22" y="2"/>
                </a:cubicBezTo>
                <a:cubicBezTo>
                  <a:pt x="22" y="3"/>
                  <a:pt x="23" y="3"/>
                  <a:pt x="23" y="3"/>
                </a:cubicBezTo>
                <a:cubicBezTo>
                  <a:pt x="23" y="4"/>
                  <a:pt x="22" y="4"/>
                  <a:pt x="22" y="4"/>
                </a:cubicBezTo>
                <a:cubicBezTo>
                  <a:pt x="7" y="19"/>
                  <a:pt x="7" y="19"/>
                  <a:pt x="7" y="19"/>
                </a:cubicBezTo>
                <a:cubicBezTo>
                  <a:pt x="22" y="34"/>
                  <a:pt x="22" y="34"/>
                  <a:pt x="22" y="34"/>
                </a:cubicBezTo>
                <a:cubicBezTo>
                  <a:pt x="22" y="34"/>
                  <a:pt x="23" y="35"/>
                  <a:pt x="23" y="35"/>
                </a:cubicBezTo>
                <a:cubicBezTo>
                  <a:pt x="23" y="35"/>
                  <a:pt x="22" y="36"/>
                  <a:pt x="22" y="36"/>
                </a:cubicBezTo>
                <a:close/>
                <a:moveTo>
                  <a:pt x="37" y="36"/>
                </a:moveTo>
                <a:cubicBezTo>
                  <a:pt x="35" y="38"/>
                  <a:pt x="35" y="38"/>
                  <a:pt x="35" y="38"/>
                </a:cubicBezTo>
                <a:cubicBezTo>
                  <a:pt x="35" y="38"/>
                  <a:pt x="34" y="38"/>
                  <a:pt x="34" y="38"/>
                </a:cubicBezTo>
                <a:cubicBezTo>
                  <a:pt x="34" y="38"/>
                  <a:pt x="33" y="38"/>
                  <a:pt x="33" y="38"/>
                </a:cubicBezTo>
                <a:cubicBezTo>
                  <a:pt x="15" y="20"/>
                  <a:pt x="15" y="20"/>
                  <a:pt x="15" y="20"/>
                </a:cubicBezTo>
                <a:cubicBezTo>
                  <a:pt x="15" y="20"/>
                  <a:pt x="15" y="19"/>
                  <a:pt x="15" y="19"/>
                </a:cubicBezTo>
                <a:cubicBezTo>
                  <a:pt x="15" y="19"/>
                  <a:pt x="15" y="18"/>
                  <a:pt x="15" y="18"/>
                </a:cubicBezTo>
                <a:cubicBezTo>
                  <a:pt x="33" y="1"/>
                  <a:pt x="33" y="1"/>
                  <a:pt x="33" y="1"/>
                </a:cubicBezTo>
                <a:cubicBezTo>
                  <a:pt x="33" y="0"/>
                  <a:pt x="34" y="0"/>
                  <a:pt x="34" y="0"/>
                </a:cubicBezTo>
                <a:cubicBezTo>
                  <a:pt x="34" y="0"/>
                  <a:pt x="35" y="0"/>
                  <a:pt x="35" y="1"/>
                </a:cubicBezTo>
                <a:cubicBezTo>
                  <a:pt x="37" y="2"/>
                  <a:pt x="37" y="2"/>
                  <a:pt x="37" y="2"/>
                </a:cubicBezTo>
                <a:cubicBezTo>
                  <a:pt x="37" y="3"/>
                  <a:pt x="37" y="3"/>
                  <a:pt x="37" y="3"/>
                </a:cubicBezTo>
                <a:cubicBezTo>
                  <a:pt x="37" y="4"/>
                  <a:pt x="37" y="4"/>
                  <a:pt x="37" y="4"/>
                </a:cubicBezTo>
                <a:cubicBezTo>
                  <a:pt x="22" y="19"/>
                  <a:pt x="22" y="19"/>
                  <a:pt x="22" y="19"/>
                </a:cubicBezTo>
                <a:cubicBezTo>
                  <a:pt x="37" y="34"/>
                  <a:pt x="37" y="34"/>
                  <a:pt x="37" y="34"/>
                </a:cubicBezTo>
                <a:cubicBezTo>
                  <a:pt x="37" y="34"/>
                  <a:pt x="37" y="35"/>
                  <a:pt x="37" y="35"/>
                </a:cubicBezTo>
                <a:cubicBezTo>
                  <a:pt x="37" y="35"/>
                  <a:pt x="37" y="36"/>
                  <a:pt x="37" y="36"/>
                </a:cubicBez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sym typeface="+mn-lt"/>
            </a:endParaRPr>
          </a:p>
        </p:txBody>
      </p:sp>
      <p:grpSp>
        <p:nvGrpSpPr>
          <p:cNvPr id="14" name="组合 13"/>
          <p:cNvGrpSpPr/>
          <p:nvPr userDrawn="1"/>
        </p:nvGrpSpPr>
        <p:grpSpPr>
          <a:xfrm>
            <a:off x="10736580" y="4803140"/>
            <a:ext cx="672465" cy="672465"/>
            <a:chOff x="1879599" y="1879600"/>
            <a:chExt cx="3098800" cy="3098800"/>
          </a:xfrm>
          <a:solidFill>
            <a:srgbClr val="327DFA"/>
          </a:solidFill>
        </p:grpSpPr>
        <p:sp>
          <p:nvSpPr>
            <p:cNvPr id="15"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sp>
          <p:nvSpPr>
            <p:cNvPr id="16" name="椭圆 15"/>
            <p:cNvSpPr/>
            <p:nvPr/>
          </p:nvSpPr>
          <p:spPr>
            <a:xfrm>
              <a:off x="1988455" y="1988456"/>
              <a:ext cx="2881088" cy="28810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grpSp>
      <p:grpSp>
        <p:nvGrpSpPr>
          <p:cNvPr id="61" name="组合 60"/>
          <p:cNvGrpSpPr/>
          <p:nvPr userDrawn="1"/>
        </p:nvGrpSpPr>
        <p:grpSpPr>
          <a:xfrm>
            <a:off x="5488017" y="3619857"/>
            <a:ext cx="4320000" cy="0"/>
            <a:chOff x="6292530" y="3630564"/>
            <a:chExt cx="5181600" cy="0"/>
          </a:xfrm>
        </p:grpSpPr>
        <p:cxnSp>
          <p:nvCxnSpPr>
            <p:cNvPr id="35" name="直接连接符 34"/>
            <p:cNvCxnSpPr/>
            <p:nvPr/>
          </p:nvCxnSpPr>
          <p:spPr>
            <a:xfrm>
              <a:off x="6292530" y="3630564"/>
              <a:ext cx="5181600" cy="0"/>
            </a:xfrm>
            <a:prstGeom prst="line">
              <a:avLst/>
            </a:prstGeom>
            <a:ln w="127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6292530" y="3630564"/>
              <a:ext cx="744877" cy="0"/>
            </a:xfrm>
            <a:prstGeom prst="line">
              <a:avLst/>
            </a:prstGeom>
            <a:ln w="57150">
              <a:solidFill>
                <a:srgbClr val="327DFA"/>
              </a:solidFill>
            </a:ln>
          </p:spPr>
          <p:style>
            <a:lnRef idx="1">
              <a:schemeClr val="accent1"/>
            </a:lnRef>
            <a:fillRef idx="0">
              <a:schemeClr val="accent1"/>
            </a:fillRef>
            <a:effectRef idx="0">
              <a:schemeClr val="accent1"/>
            </a:effectRef>
            <a:fontRef idx="minor">
              <a:schemeClr val="tx1"/>
            </a:fontRef>
          </p:style>
        </p:cxnSp>
      </p:grpSp>
      <p:grpSp>
        <p:nvGrpSpPr>
          <p:cNvPr id="62" name="组合 61"/>
          <p:cNvGrpSpPr/>
          <p:nvPr userDrawn="1"/>
        </p:nvGrpSpPr>
        <p:grpSpPr>
          <a:xfrm>
            <a:off x="1410626" y="4415757"/>
            <a:ext cx="1054781" cy="1054781"/>
            <a:chOff x="1879599" y="1879600"/>
            <a:chExt cx="3098800" cy="3098800"/>
          </a:xfrm>
        </p:grpSpPr>
        <p:sp>
          <p:nvSpPr>
            <p:cNvPr id="63" name="椭圆 6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6" name="图片 5" descr="天学英语logo-左右-不加小字"/>
          <p:cNvPicPr>
            <a:picLocks noChangeAspect="1"/>
          </p:cNvPicPr>
          <p:nvPr userDrawn="1"/>
        </p:nvPicPr>
        <p:blipFill>
          <a:blip r:embed="rId1"/>
          <a:stretch>
            <a:fillRect/>
          </a:stretch>
        </p:blipFill>
        <p:spPr>
          <a:xfrm>
            <a:off x="594360" y="447040"/>
            <a:ext cx="4271645" cy="473075"/>
          </a:xfrm>
          <a:prstGeom prst="rect">
            <a:avLst/>
          </a:prstGeom>
        </p:spPr>
      </p:pic>
      <p:pic>
        <p:nvPicPr>
          <p:cNvPr id="7" name="图片 6" descr="小天天老师形象-拿着书"/>
          <p:cNvPicPr>
            <a:picLocks noChangeAspect="1"/>
          </p:cNvPicPr>
          <p:nvPr userDrawn="1"/>
        </p:nvPicPr>
        <p:blipFill>
          <a:blip r:embed="rId2"/>
          <a:stretch>
            <a:fillRect/>
          </a:stretch>
        </p:blipFill>
        <p:spPr>
          <a:xfrm>
            <a:off x="1447800" y="2081530"/>
            <a:ext cx="1893570" cy="2033270"/>
          </a:xfrm>
          <a:prstGeom prst="rect">
            <a:avLst/>
          </a:prstGeom>
        </p:spPr>
      </p:pic>
      <p:grpSp>
        <p:nvGrpSpPr>
          <p:cNvPr id="36" name="组合 35">
            <a:extLst>
              <a:ext uri="{FF2B5EF4-FFF2-40B4-BE49-F238E27FC236}">
                <a16:creationId xmlns:a16="http://schemas.microsoft.com/office/drawing/2014/main" xmlns="" id="{DC385A92-56AA-4A7F-3D03-37A501F1D5AA}"/>
              </a:ext>
            </a:extLst>
          </p:cNvPr>
          <p:cNvGrpSpPr/>
          <p:nvPr userDrawn="1"/>
        </p:nvGrpSpPr>
        <p:grpSpPr>
          <a:xfrm>
            <a:off x="3601920" y="161768"/>
            <a:ext cx="370667" cy="370667"/>
            <a:chOff x="1879599" y="1879600"/>
            <a:chExt cx="3098800" cy="3098800"/>
          </a:xfrm>
        </p:grpSpPr>
        <p:sp>
          <p:nvSpPr>
            <p:cNvPr id="37" name="椭圆 36">
              <a:extLst>
                <a:ext uri="{FF2B5EF4-FFF2-40B4-BE49-F238E27FC236}">
                  <a16:creationId xmlns:a16="http://schemas.microsoft.com/office/drawing/2014/main" xmlns="" id="{10711066-24BA-FA75-3F55-7F12C6DB88A2}"/>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椭圆 37">
              <a:extLst>
                <a:ext uri="{FF2B5EF4-FFF2-40B4-BE49-F238E27FC236}">
                  <a16:creationId xmlns:a16="http://schemas.microsoft.com/office/drawing/2014/main" xmlns="" id="{E49CF51C-6E47-3C90-3A3F-1A85E9A00952}"/>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38">
            <a:extLst>
              <a:ext uri="{FF2B5EF4-FFF2-40B4-BE49-F238E27FC236}">
                <a16:creationId xmlns:a16="http://schemas.microsoft.com/office/drawing/2014/main" xmlns="" id="{9D1C5607-B487-31E8-338D-52729CAECA1B}"/>
              </a:ext>
            </a:extLst>
          </p:cNvPr>
          <p:cNvGrpSpPr/>
          <p:nvPr userDrawn="1"/>
        </p:nvGrpSpPr>
        <p:grpSpPr>
          <a:xfrm>
            <a:off x="4408470" y="1533662"/>
            <a:ext cx="605906" cy="605906"/>
            <a:chOff x="1879599" y="1879600"/>
            <a:chExt cx="3098800" cy="3098800"/>
          </a:xfrm>
        </p:grpSpPr>
        <p:sp>
          <p:nvSpPr>
            <p:cNvPr id="40" name="椭圆 39">
              <a:extLst>
                <a:ext uri="{FF2B5EF4-FFF2-40B4-BE49-F238E27FC236}">
                  <a16:creationId xmlns:a16="http://schemas.microsoft.com/office/drawing/2014/main" xmlns="" id="{8C720755-FE96-ED46-20E3-54067CEF231D}"/>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a:extLst>
                <a:ext uri="{FF2B5EF4-FFF2-40B4-BE49-F238E27FC236}">
                  <a16:creationId xmlns:a16="http://schemas.microsoft.com/office/drawing/2014/main" xmlns="" id="{E03ADB4D-35AE-81FB-1E74-D29E87C05E1B}"/>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094687385"/>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bg>
      <p:bgPr>
        <a:solidFill>
          <a:srgbClr val="327DFA"/>
        </a:solidFill>
        <a:effectLst/>
      </p:bgPr>
    </p:bg>
    <p:spTree>
      <p:nvGrpSpPr>
        <p:cNvPr id="1" name=""/>
        <p:cNvGrpSpPr/>
        <p:nvPr/>
      </p:nvGrpSpPr>
      <p:grpSpPr>
        <a:xfrm>
          <a:off x="0" y="0"/>
          <a:ext cx="0" cy="0"/>
        </a:xfrm>
      </p:grpSpPr>
      <p:sp>
        <p:nvSpPr>
          <p:cNvPr id="9" name="圆角矩形 25">
            <a:extLst>
              <a:ext uri="{FF2B5EF4-FFF2-40B4-BE49-F238E27FC236}">
                <a16:creationId xmlns:a16="http://schemas.microsoft.com/office/drawing/2014/main" xmlns="" id="{8613C2D5-1A12-64E3-6481-12021A8E1719}"/>
              </a:ext>
            </a:extLst>
          </p:cNvPr>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nvGrpSpPr>
          <p:cNvPr id="2" name="组合 1"/>
          <p:cNvGrpSpPr/>
          <p:nvPr userDrawn="1"/>
        </p:nvGrpSpPr>
        <p:grpSpPr>
          <a:xfrm>
            <a:off x="916305" y="1536065"/>
            <a:ext cx="2755265" cy="3215640"/>
            <a:chOff x="3439" y="2879"/>
            <a:chExt cx="4339" cy="5064"/>
          </a:xfrm>
        </p:grpSpPr>
        <p:grpSp>
          <p:nvGrpSpPr>
            <p:cNvPr id="22" name="组合 21"/>
            <p:cNvGrpSpPr/>
            <p:nvPr userDrawn="1"/>
          </p:nvGrpSpPr>
          <p:grpSpPr>
            <a:xfrm>
              <a:off x="3439" y="2879"/>
              <a:ext cx="4339" cy="5064"/>
              <a:chOff x="2866937" y="827773"/>
              <a:chExt cx="3081476" cy="3596565"/>
            </a:xfrm>
            <a:solidFill>
              <a:srgbClr val="ED7D31"/>
            </a:solidFill>
          </p:grpSpPr>
          <p:sp>
            <p:nvSpPr>
              <p:cNvPr id="23" name="六边形 22"/>
              <p:cNvSpPr/>
              <p:nvPr/>
            </p:nvSpPr>
            <p:spPr>
              <a:xfrm rot="5400000">
                <a:off x="2620419" y="1096346"/>
                <a:ext cx="3574510" cy="3081474"/>
              </a:xfrm>
              <a:prstGeom prst="hexagon">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sp>
            <p:nvSpPr>
              <p:cNvPr id="24" name="任意多边形: 形状 23"/>
              <p:cNvSpPr/>
              <p:nvPr/>
            </p:nvSpPr>
            <p:spPr>
              <a:xfrm>
                <a:off x="2877954" y="827773"/>
                <a:ext cx="3070459" cy="779646"/>
              </a:xfrm>
              <a:custGeom>
                <a:gdLst>
                  <a:gd name="connsiteX0" fmla="*/ 0 w 3070459"/>
                  <a:gd name="connsiteY0" fmla="*/ 779646 h 779646"/>
                  <a:gd name="connsiteX1" fmla="*/ 1520791 w 3070459"/>
                  <a:gd name="connsiteY1" fmla="*/ 0 h 779646"/>
                  <a:gd name="connsiteX2" fmla="*/ 3070459 w 3070459"/>
                  <a:gd name="connsiteY2" fmla="*/ 779646 h 779646"/>
                  <a:gd name="connsiteX3" fmla="*/ 0 w 3070459"/>
                  <a:gd name="connsiteY3" fmla="*/ 779646 h 779646"/>
                </a:gdLst>
                <a:cxnLst>
                  <a:cxn ang="0">
                    <a:pos x="connsiteX0" y="connsiteY0"/>
                  </a:cxn>
                  <a:cxn ang="0">
                    <a:pos x="connsiteX1" y="connsiteY1"/>
                  </a:cxn>
                  <a:cxn ang="0">
                    <a:pos x="connsiteX2" y="connsiteY2"/>
                  </a:cxn>
                  <a:cxn ang="0">
                    <a:pos x="connsiteX3" y="connsiteY3"/>
                  </a:cxn>
                </a:cxnLst>
                <a:rect l="l" t="t" r="r" b="b"/>
                <a:pathLst>
                  <a:path w="3070459" h="779646">
                    <a:moveTo>
                      <a:pt x="0" y="779646"/>
                    </a:moveTo>
                    <a:lnTo>
                      <a:pt x="1520791" y="0"/>
                    </a:lnTo>
                    <a:lnTo>
                      <a:pt x="3070459" y="779646"/>
                    </a:lnTo>
                    <a:lnTo>
                      <a:pt x="0" y="779646"/>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grpSp>
        <p:sp>
          <p:nvSpPr>
            <p:cNvPr id="5" name="TextBox 4"/>
            <p:cNvSpPr txBox="1"/>
            <p:nvPr userDrawn="1"/>
          </p:nvSpPr>
          <p:spPr bwMode="auto">
            <a:xfrm>
              <a:off x="4128" y="4365"/>
              <a:ext cx="2911" cy="14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auto">
                <a:spcBef>
                  <a:spcPct val="0"/>
                </a:spcBef>
                <a:spcAft>
                  <a:spcPct val="0"/>
                </a:spcAft>
                <a:defRPr/>
              </a:pPr>
              <a:r>
                <a:rPr lang="zh-CN" altLang="en-US" sz="5330" kern="0" spc="-150" noProof="1">
                  <a:ln w="1905">
                    <a:noFill/>
                  </a:ln>
                  <a:solidFill>
                    <a:schemeClr val="bg1"/>
                  </a:solidFill>
                  <a:latin typeface="思源黑体 CN Bold" panose="020b0800000000000000" charset="-122"/>
                  <a:ea typeface="思源黑体 CN Bold" panose="020b0800000000000000" charset="-122"/>
                </a:rPr>
                <a:t>目录</a:t>
              </a:r>
            </a:p>
          </p:txBody>
        </p:sp>
        <p:sp>
          <p:nvSpPr>
            <p:cNvPr id="6" name="TextBox 5"/>
            <p:cNvSpPr txBox="1">
              <a:spLocks noChangeArrowheads="1"/>
            </p:cNvSpPr>
            <p:nvPr userDrawn="1"/>
          </p:nvSpPr>
          <p:spPr bwMode="auto">
            <a:xfrm>
              <a:off x="4127" y="5569"/>
              <a:ext cx="3140" cy="790"/>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思源黑体 CN Bold" panose="020b0800000000000000" charset="-122"/>
                  <a:ea typeface="思源黑体 CN Bold" panose="020b0800000000000000" charset="-122"/>
                </a:rPr>
                <a:t>CONTENTS</a:t>
              </a:r>
            </a:p>
          </p:txBody>
        </p:sp>
      </p:grpSp>
    </p:spTree>
    <p:extLst>
      <p:ext uri="{BB962C8B-B14F-4D97-AF65-F5344CB8AC3E}">
        <p14:creationId xmlns:p14="http://schemas.microsoft.com/office/powerpoint/2010/main" val="485191704"/>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22" name="任意多边形 21"/>
          <p:cNvSpPr/>
          <p:nvPr/>
        </p:nvSpPr>
        <p:spPr>
          <a:xfrm rot="16200000">
            <a:off x="8572313" y="3238064"/>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12" name="任意多边形: 形状 11">
            <a:extLst>
              <a:ext uri="{FF2B5EF4-FFF2-40B4-BE49-F238E27FC236}">
                <a16:creationId xmlns:a16="http://schemas.microsoft.com/office/drawing/2014/main" xmlns="" id="{D763D8C8-9AF5-1384-43AF-FE4D8C290DD5}"/>
              </a:ext>
            </a:extLst>
          </p:cNvPr>
          <p:cNvSpPr/>
          <p:nvPr userDrawn="1"/>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descr="PNG"/>
          <p:cNvPicPr>
            <a:picLocks noChangeAspect="1"/>
          </p:cNvPicPr>
          <p:nvPr userDrawn="1"/>
        </p:nvPicPr>
        <p:blipFill>
          <a:blip r:embed="rId1"/>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6" name="图片 5" descr="天学英语logo-左右-不加小字"/>
          <p:cNvPicPr>
            <a:picLocks noChangeAspect="1"/>
          </p:cNvPicPr>
          <p:nvPr userDrawn="1"/>
        </p:nvPicPr>
        <p:blipFill>
          <a:blip r:embed="rId2"/>
          <a:stretch>
            <a:fillRect/>
          </a:stretch>
        </p:blipFill>
        <p:spPr>
          <a:xfrm>
            <a:off x="7630795" y="289560"/>
            <a:ext cx="4271645" cy="473075"/>
          </a:xfrm>
          <a:prstGeom prst="rect">
            <a:avLst/>
          </a:prstGeom>
        </p:spPr>
      </p:pic>
    </p:spTree>
    <p:extLst>
      <p:ext uri="{BB962C8B-B14F-4D97-AF65-F5344CB8AC3E}">
        <p14:creationId xmlns:p14="http://schemas.microsoft.com/office/powerpoint/2010/main" val="3633777326"/>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左">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371793" y="409893"/>
            <a:ext cx="3834130" cy="424815"/>
          </a:xfrm>
          <a:prstGeom prst="rect">
            <a:avLst/>
          </a:prstGeom>
        </p:spPr>
      </p:pic>
    </p:spTree>
    <p:extLst>
      <p:ext uri="{BB962C8B-B14F-4D97-AF65-F5344CB8AC3E}">
        <p14:creationId xmlns:p14="http://schemas.microsoft.com/office/powerpoint/2010/main" val="130769489"/>
      </p:ext>
    </p:extLst>
  </p:cSld>
  <p:clrMapOvr>
    <a:masterClrMapping/>
  </p:clrMapOvr>
  <p:transition spd="slow" advClick="0" advTm="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右">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Tree>
    <p:extLst>
      <p:ext uri="{BB962C8B-B14F-4D97-AF65-F5344CB8AC3E}">
        <p14:creationId xmlns:p14="http://schemas.microsoft.com/office/powerpoint/2010/main" val="188453532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语言知识及故事梗概">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780000"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一、语言知识及故事梗概</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03322206"/>
      </p:ext>
    </p:extLst>
  </p:cSld>
  <p:clrMapOvr>
    <a:masterClrMapping/>
  </p:clrMapOvr>
  <p:transition spd="slow" advClick="0" advTm="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故事解读与分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427869"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二、故事解读与分析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565409735"/>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续写内容构思">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1375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三、续写内容构思</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750464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创作与优化">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28327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四、创作与优化</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09304238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范文赏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2469926"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五、范文赏析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424290645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310608285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1785695014"/>
      </p:ext>
    </p:extLst>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 id="2147483667" r:id="rId5"/>
    <p:sldLayoutId id="2147483672" r:id="rId6"/>
    <p:sldLayoutId id="2147483673" r:id="rId7"/>
    <p:sldLayoutId id="2147483674" r:id="rId8"/>
    <p:sldLayoutId id="2147483675" r:id="rId9"/>
    <p:sldLayoutId id="2147483676" r:id="rId10"/>
    <p:sldLayoutId id="2147483677"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4"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4.jpeg" /><Relationship Id="rId3" Type="http://schemas.openxmlformats.org/officeDocument/2006/relationships/image" Target="../media/image3.png" /><Relationship Id="rId4"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emf" /><Relationship Id="rId3"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6.emf" /><Relationship Id="rId4" Type="http://schemas.openxmlformats.org/officeDocument/2006/relationships/tags" Target="../tags/tag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0414205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BB2EDE7F-389D-9E69-DA39-3DB4959C0D12}"/>
              </a:ext>
            </a:extLst>
          </p:cNvPr>
          <p:cNvSpPr txBox="1"/>
          <p:nvPr/>
        </p:nvSpPr>
        <p:spPr>
          <a:xfrm>
            <a:off x="4766946" y="2369820"/>
            <a:ext cx="5735207"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06</a:t>
            </a:r>
            <a:r>
              <a:rPr lang="en-US" altLang="zh-CN" sz="6000" spc="300">
                <a:solidFill>
                  <a:srgbClr val="327DFA"/>
                </a:solidFill>
                <a:effectLst/>
                <a:latin typeface="思源黑体 CN Bold" panose="020b0800000000000000" pitchFamily="34" charset="-122"/>
                <a:ea typeface="思源黑体 CN Bold" panose="020b0800000000000000" pitchFamily="34" charset="-122"/>
                <a:sym typeface="思源黑体 CN Regular" panose="020b0500000000000000" pitchFamily="34" charset="-122"/>
              </a:rPr>
              <a:t> </a:t>
            </a:r>
            <a:r>
              <a:rPr lang="zh-CN" altLang="en-US" sz="6000" spc="300">
                <a:solidFill>
                  <a:srgbClr val="327DFA"/>
                </a:solidFill>
                <a:effectLst/>
                <a:latin typeface="思源黑体 CN Bold" panose="020b0800000000000000" pitchFamily="34" charset="-122"/>
                <a:ea typeface="思源黑体 CN Bold" panose="020b0800000000000000" pitchFamily="34" charset="-122"/>
                <a:sym typeface="思源黑体 CN Regular" panose="020b0500000000000000" pitchFamily="34" charset="-122"/>
              </a:rPr>
              <a:t>险境求生</a:t>
            </a:r>
            <a:r>
              <a:rPr lang="en-US" altLang="zh-CN" sz="6000" b="1"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2</a:t>
            </a:r>
            <a:endParaRPr lang="zh-CN" altLang="en-US" sz="6000" b="1"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568485235"/>
      </p:ext>
    </p:extLst>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a:extLst>
              <a:ext uri="{FF2B5EF4-FFF2-40B4-BE49-F238E27FC236}">
                <a16:creationId xmlns:a16="http://schemas.microsoft.com/office/drawing/2014/main" xmlns="" id="{D6669E42-630A-A75D-6278-18FDD0CB5717}"/>
              </a:ext>
            </a:extLst>
          </p:cNvPr>
          <p:cNvGrpSpPr/>
          <p:nvPr/>
        </p:nvGrpSpPr>
        <p:grpSpPr>
          <a:xfrm>
            <a:off x="5704205" y="2711264"/>
            <a:ext cx="5062180" cy="1419846"/>
            <a:chOff x="5704205" y="2680809"/>
            <a:chExt cx="5062180" cy="1419846"/>
          </a:xfrm>
        </p:grpSpPr>
        <p:sp>
          <p:nvSpPr>
            <p:cNvPr id="2" name="TextBox 11">
              <a:extLst>
                <a:ext uri="{FF2B5EF4-FFF2-40B4-BE49-F238E27FC236}">
                  <a16:creationId xmlns:a16="http://schemas.microsoft.com/office/drawing/2014/main" xmlns="" id="{08CA5DA3-9C89-9590-E132-8F7B8E534D53}"/>
                </a:ext>
              </a:extLst>
            </p:cNvPr>
            <p:cNvSpPr txBox="1"/>
            <p:nvPr/>
          </p:nvSpPr>
          <p:spPr bwMode="auto">
            <a:xfrm>
              <a:off x="6591935" y="2765611"/>
              <a:ext cx="417445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拓展训练：写作技能培养</a:t>
              </a:r>
            </a:p>
          </p:txBody>
        </p:sp>
        <p:sp>
          <p:nvSpPr>
            <p:cNvPr id="5" name="TextBox 16">
              <a:extLst>
                <a:ext uri="{FF2B5EF4-FFF2-40B4-BE49-F238E27FC236}">
                  <a16:creationId xmlns:a16="http://schemas.microsoft.com/office/drawing/2014/main" xmlns="" id="{6AF6F591-1CD4-2C09-67E6-FD1454D82D9F}"/>
                </a:ext>
              </a:extLst>
            </p:cNvPr>
            <p:cNvSpPr txBox="1">
              <a:spLocks noChangeArrowheads="1"/>
            </p:cNvSpPr>
            <p:nvPr/>
          </p:nvSpPr>
          <p:spPr bwMode="auto">
            <a:xfrm>
              <a:off x="5704205" y="2680809"/>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02</a:t>
              </a:r>
            </a:p>
          </p:txBody>
        </p:sp>
        <p:sp>
          <p:nvSpPr>
            <p:cNvPr id="10" name="TextBox 11">
              <a:extLst>
                <a:ext uri="{FF2B5EF4-FFF2-40B4-BE49-F238E27FC236}">
                  <a16:creationId xmlns:a16="http://schemas.microsoft.com/office/drawing/2014/main" xmlns="" id="{F6936B14-D988-6663-9FBE-88C8434E2D5A}"/>
                </a:ext>
              </a:extLst>
            </p:cNvPr>
            <p:cNvSpPr txBox="1"/>
            <p:nvPr/>
          </p:nvSpPr>
          <p:spPr bwMode="auto">
            <a:xfrm>
              <a:off x="6591935" y="3274221"/>
              <a:ext cx="300595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主题微情节</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猛兽来袭</a:t>
              </a:r>
            </a:p>
          </p:txBody>
        </p:sp>
        <p:sp>
          <p:nvSpPr>
            <p:cNvPr id="11" name="TextBox 11">
              <a:extLst>
                <a:ext uri="{FF2B5EF4-FFF2-40B4-BE49-F238E27FC236}">
                  <a16:creationId xmlns:a16="http://schemas.microsoft.com/office/drawing/2014/main" xmlns="" id="{4E86639E-04A6-E7EB-BA69-227F2A2AE0DD}"/>
                </a:ext>
              </a:extLst>
            </p:cNvPr>
            <p:cNvSpPr txBox="1"/>
            <p:nvPr/>
          </p:nvSpPr>
          <p:spPr bwMode="auto">
            <a:xfrm>
              <a:off x="6591935" y="3700545"/>
              <a:ext cx="274947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情绪表达</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恐惧害怕</a:t>
              </a:r>
            </a:p>
          </p:txBody>
        </p:sp>
      </p:grpSp>
      <p:grpSp>
        <p:nvGrpSpPr>
          <p:cNvPr id="15" name="组合 14">
            <a:extLst>
              <a:ext uri="{FF2B5EF4-FFF2-40B4-BE49-F238E27FC236}">
                <a16:creationId xmlns:a16="http://schemas.microsoft.com/office/drawing/2014/main" xmlns="" id="{03DAFDBC-F426-A1F2-7DB2-3966FD1A562F}"/>
              </a:ext>
            </a:extLst>
          </p:cNvPr>
          <p:cNvGrpSpPr/>
          <p:nvPr/>
        </p:nvGrpSpPr>
        <p:grpSpPr>
          <a:xfrm>
            <a:off x="5701665" y="1411257"/>
            <a:ext cx="3747690" cy="1064795"/>
            <a:chOff x="5701665" y="1411257"/>
            <a:chExt cx="3747690" cy="1064795"/>
          </a:xfrm>
        </p:grpSpPr>
        <p:sp>
          <p:nvSpPr>
            <p:cNvPr id="3" name="TextBox 7">
              <a:extLst>
                <a:ext uri="{FF2B5EF4-FFF2-40B4-BE49-F238E27FC236}">
                  <a16:creationId xmlns:a16="http://schemas.microsoft.com/office/drawing/2014/main" xmlns="" id="{C4D1C1BC-008D-BA6C-F34A-09E957F4EF7E}"/>
                </a:ext>
              </a:extLst>
            </p:cNvPr>
            <p:cNvSpPr txBox="1"/>
            <p:nvPr/>
          </p:nvSpPr>
          <p:spPr bwMode="auto">
            <a:xfrm>
              <a:off x="6569710" y="1530438"/>
              <a:ext cx="1652310" cy="476726"/>
            </a:xfrm>
            <a:prstGeom prst="roundRect">
              <a:avLst/>
            </a:prstGeom>
            <a:solidFill>
              <a:srgbClr val="327DFA"/>
            </a:solidFill>
          </p:spPr>
          <p:txBody>
            <a:bodyPr wrap="none" tIns="0" bIns="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语篇演练</a:t>
              </a:r>
            </a:p>
          </p:txBody>
        </p:sp>
        <p:sp>
          <p:nvSpPr>
            <p:cNvPr id="4" name="TextBox 15">
              <a:extLst>
                <a:ext uri="{FF2B5EF4-FFF2-40B4-BE49-F238E27FC236}">
                  <a16:creationId xmlns:a16="http://schemas.microsoft.com/office/drawing/2014/main" xmlns="" id="{5AF98F64-8C85-609C-F137-AA8639E9B115}"/>
                </a:ext>
              </a:extLst>
            </p:cNvPr>
            <p:cNvSpPr txBox="1">
              <a:spLocks noChangeArrowheads="1"/>
            </p:cNvSpPr>
            <p:nvPr/>
          </p:nvSpPr>
          <p:spPr bwMode="auto">
            <a:xfrm>
              <a:off x="5701665" y="1411257"/>
              <a:ext cx="715089" cy="715089"/>
            </a:xfrm>
            <a:prstGeom prst="round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01</a:t>
              </a:r>
            </a:p>
          </p:txBody>
        </p:sp>
        <p:sp>
          <p:nvSpPr>
            <p:cNvPr id="13" name="TextBox 7">
              <a:extLst>
                <a:ext uri="{FF2B5EF4-FFF2-40B4-BE49-F238E27FC236}">
                  <a16:creationId xmlns:a16="http://schemas.microsoft.com/office/drawing/2014/main" xmlns="" id="{22878546-7FA1-22FF-FDA7-9419CD63FA19}"/>
                </a:ext>
              </a:extLst>
            </p:cNvPr>
            <p:cNvSpPr txBox="1"/>
            <p:nvPr/>
          </p:nvSpPr>
          <p:spPr bwMode="auto">
            <a:xfrm>
              <a:off x="6569709" y="2033378"/>
              <a:ext cx="2879646"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Thrilling Camping Trip</a:t>
              </a:r>
              <a:endPar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grpSp>
        <p:nvGrpSpPr>
          <p:cNvPr id="17" name="组合 16">
            <a:extLst>
              <a:ext uri="{FF2B5EF4-FFF2-40B4-BE49-F238E27FC236}">
                <a16:creationId xmlns:a16="http://schemas.microsoft.com/office/drawing/2014/main" xmlns="" id="{EB5E352D-9432-2776-B25A-340DF3BBBF25}"/>
              </a:ext>
            </a:extLst>
          </p:cNvPr>
          <p:cNvGrpSpPr/>
          <p:nvPr/>
        </p:nvGrpSpPr>
        <p:grpSpPr>
          <a:xfrm>
            <a:off x="5701665" y="4366321"/>
            <a:ext cx="4812266" cy="1004202"/>
            <a:chOff x="5701665" y="4366321"/>
            <a:chExt cx="4812266" cy="1004202"/>
          </a:xfrm>
        </p:grpSpPr>
        <p:sp>
          <p:nvSpPr>
            <p:cNvPr id="8" name="TextBox 13">
              <a:extLst>
                <a:ext uri="{FF2B5EF4-FFF2-40B4-BE49-F238E27FC236}">
                  <a16:creationId xmlns:a16="http://schemas.microsoft.com/office/drawing/2014/main" xmlns="" id="{48495C97-DFC1-909E-CCDC-06C928AF84C0}"/>
                </a:ext>
              </a:extLst>
            </p:cNvPr>
            <p:cNvSpPr txBox="1"/>
            <p:nvPr/>
          </p:nvSpPr>
          <p:spPr bwMode="auto">
            <a:xfrm>
              <a:off x="6591935" y="4451123"/>
              <a:ext cx="165231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语篇巩固</a:t>
              </a:r>
            </a:p>
          </p:txBody>
        </p:sp>
        <p:sp>
          <p:nvSpPr>
            <p:cNvPr id="9" name="TextBox 18">
              <a:extLst>
                <a:ext uri="{FF2B5EF4-FFF2-40B4-BE49-F238E27FC236}">
                  <a16:creationId xmlns:a16="http://schemas.microsoft.com/office/drawing/2014/main" xmlns="" id="{BD6C2B0E-41BA-631E-6C28-D780A467B1D0}"/>
                </a:ext>
              </a:extLst>
            </p:cNvPr>
            <p:cNvSpPr txBox="1">
              <a:spLocks noChangeArrowheads="1"/>
            </p:cNvSpPr>
            <p:nvPr/>
          </p:nvSpPr>
          <p:spPr bwMode="auto">
            <a:xfrm>
              <a:off x="5701665" y="4366321"/>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03</a:t>
              </a:r>
            </a:p>
          </p:txBody>
        </p:sp>
        <p:sp>
          <p:nvSpPr>
            <p:cNvPr id="14" name="TextBox 7">
              <a:extLst>
                <a:ext uri="{FF2B5EF4-FFF2-40B4-BE49-F238E27FC236}">
                  <a16:creationId xmlns:a16="http://schemas.microsoft.com/office/drawing/2014/main" xmlns="" id="{76151CBF-81BF-AFFF-F4DE-0A41735A021B}"/>
                </a:ext>
              </a:extLst>
            </p:cNvPr>
            <p:cNvSpPr txBox="1"/>
            <p:nvPr/>
          </p:nvSpPr>
          <p:spPr bwMode="auto">
            <a:xfrm>
              <a:off x="6588731" y="4927849"/>
              <a:ext cx="3925200"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Teacher Who Fought a Cougar </a:t>
              </a:r>
              <a:endPar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spTree>
    <p:extLst>
      <p:ext uri="{BB962C8B-B14F-4D97-AF65-F5344CB8AC3E}">
        <p14:creationId xmlns:p14="http://schemas.microsoft.com/office/powerpoint/2010/main" val="1116488502"/>
      </p:ext>
    </p:extLst>
  </p:cSld>
  <p:clrMapOvr>
    <a:masterClrMapping/>
  </p:clrMapOvr>
  <mc:AlternateContent>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1" name="图片 10">
            <a:extLst>
              <a:ext uri="{FF2B5EF4-FFF2-40B4-BE49-F238E27FC236}">
                <a16:creationId xmlns:a16="http://schemas.microsoft.com/office/drawing/2014/main" xmlns="" id="{998A905D-EC72-DEC6-C3E3-03A815A67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1" name="矩形 20">
            <a:extLst>
              <a:ext uri="{FF2B5EF4-FFF2-40B4-BE49-F238E27FC236}">
                <a16:creationId xmlns:a16="http://schemas.microsoft.com/office/drawing/2014/main" xmlns="" id="{FF388C19-7649-ECDC-4863-A73A9CAFA152}"/>
              </a:ext>
            </a:extLst>
          </p:cNvPr>
          <p:cNvSpPr/>
          <p:nvPr/>
        </p:nvSpPr>
        <p:spPr>
          <a:xfrm>
            <a:off x="-66" y="0"/>
            <a:ext cx="12192066" cy="6858000"/>
          </a:xfrm>
          <a:prstGeom prst="rect">
            <a:avLst/>
          </a:prstGeom>
          <a:gradFill flip="none" rotWithShape="1">
            <a:gsLst>
              <a:gs pos="0">
                <a:schemeClr val="bg1"/>
              </a:gs>
              <a:gs pos="50000">
                <a:schemeClr val="bg1">
                  <a:alpha val="70000"/>
                </a:schemeClr>
              </a:gs>
              <a:gs pos="29900">
                <a:srgbClr val="FFFFFF">
                  <a:alpha val="90000"/>
                </a:srgbClr>
              </a:gs>
              <a:gs pos="83000">
                <a:schemeClr val="bg1">
                  <a:alpha val="30000"/>
                </a:schemeClr>
              </a:gs>
              <a:gs pos="100000">
                <a:schemeClr val="bg1">
                  <a:alpha val="0"/>
                </a:schemeClr>
              </a:gs>
            </a:gsLst>
            <a:lin ang="81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任意多边形 21">
            <a:extLst>
              <a:ext uri="{FF2B5EF4-FFF2-40B4-BE49-F238E27FC236}">
                <a16:creationId xmlns:a16="http://schemas.microsoft.com/office/drawing/2014/main" xmlns="" id="{49667A09-8698-EEA6-32E0-70D702FC58F7}"/>
              </a:ext>
            </a:extLst>
          </p:cNvPr>
          <p:cNvSpPr/>
          <p:nvPr/>
        </p:nvSpPr>
        <p:spPr>
          <a:xfrm rot="16200000">
            <a:off x="8572312" y="3238311"/>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pic>
        <p:nvPicPr>
          <p:cNvPr id="9" name="图片 8" descr="PNG">
            <a:extLst>
              <a:ext uri="{FF2B5EF4-FFF2-40B4-BE49-F238E27FC236}">
                <a16:creationId xmlns:a16="http://schemas.microsoft.com/office/drawing/2014/main" xmlns="" id="{43DA1956-9185-A2D4-773C-3D52DAA39685}"/>
              </a:ext>
            </a:extLst>
          </p:cNvPr>
          <p:cNvPicPr>
            <a:picLocks noChangeAspect="1"/>
          </p:cNvPicPr>
          <p:nvPr/>
        </p:nvPicPr>
        <p:blipFill>
          <a:blip r:embed="rId3"/>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10" name="图片 9" descr="天学英语logo-左右-不加小字">
            <a:extLst>
              <a:ext uri="{FF2B5EF4-FFF2-40B4-BE49-F238E27FC236}">
                <a16:creationId xmlns:a16="http://schemas.microsoft.com/office/drawing/2014/main" xmlns="" id="{0046A808-A87B-D7D8-8F74-929E9962F2EB}"/>
              </a:ext>
            </a:extLst>
          </p:cNvPr>
          <p:cNvPicPr>
            <a:picLocks noChangeAspect="1"/>
          </p:cNvPicPr>
          <p:nvPr/>
        </p:nvPicPr>
        <p:blipFill>
          <a:blip r:embed="rId4"/>
          <a:stretch>
            <a:fillRect/>
          </a:stretch>
        </p:blipFill>
        <p:spPr>
          <a:xfrm>
            <a:off x="7630795" y="289560"/>
            <a:ext cx="4271645" cy="473075"/>
          </a:xfrm>
          <a:prstGeom prst="rect">
            <a:avLst/>
          </a:prstGeom>
        </p:spPr>
      </p:pic>
      <p:sp>
        <p:nvSpPr>
          <p:cNvPr id="12" name="文本框 11">
            <a:extLst>
              <a:ext uri="{FF2B5EF4-FFF2-40B4-BE49-F238E27FC236}">
                <a16:creationId xmlns:a16="http://schemas.microsoft.com/office/drawing/2014/main" xmlns="" id="{25BEEDA8-2F5C-B9BE-AFDC-278E9313EBA0}"/>
              </a:ext>
            </a:extLst>
          </p:cNvPr>
          <p:cNvSpPr txBox="1"/>
          <p:nvPr/>
        </p:nvSpPr>
        <p:spPr>
          <a:xfrm>
            <a:off x="6734630" y="2331763"/>
            <a:ext cx="2806700" cy="768350"/>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4400" b="1"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PART 01</a:t>
            </a:r>
          </a:p>
        </p:txBody>
      </p:sp>
      <p:sp>
        <p:nvSpPr>
          <p:cNvPr id="13" name="文本框 12">
            <a:extLst>
              <a:ext uri="{FF2B5EF4-FFF2-40B4-BE49-F238E27FC236}">
                <a16:creationId xmlns:a16="http://schemas.microsoft.com/office/drawing/2014/main" xmlns="" id="{8A3701E8-71F6-B2BD-5BEC-A3280F90ABAD}"/>
              </a:ext>
            </a:extLst>
          </p:cNvPr>
          <p:cNvSpPr txBox="1"/>
          <p:nvPr/>
        </p:nvSpPr>
        <p:spPr>
          <a:xfrm>
            <a:off x="7247110" y="3294392"/>
            <a:ext cx="2294219" cy="707886"/>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lang="zh-CN" altLang="en-US" sz="4000" b="1" noProof="0">
                <a:ln>
                  <a:noFill/>
                </a:ln>
                <a:solidFill>
                  <a:srgbClr val="327DFA"/>
                </a:solidFill>
                <a:effectLst/>
                <a:uLnTx/>
                <a:uFillTx/>
                <a:latin typeface="思源黑体 CN Bold" panose="020b0800000000000000" pitchFamily="34" charset="-122"/>
                <a:ea typeface="思源黑体 CN Bold" panose="020b0800000000000000" pitchFamily="34" charset="-122"/>
                <a:sym typeface="思源黑体 CN Regular" panose="020b0500000000000000" pitchFamily="34" charset="-122"/>
              </a:rPr>
              <a:t>语篇演练</a:t>
            </a:r>
            <a:endParaRPr kumimoji="0" lang="zh-CN" altLang="en-US" sz="4000" b="1" i="0" u="none" strike="noStrike" kern="1200" cap="none" spc="0" normalizeH="0" baseline="0" noProof="0">
              <a:ln>
                <a:noFill/>
              </a:ln>
              <a:solidFill>
                <a:srgbClr val="327DFA"/>
              </a:solidFill>
              <a:effectLst/>
              <a:uLnTx/>
              <a:uFillTx/>
              <a:latin typeface="思源黑体 CN Bold" panose="020b0800000000000000" pitchFamily="34" charset="-122"/>
              <a:ea typeface="思源黑体 CN Bold" panose="020b0800000000000000" pitchFamily="34" charset="-122"/>
              <a:sym typeface="思源黑体 CN Regular" panose="020b0500000000000000" pitchFamily="34" charset="-122"/>
            </a:endParaRPr>
          </a:p>
        </p:txBody>
      </p:sp>
      <p:sp>
        <p:nvSpPr>
          <p:cNvPr id="19" name="任意多边形: 形状 18">
            <a:extLst>
              <a:ext uri="{FF2B5EF4-FFF2-40B4-BE49-F238E27FC236}">
                <a16:creationId xmlns:a16="http://schemas.microsoft.com/office/drawing/2014/main" xmlns="" id="{CE711CDC-690E-B151-43FB-217F7E5E4B92}"/>
              </a:ext>
            </a:extLst>
          </p:cNvPr>
          <p:cNvSpPr/>
          <p:nvPr/>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22" name="直接连接符 21">
            <a:extLst>
              <a:ext uri="{FF2B5EF4-FFF2-40B4-BE49-F238E27FC236}">
                <a16:creationId xmlns:a16="http://schemas.microsoft.com/office/drawing/2014/main" xmlns="" id="{D5F07BC6-C73B-AEB4-EA46-C602147F6ADA}"/>
              </a:ext>
            </a:extLst>
          </p:cNvPr>
          <p:cNvCxnSpPr/>
          <p:nvPr/>
        </p:nvCxnSpPr>
        <p:spPr>
          <a:xfrm>
            <a:off x="8824686" y="3144746"/>
            <a:ext cx="537029" cy="0"/>
          </a:xfrm>
          <a:prstGeom prst="line">
            <a:avLst/>
          </a:prstGeom>
          <a:ln w="317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59302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660400" y="1544694"/>
            <a:ext cx="10858500" cy="41919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and his family went camping every summer. As it was becoming hotter, here came the camping time.</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family had been planning it for a long time and had decided on their destination — the Great National Forest. With food and equipment loaded into the car, the family set off. It was cool inside the car.</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Jared, Grady’s younger brother, played with a toy dinosaur and made a lot of noise. Grady’s mother talked excitedly with his father. Grady put on his headphones and listened to some music. He didn’t want to play with his brother or talk to anyone. After what seemed like hours, the car reached its destination. Grady unloaded his backpack and closed the car door.</a:t>
            </a:r>
          </a:p>
        </p:txBody>
      </p:sp>
      <p:sp>
        <p:nvSpPr>
          <p:cNvPr id="3" name="圆角矩形 3">
            <a:extLst>
              <a:ext uri="{FF2B5EF4-FFF2-40B4-BE49-F238E27FC236}">
                <a16:creationId xmlns:a16="http://schemas.microsoft.com/office/drawing/2014/main" xmlns=""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Thrilling Camping Trip</a:t>
            </a:r>
          </a:p>
        </p:txBody>
      </p:sp>
    </p:spTree>
    <p:extLst>
      <p:ext uri="{BB962C8B-B14F-4D97-AF65-F5344CB8AC3E}">
        <p14:creationId xmlns:p14="http://schemas.microsoft.com/office/powerpoint/2010/main" val="4153191114"/>
      </p:ext>
    </p:ext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660400" y="1544694"/>
            <a:ext cx="10858500" cy="42473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2913"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“This is going to be a long week,” he said unhappily to no one in particular. He looked around the campground. Hundreds of tall and green fir trees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枞树</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some as tall as church towers, covered the mountainside like a green carpet. It would be going dark soon. Grady had hoped the July weather wouldn’t be too hot but now he was feeling sticky.</a:t>
            </a:r>
          </a:p>
          <a:p>
            <a:pPr indent="442913"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hated camping, but it was something his family did every summer. His father liked cooking in the open air, telling stories about how to survive things like bear attacks and bee stings. His mother and Jared liked to hike and take pictures of animals. Jared had a collection of insect pictures that he had stuck to the walls in his half of their room. Grady didn’t like them and thought they proved that Jared was a strange kid.</a:t>
            </a:r>
          </a:p>
        </p:txBody>
      </p:sp>
      <p:sp>
        <p:nvSpPr>
          <p:cNvPr id="3" name="圆角矩形 3">
            <a:extLst>
              <a:ext uri="{FF2B5EF4-FFF2-40B4-BE49-F238E27FC236}">
                <a16:creationId xmlns:a16="http://schemas.microsoft.com/office/drawing/2014/main" xmlns=""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Thrilling Camping Trip</a:t>
            </a:r>
          </a:p>
        </p:txBody>
      </p:sp>
    </p:spTree>
    <p:extLst>
      <p:ext uri="{BB962C8B-B14F-4D97-AF65-F5344CB8AC3E}">
        <p14:creationId xmlns:p14="http://schemas.microsoft.com/office/powerpoint/2010/main" val="3678905290"/>
      </p:ext>
    </p:ext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569866" y="1633314"/>
            <a:ext cx="10858500" cy="47089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They set up camp — two tents, one for his parents and one for himself and Jared. While everyone else started preparing dinner, Grady, looking for somewhere to cool down, set off for the nearby stream, which was deep enough to swim in.</a:t>
            </a:r>
          </a:p>
          <a:p>
            <a:pPr indent="4572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续写要求：</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续写词数应为</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150</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左右； </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请按如下格式在答题卡的相应位置作答。</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 Grady got close to the stream, an adorable bear cub (</a:t>
            </a:r>
            <a:r>
              <a:rPr lang="zh-CN" altLang="en-US"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幼崽</a:t>
            </a: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caught his eye.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Turning around, he saw a large angry mother bear moving swiftly towards him.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p:txBody>
      </p:sp>
      <p:sp>
        <p:nvSpPr>
          <p:cNvPr id="3" name="圆角矩形 3">
            <a:extLst>
              <a:ext uri="{FF2B5EF4-FFF2-40B4-BE49-F238E27FC236}">
                <a16:creationId xmlns:a16="http://schemas.microsoft.com/office/drawing/2014/main" xmlns=""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Thrilling Camping Trip</a:t>
            </a:r>
          </a:p>
        </p:txBody>
      </p:sp>
    </p:spTree>
    <p:extLst>
      <p:ext uri="{BB962C8B-B14F-4D97-AF65-F5344CB8AC3E}">
        <p14:creationId xmlns:p14="http://schemas.microsoft.com/office/powerpoint/2010/main" val="599228559"/>
      </p:ext>
    </p:ext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1346200" y="1544694"/>
            <a:ext cx="3848100" cy="37856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go camping</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set off</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unload one’s backpack</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4. in the open air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5. a collection of</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6. set up camp</a:t>
            </a:r>
          </a:p>
        </p:txBody>
      </p:sp>
      <p:sp>
        <p:nvSpPr>
          <p:cNvPr id="5" name="文本框 4">
            <a:extLst>
              <a:ext uri="{FF2B5EF4-FFF2-40B4-BE49-F238E27FC236}">
                <a16:creationId xmlns:a16="http://schemas.microsoft.com/office/drawing/2014/main" xmlns=""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zh-CN" sz="2000" b="1" kern="100">
                <a:solidFill>
                  <a:srgbClr val="317CF9"/>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（一）找出词块对应的中文含义并连线</a:t>
            </a:r>
            <a:endParaRPr lang="zh-CN" altLang="zh-CN" b="1" kern="100">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FC11C844-A55F-D254-FADA-994CAF792CE2}"/>
              </a:ext>
            </a:extLst>
          </p:cNvPr>
          <p:cNvSpPr txBox="1"/>
          <p:nvPr/>
        </p:nvSpPr>
        <p:spPr>
          <a:xfrm>
            <a:off x="6096000" y="1544694"/>
            <a:ext cx="4191000" cy="37856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扎营</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出发</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一堆</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D.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在户外</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E.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去野营</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卸掉背包</a:t>
            </a:r>
          </a:p>
        </p:txBody>
      </p:sp>
      <p:cxnSp>
        <p:nvCxnSpPr>
          <p:cNvPr id="8" name="直接连接符 7">
            <a:extLst>
              <a:ext uri="{FF2B5EF4-FFF2-40B4-BE49-F238E27FC236}">
                <a16:creationId xmlns:a16="http://schemas.microsoft.com/office/drawing/2014/main" xmlns="" id="{CAC8C637-BB57-421F-AD2D-17D186A0E8D5}"/>
              </a:ext>
            </a:extLst>
          </p:cNvPr>
          <p:cNvCxnSpPr/>
          <p:nvPr/>
        </p:nvCxnSpPr>
        <p:spPr>
          <a:xfrm>
            <a:off x="3270250" y="1983475"/>
            <a:ext cx="2825750" cy="2411104"/>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a:extLst>
              <a:ext uri="{FF2B5EF4-FFF2-40B4-BE49-F238E27FC236}">
                <a16:creationId xmlns:a16="http://schemas.microsoft.com/office/drawing/2014/main" xmlns="" id="{8993CB9C-65B5-85E0-591C-C55139A79F51}"/>
              </a:ext>
            </a:extLst>
          </p:cNvPr>
          <p:cNvCxnSpPr/>
          <p:nvPr/>
        </p:nvCxnSpPr>
        <p:spPr>
          <a:xfrm>
            <a:off x="2824681" y="2589291"/>
            <a:ext cx="3266769"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xmlns="" id="{1BB841B7-E627-1973-FF77-2B6343707A52}"/>
              </a:ext>
            </a:extLst>
          </p:cNvPr>
          <p:cNvCxnSpPr/>
          <p:nvPr/>
        </p:nvCxnSpPr>
        <p:spPr>
          <a:xfrm>
            <a:off x="4055952" y="3268301"/>
            <a:ext cx="2040048" cy="175637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xmlns="" id="{F4D7A8BF-6911-FDA0-81DF-EFCC91D1DEB2}"/>
              </a:ext>
            </a:extLst>
          </p:cNvPr>
          <p:cNvCxnSpPr/>
          <p:nvPr/>
        </p:nvCxnSpPr>
        <p:spPr>
          <a:xfrm flipV="1">
            <a:off x="3413156" y="3793402"/>
            <a:ext cx="2678294" cy="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直接连接符 15">
            <a:extLst>
              <a:ext uri="{FF2B5EF4-FFF2-40B4-BE49-F238E27FC236}">
                <a16:creationId xmlns:a16="http://schemas.microsoft.com/office/drawing/2014/main" xmlns="" id="{1BFFB848-DD57-C7C4-EF9F-2B54A5F6293F}"/>
              </a:ext>
            </a:extLst>
          </p:cNvPr>
          <p:cNvCxnSpPr/>
          <p:nvPr/>
        </p:nvCxnSpPr>
        <p:spPr>
          <a:xfrm flipV="1">
            <a:off x="3270250" y="3195852"/>
            <a:ext cx="2821200" cy="1198727"/>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直接连接符 14">
            <a:extLst>
              <a:ext uri="{FF2B5EF4-FFF2-40B4-BE49-F238E27FC236}">
                <a16:creationId xmlns:a16="http://schemas.microsoft.com/office/drawing/2014/main" xmlns="" id="{1BFFB848-DD57-C7C4-EF9F-2B54A5F6293F}"/>
              </a:ext>
            </a:extLst>
          </p:cNvPr>
          <p:cNvCxnSpPr/>
          <p:nvPr/>
        </p:nvCxnSpPr>
        <p:spPr>
          <a:xfrm flipV="1">
            <a:off x="2955980" y="1983475"/>
            <a:ext cx="3135470" cy="3041199"/>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99242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a:extLst>
              <a:ext uri="{FF2B5EF4-FFF2-40B4-BE49-F238E27FC236}">
                <a16:creationId xmlns:a16="http://schemas.microsoft.com/office/drawing/2014/main" xmlns=""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（二）概括原文故事情节</a:t>
            </a:r>
            <a:endParaRPr lang="zh-CN" altLang="zh-CN" b="1" kern="100">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 name="文本框 6">
            <a:extLst>
              <a:ext uri="{FF2B5EF4-FFF2-40B4-BE49-F238E27FC236}">
                <a16:creationId xmlns:a16="http://schemas.microsoft.com/office/drawing/2014/main" xmlns="" id="{A417E47E-7D0C-D2A4-817F-1127573341E8}"/>
              </a:ext>
            </a:extLst>
          </p:cNvPr>
          <p:cNvSpPr txBox="1"/>
          <p:nvPr/>
        </p:nvSpPr>
        <p:spPr>
          <a:xfrm>
            <a:off x="660400" y="1708460"/>
            <a:ext cx="10858500" cy="28623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Grady’s family had the tradition of going camping every summer. After (1) __________ (discuss) for a long time, they (2) ________ (choose) the Great National Forest as their destination this year. They set off with the family squeezed into the car. (3) ________ (go) through a period of (4) __________ (bore) time, Grady finally saw the place. He looked around the campground with no pleasure. Although his family stuck to this habit every year, Grady still could not grasp its (5) __________ (important). Later, Grady looked for somewhere to cool down while others were (6) __________ (prepare) dinner.</a:t>
            </a:r>
          </a:p>
        </p:txBody>
      </p:sp>
      <p:sp>
        <p:nvSpPr>
          <p:cNvPr id="4" name="文本框 3">
            <a:extLst>
              <a:ext uri="{FF2B5EF4-FFF2-40B4-BE49-F238E27FC236}">
                <a16:creationId xmlns:a16="http://schemas.microsoft.com/office/drawing/2014/main" xmlns="" id="{39B1DEE0-687C-B3D5-F6B6-0F4A89632962}"/>
              </a:ext>
            </a:extLst>
          </p:cNvPr>
          <p:cNvSpPr txBox="1"/>
          <p:nvPr/>
        </p:nvSpPr>
        <p:spPr>
          <a:xfrm>
            <a:off x="8690732" y="1784875"/>
            <a:ext cx="219368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discussing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C55C0246-9D6E-9303-4723-FE3EC6E08EAD}"/>
              </a:ext>
            </a:extLst>
          </p:cNvPr>
          <p:cNvSpPr txBox="1"/>
          <p:nvPr/>
        </p:nvSpPr>
        <p:spPr>
          <a:xfrm>
            <a:off x="2982320" y="228320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chose </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8" name="文本框 7">
            <a:extLst>
              <a:ext uri="{FF2B5EF4-FFF2-40B4-BE49-F238E27FC236}">
                <a16:creationId xmlns:a16="http://schemas.microsoft.com/office/drawing/2014/main" xmlns="" id="{26AB8190-AE0A-5D79-FE96-F628B8263B04}"/>
              </a:ext>
            </a:extLst>
          </p:cNvPr>
          <p:cNvSpPr txBox="1"/>
          <p:nvPr/>
        </p:nvSpPr>
        <p:spPr>
          <a:xfrm>
            <a:off x="5744751" y="268331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Going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9" name="文本框 8">
            <a:extLst>
              <a:ext uri="{FF2B5EF4-FFF2-40B4-BE49-F238E27FC236}">
                <a16:creationId xmlns:a16="http://schemas.microsoft.com/office/drawing/2014/main" xmlns="" id="{4E7C656E-51F3-3EBF-45C6-F2D412C34C58}"/>
              </a:ext>
            </a:extLst>
          </p:cNvPr>
          <p:cNvSpPr txBox="1"/>
          <p:nvPr/>
        </p:nvSpPr>
        <p:spPr>
          <a:xfrm>
            <a:off x="9983576" y="2703299"/>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boring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0" name="文本框 9">
            <a:extLst>
              <a:ext uri="{FF2B5EF4-FFF2-40B4-BE49-F238E27FC236}">
                <a16:creationId xmlns:a16="http://schemas.microsoft.com/office/drawing/2014/main" xmlns="" id="{828C315B-984B-1958-2E6C-766E6B85960B}"/>
              </a:ext>
            </a:extLst>
          </p:cNvPr>
          <p:cNvSpPr txBox="1"/>
          <p:nvPr/>
        </p:nvSpPr>
        <p:spPr>
          <a:xfrm>
            <a:off x="8760862" y="3612957"/>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importance</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1" name="文本框 10">
            <a:extLst>
              <a:ext uri="{FF2B5EF4-FFF2-40B4-BE49-F238E27FC236}">
                <a16:creationId xmlns:a16="http://schemas.microsoft.com/office/drawing/2014/main" xmlns="" id="{B99EB7BE-8084-05D4-1B70-B9E858684D9E}"/>
              </a:ext>
            </a:extLst>
          </p:cNvPr>
          <p:cNvSpPr txBox="1"/>
          <p:nvPr/>
        </p:nvSpPr>
        <p:spPr>
          <a:xfrm>
            <a:off x="7964652" y="4076599"/>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preparing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96931340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P spid="1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a:extLst>
              <a:ext uri="{FF2B5EF4-FFF2-40B4-BE49-F238E27FC236}">
                <a16:creationId xmlns:a16="http://schemas.microsoft.com/office/drawing/2014/main" xmlns="" id="{83A078B0-A884-A87D-FE49-3F84A8CB5E63}"/>
              </a:ext>
            </a:extLst>
          </p:cNvPr>
          <p:cNvPicPr>
            <a:picLocks noChangeAspect="1"/>
          </p:cNvPicPr>
          <p:nvPr/>
        </p:nvPicPr>
        <p:blipFill>
          <a:blip r:embed="rId2"/>
          <a:stretch>
            <a:fillRect/>
          </a:stretch>
        </p:blipFill>
        <p:spPr>
          <a:xfrm>
            <a:off x="427752" y="1455881"/>
            <a:ext cx="7386845" cy="4289136"/>
          </a:xfrm>
          <a:prstGeom prst="rect">
            <a:avLst/>
          </a:prstGeom>
        </p:spPr>
      </p:pic>
    </p:spTree>
    <p:custDataLst>
      <p:tags r:id="rId3"/>
    </p:custDataLst>
    <p:extLst>
      <p:ext uri="{BB962C8B-B14F-4D97-AF65-F5344CB8AC3E}">
        <p14:creationId xmlns:p14="http://schemas.microsoft.com/office/powerpoint/2010/main" val="1237708442"/>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（一）语篇表达意图（</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why</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故事主题</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544694"/>
            <a:ext cx="10858500" cy="17851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阅读材料，找出最能体现故事主题的两个词。</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celebration 	② danger 	③ friendship </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④ survival        	⑤ belief	               ⑥ interest</a:t>
            </a:r>
          </a:p>
        </p:txBody>
      </p:sp>
      <p:sp>
        <p:nvSpPr>
          <p:cNvPr id="4" name="iconfont-1043-169336">
            <a:extLst>
              <a:ext uri="{FF2B5EF4-FFF2-40B4-BE49-F238E27FC236}">
                <a16:creationId xmlns:a16="http://schemas.microsoft.com/office/drawing/2014/main" xmlns="" id="{7581AFF3-D30F-E4D8-B7CE-880B9B7A5114}"/>
              </a:ext>
            </a:extLst>
          </p:cNvPr>
          <p:cNvSpPr/>
          <p:nvPr/>
        </p:nvSpPr>
        <p:spPr>
          <a:xfrm>
            <a:off x="3430494" y="2223956"/>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5" name="iconfont-1043-169336">
            <a:extLst>
              <a:ext uri="{FF2B5EF4-FFF2-40B4-BE49-F238E27FC236}">
                <a16:creationId xmlns:a16="http://schemas.microsoft.com/office/drawing/2014/main" xmlns="" id="{E9C53798-CBF8-8E04-85C8-7D248EEC235C}"/>
              </a:ext>
            </a:extLst>
          </p:cNvPr>
          <p:cNvSpPr/>
          <p:nvPr/>
        </p:nvSpPr>
        <p:spPr>
          <a:xfrm>
            <a:off x="1058486" y="2880334"/>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8950392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2005260"/>
            <a:ext cx="10858500" cy="23457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冲突：</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_________________________________________________</a:t>
            </a:r>
            <a:endPar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endParaRP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行动：</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解决：</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p:txBody>
      </p:sp>
      <p:sp>
        <p:nvSpPr>
          <p:cNvPr id="12" name="文本框 11">
            <a:extLst>
              <a:ext uri="{FF2B5EF4-FFF2-40B4-BE49-F238E27FC236}">
                <a16:creationId xmlns:a16="http://schemas.microsoft.com/office/drawing/2014/main" xmlns=""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）情节结构</a:t>
            </a:r>
          </a:p>
        </p:txBody>
      </p:sp>
      <p:sp>
        <p:nvSpPr>
          <p:cNvPr id="10" name="文本框 9">
            <a:extLst>
              <a:ext uri="{FF2B5EF4-FFF2-40B4-BE49-F238E27FC236}">
                <a16:creationId xmlns:a16="http://schemas.microsoft.com/office/drawing/2014/main" xmlns="" id="{1FE3BB36-D9F2-AE11-442F-A8CABFCB38B1}"/>
              </a:ext>
            </a:extLst>
          </p:cNvPr>
          <p:cNvSpPr txBox="1"/>
          <p:nvPr/>
        </p:nvSpPr>
        <p:spPr>
          <a:xfrm>
            <a:off x="1841499" y="2092741"/>
            <a:ext cx="664159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Grady</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露营时被小溪旁的小熊吸引，转身时发现大熊靠近。</a:t>
            </a:r>
          </a:p>
        </p:txBody>
      </p:sp>
      <p:sp>
        <p:nvSpPr>
          <p:cNvPr id="13" name="文本框 12">
            <a:extLst>
              <a:ext uri="{FF2B5EF4-FFF2-40B4-BE49-F238E27FC236}">
                <a16:creationId xmlns:a16="http://schemas.microsoft.com/office/drawing/2014/main" xmlns="" id="{34E94A8A-62B0-C0EE-85D6-D31DD56DE2F3}"/>
              </a:ext>
            </a:extLst>
          </p:cNvPr>
          <p:cNvSpPr txBox="1"/>
          <p:nvPr/>
        </p:nvSpPr>
        <p:spPr>
          <a:xfrm>
            <a:off x="695324" y="2660183"/>
            <a:ext cx="10823575" cy="2862322"/>
          </a:xfrm>
          <a:prstGeom prst="rect">
            <a:avLst/>
          </a:prstGeom>
          <a:solidFill>
            <a:schemeClr val="bg1"/>
          </a:solidFill>
          <a:ln>
            <a:solidFill>
              <a:schemeClr val="accent2"/>
            </a:solidFill>
          </a:ln>
          <a:effectLst>
            <a:outerShdw blurRad="50800" dist="38100" dir="2700000" algn="tl" rotWithShape="0">
              <a:prstClr val="black">
                <a:alpha val="40000"/>
              </a:prst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His father liked cooking in the open air, telling stories about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how to survive things like bear attacks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and bee stings.</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While everyone else started preparing dinner, Grady,</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looking for somewhere to cool down, set off for the nearby stream</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which was deep enough to swim in.</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 Grady got close to the stream, </a:t>
            </a:r>
            <a:r>
              <a:rPr lang="en-US" altLang="zh-CN" sz="2000" b="1" i="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an adorable bear cub (</a:t>
            </a:r>
            <a:r>
              <a:rPr lang="zh-CN" altLang="en-US" sz="2000" b="1" i="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幼崽</a:t>
            </a:r>
            <a:r>
              <a:rPr lang="en-US" altLang="zh-CN" sz="2000" b="1" i="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caught his eye</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Turning around, he saw</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 large angry mother bear moving swiftly towards him.</a:t>
            </a:r>
          </a:p>
        </p:txBody>
      </p:sp>
    </p:spTree>
    <p:extLst>
      <p:ext uri="{BB962C8B-B14F-4D97-AF65-F5344CB8AC3E}">
        <p14:creationId xmlns:p14="http://schemas.microsoft.com/office/powerpoint/2010/main" val="37399557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2005260"/>
            <a:ext cx="10858500" cy="24006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冲突：</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露营时被小溪旁的小熊吸引，转身时发现大熊靠近。</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行动：</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解决：</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a:t>
            </a:r>
          </a:p>
        </p:txBody>
      </p:sp>
      <p:sp>
        <p:nvSpPr>
          <p:cNvPr id="9" name="文本框 8">
            <a:extLst>
              <a:ext uri="{FF2B5EF4-FFF2-40B4-BE49-F238E27FC236}">
                <a16:creationId xmlns:a16="http://schemas.microsoft.com/office/drawing/2014/main" xmlns="" id="{A31BDA50-F5A8-FB73-1800-96A666A33165}"/>
              </a:ext>
            </a:extLst>
          </p:cNvPr>
          <p:cNvSpPr txBox="1"/>
          <p:nvPr/>
        </p:nvSpPr>
        <p:spPr>
          <a:xfrm>
            <a:off x="1841500" y="2978090"/>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跑向露营地，边跑边求救。</a:t>
            </a:r>
          </a:p>
        </p:txBody>
      </p:sp>
      <p:sp>
        <p:nvSpPr>
          <p:cNvPr id="11" name="文本框 10">
            <a:extLst>
              <a:ext uri="{FF2B5EF4-FFF2-40B4-BE49-F238E27FC236}">
                <a16:creationId xmlns:a16="http://schemas.microsoft.com/office/drawing/2014/main" xmlns="" id="{2BE647D3-AF3A-1588-07E1-67D1E7AC25D2}"/>
              </a:ext>
            </a:extLst>
          </p:cNvPr>
          <p:cNvSpPr txBox="1"/>
          <p:nvPr/>
        </p:nvSpPr>
        <p:spPr>
          <a:xfrm>
            <a:off x="1841500" y="3863439"/>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父亲及时出现，</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最终脱险。</a:t>
            </a:r>
          </a:p>
        </p:txBody>
      </p:sp>
      <p:sp>
        <p:nvSpPr>
          <p:cNvPr id="12" name="文本框 11">
            <a:extLst>
              <a:ext uri="{FF2B5EF4-FFF2-40B4-BE49-F238E27FC236}">
                <a16:creationId xmlns:a16="http://schemas.microsoft.com/office/drawing/2014/main" xmlns=""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）情节结构</a:t>
            </a:r>
          </a:p>
        </p:txBody>
      </p:sp>
    </p:spTree>
    <p:extLst>
      <p:ext uri="{BB962C8B-B14F-4D97-AF65-F5344CB8AC3E}">
        <p14:creationId xmlns:p14="http://schemas.microsoft.com/office/powerpoint/2010/main" val="9716323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）情节线索</a:t>
            </a:r>
          </a:p>
        </p:txBody>
      </p:sp>
      <p:grpSp>
        <p:nvGrpSpPr>
          <p:cNvPr id="39" name="组合 38">
            <a:extLst>
              <a:ext uri="{FF2B5EF4-FFF2-40B4-BE49-F238E27FC236}">
                <a16:creationId xmlns:a16="http://schemas.microsoft.com/office/drawing/2014/main" xmlns="" id="{F24C290F-3741-F7FA-E7CA-2572BB1073CC}"/>
              </a:ext>
            </a:extLst>
          </p:cNvPr>
          <p:cNvGrpSpPr/>
          <p:nvPr/>
        </p:nvGrpSpPr>
        <p:grpSpPr>
          <a:xfrm>
            <a:off x="469733" y="1841139"/>
            <a:ext cx="11130424" cy="2653170"/>
            <a:chOff x="41946" y="211083"/>
            <a:chExt cx="6302735" cy="1502802"/>
          </a:xfrm>
        </p:grpSpPr>
        <p:sp>
          <p:nvSpPr>
            <p:cNvPr id="40" name="TextBox 44">
              <a:extLst>
                <a:ext uri="{FF2B5EF4-FFF2-40B4-BE49-F238E27FC236}">
                  <a16:creationId xmlns:a16="http://schemas.microsoft.com/office/drawing/2014/main" xmlns="" id="{B37A33FC-D253-CF27-A9A9-886066410337}"/>
                </a:ext>
              </a:extLst>
            </p:cNvPr>
            <p:cNvSpPr txBox="1"/>
            <p:nvPr/>
          </p:nvSpPr>
          <p:spPr>
            <a:xfrm>
              <a:off x="41946" y="901454"/>
              <a:ext cx="1223126" cy="428212"/>
            </a:xfrm>
            <a:prstGeom prst="roundRect">
              <a:avLst>
                <a:gd name="adj" fmla="val 1337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b="1">
                  <a:solidFill>
                    <a:srgbClr val="000000"/>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Thrilling Camping Trip</a:t>
              </a:r>
              <a:endParaRPr lang="zh-CN" b="1" kern="100">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endParaRPr>
            </a:p>
          </p:txBody>
        </p:sp>
        <p:sp>
          <p:nvSpPr>
            <p:cNvPr id="41" name="TextBox 45">
              <a:extLst>
                <a:ext uri="{FF2B5EF4-FFF2-40B4-BE49-F238E27FC236}">
                  <a16:creationId xmlns:a16="http://schemas.microsoft.com/office/drawing/2014/main" xmlns="" id="{C80C3A72-D9B9-0692-D9E9-8D450D870663}"/>
                </a:ext>
              </a:extLst>
            </p:cNvPr>
            <p:cNvSpPr txBox="1"/>
            <p:nvPr/>
          </p:nvSpPr>
          <p:spPr>
            <a:xfrm>
              <a:off x="1282442" y="288064"/>
              <a:ext cx="1150681" cy="611731"/>
            </a:xfrm>
            <a:prstGeom prst="roundRect">
              <a:avLst>
                <a:gd name="adj" fmla="val 8559"/>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and his family went camping every summer.</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3" name="TextBox 48">
              <a:extLst>
                <a:ext uri="{FF2B5EF4-FFF2-40B4-BE49-F238E27FC236}">
                  <a16:creationId xmlns:a16="http://schemas.microsoft.com/office/drawing/2014/main" xmlns="" id="{B60E8FC8-9665-A3DB-F2D3-084EFB0EF410}"/>
                </a:ext>
              </a:extLst>
            </p:cNvPr>
            <p:cNvSpPr txBox="1"/>
            <p:nvPr/>
          </p:nvSpPr>
          <p:spPr>
            <a:xfrm>
              <a:off x="2653990" y="211083"/>
              <a:ext cx="1177974" cy="767052"/>
            </a:xfrm>
            <a:prstGeom prst="roundRect">
              <a:avLst>
                <a:gd name="adj" fmla="val 6916"/>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After what seemed like hours, the car reached its destination.</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4" name="TextBox 49">
              <a:extLst>
                <a:ext uri="{FF2B5EF4-FFF2-40B4-BE49-F238E27FC236}">
                  <a16:creationId xmlns:a16="http://schemas.microsoft.com/office/drawing/2014/main" xmlns="" id="{1E969A14-A55A-55EF-D6E4-A4AE8A58049F}"/>
                </a:ext>
              </a:extLst>
            </p:cNvPr>
            <p:cNvSpPr txBox="1"/>
            <p:nvPr/>
          </p:nvSpPr>
          <p:spPr>
            <a:xfrm>
              <a:off x="4040676" y="408540"/>
              <a:ext cx="892641" cy="372140"/>
            </a:xfrm>
            <a:prstGeom prst="roundRect">
              <a:avLst>
                <a:gd name="adj" fmla="val 820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They set up camp.</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5" name="TextBox 50">
              <a:extLst>
                <a:ext uri="{FF2B5EF4-FFF2-40B4-BE49-F238E27FC236}">
                  <a16:creationId xmlns:a16="http://schemas.microsoft.com/office/drawing/2014/main" xmlns="" id="{986FEF92-0AFC-01E1-A014-7DA32F80B6FF}"/>
                </a:ext>
              </a:extLst>
            </p:cNvPr>
            <p:cNvSpPr txBox="1"/>
            <p:nvPr/>
          </p:nvSpPr>
          <p:spPr>
            <a:xfrm>
              <a:off x="5166748" y="240143"/>
              <a:ext cx="1116350" cy="707575"/>
            </a:xfrm>
            <a:prstGeom prst="roundRect">
              <a:avLst>
                <a:gd name="adj" fmla="val 10792"/>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 Grady got close to the stream, an adorable bear cub caught his eye…</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6" name="TextBox 51">
              <a:extLst>
                <a:ext uri="{FF2B5EF4-FFF2-40B4-BE49-F238E27FC236}">
                  <a16:creationId xmlns:a16="http://schemas.microsoft.com/office/drawing/2014/main" xmlns="" id="{49592C01-E85A-F337-932E-6E27B2E4DD0D}"/>
                </a:ext>
              </a:extLst>
            </p:cNvPr>
            <p:cNvSpPr txBox="1"/>
            <p:nvPr/>
          </p:nvSpPr>
          <p:spPr>
            <a:xfrm>
              <a:off x="1282434" y="1274433"/>
              <a:ext cx="1150688" cy="439451"/>
            </a:xfrm>
            <a:prstGeom prst="roundRect">
              <a:avLst>
                <a:gd name="adj" fmla="val 11718"/>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hated camping.</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7" name="TextBox 52">
              <a:extLst>
                <a:ext uri="{FF2B5EF4-FFF2-40B4-BE49-F238E27FC236}">
                  <a16:creationId xmlns:a16="http://schemas.microsoft.com/office/drawing/2014/main" xmlns="" id="{950574BA-0672-80A5-5EAC-CACAEE458D58}"/>
                </a:ext>
              </a:extLst>
            </p:cNvPr>
            <p:cNvSpPr txBox="1"/>
            <p:nvPr/>
          </p:nvSpPr>
          <p:spPr>
            <a:xfrm>
              <a:off x="2672511" y="1387888"/>
              <a:ext cx="1159453" cy="213402"/>
            </a:xfrm>
            <a:prstGeom prst="roundRect">
              <a:avLst>
                <a:gd name="adj" fmla="val 12539"/>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9" name="TextBox 54">
              <a:extLst>
                <a:ext uri="{FF2B5EF4-FFF2-40B4-BE49-F238E27FC236}">
                  <a16:creationId xmlns:a16="http://schemas.microsoft.com/office/drawing/2014/main" xmlns="" id="{5C38B7FA-376B-EDD0-6EF5-C9D360A7AD59}"/>
                </a:ext>
              </a:extLst>
            </p:cNvPr>
            <p:cNvSpPr txBox="1"/>
            <p:nvPr/>
          </p:nvSpPr>
          <p:spPr>
            <a:xfrm>
              <a:off x="4040675" y="1390219"/>
              <a:ext cx="892641" cy="209571"/>
            </a:xfrm>
            <a:prstGeom prst="roundRect">
              <a:avLst>
                <a:gd name="adj" fmla="val 961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0" name="TextBox 55">
              <a:extLst>
                <a:ext uri="{FF2B5EF4-FFF2-40B4-BE49-F238E27FC236}">
                  <a16:creationId xmlns:a16="http://schemas.microsoft.com/office/drawing/2014/main" xmlns="" id="{0E51925D-75BA-56CC-8BF7-AE2770ACD214}"/>
                </a:ext>
              </a:extLst>
            </p:cNvPr>
            <p:cNvSpPr txBox="1"/>
            <p:nvPr/>
          </p:nvSpPr>
          <p:spPr>
            <a:xfrm>
              <a:off x="5220438" y="1378590"/>
              <a:ext cx="1025326" cy="211487"/>
            </a:xfrm>
            <a:prstGeom prst="roundRect">
              <a:avLst>
                <a:gd name="adj" fmla="val 12261"/>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51" name="肘形连接符 154">
              <a:extLst>
                <a:ext uri="{FF2B5EF4-FFF2-40B4-BE49-F238E27FC236}">
                  <a16:creationId xmlns:a16="http://schemas.microsoft.com/office/drawing/2014/main" xmlns="" id="{E097F55B-FA48-F0F1-D4C1-4F56B0F206FC}"/>
                </a:ext>
              </a:extLst>
            </p:cNvPr>
            <p:cNvCxnSpPr>
              <a:stCxn id="40" idx="0"/>
              <a:endCxn id="41" idx="1"/>
            </p:cNvCxnSpPr>
            <p:nvPr/>
          </p:nvCxnSpPr>
          <p:spPr>
            <a:xfrm rot="5400000" flipH="1" flipV="1">
              <a:off x="814214" y="433226"/>
              <a:ext cx="307525" cy="628932"/>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2" name="肘形连接符 155">
              <a:extLst>
                <a:ext uri="{FF2B5EF4-FFF2-40B4-BE49-F238E27FC236}">
                  <a16:creationId xmlns:a16="http://schemas.microsoft.com/office/drawing/2014/main" xmlns="" id="{50504DC3-1A81-62F7-DFCA-EA5993FC3F65}"/>
                </a:ext>
              </a:extLst>
            </p:cNvPr>
            <p:cNvCxnSpPr>
              <a:stCxn id="40" idx="2"/>
              <a:endCxn id="46" idx="1"/>
            </p:cNvCxnSpPr>
            <p:nvPr/>
          </p:nvCxnSpPr>
          <p:spPr>
            <a:xfrm rot="16200000" flipH="1">
              <a:off x="885726" y="1097450"/>
              <a:ext cx="164492" cy="628925"/>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3" name="直接箭头连接符 52">
              <a:extLst>
                <a:ext uri="{FF2B5EF4-FFF2-40B4-BE49-F238E27FC236}">
                  <a16:creationId xmlns:a16="http://schemas.microsoft.com/office/drawing/2014/main" xmlns="" id="{4764D1A7-5E31-1B1B-E1C2-0BBF54BE04F3}"/>
                </a:ext>
              </a:extLst>
            </p:cNvPr>
            <p:cNvCxnSpPr>
              <a:stCxn id="43" idx="3"/>
              <a:endCxn id="44" idx="1"/>
            </p:cNvCxnSpPr>
            <p:nvPr/>
          </p:nvCxnSpPr>
          <p:spPr>
            <a:xfrm>
              <a:off x="3831964" y="594609"/>
              <a:ext cx="208712"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4" name="直接箭头连接符 53">
              <a:extLst>
                <a:ext uri="{FF2B5EF4-FFF2-40B4-BE49-F238E27FC236}">
                  <a16:creationId xmlns:a16="http://schemas.microsoft.com/office/drawing/2014/main" xmlns="" id="{1945821B-CD9C-0956-5E74-9CEB814421B5}"/>
                </a:ext>
              </a:extLst>
            </p:cNvPr>
            <p:cNvCxnSpPr>
              <a:stCxn id="41" idx="3"/>
              <a:endCxn id="43" idx="1"/>
            </p:cNvCxnSpPr>
            <p:nvPr/>
          </p:nvCxnSpPr>
          <p:spPr>
            <a:xfrm>
              <a:off x="2433123" y="593930"/>
              <a:ext cx="220867" cy="68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6" name="直接箭头连接符 55">
              <a:extLst>
                <a:ext uri="{FF2B5EF4-FFF2-40B4-BE49-F238E27FC236}">
                  <a16:creationId xmlns:a16="http://schemas.microsoft.com/office/drawing/2014/main" xmlns="" id="{4DF50F12-9D32-8B29-63E5-3836DEC0B4C4}"/>
                </a:ext>
              </a:extLst>
            </p:cNvPr>
            <p:cNvCxnSpPr>
              <a:stCxn id="44" idx="3"/>
              <a:endCxn id="45" idx="1"/>
            </p:cNvCxnSpPr>
            <p:nvPr/>
          </p:nvCxnSpPr>
          <p:spPr>
            <a:xfrm flipV="1">
              <a:off x="4933317" y="593931"/>
              <a:ext cx="233431" cy="68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7" name="直接箭头连接符 56">
              <a:extLst>
                <a:ext uri="{FF2B5EF4-FFF2-40B4-BE49-F238E27FC236}">
                  <a16:creationId xmlns:a16="http://schemas.microsoft.com/office/drawing/2014/main" xmlns="" id="{C4D425BD-74DC-3EDB-9E94-FE24638B7EDE}"/>
                </a:ext>
              </a:extLst>
            </p:cNvPr>
            <p:cNvCxnSpPr>
              <a:stCxn id="46" idx="3"/>
              <a:endCxn id="47" idx="1"/>
            </p:cNvCxnSpPr>
            <p:nvPr/>
          </p:nvCxnSpPr>
          <p:spPr>
            <a:xfrm>
              <a:off x="2433122" y="1494159"/>
              <a:ext cx="239389" cy="43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8" name="直接箭头连接符 57">
              <a:extLst>
                <a:ext uri="{FF2B5EF4-FFF2-40B4-BE49-F238E27FC236}">
                  <a16:creationId xmlns:a16="http://schemas.microsoft.com/office/drawing/2014/main" xmlns="" id="{C01450A1-AC7B-050F-5C83-ADF8A1D4CB62}"/>
                </a:ext>
              </a:extLst>
            </p:cNvPr>
            <p:cNvCxnSpPr>
              <a:stCxn id="47" idx="3"/>
              <a:endCxn id="49" idx="1"/>
            </p:cNvCxnSpPr>
            <p:nvPr/>
          </p:nvCxnSpPr>
          <p:spPr>
            <a:xfrm>
              <a:off x="3831964" y="1494589"/>
              <a:ext cx="208711" cy="415"/>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60" name="直接箭头连接符 59">
              <a:extLst>
                <a:ext uri="{FF2B5EF4-FFF2-40B4-BE49-F238E27FC236}">
                  <a16:creationId xmlns:a16="http://schemas.microsoft.com/office/drawing/2014/main" xmlns="" id="{408F758B-FBBB-B973-94F2-569D7E7E43F4}"/>
                </a:ext>
              </a:extLst>
            </p:cNvPr>
            <p:cNvCxnSpPr>
              <a:stCxn id="49" idx="3"/>
              <a:endCxn id="50" idx="1"/>
            </p:cNvCxnSpPr>
            <p:nvPr/>
          </p:nvCxnSpPr>
          <p:spPr>
            <a:xfrm flipV="1">
              <a:off x="4933316" y="1484334"/>
              <a:ext cx="287122" cy="1067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sp>
          <p:nvSpPr>
            <p:cNvPr id="61" name="TextBox 164">
              <a:extLst>
                <a:ext uri="{FF2B5EF4-FFF2-40B4-BE49-F238E27FC236}">
                  <a16:creationId xmlns:a16="http://schemas.microsoft.com/office/drawing/2014/main" xmlns="" id="{0046C5AB-C33F-D22B-91CC-3642CE862B76}"/>
                </a:ext>
              </a:extLst>
            </p:cNvPr>
            <p:cNvSpPr txBox="1"/>
            <p:nvPr/>
          </p:nvSpPr>
          <p:spPr>
            <a:xfrm>
              <a:off x="623887" y="427105"/>
              <a:ext cx="487290"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事件</a:t>
              </a: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2" name="TextBox 165">
              <a:extLst>
                <a:ext uri="{FF2B5EF4-FFF2-40B4-BE49-F238E27FC236}">
                  <a16:creationId xmlns:a16="http://schemas.microsoft.com/office/drawing/2014/main" xmlns="" id="{8F99C10A-FAA1-537D-AA4F-C92AC758433F}"/>
                </a:ext>
              </a:extLst>
            </p:cNvPr>
            <p:cNvSpPr txBox="1"/>
            <p:nvPr/>
          </p:nvSpPr>
          <p:spPr>
            <a:xfrm>
              <a:off x="623887" y="1515808"/>
              <a:ext cx="487925"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情感线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3" name="圆角矩形 174">
              <a:extLst>
                <a:ext uri="{FF2B5EF4-FFF2-40B4-BE49-F238E27FC236}">
                  <a16:creationId xmlns:a16="http://schemas.microsoft.com/office/drawing/2014/main" xmlns="" id="{0868BEE7-F551-FE43-B2B3-694F1E1B8507}"/>
                </a:ext>
              </a:extLst>
            </p:cNvPr>
            <p:cNvSpPr/>
            <p:nvPr/>
          </p:nvSpPr>
          <p:spPr>
            <a:xfrm>
              <a:off x="5107651" y="211083"/>
              <a:ext cx="1237030" cy="1502799"/>
            </a:xfrm>
            <a:prstGeom prst="roundRect">
              <a:avLst>
                <a:gd name="adj" fmla="val 6679"/>
              </a:avLst>
            </a:prstGeom>
            <a:noFill/>
            <a:ln w="9525">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4" name="TextBox 175">
              <a:extLst>
                <a:ext uri="{FF2B5EF4-FFF2-40B4-BE49-F238E27FC236}">
                  <a16:creationId xmlns:a16="http://schemas.microsoft.com/office/drawing/2014/main" xmlns="" id="{6E2BA9D7-8B05-46FC-FE26-604F8A895C1F}"/>
                </a:ext>
              </a:extLst>
            </p:cNvPr>
            <p:cNvSpPr txBox="1"/>
            <p:nvPr/>
          </p:nvSpPr>
          <p:spPr>
            <a:xfrm>
              <a:off x="5304158" y="1082625"/>
              <a:ext cx="857885" cy="156897"/>
            </a:xfrm>
            <a:prstGeom prst="rect">
              <a:avLst/>
            </a:prstGeom>
            <a:noFill/>
          </p:spPr>
          <p:txBody>
            <a:bodyPr wrap="square" lIns="36000" tIns="0" rIns="3600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5" name="TextBox 177">
              <a:extLst>
                <a:ext uri="{FF2B5EF4-FFF2-40B4-BE49-F238E27FC236}">
                  <a16:creationId xmlns:a16="http://schemas.microsoft.com/office/drawing/2014/main" xmlns="" id="{FF1F3FCD-0CFA-8ED0-66B0-7C6FC635906B}"/>
                </a:ext>
              </a:extLst>
            </p:cNvPr>
            <p:cNvSpPr txBox="1"/>
            <p:nvPr/>
          </p:nvSpPr>
          <p:spPr>
            <a:xfrm>
              <a:off x="3129167" y="1065237"/>
              <a:ext cx="287655"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6" name="TextBox 178">
              <a:extLst>
                <a:ext uri="{FF2B5EF4-FFF2-40B4-BE49-F238E27FC236}">
                  <a16:creationId xmlns:a16="http://schemas.microsoft.com/office/drawing/2014/main" xmlns="" id="{A9BE9F2F-6DA6-FCF2-1874-910B27A84F34}"/>
                </a:ext>
              </a:extLst>
            </p:cNvPr>
            <p:cNvSpPr txBox="1"/>
            <p:nvPr/>
          </p:nvSpPr>
          <p:spPr>
            <a:xfrm>
              <a:off x="4393254" y="1069932"/>
              <a:ext cx="288290"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sp>
        <p:nvSpPr>
          <p:cNvPr id="81" name="文本框 80">
            <a:extLst>
              <a:ext uri="{FF2B5EF4-FFF2-40B4-BE49-F238E27FC236}">
                <a16:creationId xmlns:a16="http://schemas.microsoft.com/office/drawing/2014/main" xmlns="" id="{276A1977-7C9F-BC2D-ACAC-C68A9B8670A1}"/>
              </a:ext>
            </a:extLst>
          </p:cNvPr>
          <p:cNvSpPr txBox="1"/>
          <p:nvPr/>
        </p:nvSpPr>
        <p:spPr>
          <a:xfrm>
            <a:off x="1032993" y="4585910"/>
            <a:ext cx="9697629" cy="14773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在①②两个事件发生时，</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分别有怎样的情感？</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He felt bored.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He felt unhappy.</a:t>
            </a:r>
          </a:p>
        </p:txBody>
      </p:sp>
      <p:sp>
        <p:nvSpPr>
          <p:cNvPr id="68" name="文本框 67">
            <a:extLst>
              <a:ext uri="{FF2B5EF4-FFF2-40B4-BE49-F238E27FC236}">
                <a16:creationId xmlns:a16="http://schemas.microsoft.com/office/drawing/2014/main" xmlns="" id="{F79DFA90-BDAF-D946-9F65-39EF4914438C}"/>
              </a:ext>
            </a:extLst>
          </p:cNvPr>
          <p:cNvSpPr txBox="1"/>
          <p:nvPr/>
        </p:nvSpPr>
        <p:spPr>
          <a:xfrm>
            <a:off x="5358642" y="3898405"/>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0" name="文本框 69">
            <a:extLst>
              <a:ext uri="{FF2B5EF4-FFF2-40B4-BE49-F238E27FC236}">
                <a16:creationId xmlns:a16="http://schemas.microsoft.com/office/drawing/2014/main" xmlns="" id="{B20B44E7-BF53-C358-C7DB-BAD6E4986E97}"/>
              </a:ext>
            </a:extLst>
          </p:cNvPr>
          <p:cNvSpPr txBox="1"/>
          <p:nvPr/>
        </p:nvSpPr>
        <p:spPr>
          <a:xfrm>
            <a:off x="7643855" y="3906330"/>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892732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7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4" name="直接连接符 13">
            <a:extLst>
              <a:ext uri="{FF2B5EF4-FFF2-40B4-BE49-F238E27FC236}">
                <a16:creationId xmlns:a16="http://schemas.microsoft.com/office/drawing/2014/main" xmlns="" id="{B8D97C1D-5F5B-61EA-6B50-36E6371F6D70}"/>
              </a:ext>
            </a:extLst>
          </p:cNvPr>
          <p:cNvCxnSpPr/>
          <p:nvPr/>
        </p:nvCxnSpPr>
        <p:spPr>
          <a:xfrm>
            <a:off x="7852756" y="2654438"/>
            <a:ext cx="3101937"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4" name="文本框 33">
            <a:extLst>
              <a:ext uri="{FF2B5EF4-FFF2-40B4-BE49-F238E27FC236}">
                <a16:creationId xmlns:a16="http://schemas.microsoft.com/office/drawing/2014/main" xmlns="" id="{ED0D0DD0-9F43-F5B3-A452-51AA6778E8C7}"/>
              </a:ext>
            </a:extLst>
          </p:cNvPr>
          <p:cNvSpPr txBox="1"/>
          <p:nvPr/>
        </p:nvSpPr>
        <p:spPr>
          <a:xfrm>
            <a:off x="344032" y="1837443"/>
            <a:ext cx="11579381" cy="1252715"/>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原文中含有不少伏笔，可以根据它们合理推测后续可能发生的一些情节，如：</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His father liked cooking in the open air, telling stories about how to survive things like bear attacks and bee stings.</a:t>
            </a:r>
          </a:p>
        </p:txBody>
      </p: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）伏笔与呼应</a:t>
            </a:r>
          </a:p>
        </p:txBody>
      </p:sp>
      <p:grpSp>
        <p:nvGrpSpPr>
          <p:cNvPr id="4" name="组合 3">
            <a:extLst>
              <a:ext uri="{FF2B5EF4-FFF2-40B4-BE49-F238E27FC236}">
                <a16:creationId xmlns:a16="http://schemas.microsoft.com/office/drawing/2014/main" xmlns="" id="{E8B5273B-6D0B-B90F-E0EA-5579FC23D7EA}"/>
              </a:ext>
            </a:extLst>
          </p:cNvPr>
          <p:cNvGrpSpPr/>
          <p:nvPr/>
        </p:nvGrpSpPr>
        <p:grpSpPr>
          <a:xfrm>
            <a:off x="598439" y="3179763"/>
            <a:ext cx="11070563" cy="800338"/>
            <a:chOff x="695325" y="4711096"/>
            <a:chExt cx="10823575" cy="800338"/>
          </a:xfrm>
        </p:grpSpPr>
        <p:sp>
          <p:nvSpPr>
            <p:cNvPr id="81" name="文本框 80">
              <a:extLst>
                <a:ext uri="{FF2B5EF4-FFF2-40B4-BE49-F238E27FC236}">
                  <a16:creationId xmlns:a16="http://schemas.microsoft.com/office/drawing/2014/main" xmlns="" id="{276A1977-7C9F-BC2D-ACAC-C68A9B8670A1}"/>
                </a:ext>
              </a:extLst>
            </p:cNvPr>
            <p:cNvSpPr txBox="1"/>
            <p:nvPr/>
          </p:nvSpPr>
          <p:spPr>
            <a:xfrm>
              <a:off x="695325" y="4947383"/>
              <a:ext cx="10823575" cy="564051"/>
            </a:xfrm>
            <a:prstGeom prst="rect">
              <a:avLst/>
            </a:prstGeom>
            <a:solidFill>
              <a:schemeClr val="accent5">
                <a:lumMod val="20000"/>
                <a:lumOff val="80000"/>
              </a:schemeClr>
            </a:solidFill>
            <a:ln>
              <a:solidFill>
                <a:schemeClr val="accent5">
                  <a:lumMod val="40000"/>
                  <a:lumOff val="60000"/>
                </a:schemeClr>
              </a:solidFill>
            </a:ln>
            <a:effectLst>
              <a:outerShdw blurRad="50800" dist="38100" algn="l" rotWithShape="0">
                <a:prstClr val="black">
                  <a:alpha val="40000"/>
                </a:prstClr>
              </a:outerShdw>
            </a:effectLst>
          </p:spPr>
          <p:txBody>
            <a:bodyPr wrap="square" tIns="108000"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这个句子表明爸爸经常给孩子们讲被动物袭击时的求生方法，从而为抵御熊的袭击作好铺垫。</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5" name="矩形: 圆角 34">
              <a:extLst>
                <a:ext uri="{FF2B5EF4-FFF2-40B4-BE49-F238E27FC236}">
                  <a16:creationId xmlns:a16="http://schemas.microsoft.com/office/drawing/2014/main" xmlns="" id="{32C1474D-97CA-B6C1-DB1F-526E828EB9FA}"/>
                </a:ext>
              </a:extLst>
            </p:cNvPr>
            <p:cNvSpPr/>
            <p:nvPr/>
          </p:nvSpPr>
          <p:spPr>
            <a:xfrm>
              <a:off x="695325" y="4711096"/>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分析</a:t>
              </a:r>
            </a:p>
          </p:txBody>
        </p:sp>
      </p:grpSp>
      <p:sp>
        <p:nvSpPr>
          <p:cNvPr id="15" name="矩形: 圆角 34">
            <a:extLst>
              <a:ext uri="{FF2B5EF4-FFF2-40B4-BE49-F238E27FC236}">
                <a16:creationId xmlns:a16="http://schemas.microsoft.com/office/drawing/2014/main" xmlns="" id="{32C1474D-97CA-B6C1-DB1F-526E828EB9FA}"/>
              </a:ext>
            </a:extLst>
          </p:cNvPr>
          <p:cNvSpPr/>
          <p:nvPr/>
        </p:nvSpPr>
        <p:spPr>
          <a:xfrm>
            <a:off x="873470" y="4426736"/>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练习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7" name="文本框 4">
            <a:extLst>
              <a:ext uri="{FF2B5EF4-FFF2-40B4-BE49-F238E27FC236}">
                <a16:creationId xmlns:a16="http://schemas.microsoft.com/office/drawing/2014/main" xmlns="" id="{FDDDBBC4-6B66-DCCF-4208-D092AFB90109}"/>
              </a:ext>
            </a:extLst>
          </p:cNvPr>
          <p:cNvSpPr txBox="1"/>
          <p:nvPr/>
        </p:nvSpPr>
        <p:spPr>
          <a:xfrm>
            <a:off x="2020626" y="4406681"/>
            <a:ext cx="8227902" cy="400110"/>
          </a:xfrm>
          <a:prstGeom prst="rect">
            <a:avLst/>
          </a:prstGeom>
          <a:noFill/>
        </p:spPr>
        <p:txBody>
          <a:bodyPr wrap="square" rtlCol="0" anchor="ctr" anchorCtr="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0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根据文中出现的以下伏笔，预测续写部分可能出现的情节。</a:t>
            </a:r>
          </a:p>
        </p:txBody>
      </p:sp>
      <p:sp>
        <p:nvSpPr>
          <p:cNvPr id="18" name="文本框 33">
            <a:extLst>
              <a:ext uri="{FF2B5EF4-FFF2-40B4-BE49-F238E27FC236}">
                <a16:creationId xmlns:a16="http://schemas.microsoft.com/office/drawing/2014/main" xmlns="" id="{ED0D0DD0-9F43-F5B3-A452-51AA6778E8C7}"/>
              </a:ext>
            </a:extLst>
          </p:cNvPr>
          <p:cNvSpPr txBox="1"/>
          <p:nvPr/>
        </p:nvSpPr>
        <p:spPr>
          <a:xfrm>
            <a:off x="568979" y="4954185"/>
            <a:ext cx="10972783" cy="9603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His mother and Jared liked to hike and take pictures of animals.</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a:t>
            </a:r>
          </a:p>
        </p:txBody>
      </p:sp>
      <p:sp>
        <p:nvSpPr>
          <p:cNvPr id="19" name="文本框 7">
            <a:extLst>
              <a:ext uri="{FF2B5EF4-FFF2-40B4-BE49-F238E27FC236}">
                <a16:creationId xmlns:a16="http://schemas.microsoft.com/office/drawing/2014/main" xmlns="" id="{E2C8D318-47F0-8176-498C-5C00F7CA6361}"/>
              </a:ext>
            </a:extLst>
          </p:cNvPr>
          <p:cNvSpPr txBox="1"/>
          <p:nvPr/>
        </p:nvSpPr>
        <p:spPr>
          <a:xfrm>
            <a:off x="1445976" y="5434349"/>
            <a:ext cx="988896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妈妈和</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Jared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可能会给熊拍照。</a:t>
            </a:r>
          </a:p>
        </p:txBody>
      </p:sp>
    </p:spTree>
    <p:custDataLst>
      <p:tags r:id="rId2"/>
    </p:custDataLst>
    <p:extLst>
      <p:ext uri="{BB962C8B-B14F-4D97-AF65-F5344CB8AC3E}">
        <p14:creationId xmlns:p14="http://schemas.microsoft.com/office/powerpoint/2010/main" val="19346816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dur="1"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18" grpId="0"/>
      <p:bldP spid="1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）主次人物</a:t>
            </a: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933866"/>
            <a:ext cx="10972783" cy="9628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在这个故事中，</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是主要人物，父母和弟弟是次要人物。矛盾双方是</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bear</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。分析续写段首句可知，后续情节中可能出现的人物有：</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矩形 3"/>
          <p:cNvSpPr/>
          <p:nvPr/>
        </p:nvSpPr>
        <p:spPr>
          <a:xfrm>
            <a:off x="6453439" y="2409420"/>
            <a:ext cx="210826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Grady</a:t>
            </a:r>
            <a:r>
              <a:rPr lang="zh-CN"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及他的家人</a:t>
            </a:r>
          </a:p>
        </p:txBody>
      </p:sp>
    </p:spTree>
    <p:custDataLst>
      <p:tags r:id="rId2"/>
    </p:custDataLst>
    <p:extLst>
      <p:ext uri="{BB962C8B-B14F-4D97-AF65-F5344CB8AC3E}">
        <p14:creationId xmlns:p14="http://schemas.microsoft.com/office/powerpoint/2010/main" val="29327412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a:extLst>
              <a:ext uri="{FF2B5EF4-FFF2-40B4-BE49-F238E27FC236}">
                <a16:creationId xmlns:a16="http://schemas.microsoft.com/office/drawing/2014/main" xmlns="" id="{E2C8D318-47F0-8176-498C-5C00F7CA6361}"/>
              </a:ext>
            </a:extLst>
          </p:cNvPr>
          <p:cNvSpPr txBox="1"/>
          <p:nvPr/>
        </p:nvSpPr>
        <p:spPr>
          <a:xfrm>
            <a:off x="733452" y="4120512"/>
            <a:ext cx="10790456" cy="12321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心理描写。这些情节体现了</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对户外活动缺乏兴趣，因而欠缺野外求生常识。续写的第一段可以描写</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看到小熊后的危险举动。</a:t>
            </a: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933866"/>
            <a:ext cx="10972783" cy="36317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下面句子是对故事主要人物</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的描写，其中运用了哪些描写手法？体现了</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什么样的特点？在续写段落中可以设计什么样的情节来印证这样的特点？</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had hoped the July weather wouldn’t be too hot but now he was feeling sticky.</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Grady hated camping, but it was something his family did every summer.</a:t>
            </a:r>
          </a:p>
          <a:p>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________________________________________________________________________________________________________________________________________________________________________</a:t>
            </a:r>
          </a:p>
        </p:txBody>
      </p: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）人物特点</a:t>
            </a:r>
          </a:p>
        </p:txBody>
      </p:sp>
    </p:spTree>
    <p:custDataLst>
      <p:tags r:id="rId3"/>
    </p:custDataLst>
    <p:extLst>
      <p:ext uri="{BB962C8B-B14F-4D97-AF65-F5344CB8AC3E}">
        <p14:creationId xmlns:p14="http://schemas.microsoft.com/office/powerpoint/2010/main" val="15316734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故事环境</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359843"/>
            <a:ext cx="10972783"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原文的故事环境属于（☐自然环境 ☐社会环境），地点主要设置在</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，续写部分可能出现的地点：</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文本框 3">
            <a:extLst>
              <a:ext uri="{FF2B5EF4-FFF2-40B4-BE49-F238E27FC236}">
                <a16:creationId xmlns:a16="http://schemas.microsoft.com/office/drawing/2014/main" xmlns="" id="{E9DA77E4-1D31-6FCF-5F98-6A8252A04D22}"/>
              </a:ext>
            </a:extLst>
          </p:cNvPr>
          <p:cNvSpPr txBox="1"/>
          <p:nvPr/>
        </p:nvSpPr>
        <p:spPr>
          <a:xfrm>
            <a:off x="8772708" y="1458637"/>
            <a:ext cx="114988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营地</a:t>
            </a:r>
          </a:p>
        </p:txBody>
      </p:sp>
      <p:sp>
        <p:nvSpPr>
          <p:cNvPr id="5" name="iconfont-1043-169336">
            <a:extLst>
              <a:ext uri="{FF2B5EF4-FFF2-40B4-BE49-F238E27FC236}">
                <a16:creationId xmlns:a16="http://schemas.microsoft.com/office/drawing/2014/main" xmlns="" id="{B1562CCF-E320-4DE9-D32B-464119AA001A}"/>
              </a:ext>
            </a:extLst>
          </p:cNvPr>
          <p:cNvSpPr/>
          <p:nvPr/>
        </p:nvSpPr>
        <p:spPr>
          <a:xfrm>
            <a:off x="3736821" y="145863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xmlns="" id="{EB1FEE14-FE7F-DF83-5197-F26BEB49FB1B}"/>
              </a:ext>
            </a:extLst>
          </p:cNvPr>
          <p:cNvSpPr txBox="1"/>
          <p:nvPr/>
        </p:nvSpPr>
        <p:spPr>
          <a:xfrm>
            <a:off x="2277816" y="1888439"/>
            <a:ext cx="111993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小溪旁</a:t>
            </a:r>
          </a:p>
        </p:txBody>
      </p:sp>
    </p:spTree>
    <p:custDataLst>
      <p:tags r:id="rId3"/>
    </p:custDataLst>
    <p:extLst>
      <p:ext uri="{BB962C8B-B14F-4D97-AF65-F5344CB8AC3E}">
        <p14:creationId xmlns:p14="http://schemas.microsoft.com/office/powerpoint/2010/main" val="24486332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（三）语篇表达技巧（</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how</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359843"/>
            <a:ext cx="10972783" cy="14773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下面句子运用的修辞手法为（☐比喻 ☐拟人 ☐夸张 ☐排比）。 </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Hundreds of tall and green fir trees, some as tall as church towers, covered the mountainside like a green carpet.</a:t>
            </a:r>
          </a:p>
        </p:txBody>
      </p:sp>
      <p:sp>
        <p:nvSpPr>
          <p:cNvPr id="4" name="iconfont-1043-169336">
            <a:extLst>
              <a:ext uri="{FF2B5EF4-FFF2-40B4-BE49-F238E27FC236}">
                <a16:creationId xmlns:a16="http://schemas.microsoft.com/office/drawing/2014/main" xmlns="" id="{4836789D-2E3A-40B7-E380-B779EFBE0E38}"/>
              </a:ext>
            </a:extLst>
          </p:cNvPr>
          <p:cNvSpPr/>
          <p:nvPr/>
        </p:nvSpPr>
        <p:spPr>
          <a:xfrm>
            <a:off x="4423426" y="149155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29745795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xmlns="" id="{2600641B-61F9-59A8-A645-2B164FDFBB79}"/>
              </a:ext>
            </a:extLst>
          </p:cNvPr>
          <p:cNvSpPr/>
          <p:nvPr/>
        </p:nvSpPr>
        <p:spPr>
          <a:xfrm>
            <a:off x="6822831" y="1252021"/>
            <a:ext cx="5162843" cy="1026941"/>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文本框 1">
            <a:extLst>
              <a:ext uri="{FF2B5EF4-FFF2-40B4-BE49-F238E27FC236}">
                <a16:creationId xmlns:a16="http://schemas.microsoft.com/office/drawing/2014/main" xmlns="" id="{2A4B11C7-D029-61F3-D24E-83AFC5EF1753}"/>
              </a:ext>
            </a:extLst>
          </p:cNvPr>
          <p:cNvSpPr txBox="1"/>
          <p:nvPr/>
        </p:nvSpPr>
        <p:spPr>
          <a:xfrm>
            <a:off x="5486256" y="880158"/>
            <a:ext cx="2124360"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cs typeface="Times New Roman" panose="02020603050405020304" pitchFamily="18" charset="0"/>
              </a:rPr>
              <a:t>danger  survival</a:t>
            </a:r>
            <a:endParaRPr lang="zh-CN" altLang="en-US" sz="1600">
              <a:solidFill>
                <a:srgbClr val="FF0000"/>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xmlns="" id="{A1708B93-3FFF-75E1-D1D2-25E3117AFB83}"/>
              </a:ext>
            </a:extLst>
          </p:cNvPr>
          <p:cNvSpPr txBox="1"/>
          <p:nvPr/>
        </p:nvSpPr>
        <p:spPr>
          <a:xfrm>
            <a:off x="6822832" y="1245202"/>
            <a:ext cx="5176910"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（冲突）</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Grady</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露营时被小溪旁的小熊吸引，转身时发现大熊靠近。</a:t>
            </a:r>
          </a:p>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（行动）</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Grady</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跑向露营地，边跑边求救。</a:t>
            </a:r>
          </a:p>
          <a:p>
            <a:pPr algn="just"/>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（解决）父亲及时出现，</a:t>
            </a:r>
            <a:r>
              <a:rPr lang="en-US" altLang="zh-CN"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Grady</a:t>
            </a:r>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最终脱险。</a:t>
            </a:r>
          </a:p>
        </p:txBody>
      </p:sp>
      <p:sp>
        <p:nvSpPr>
          <p:cNvPr id="7" name="文本框 6">
            <a:extLst>
              <a:ext uri="{FF2B5EF4-FFF2-40B4-BE49-F238E27FC236}">
                <a16:creationId xmlns:a16="http://schemas.microsoft.com/office/drawing/2014/main" xmlns="" id="{B50BA1DA-B070-866A-EBF1-52C7974D7FAB}"/>
              </a:ext>
            </a:extLst>
          </p:cNvPr>
          <p:cNvSpPr txBox="1"/>
          <p:nvPr/>
        </p:nvSpPr>
        <p:spPr>
          <a:xfrm>
            <a:off x="6836898" y="2343987"/>
            <a:ext cx="5134708"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事件线：</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Grady and his family went camping every summer… After what seemed like hours, the car reached its destination… They set up camp… As Grady got close to the stream, an adorable bear cub caught his eye…</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情感线：</a:t>
            </a:r>
            <a:r>
              <a:rPr lang="en-US" altLang="zh-CN"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rPr>
              <a:t>hated camping… unhappy… bored…</a:t>
            </a:r>
            <a:endParaRPr lang="zh-CN" altLang="en-US"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 name="文本框 7">
            <a:extLst>
              <a:ext uri="{FF2B5EF4-FFF2-40B4-BE49-F238E27FC236}">
                <a16:creationId xmlns:a16="http://schemas.microsoft.com/office/drawing/2014/main" xmlns="" id="{806BA55B-6835-7D5A-C3BA-1427BED55295}"/>
              </a:ext>
            </a:extLst>
          </p:cNvPr>
          <p:cNvSpPr txBox="1"/>
          <p:nvPr/>
        </p:nvSpPr>
        <p:spPr>
          <a:xfrm>
            <a:off x="6887481" y="3717499"/>
            <a:ext cx="402904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妈妈和</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Jared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可能会给熊拍照。</a:t>
            </a:r>
          </a:p>
        </p:txBody>
      </p:sp>
      <p:sp>
        <p:nvSpPr>
          <p:cNvPr id="9" name="文本框 8">
            <a:extLst>
              <a:ext uri="{FF2B5EF4-FFF2-40B4-BE49-F238E27FC236}">
                <a16:creationId xmlns:a16="http://schemas.microsoft.com/office/drawing/2014/main" xmlns="" id="{070991C8-5778-6CF3-7F74-7185A6258BFD}"/>
              </a:ext>
            </a:extLst>
          </p:cNvPr>
          <p:cNvSpPr txBox="1"/>
          <p:nvPr/>
        </p:nvSpPr>
        <p:spPr>
          <a:xfrm>
            <a:off x="5672271" y="6056569"/>
            <a:ext cx="6341538"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比喻 </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(Hundreds of tall and green fir trees, some as tall as church towers, covered the mountainside like a green carpet.)</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p>
        </p:txBody>
      </p:sp>
      <p:sp>
        <p:nvSpPr>
          <p:cNvPr id="10" name="文本框 9">
            <a:extLst>
              <a:ext uri="{FF2B5EF4-FFF2-40B4-BE49-F238E27FC236}">
                <a16:creationId xmlns:a16="http://schemas.microsoft.com/office/drawing/2014/main" xmlns="" id="{C4122C8D-0D30-6C10-C9B0-3196C0DB88E7}"/>
              </a:ext>
            </a:extLst>
          </p:cNvPr>
          <p:cNvSpPr txBox="1"/>
          <p:nvPr/>
        </p:nvSpPr>
        <p:spPr>
          <a:xfrm>
            <a:off x="5500108" y="5439019"/>
            <a:ext cx="4037788"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原文环境：营地</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续写环境：小溪旁</a:t>
            </a:r>
          </a:p>
        </p:txBody>
      </p:sp>
      <p:sp>
        <p:nvSpPr>
          <p:cNvPr id="11" name="文本框 10">
            <a:extLst>
              <a:ext uri="{FF2B5EF4-FFF2-40B4-BE49-F238E27FC236}">
                <a16:creationId xmlns:a16="http://schemas.microsoft.com/office/drawing/2014/main" xmlns="" id="{9840308A-E757-851A-5522-5B07D526D7C3}"/>
              </a:ext>
            </a:extLst>
          </p:cNvPr>
          <p:cNvSpPr txBox="1"/>
          <p:nvPr/>
        </p:nvSpPr>
        <p:spPr>
          <a:xfrm>
            <a:off x="6854731" y="4393173"/>
            <a:ext cx="514501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主要人物：</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Grady</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次要人物：父母和弟弟、</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bear</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（矛盾方）</a:t>
            </a:r>
            <a:endPar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endParaRPr>
          </a:p>
        </p:txBody>
      </p:sp>
      <p:sp>
        <p:nvSpPr>
          <p:cNvPr id="12" name="文本框 11">
            <a:extLst>
              <a:ext uri="{FF2B5EF4-FFF2-40B4-BE49-F238E27FC236}">
                <a16:creationId xmlns:a16="http://schemas.microsoft.com/office/drawing/2014/main" xmlns="" id="{ACBA877B-227A-6E4E-2E1F-DD752369D4FE}"/>
              </a:ext>
            </a:extLst>
          </p:cNvPr>
          <p:cNvSpPr txBox="1"/>
          <p:nvPr/>
        </p:nvSpPr>
        <p:spPr>
          <a:xfrm>
            <a:off x="6859351" y="5064513"/>
            <a:ext cx="5168526"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Grady</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：对户外活动缺乏兴趣，欠缺野外求生知识</a:t>
            </a:r>
          </a:p>
        </p:txBody>
      </p:sp>
      <p:sp>
        <p:nvSpPr>
          <p:cNvPr id="13" name="矩形: 圆角 12">
            <a:extLst>
              <a:ext uri="{FF2B5EF4-FFF2-40B4-BE49-F238E27FC236}">
                <a16:creationId xmlns:a16="http://schemas.microsoft.com/office/drawing/2014/main" xmlns="" id="{89109467-19FF-8401-E2EB-3EA88ED7982A}"/>
              </a:ext>
            </a:extLst>
          </p:cNvPr>
          <p:cNvSpPr/>
          <p:nvPr/>
        </p:nvSpPr>
        <p:spPr>
          <a:xfrm>
            <a:off x="6836898" y="2335234"/>
            <a:ext cx="5148776" cy="130829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矩形: 圆角 13">
            <a:extLst>
              <a:ext uri="{FF2B5EF4-FFF2-40B4-BE49-F238E27FC236}">
                <a16:creationId xmlns:a16="http://schemas.microsoft.com/office/drawing/2014/main" xmlns="" id="{26B5BC84-543F-DBB1-EB52-DE4354078E85}"/>
              </a:ext>
            </a:extLst>
          </p:cNvPr>
          <p:cNvSpPr/>
          <p:nvPr/>
        </p:nvSpPr>
        <p:spPr>
          <a:xfrm>
            <a:off x="6858702" y="3697955"/>
            <a:ext cx="3030886" cy="36760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矩形: 圆角 14">
            <a:extLst>
              <a:ext uri="{FF2B5EF4-FFF2-40B4-BE49-F238E27FC236}">
                <a16:creationId xmlns:a16="http://schemas.microsoft.com/office/drawing/2014/main" xmlns="" id="{3A907601-7823-12FF-5D9F-40F409F39755}"/>
              </a:ext>
            </a:extLst>
          </p:cNvPr>
          <p:cNvSpPr/>
          <p:nvPr/>
        </p:nvSpPr>
        <p:spPr>
          <a:xfrm>
            <a:off x="6865028" y="4403187"/>
            <a:ext cx="3713877" cy="56270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矩形: 圆角 15">
            <a:extLst>
              <a:ext uri="{FF2B5EF4-FFF2-40B4-BE49-F238E27FC236}">
                <a16:creationId xmlns:a16="http://schemas.microsoft.com/office/drawing/2014/main" xmlns="" id="{C9345763-8BC1-0118-0123-08E6E522E181}"/>
              </a:ext>
            </a:extLst>
          </p:cNvPr>
          <p:cNvSpPr/>
          <p:nvPr/>
        </p:nvSpPr>
        <p:spPr>
          <a:xfrm>
            <a:off x="6882434" y="5050299"/>
            <a:ext cx="4751548" cy="3657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矩形: 圆角 16">
            <a:extLst>
              <a:ext uri="{FF2B5EF4-FFF2-40B4-BE49-F238E27FC236}">
                <a16:creationId xmlns:a16="http://schemas.microsoft.com/office/drawing/2014/main" xmlns="" id="{ACDA7EE5-D48F-DF4F-AD21-ABBBEA147FDF}"/>
              </a:ext>
            </a:extLst>
          </p:cNvPr>
          <p:cNvSpPr/>
          <p:nvPr/>
        </p:nvSpPr>
        <p:spPr>
          <a:xfrm>
            <a:off x="5500459" y="5458263"/>
            <a:ext cx="1983553" cy="5486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矩形: 圆角 17">
            <a:extLst>
              <a:ext uri="{FF2B5EF4-FFF2-40B4-BE49-F238E27FC236}">
                <a16:creationId xmlns:a16="http://schemas.microsoft.com/office/drawing/2014/main" xmlns="" id="{D387ED87-9C52-3431-F539-EA963764DE6C}"/>
              </a:ext>
            </a:extLst>
          </p:cNvPr>
          <p:cNvSpPr/>
          <p:nvPr/>
        </p:nvSpPr>
        <p:spPr>
          <a:xfrm>
            <a:off x="5676460" y="6063175"/>
            <a:ext cx="6154470" cy="534571"/>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矩形: 圆角 18">
            <a:extLst>
              <a:ext uri="{FF2B5EF4-FFF2-40B4-BE49-F238E27FC236}">
                <a16:creationId xmlns:a16="http://schemas.microsoft.com/office/drawing/2014/main" xmlns="" id="{CC5918F0-7C03-3186-E168-1C59025C7631}"/>
              </a:ext>
            </a:extLst>
          </p:cNvPr>
          <p:cNvSpPr/>
          <p:nvPr/>
        </p:nvSpPr>
        <p:spPr>
          <a:xfrm>
            <a:off x="5472400" y="886265"/>
            <a:ext cx="1561442" cy="32355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pic>
        <p:nvPicPr>
          <p:cNvPr id="23" name="图片 22">
            <a:extLst>
              <a:ext uri="{FF2B5EF4-FFF2-40B4-BE49-F238E27FC236}">
                <a16:creationId xmlns:a16="http://schemas.microsoft.com/office/drawing/2014/main" xmlns="" id="{5D9A1016-DE15-2EC0-B610-E6F7B4F034E3}"/>
              </a:ext>
            </a:extLst>
          </p:cNvPr>
          <p:cNvPicPr>
            <a:picLocks noChangeAspect="1"/>
          </p:cNvPicPr>
          <p:nvPr/>
        </p:nvPicPr>
        <p:blipFill>
          <a:blip r:embed="rId3"/>
          <a:stretch>
            <a:fillRect/>
          </a:stretch>
        </p:blipFill>
        <p:spPr>
          <a:xfrm>
            <a:off x="631430" y="844062"/>
            <a:ext cx="6178239" cy="5630670"/>
          </a:xfrm>
          <a:prstGeom prst="rect">
            <a:avLst/>
          </a:prstGeom>
        </p:spPr>
      </p:pic>
    </p:spTree>
    <p:custDataLst>
      <p:tags r:id="rId4"/>
    </p:custDataLst>
    <p:extLst>
      <p:ext uri="{BB962C8B-B14F-4D97-AF65-F5344CB8AC3E}">
        <p14:creationId xmlns:p14="http://schemas.microsoft.com/office/powerpoint/2010/main" val="1675306986"/>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（一）构思续写两段主要情节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188410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结合原文解读中对主题、情节、人物、环境等要素的分析以及对续写第一段、第二段首句的分析，可以构思续写第一段和第二段的主要情节。</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续写第一段的主要情节为：</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续写第二段的主要情节为：</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a:t>
            </a: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4159250" y="2317296"/>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与小熊玩耍，突然听到身后有声音。</a:t>
            </a: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4159250" y="2775462"/>
            <a:ext cx="722494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遇到大熊后，连忙跑回营地呼救，最终脱险。</a:t>
            </a:r>
          </a:p>
        </p:txBody>
      </p:sp>
    </p:spTree>
    <p:extLst>
      <p:ext uri="{BB962C8B-B14F-4D97-AF65-F5344CB8AC3E}">
        <p14:creationId xmlns:p14="http://schemas.microsoft.com/office/powerpoint/2010/main" val="28956560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（二）构思续写“四点”内容</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根据原文解读和两个段首句推测两段首尾部分“四点”（①②③④）的内容，确保段落当中和段落之间情节</a:t>
            </a:r>
            <a:r>
              <a:rPr lang="zh-CN" altLang="en-US"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连贯</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以及文章的主题和结局</a:t>
            </a:r>
            <a:r>
              <a:rPr lang="zh-CN" altLang="en-US"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积极向上</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6" name="组合 5">
            <a:extLst>
              <a:ext uri="{FF2B5EF4-FFF2-40B4-BE49-F238E27FC236}">
                <a16:creationId xmlns:a16="http://schemas.microsoft.com/office/drawing/2014/main" xmlns="" id="{BEA2DAFD-D614-97A9-9DF3-C84298BF451B}"/>
              </a:ext>
            </a:extLst>
          </p:cNvPr>
          <p:cNvGrpSpPr/>
          <p:nvPr/>
        </p:nvGrpSpPr>
        <p:grpSpPr>
          <a:xfrm>
            <a:off x="695325" y="2473699"/>
            <a:ext cx="11019197" cy="3355749"/>
            <a:chOff x="0" y="-2"/>
            <a:chExt cx="6284984" cy="1219947"/>
          </a:xfrm>
        </p:grpSpPr>
        <p:grpSp>
          <p:nvGrpSpPr>
            <p:cNvPr id="7" name="组合 6">
              <a:extLst>
                <a:ext uri="{FF2B5EF4-FFF2-40B4-BE49-F238E27FC236}">
                  <a16:creationId xmlns:a16="http://schemas.microsoft.com/office/drawing/2014/main" xmlns="" id="{4F281C60-4DAB-EA7D-B29B-A0E9FB74D609}"/>
                </a:ext>
              </a:extLst>
            </p:cNvPr>
            <p:cNvGrpSpPr/>
            <p:nvPr/>
          </p:nvGrpSpPr>
          <p:grpSpPr>
            <a:xfrm>
              <a:off x="0" y="2"/>
              <a:ext cx="2952502" cy="1219943"/>
              <a:chOff x="0" y="35561"/>
              <a:chExt cx="2952681" cy="1220363"/>
            </a:xfrm>
          </p:grpSpPr>
          <p:sp>
            <p:nvSpPr>
              <p:cNvPr id="18" name="矩形: 圆角 17">
                <a:extLst>
                  <a:ext uri="{FF2B5EF4-FFF2-40B4-BE49-F238E27FC236}">
                    <a16:creationId xmlns:a16="http://schemas.microsoft.com/office/drawing/2014/main" xmlns="" id="{B551F14F-14EA-E5D6-8562-176B9E8059F1}"/>
                  </a:ext>
                </a:extLst>
              </p:cNvPr>
              <p:cNvSpPr/>
              <p:nvPr/>
            </p:nvSpPr>
            <p:spPr>
              <a:xfrm>
                <a:off x="289" y="1026424"/>
                <a:ext cx="2952179" cy="229500"/>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__</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19" name="组合 18">
                <a:extLst>
                  <a:ext uri="{FF2B5EF4-FFF2-40B4-BE49-F238E27FC236}">
                    <a16:creationId xmlns:a16="http://schemas.microsoft.com/office/drawing/2014/main" xmlns="" id="{86CE8882-A902-5821-18EE-EA7ABB30DD53}"/>
                  </a:ext>
                </a:extLst>
              </p:cNvPr>
              <p:cNvGrpSpPr/>
              <p:nvPr/>
            </p:nvGrpSpPr>
            <p:grpSpPr>
              <a:xfrm>
                <a:off x="0" y="35561"/>
                <a:ext cx="2952681" cy="990868"/>
                <a:chOff x="0" y="410856"/>
                <a:chExt cx="2953121" cy="991324"/>
              </a:xfrm>
            </p:grpSpPr>
            <p:sp>
              <p:nvSpPr>
                <p:cNvPr id="20" name="矩形: 圆角 19">
                  <a:extLst>
                    <a:ext uri="{FF2B5EF4-FFF2-40B4-BE49-F238E27FC236}">
                      <a16:creationId xmlns:a16="http://schemas.microsoft.com/office/drawing/2014/main" xmlns="" id="{925FE377-85EB-8BA7-8186-E22A82BC940F}"/>
                    </a:ext>
                  </a:extLst>
                </p:cNvPr>
                <p:cNvSpPr/>
                <p:nvPr/>
              </p:nvSpPr>
              <p:spPr>
                <a:xfrm>
                  <a:off x="502" y="772049"/>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1" name="矩形: 圆角 20">
                  <a:extLst>
                    <a:ext uri="{FF2B5EF4-FFF2-40B4-BE49-F238E27FC236}">
                      <a16:creationId xmlns:a16="http://schemas.microsoft.com/office/drawing/2014/main" xmlns="" id="{A27BE942-C5CE-F174-2F9C-5B1D2F2D5C06}"/>
                    </a:ext>
                  </a:extLst>
                </p:cNvPr>
                <p:cNvSpPr/>
                <p:nvPr/>
              </p:nvSpPr>
              <p:spPr>
                <a:xfrm>
                  <a:off x="305" y="1087061"/>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2" name="矩形: 圆角 21">
                  <a:extLst>
                    <a:ext uri="{FF2B5EF4-FFF2-40B4-BE49-F238E27FC236}">
                      <a16:creationId xmlns:a16="http://schemas.microsoft.com/office/drawing/2014/main" xmlns="" id="{CE5DC0E6-C42E-E052-4F5D-A9CFBF603F6F}"/>
                    </a:ext>
                  </a:extLst>
                </p:cNvPr>
                <p:cNvSpPr/>
                <p:nvPr/>
              </p:nvSpPr>
              <p:spPr>
                <a:xfrm>
                  <a:off x="0" y="410856"/>
                  <a:ext cx="2952619" cy="275528"/>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Para. 1:</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As Grady got close to the stream, an adorable bear cub (幼崽) caught his eye.</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23" name="直接箭头连接符 22">
                  <a:extLst>
                    <a:ext uri="{FF2B5EF4-FFF2-40B4-BE49-F238E27FC236}">
                      <a16:creationId xmlns:a16="http://schemas.microsoft.com/office/drawing/2014/main" xmlns="" id="{FCF94C1F-CC68-192B-00EB-2B5DAB457F8B}"/>
                    </a:ext>
                  </a:extLst>
                </p:cNvPr>
                <p:cNvCxnSpPr>
                  <a:stCxn id="22" idx="2"/>
                  <a:endCxn id="20" idx="0"/>
                </p:cNvCxnSpPr>
                <p:nvPr/>
              </p:nvCxnSpPr>
              <p:spPr>
                <a:xfrm>
                  <a:off x="1476309" y="686384"/>
                  <a:ext cx="502" cy="8566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xmlns="" id="{26F6FDBA-72B1-4F59-278D-7F7C3382297B}"/>
                    </a:ext>
                  </a:extLst>
                </p:cNvPr>
                <p:cNvCxnSpPr>
                  <a:stCxn id="20" idx="2"/>
                  <a:endCxn id="21" idx="0"/>
                </p:cNvCxnSpPr>
                <p:nvPr/>
              </p:nvCxnSpPr>
              <p:spPr>
                <a:xfrm flipH="1">
                  <a:off x="1476615" y="1001656"/>
                  <a:ext cx="197" cy="8540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接箭头连接符 24">
                  <a:extLst>
                    <a:ext uri="{FF2B5EF4-FFF2-40B4-BE49-F238E27FC236}">
                      <a16:creationId xmlns:a16="http://schemas.microsoft.com/office/drawing/2014/main" xmlns="" id="{545B8522-F465-F36E-6948-2440DE3FC523}"/>
                    </a:ext>
                  </a:extLst>
                </p:cNvPr>
                <p:cNvCxnSpPr>
                  <a:stCxn id="21" idx="2"/>
                  <a:endCxn id="18" idx="0"/>
                </p:cNvCxnSpPr>
                <p:nvPr/>
              </p:nvCxnSpPr>
              <p:spPr>
                <a:xfrm flipH="1">
                  <a:off x="1476599" y="1316668"/>
                  <a:ext cx="16" cy="85512"/>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 name="组合 7">
              <a:extLst>
                <a:ext uri="{FF2B5EF4-FFF2-40B4-BE49-F238E27FC236}">
                  <a16:creationId xmlns:a16="http://schemas.microsoft.com/office/drawing/2014/main" xmlns="" id="{05AA6E91-FAB8-0001-3594-E53F8D61B9CE}"/>
                </a:ext>
              </a:extLst>
            </p:cNvPr>
            <p:cNvGrpSpPr/>
            <p:nvPr/>
          </p:nvGrpSpPr>
          <p:grpSpPr>
            <a:xfrm>
              <a:off x="3332636" y="-2"/>
              <a:ext cx="2952348" cy="1219880"/>
              <a:chOff x="-71471" y="35557"/>
              <a:chExt cx="2952527" cy="1220300"/>
            </a:xfrm>
          </p:grpSpPr>
          <p:sp>
            <p:nvSpPr>
              <p:cNvPr id="10" name="矩形: 圆角 9">
                <a:extLst>
                  <a:ext uri="{FF2B5EF4-FFF2-40B4-BE49-F238E27FC236}">
                    <a16:creationId xmlns:a16="http://schemas.microsoft.com/office/drawing/2014/main" xmlns="" id="{98A6D6A4-B226-3F8E-9F40-C7235E7D814A}"/>
                  </a:ext>
                </a:extLst>
              </p:cNvPr>
              <p:cNvSpPr/>
              <p:nvPr/>
            </p:nvSpPr>
            <p:spPr>
              <a:xfrm>
                <a:off x="-71471" y="1026357"/>
                <a:ext cx="2952179" cy="229500"/>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④ _________________________________________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11" name="组合 10">
                <a:extLst>
                  <a:ext uri="{FF2B5EF4-FFF2-40B4-BE49-F238E27FC236}">
                    <a16:creationId xmlns:a16="http://schemas.microsoft.com/office/drawing/2014/main" xmlns="" id="{DB938AE1-297B-0751-1309-1F1A5FC2A31D}"/>
                  </a:ext>
                </a:extLst>
              </p:cNvPr>
              <p:cNvGrpSpPr/>
              <p:nvPr/>
            </p:nvGrpSpPr>
            <p:grpSpPr>
              <a:xfrm>
                <a:off x="-71453" y="35557"/>
                <a:ext cx="2952509" cy="990797"/>
                <a:chOff x="-71464" y="410855"/>
                <a:chExt cx="2952949" cy="991259"/>
              </a:xfrm>
            </p:grpSpPr>
            <p:sp>
              <p:nvSpPr>
                <p:cNvPr id="12" name="矩形: 圆角 11">
                  <a:extLst>
                    <a:ext uri="{FF2B5EF4-FFF2-40B4-BE49-F238E27FC236}">
                      <a16:creationId xmlns:a16="http://schemas.microsoft.com/office/drawing/2014/main" xmlns="" id="{7C8D2C6D-4CE1-0EDC-7D9D-233D7EBA1287}"/>
                    </a:ext>
                  </a:extLst>
                </p:cNvPr>
                <p:cNvSpPr/>
                <p:nvPr/>
              </p:nvSpPr>
              <p:spPr>
                <a:xfrm>
                  <a:off x="-71267" y="771844"/>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_________________________________________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3" name="矩形: 圆角 12">
                  <a:extLst>
                    <a:ext uri="{FF2B5EF4-FFF2-40B4-BE49-F238E27FC236}">
                      <a16:creationId xmlns:a16="http://schemas.microsoft.com/office/drawing/2014/main" xmlns="" id="{709B0EB4-D280-BFFD-F5C6-DF911EF03956}"/>
                    </a:ext>
                  </a:extLst>
                </p:cNvPr>
                <p:cNvSpPr/>
                <p:nvPr/>
              </p:nvSpPr>
              <p:spPr>
                <a:xfrm>
                  <a:off x="-71464" y="1087062"/>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4" name="矩形: 圆角 13">
                  <a:extLst>
                    <a:ext uri="{FF2B5EF4-FFF2-40B4-BE49-F238E27FC236}">
                      <a16:creationId xmlns:a16="http://schemas.microsoft.com/office/drawing/2014/main" xmlns="" id="{8347AE7C-5FD4-00F7-3192-89CDB856EC5F}"/>
                    </a:ext>
                  </a:extLst>
                </p:cNvPr>
                <p:cNvSpPr/>
                <p:nvPr/>
              </p:nvSpPr>
              <p:spPr>
                <a:xfrm>
                  <a:off x="-71135" y="410855"/>
                  <a:ext cx="2952620" cy="275528"/>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Para. 2:</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Turning around, he saw a large angry mother bear moving swiftly towards him.</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15" name="直接箭头连接符 14">
                  <a:extLst>
                    <a:ext uri="{FF2B5EF4-FFF2-40B4-BE49-F238E27FC236}">
                      <a16:creationId xmlns:a16="http://schemas.microsoft.com/office/drawing/2014/main" xmlns="" id="{9E4A66D1-7B2D-4659-E45B-01F7F2E80696}"/>
                    </a:ext>
                  </a:extLst>
                </p:cNvPr>
                <p:cNvCxnSpPr>
                  <a:stCxn id="14" idx="2"/>
                  <a:endCxn id="12" idx="0"/>
                </p:cNvCxnSpPr>
                <p:nvPr/>
              </p:nvCxnSpPr>
              <p:spPr>
                <a:xfrm flipH="1">
                  <a:off x="1405043" y="686383"/>
                  <a:ext cx="133" cy="85461"/>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a:extLst>
                    <a:ext uri="{FF2B5EF4-FFF2-40B4-BE49-F238E27FC236}">
                      <a16:creationId xmlns:a16="http://schemas.microsoft.com/office/drawing/2014/main" xmlns="" id="{F15F3571-E1C2-F60F-FFEF-0F664A956E31}"/>
                    </a:ext>
                  </a:extLst>
                </p:cNvPr>
                <p:cNvCxnSpPr>
                  <a:stCxn id="12" idx="2"/>
                  <a:endCxn id="13" idx="0"/>
                </p:cNvCxnSpPr>
                <p:nvPr/>
              </p:nvCxnSpPr>
              <p:spPr>
                <a:xfrm flipH="1">
                  <a:off x="1404845" y="1001451"/>
                  <a:ext cx="197" cy="85612"/>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接箭头连接符 16">
                  <a:extLst>
                    <a:ext uri="{FF2B5EF4-FFF2-40B4-BE49-F238E27FC236}">
                      <a16:creationId xmlns:a16="http://schemas.microsoft.com/office/drawing/2014/main" xmlns="" id="{EB655F25-A7D4-3CD5-BA13-FFC10A3939C3}"/>
                    </a:ext>
                  </a:extLst>
                </p:cNvPr>
                <p:cNvCxnSpPr>
                  <a:stCxn id="13" idx="2"/>
                  <a:endCxn id="10" idx="0"/>
                </p:cNvCxnSpPr>
                <p:nvPr/>
              </p:nvCxnSpPr>
              <p:spPr>
                <a:xfrm flipH="1">
                  <a:off x="1404827" y="1316669"/>
                  <a:ext cx="18" cy="8544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cxnSp>
          <p:nvCxnSpPr>
            <p:cNvPr id="9" name="连接符: 肘形 8">
              <a:extLst>
                <a:ext uri="{FF2B5EF4-FFF2-40B4-BE49-F238E27FC236}">
                  <a16:creationId xmlns:a16="http://schemas.microsoft.com/office/drawing/2014/main" xmlns="" id="{961984A2-901D-EBBC-7428-84A844772B98}"/>
                </a:ext>
              </a:extLst>
            </p:cNvPr>
            <p:cNvCxnSpPr>
              <a:stCxn id="18" idx="3"/>
              <a:endCxn id="14" idx="1"/>
            </p:cNvCxnSpPr>
            <p:nvPr/>
          </p:nvCxnSpPr>
          <p:spPr>
            <a:xfrm flipV="1">
              <a:off x="2952289" y="137652"/>
              <a:ext cx="380694" cy="967584"/>
            </a:xfrm>
            <a:prstGeom prst="bentConnector3">
              <a:avLst>
                <a:gd name="adj1" fmla="val 50000"/>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4" name="文本框 3">
            <a:extLst>
              <a:ext uri="{FF2B5EF4-FFF2-40B4-BE49-F238E27FC236}">
                <a16:creationId xmlns:a16="http://schemas.microsoft.com/office/drawing/2014/main" xmlns="" id="{E1566578-A3EE-EF4D-E26C-03A8EACA0D8A}"/>
              </a:ext>
            </a:extLst>
          </p:cNvPr>
          <p:cNvSpPr txBox="1"/>
          <p:nvPr/>
        </p:nvSpPr>
        <p:spPr>
          <a:xfrm>
            <a:off x="949236" y="3476469"/>
            <a:ext cx="4898708" cy="55399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看到可爱的小熊，想要跟它一起玩耍。</a:t>
            </a: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206654" y="5193007"/>
            <a:ext cx="4680000" cy="9628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被好奇心驱使，</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靠近小熊，突然听到身后有声音。</a:t>
            </a:r>
          </a:p>
        </p:txBody>
      </p:sp>
      <p:sp>
        <p:nvSpPr>
          <p:cNvPr id="26" name="文本框 25">
            <a:extLst>
              <a:ext uri="{FF2B5EF4-FFF2-40B4-BE49-F238E27FC236}">
                <a16:creationId xmlns:a16="http://schemas.microsoft.com/office/drawing/2014/main" xmlns="" id="{2B700AB1-C89C-0CCD-557F-F37D3F12E51E}"/>
              </a:ext>
            </a:extLst>
          </p:cNvPr>
          <p:cNvSpPr txBox="1"/>
          <p:nvPr/>
        </p:nvSpPr>
        <p:spPr>
          <a:xfrm>
            <a:off x="7034521" y="3476469"/>
            <a:ext cx="4934159" cy="5011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惊呆了。</a:t>
            </a:r>
          </a:p>
        </p:txBody>
      </p:sp>
      <p:sp>
        <p:nvSpPr>
          <p:cNvPr id="27" name="文本框 26">
            <a:extLst>
              <a:ext uri="{FF2B5EF4-FFF2-40B4-BE49-F238E27FC236}">
                <a16:creationId xmlns:a16="http://schemas.microsoft.com/office/drawing/2014/main" xmlns="" id="{53724E0E-2B53-F86B-961D-C7AFF2D0BA61}"/>
              </a:ext>
            </a:extLst>
          </p:cNvPr>
          <p:cNvSpPr txBox="1"/>
          <p:nvPr/>
        </p:nvSpPr>
        <p:spPr>
          <a:xfrm>
            <a:off x="7034521" y="5263144"/>
            <a:ext cx="4994498" cy="5011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大熊离开，</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脱险。</a:t>
            </a:r>
          </a:p>
        </p:txBody>
      </p:sp>
    </p:spTree>
    <p:extLst>
      <p:ext uri="{BB962C8B-B14F-4D97-AF65-F5344CB8AC3E}">
        <p14:creationId xmlns:p14="http://schemas.microsoft.com/office/powerpoint/2010/main" val="8150756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6" grpId="0"/>
      <p:bldP spid="27"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593703" y="1410500"/>
            <a:ext cx="10972783" cy="378565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确定合适的主干情节之后，接下来构思两段的具体细节。 </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续写第一段：</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What was Grady’s reaction?</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What was the bear cub doing?</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What would Grady do?</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1319506" y="2824650"/>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couldn’t resist such a lovely bear.</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319506" y="3747334"/>
            <a:ext cx="965472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bear cub was playing joyfully.</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506DDAA3-3743-7AC8-7D3E-08E2FFBC0FD9}"/>
              </a:ext>
            </a:extLst>
          </p:cNvPr>
          <p:cNvSpPr txBox="1"/>
          <p:nvPr/>
        </p:nvSpPr>
        <p:spPr>
          <a:xfrm>
            <a:off x="1319506" y="4664597"/>
            <a:ext cx="665026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moved closer to have a look at the bear cub.</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27775204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a:extLst>
              <a:ext uri="{FF2B5EF4-FFF2-40B4-BE49-F238E27FC236}">
                <a16:creationId xmlns:a16="http://schemas.microsoft.com/office/drawing/2014/main" xmlns="" id="{519AF0AB-B66E-54CD-CA1D-1EF02C64FB70}"/>
              </a:ext>
            </a:extLst>
          </p:cNvPr>
          <p:cNvSpPr txBox="1"/>
          <p:nvPr/>
        </p:nvSpPr>
        <p:spPr>
          <a:xfrm>
            <a:off x="603258" y="1359843"/>
            <a:ext cx="10972783" cy="2954655"/>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续写第二段：</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What was Grady’s reaction?</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What would Grady do?</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How did Grady escape?</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p:txBody>
      </p:sp>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1339131" y="2220073"/>
            <a:ext cx="697775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was shocked.</a:t>
            </a: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339131" y="3035406"/>
            <a:ext cx="665026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 dashed to the camp desperately.</a:t>
            </a:r>
          </a:p>
        </p:txBody>
      </p:sp>
      <p:sp>
        <p:nvSpPr>
          <p:cNvPr id="6" name="文本框 5">
            <a:extLst>
              <a:ext uri="{FF2B5EF4-FFF2-40B4-BE49-F238E27FC236}">
                <a16:creationId xmlns:a16="http://schemas.microsoft.com/office/drawing/2014/main" xmlns="" id="{506DDAA3-3743-7AC8-7D3E-08E2FFBC0FD9}"/>
              </a:ext>
            </a:extLst>
          </p:cNvPr>
          <p:cNvSpPr txBox="1"/>
          <p:nvPr/>
        </p:nvSpPr>
        <p:spPr>
          <a:xfrm>
            <a:off x="1339131" y="3797723"/>
            <a:ext cx="765923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large bear stopped chasing and returned to pick up her baby.</a:t>
            </a:r>
          </a:p>
        </p:txBody>
      </p:sp>
    </p:spTree>
    <p:extLst>
      <p:ext uri="{BB962C8B-B14F-4D97-AF65-F5344CB8AC3E}">
        <p14:creationId xmlns:p14="http://schemas.microsoft.com/office/powerpoint/2010/main" val="11674582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332398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Grady moved closer to have a look at the bear cub.</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在句首使用过去分词作状语（</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drive</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），表明</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接近小熊的动机是出于好奇。</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 Grady moved closer to have a look at the bear cub.</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使用词组</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on tiptoe</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改写优化句①中</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的动作，表达</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小心翼翼接近小熊的状态。</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 Grady ________________, and moved closer to have a look at the bear cub.</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使用现在分词作状语，使句②的后半句更加简洁。</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 Grady ________________, ________________ have a look at the bear cub.</a:t>
            </a:r>
          </a:p>
        </p:txBody>
      </p:sp>
      <p:sp>
        <p:nvSpPr>
          <p:cNvPr id="6" name="矩形 5"/>
          <p:cNvSpPr/>
          <p:nvPr/>
        </p:nvSpPr>
        <p:spPr>
          <a:xfrm>
            <a:off x="1251240" y="2370843"/>
            <a:ext cx="22397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Driven by curiosity </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7" name="矩形 6"/>
          <p:cNvSpPr/>
          <p:nvPr/>
        </p:nvSpPr>
        <p:spPr>
          <a:xfrm>
            <a:off x="1251240" y="3252514"/>
            <a:ext cx="22397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Driven by curiosity </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8" name="矩形 7"/>
          <p:cNvSpPr/>
          <p:nvPr/>
        </p:nvSpPr>
        <p:spPr>
          <a:xfrm>
            <a:off x="4388648" y="3288842"/>
            <a:ext cx="1891865"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walked on tiptoe</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9" name="矩形 8"/>
          <p:cNvSpPr/>
          <p:nvPr/>
        </p:nvSpPr>
        <p:spPr>
          <a:xfrm>
            <a:off x="1270077" y="4200346"/>
            <a:ext cx="217559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Driven by curiosity</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10" name="矩形 9"/>
          <p:cNvSpPr/>
          <p:nvPr/>
        </p:nvSpPr>
        <p:spPr>
          <a:xfrm>
            <a:off x="4397299" y="4200346"/>
            <a:ext cx="1891865"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walked on tiptoe</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11" name="矩形 10"/>
          <p:cNvSpPr/>
          <p:nvPr/>
        </p:nvSpPr>
        <p:spPr>
          <a:xfrm>
            <a:off x="6518979" y="4200346"/>
            <a:ext cx="196880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 moving closer to</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Tree>
    <p:extLst>
      <p:ext uri="{BB962C8B-B14F-4D97-AF65-F5344CB8AC3E}">
        <p14:creationId xmlns:p14="http://schemas.microsoft.com/office/powerpoint/2010/main" val="9722158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240065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Grady was shocked.</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使用比喻修辞表达</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震惊的状态（</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freeze</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spot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Shocked, Grady __________________ for a few seconds.</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使用另一种比喻修辞表达</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Grady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震惊的状态（</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be rooted to</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Shocked, Grady ___________________ for a few seconds.</a:t>
            </a:r>
          </a:p>
        </p:txBody>
      </p:sp>
      <p:sp>
        <p:nvSpPr>
          <p:cNvPr id="6" name="矩形 5"/>
          <p:cNvSpPr/>
          <p:nvPr/>
        </p:nvSpPr>
        <p:spPr>
          <a:xfrm>
            <a:off x="3005351" y="2363226"/>
            <a:ext cx="1898277"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froze on the spot</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7" name="矩形 6"/>
          <p:cNvSpPr/>
          <p:nvPr/>
        </p:nvSpPr>
        <p:spPr>
          <a:xfrm>
            <a:off x="2820204" y="3251627"/>
            <a:ext cx="226857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rooted to the ground</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Tree>
    <p:extLst>
      <p:ext uri="{BB962C8B-B14F-4D97-AF65-F5344CB8AC3E}">
        <p14:creationId xmlns:p14="http://schemas.microsoft.com/office/powerpoint/2010/main" val="2876762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332398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The large bear stopped chasing and returned to pick up her baby.</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使用动作描写（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pick up, hold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），将大熊停止追击回去抱小熊的过程细化。</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large bear stopped chasing and returned to the stream, _________________, and ___________________________.</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使用其他词语代替</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large bear</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改写优化句①，使表达更加丰富生动（</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giant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195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 stopped chasing and returned to the stream, _____________________, and _________________________.</a:t>
            </a:r>
          </a:p>
        </p:txBody>
      </p:sp>
      <p:sp>
        <p:nvSpPr>
          <p:cNvPr id="14" name="矩形 13"/>
          <p:cNvSpPr/>
          <p:nvPr/>
        </p:nvSpPr>
        <p:spPr>
          <a:xfrm>
            <a:off x="8615591" y="2366327"/>
            <a:ext cx="22268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picking up her baby</a:t>
            </a:r>
            <a:endParaRPr lang="zh-CN"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15" name="矩形 14"/>
          <p:cNvSpPr/>
          <p:nvPr/>
        </p:nvSpPr>
        <p:spPr>
          <a:xfrm>
            <a:off x="1182673" y="2699572"/>
            <a:ext cx="3235418" cy="55399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holding it in her arms tightly</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16" name="矩形 15"/>
          <p:cNvSpPr/>
          <p:nvPr/>
        </p:nvSpPr>
        <p:spPr>
          <a:xfrm>
            <a:off x="1182673" y="3693388"/>
            <a:ext cx="173477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The furry giant</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7" name="矩形 6"/>
          <p:cNvSpPr/>
          <p:nvPr/>
        </p:nvSpPr>
        <p:spPr>
          <a:xfrm>
            <a:off x="8416285" y="3693388"/>
            <a:ext cx="22268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picking up her baby</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
        <p:nvSpPr>
          <p:cNvPr id="8" name="矩形 7"/>
          <p:cNvSpPr/>
          <p:nvPr/>
        </p:nvSpPr>
        <p:spPr>
          <a:xfrm>
            <a:off x="1041089" y="4171539"/>
            <a:ext cx="31181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Medium" pitchFamily="34" charset="-122"/>
                <a:cs typeface="Times New Roman" panose="02020603050405020304" pitchFamily="18" charset="0"/>
              </a:rPr>
              <a:t>holding it in her arms tightly</a:t>
            </a:r>
            <a:endParaRPr lang="zh-CN" altLang="en-US" sz="2000">
              <a:solidFill>
                <a:srgbClr val="FF0000"/>
              </a:solidFill>
              <a:latin typeface="Times New Roman" panose="02020603050405020304" pitchFamily="18" charset="0"/>
              <a:ea typeface="思源黑体 CN Medium" pitchFamily="34" charset="-122"/>
              <a:cs typeface="Times New Roman" panose="02020603050405020304" pitchFamily="18" charset="0"/>
            </a:endParaRPr>
          </a:p>
        </p:txBody>
      </p:sp>
    </p:spTree>
    <p:extLst>
      <p:ext uri="{BB962C8B-B14F-4D97-AF65-F5344CB8AC3E}">
        <p14:creationId xmlns:p14="http://schemas.microsoft.com/office/powerpoint/2010/main" val="1674873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7" grpId="0"/>
      <p:bldP spid="8"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https://d.book118.com/117104142053006026</a:t>
            </a:r>
          </a:p>
        </p:txBody>
      </p:sp>
    </p:spTree>
  </p:cSld>
  <p:clrMapOvr>
    <a:masterClrMapping/>
  </p:clrMapOvr>
  <p:transition/>
  <p:timing/>
</p:sld>
</file>

<file path=ppt/tags/tag1.xml><?xml version="1.0" encoding="utf-8"?>
<p:tagLst xmlns:p="http://schemas.openxmlformats.org/presentationml/2006/main">
  <p:tag name="ISLIDE.ICON" val="#373082;"/>
</p:tagLst>
</file>

<file path=ppt/tags/tag2.xml><?xml version="1.0" encoding="utf-8"?>
<p:tagLst xmlns:p="http://schemas.openxmlformats.org/presentationml/2006/main">
  <p:tag name="ISLIDE.ICON" val="#373082;"/>
</p:tagLst>
</file>

<file path=ppt/tags/tag3.xml><?xml version="1.0" encoding="utf-8"?>
<p:tagLst xmlns:p="http://schemas.openxmlformats.org/presentationml/2006/main">
  <p:tag name="ISLIDE.ICON" val="#140417;"/>
</p:tagLst>
</file>

<file path=ppt/tags/tag4.xml><?xml version="1.0" encoding="utf-8"?>
<p:tagLst xmlns:p="http://schemas.openxmlformats.org/presentationml/2006/main">
  <p:tag name="ISLIDE.ICON" val="#140417;"/>
</p:tagLst>
</file>

<file path=ppt/tags/tag5.xml><?xml version="1.0" encoding="utf-8"?>
<p:tagLst xmlns:p="http://schemas.openxmlformats.org/presentationml/2006/main">
  <p:tag name="ISLIDE.ICON" val="#140417;"/>
</p:tagLst>
</file>

<file path=ppt/tags/tag6.xml><?xml version="1.0" encoding="utf-8"?>
<p:tagLst xmlns:p="http://schemas.openxmlformats.org/presentationml/2006/main">
  <p:tag name="ISLIDE.ICON" val="#140417;"/>
</p:tagLst>
</file>

<file path=ppt/tags/tag7.xml><?xml version="1.0" encoding="utf-8"?>
<p:tagLst xmlns:p="http://schemas.openxmlformats.org/presentationml/2006/main">
  <p:tag name="ISLIDE.ICON" val="#140417;"/>
</p:tagLst>
</file>

<file path=ppt/tags/tag8.xml><?xml version="1.0" encoding="utf-8"?>
<p:tagLst xmlns:p="http://schemas.openxmlformats.org/presentationml/2006/main">
  <p:tag name="ISLIDE.ICON" val="#373082;"/>
</p:tagLst>
</file>

<file path=ppt/tags/tag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327DFA"/>
      </a:accent5>
      <a:accent6>
        <a:srgbClr val="70AD47"/>
      </a:accent6>
      <a:hlink>
        <a:srgbClr val="5B9BD5"/>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215</Paragraphs>
  <Slides>27</Slides>
  <Notes>9</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27</vt:i4>
      </vt:variant>
    </vt:vector>
  </HeadingPairs>
  <TitlesOfParts>
    <vt:vector baseType="lpstr" size="38">
      <vt:lpstr>Arial</vt:lpstr>
      <vt:lpstr>Calibri</vt:lpstr>
      <vt:lpstr>等线 Light</vt:lpstr>
      <vt:lpstr>等线</vt:lpstr>
      <vt:lpstr>思源黑体 CN Bold</vt:lpstr>
      <vt:lpstr>微软雅黑</vt:lpstr>
      <vt:lpstr>Times New Roman</vt:lpstr>
      <vt:lpstr>思源黑体 CN Regular</vt:lpstr>
      <vt:lpstr>宋体</vt:lpstr>
      <vt:lpstr>思源黑体 CN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2024-08-31T10:04:48.536</cp:lastPrinted>
  <dcterms:created xsi:type="dcterms:W3CDTF">2024-08-31T02:04:48Z</dcterms:created>
  <dcterms:modified xsi:type="dcterms:W3CDTF">2024-08-31T02:04:50Z</dcterms:modified>
</cp:coreProperties>
</file>