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AE91EB-BC82-42E7-B1A0-5EB3961482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C44340F-9F0B-4875-9E78-3E86C199547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D9C84112-BE8A-4DC9-879A-BCC0CDC3F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CF3018E-A4B4-4FBF-BF9A-F59B6F2D85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93596CE1-75C3-4258-957B-F9CF0269044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963DDCD-8F19-4604-829B-9E517C84CA4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6797216-372C-4186-AD2A-BE0F5C6C243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A66E6922-3ECC-40E0-A916-CDF1B88FA0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8E6163-7B25-49E9-836E-2F11DF7D642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2B3DE9-0D07-43B6-8C9A-09185050525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97032E6-3FC9-4793-B7C4-CC2F8D9AAB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17120010166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44631" y="1726035"/>
            <a:ext cx="9769862"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《化学前沿研究动态》ppt课件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化学前沿研究概述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化学前沿研究的核心领域</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化学前沿研究的最新进展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化学前沿研究的挑战与展望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结论</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01</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化学前沿研究概述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化学前沿研究是指针对当前化学领域中具有挑战性和创新性的问题，采用最新理论和技术手段进行深入研究的过程。其特点包括高度的创新性、跨学科性、高风险性和高回报性。</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化学前沿研究通常涉及对化学领域中深层次、根本性问题的探索，这些问题往往具有很高的挑战性和难度。研究者需要具备创新思维和跨学科知识，采用最新的理论和技术手段，探索新的化学反应机理、发现新的化合物或材料，为人类社会的发展提供新的解决方案。由于这种研究的难度和风险较高，但成功后可能带来巨大的科学价值和实用价值，因此，化学前沿研究具有高回报性。</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化学前沿研究的定义与特点</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化学前沿研究对于推动化学学科的发展、促进人类社会的进步具有重要意义。其研究成果可以为能源、环境、医疗等领域提供关键技术支持和创新解决方案。</a:t>
            </a: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详细描述</a:t>
            </a: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化学是一门基础性、应用性很强的学科，其研究成果在能源、环境、医疗等领域具有广泛的应用前景。通过化学前沿研究，可以发现新的化学反应机理和化合物，为能源的转化和利用提供新的途径；可以开发出高效、环保的化学品和材料，为解决全球环境问题提供有力支持；可以探索新的药物设计和合成方法，为人类疾病的治疗提供更多选择。因此，化学前沿研究对于推动人类社会的进步具有重要意义。</a:t>
            </a: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化学前沿研究的重要性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a:off x="0" y="2173694"/>
            <a:ext cx="3839952" cy="4684306"/>
          </a:xfrm>
          <a:prstGeom prst="rtTriangl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865802" y="2810519"/>
            <a:ext cx="3847271" cy="4047481"/>
            <a:chOff x="865802" y="2810519"/>
            <a:chExt cx="3847271" cy="4047481"/>
          </a:xfrm>
        </p:grpSpPr>
        <p:sp>
          <p:nvSpPr>
            <p:cNvPr id="4" name="Freeform 4"/>
            <p:cNvSpPr/>
            <p:nvPr/>
          </p:nvSpPr>
          <p:spPr>
            <a:xfrm>
              <a:off x="2165532" y="2928505"/>
              <a:ext cx="1195366" cy="834187"/>
            </a:xfrm>
            <a:custGeom>
              <a:rect l="l" t="t" r="r" b="b"/>
              <a:pathLst>
                <a:path w="193" h="134">
                  <a:moveTo>
                    <a:pt x="177" y="133"/>
                  </a:moveTo>
                  <a:cubicBezTo>
                    <a:pt x="193" y="58"/>
                    <a:pt x="159" y="0"/>
                    <a:pt x="97" y="0"/>
                  </a:cubicBezTo>
                  <a:cubicBezTo>
                    <a:pt x="36" y="0"/>
                    <a:pt x="0" y="61"/>
                    <a:pt x="17" y="134"/>
                  </a:cubicBezTo>
                  <a:cubicBezTo>
                    <a:pt x="177" y="133"/>
                    <a:pt x="177" y="133"/>
                    <a:pt x="177" y="133"/>
                  </a:cubicBezTo>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2277789" y="3041376"/>
              <a:ext cx="978744" cy="1605412"/>
            </a:xfrm>
            <a:custGeom>
              <a:rect l="l" t="t" r="r" b="b"/>
              <a:pathLst>
                <a:path w="158" h="258">
                  <a:moveTo>
                    <a:pt x="16" y="157"/>
                  </a:moveTo>
                  <a:cubicBezTo>
                    <a:pt x="15" y="193"/>
                    <a:pt x="35" y="210"/>
                    <a:pt x="35" y="210"/>
                  </a:cubicBezTo>
                  <a:cubicBezTo>
                    <a:pt x="35" y="235"/>
                    <a:pt x="35" y="235"/>
                    <a:pt x="35" y="235"/>
                  </a:cubicBezTo>
                  <a:cubicBezTo>
                    <a:pt x="35" y="235"/>
                    <a:pt x="32" y="237"/>
                    <a:pt x="33" y="237"/>
                  </a:cubicBezTo>
                  <a:cubicBezTo>
                    <a:pt x="30" y="236"/>
                    <a:pt x="62" y="257"/>
                    <a:pt x="81" y="258"/>
                  </a:cubicBezTo>
                  <a:cubicBezTo>
                    <a:pt x="81" y="258"/>
                    <a:pt x="131" y="239"/>
                    <a:pt x="129" y="237"/>
                  </a:cubicBezTo>
                  <a:cubicBezTo>
                    <a:pt x="126" y="235"/>
                    <a:pt x="126" y="235"/>
                    <a:pt x="126" y="235"/>
                  </a:cubicBezTo>
                  <a:cubicBezTo>
                    <a:pt x="126" y="210"/>
                    <a:pt x="126" y="210"/>
                    <a:pt x="126" y="210"/>
                  </a:cubicBezTo>
                  <a:cubicBezTo>
                    <a:pt x="126" y="210"/>
                    <a:pt x="144" y="200"/>
                    <a:pt x="144" y="156"/>
                  </a:cubicBezTo>
                  <a:cubicBezTo>
                    <a:pt x="145" y="144"/>
                    <a:pt x="156" y="152"/>
                    <a:pt x="158" y="118"/>
                  </a:cubicBezTo>
                  <a:cubicBezTo>
                    <a:pt x="158" y="115"/>
                    <a:pt x="158" y="112"/>
                    <a:pt x="157" y="106"/>
                  </a:cubicBezTo>
                  <a:cubicBezTo>
                    <a:pt x="155" y="103"/>
                    <a:pt x="149" y="100"/>
                    <a:pt x="150" y="96"/>
                  </a:cubicBezTo>
                  <a:cubicBezTo>
                    <a:pt x="154" y="40"/>
                    <a:pt x="123" y="4"/>
                    <a:pt x="79" y="1"/>
                  </a:cubicBezTo>
                  <a:cubicBezTo>
                    <a:pt x="79" y="0"/>
                    <a:pt x="79" y="0"/>
                    <a:pt x="79" y="0"/>
                  </a:cubicBezTo>
                  <a:cubicBezTo>
                    <a:pt x="78" y="0"/>
                    <a:pt x="78" y="1"/>
                    <a:pt x="78" y="1"/>
                  </a:cubicBezTo>
                  <a:cubicBezTo>
                    <a:pt x="77" y="1"/>
                    <a:pt x="77" y="0"/>
                    <a:pt x="76" y="0"/>
                  </a:cubicBezTo>
                  <a:cubicBezTo>
                    <a:pt x="76" y="1"/>
                    <a:pt x="76" y="1"/>
                    <a:pt x="76" y="1"/>
                  </a:cubicBezTo>
                  <a:cubicBezTo>
                    <a:pt x="32" y="4"/>
                    <a:pt x="4" y="40"/>
                    <a:pt x="9" y="96"/>
                  </a:cubicBezTo>
                  <a:cubicBezTo>
                    <a:pt x="9" y="100"/>
                    <a:pt x="3" y="103"/>
                    <a:pt x="2" y="106"/>
                  </a:cubicBezTo>
                  <a:cubicBezTo>
                    <a:pt x="0" y="112"/>
                    <a:pt x="0" y="116"/>
                    <a:pt x="0" y="119"/>
                  </a:cubicBezTo>
                  <a:cubicBezTo>
                    <a:pt x="2" y="152"/>
                    <a:pt x="16" y="148"/>
                    <a:pt x="16" y="157"/>
                  </a:cubicBezTo>
                </a:path>
              </a:pathLst>
            </a:custGeom>
            <a:solidFill>
              <a:srgbClr val="EAC487">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444772" y="4347680"/>
              <a:ext cx="686349" cy="322564"/>
            </a:xfrm>
            <a:custGeom>
              <a:rect l="l" t="t" r="r" b="b"/>
              <a:pathLst>
                <a:path w="110" h="52">
                  <a:moveTo>
                    <a:pt x="99" y="25"/>
                  </a:moveTo>
                  <a:cubicBezTo>
                    <a:pt x="99" y="0"/>
                    <a:pt x="99" y="0"/>
                    <a:pt x="99" y="0"/>
                  </a:cubicBezTo>
                  <a:cubicBezTo>
                    <a:pt x="99" y="0"/>
                    <a:pt x="86" y="15"/>
                    <a:pt x="53" y="13"/>
                  </a:cubicBezTo>
                  <a:cubicBezTo>
                    <a:pt x="19" y="13"/>
                    <a:pt x="8" y="0"/>
                    <a:pt x="8" y="0"/>
                  </a:cubicBezTo>
                  <a:cubicBezTo>
                    <a:pt x="8" y="25"/>
                    <a:pt x="8" y="25"/>
                    <a:pt x="8" y="25"/>
                  </a:cubicBezTo>
                  <a:cubicBezTo>
                    <a:pt x="8" y="25"/>
                    <a:pt x="2" y="31"/>
                    <a:pt x="3" y="32"/>
                  </a:cubicBezTo>
                  <a:cubicBezTo>
                    <a:pt x="0" y="31"/>
                    <a:pt x="36" y="52"/>
                    <a:pt x="55" y="52"/>
                  </a:cubicBezTo>
                  <a:cubicBezTo>
                    <a:pt x="55" y="52"/>
                    <a:pt x="111" y="52"/>
                    <a:pt x="110" y="51"/>
                  </a:cubicBezTo>
                  <a:cubicBezTo>
                    <a:pt x="99" y="25"/>
                    <a:pt x="99" y="25"/>
                    <a:pt x="99" y="25"/>
                  </a:cubicBezTo>
                </a:path>
              </a:pathLst>
            </a:custGeom>
            <a:solidFill>
              <a:srgbClr val="E0B57A">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724188" y="2834152"/>
              <a:ext cx="600226" cy="535079"/>
            </a:xfrm>
            <a:custGeom>
              <a:rect l="l" t="t" r="r" b="b"/>
              <a:pathLst>
                <a:path w="97" h="86">
                  <a:moveTo>
                    <a:pt x="56" y="0"/>
                  </a:moveTo>
                  <a:cubicBezTo>
                    <a:pt x="49" y="0"/>
                    <a:pt x="25" y="8"/>
                    <a:pt x="14" y="11"/>
                  </a:cubicBezTo>
                  <a:cubicBezTo>
                    <a:pt x="9" y="13"/>
                    <a:pt x="5" y="14"/>
                    <a:pt x="0" y="16"/>
                  </a:cubicBezTo>
                  <a:cubicBezTo>
                    <a:pt x="2" y="16"/>
                    <a:pt x="5" y="15"/>
                    <a:pt x="7" y="15"/>
                  </a:cubicBezTo>
                  <a:cubicBezTo>
                    <a:pt x="50" y="15"/>
                    <a:pt x="80" y="43"/>
                    <a:pt x="88" y="86"/>
                  </a:cubicBezTo>
                  <a:cubicBezTo>
                    <a:pt x="90" y="74"/>
                    <a:pt x="97" y="32"/>
                    <a:pt x="94" y="22"/>
                  </a:cubicBezTo>
                  <a:cubicBezTo>
                    <a:pt x="94" y="21"/>
                    <a:pt x="94" y="21"/>
                    <a:pt x="93" y="21"/>
                  </a:cubicBezTo>
                  <a:cubicBezTo>
                    <a:pt x="92" y="21"/>
                    <a:pt x="91" y="22"/>
                    <a:pt x="89" y="23"/>
                  </a:cubicBezTo>
                  <a:cubicBezTo>
                    <a:pt x="88" y="24"/>
                    <a:pt x="86" y="25"/>
                    <a:pt x="85" y="25"/>
                  </a:cubicBezTo>
                  <a:cubicBezTo>
                    <a:pt x="85" y="25"/>
                    <a:pt x="84" y="25"/>
                    <a:pt x="84" y="24"/>
                  </a:cubicBezTo>
                  <a:cubicBezTo>
                    <a:pt x="81" y="20"/>
                    <a:pt x="80" y="9"/>
                    <a:pt x="78" y="7"/>
                  </a:cubicBezTo>
                  <a:cubicBezTo>
                    <a:pt x="78" y="6"/>
                    <a:pt x="77" y="6"/>
                    <a:pt x="77" y="6"/>
                  </a:cubicBezTo>
                  <a:cubicBezTo>
                    <a:pt x="75" y="6"/>
                    <a:pt x="73" y="8"/>
                    <a:pt x="70" y="10"/>
                  </a:cubicBezTo>
                  <a:cubicBezTo>
                    <a:pt x="68" y="11"/>
                    <a:pt x="65" y="13"/>
                    <a:pt x="63" y="13"/>
                  </a:cubicBezTo>
                  <a:cubicBezTo>
                    <a:pt x="63" y="13"/>
                    <a:pt x="63" y="13"/>
                    <a:pt x="62" y="13"/>
                  </a:cubicBezTo>
                  <a:cubicBezTo>
                    <a:pt x="57" y="11"/>
                    <a:pt x="61" y="1"/>
                    <a:pt x="56" y="0"/>
                  </a:cubicBezTo>
                  <a:cubicBezTo>
                    <a:pt x="56" y="0"/>
                    <a:pt x="56" y="0"/>
                    <a:pt x="56"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251654" y="2928505"/>
              <a:ext cx="1017859" cy="584989"/>
            </a:xfrm>
            <a:custGeom>
              <a:rect l="l" t="t" r="r" b="b"/>
              <a:pathLst>
                <a:path w="164" h="94">
                  <a:moveTo>
                    <a:pt x="83" y="0"/>
                  </a:moveTo>
                  <a:cubicBezTo>
                    <a:pt x="81" y="0"/>
                    <a:pt x="78" y="1"/>
                    <a:pt x="76" y="1"/>
                  </a:cubicBezTo>
                  <a:cubicBezTo>
                    <a:pt x="41" y="13"/>
                    <a:pt x="17" y="32"/>
                    <a:pt x="3" y="73"/>
                  </a:cubicBezTo>
                  <a:cubicBezTo>
                    <a:pt x="0" y="82"/>
                    <a:pt x="1" y="94"/>
                    <a:pt x="11" y="94"/>
                  </a:cubicBezTo>
                  <a:cubicBezTo>
                    <a:pt x="11" y="94"/>
                    <a:pt x="12" y="94"/>
                    <a:pt x="12" y="94"/>
                  </a:cubicBezTo>
                  <a:cubicBezTo>
                    <a:pt x="12" y="94"/>
                    <a:pt x="12" y="94"/>
                    <a:pt x="12" y="94"/>
                  </a:cubicBezTo>
                  <a:cubicBezTo>
                    <a:pt x="15" y="50"/>
                    <a:pt x="42" y="22"/>
                    <a:pt x="80" y="19"/>
                  </a:cubicBezTo>
                  <a:cubicBezTo>
                    <a:pt x="80" y="18"/>
                    <a:pt x="80" y="18"/>
                    <a:pt x="80" y="18"/>
                  </a:cubicBezTo>
                  <a:cubicBezTo>
                    <a:pt x="81" y="18"/>
                    <a:pt x="81" y="19"/>
                    <a:pt x="82" y="19"/>
                  </a:cubicBezTo>
                  <a:cubicBezTo>
                    <a:pt x="82" y="19"/>
                    <a:pt x="82" y="18"/>
                    <a:pt x="83" y="18"/>
                  </a:cubicBezTo>
                  <a:cubicBezTo>
                    <a:pt x="83" y="19"/>
                    <a:pt x="83" y="19"/>
                    <a:pt x="83" y="19"/>
                  </a:cubicBezTo>
                  <a:cubicBezTo>
                    <a:pt x="111" y="21"/>
                    <a:pt x="134" y="36"/>
                    <a:pt x="145" y="61"/>
                  </a:cubicBezTo>
                  <a:cubicBezTo>
                    <a:pt x="151" y="64"/>
                    <a:pt x="157" y="68"/>
                    <a:pt x="164" y="73"/>
                  </a:cubicBezTo>
                  <a:cubicBezTo>
                    <a:pt x="164" y="73"/>
                    <a:pt x="164" y="72"/>
                    <a:pt x="164" y="71"/>
                  </a:cubicBezTo>
                  <a:cubicBezTo>
                    <a:pt x="156" y="28"/>
                    <a:pt x="126" y="0"/>
                    <a:pt x="83"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27428" y="3041376"/>
              <a:ext cx="824741" cy="472118"/>
            </a:xfrm>
            <a:custGeom>
              <a:rect l="l" t="t" r="r" b="b"/>
              <a:pathLst>
                <a:path w="133" h="76">
                  <a:moveTo>
                    <a:pt x="71" y="0"/>
                  </a:moveTo>
                  <a:cubicBezTo>
                    <a:pt x="70" y="0"/>
                    <a:pt x="70" y="1"/>
                    <a:pt x="70" y="1"/>
                  </a:cubicBezTo>
                  <a:cubicBezTo>
                    <a:pt x="69" y="1"/>
                    <a:pt x="69" y="0"/>
                    <a:pt x="68" y="0"/>
                  </a:cubicBezTo>
                  <a:cubicBezTo>
                    <a:pt x="68" y="1"/>
                    <a:pt x="68" y="1"/>
                    <a:pt x="68" y="1"/>
                  </a:cubicBezTo>
                  <a:cubicBezTo>
                    <a:pt x="30" y="4"/>
                    <a:pt x="3" y="32"/>
                    <a:pt x="0" y="76"/>
                  </a:cubicBezTo>
                  <a:cubicBezTo>
                    <a:pt x="48" y="71"/>
                    <a:pt x="74" y="36"/>
                    <a:pt x="108" y="36"/>
                  </a:cubicBezTo>
                  <a:cubicBezTo>
                    <a:pt x="116" y="36"/>
                    <a:pt x="124" y="38"/>
                    <a:pt x="133" y="43"/>
                  </a:cubicBezTo>
                  <a:cubicBezTo>
                    <a:pt x="122" y="18"/>
                    <a:pt x="99" y="3"/>
                    <a:pt x="71" y="1"/>
                  </a:cubicBezTo>
                  <a:cubicBezTo>
                    <a:pt x="71" y="0"/>
                    <a:pt x="71" y="0"/>
                    <a:pt x="71"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129048" y="2810519"/>
              <a:ext cx="1195366" cy="653240"/>
            </a:xfrm>
            <a:custGeom>
              <a:rect l="l" t="t" r="r" b="b"/>
              <a:pathLst>
                <a:path w="193" h="105">
                  <a:moveTo>
                    <a:pt x="181" y="96"/>
                  </a:moveTo>
                  <a:cubicBezTo>
                    <a:pt x="188" y="87"/>
                    <a:pt x="193" y="34"/>
                    <a:pt x="190" y="23"/>
                  </a:cubicBezTo>
                  <a:cubicBezTo>
                    <a:pt x="189" y="18"/>
                    <a:pt x="182" y="28"/>
                    <a:pt x="180" y="25"/>
                  </a:cubicBezTo>
                  <a:cubicBezTo>
                    <a:pt x="177" y="21"/>
                    <a:pt x="176" y="10"/>
                    <a:pt x="174" y="7"/>
                  </a:cubicBezTo>
                  <a:cubicBezTo>
                    <a:pt x="171" y="4"/>
                    <a:pt x="163" y="15"/>
                    <a:pt x="158" y="14"/>
                  </a:cubicBezTo>
                  <a:cubicBezTo>
                    <a:pt x="153" y="12"/>
                    <a:pt x="157" y="1"/>
                    <a:pt x="152" y="1"/>
                  </a:cubicBezTo>
                  <a:cubicBezTo>
                    <a:pt x="147" y="0"/>
                    <a:pt x="121" y="9"/>
                    <a:pt x="110" y="12"/>
                  </a:cubicBezTo>
                  <a:cubicBezTo>
                    <a:pt x="67" y="24"/>
                    <a:pt x="0" y="50"/>
                    <a:pt x="22" y="93"/>
                  </a:cubicBezTo>
                  <a:cubicBezTo>
                    <a:pt x="23" y="95"/>
                    <a:pt x="19" y="105"/>
                    <a:pt x="28" y="105"/>
                  </a:cubicBezTo>
                  <a:cubicBezTo>
                    <a:pt x="94" y="103"/>
                    <a:pt x="121" y="41"/>
                    <a:pt x="182" y="91"/>
                  </a:cubicBezTo>
                  <a:lnTo>
                    <a:pt x="181" y="96"/>
                  </a:lnTo>
                  <a:close/>
                </a:path>
              </a:pathLst>
            </a:custGeom>
            <a:solidFill>
              <a:srgbClr val="361A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805431" y="4515576"/>
              <a:ext cx="1928722" cy="1159396"/>
            </a:xfrm>
            <a:custGeom>
              <a:rect l="l" t="t" r="r" b="b"/>
              <a:pathLst>
                <a:path w="311" h="186">
                  <a:moveTo>
                    <a:pt x="280" y="23"/>
                  </a:moveTo>
                  <a:cubicBezTo>
                    <a:pt x="264" y="10"/>
                    <a:pt x="246" y="4"/>
                    <a:pt x="235" y="2"/>
                  </a:cubicBezTo>
                  <a:cubicBezTo>
                    <a:pt x="154" y="9"/>
                    <a:pt x="154" y="9"/>
                    <a:pt x="154" y="9"/>
                  </a:cubicBezTo>
                  <a:cubicBezTo>
                    <a:pt x="80" y="0"/>
                    <a:pt x="80" y="0"/>
                    <a:pt x="80" y="0"/>
                  </a:cubicBezTo>
                  <a:cubicBezTo>
                    <a:pt x="71" y="3"/>
                    <a:pt x="45" y="11"/>
                    <a:pt x="31" y="23"/>
                  </a:cubicBezTo>
                  <a:cubicBezTo>
                    <a:pt x="17" y="33"/>
                    <a:pt x="7" y="47"/>
                    <a:pt x="0" y="63"/>
                  </a:cubicBezTo>
                  <a:cubicBezTo>
                    <a:pt x="0" y="186"/>
                    <a:pt x="0" y="186"/>
                    <a:pt x="0" y="186"/>
                  </a:cubicBezTo>
                  <a:cubicBezTo>
                    <a:pt x="311" y="186"/>
                    <a:pt x="311" y="186"/>
                    <a:pt x="311" y="186"/>
                  </a:cubicBezTo>
                  <a:cubicBezTo>
                    <a:pt x="311" y="63"/>
                    <a:pt x="311" y="63"/>
                    <a:pt x="311" y="63"/>
                  </a:cubicBezTo>
                  <a:cubicBezTo>
                    <a:pt x="304" y="47"/>
                    <a:pt x="294" y="33"/>
                    <a:pt x="280" y="23"/>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2499673" y="4352794"/>
              <a:ext cx="7893" cy="19050"/>
            </a:xfrm>
            <a:custGeom>
              <a:rect l="l" t="t" r="r" b="b"/>
              <a:pathLst>
                <a:path w="1" h="1">
                  <a:moveTo>
                    <a:pt x="0" y="0"/>
                  </a:moveTo>
                  <a:cubicBezTo>
                    <a:pt x="0" y="0"/>
                    <a:pt x="0" y="0"/>
                    <a:pt x="1" y="0"/>
                  </a:cubicBezTo>
                  <a:cubicBezTo>
                    <a:pt x="1" y="0"/>
                    <a:pt x="1"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2531070" y="4360731"/>
              <a:ext cx="514104" cy="68252"/>
            </a:xfrm>
            <a:custGeom>
              <a:rect l="l" t="t" r="r" b="b"/>
              <a:pathLst>
                <a:path w="83" h="11">
                  <a:moveTo>
                    <a:pt x="69" y="7"/>
                  </a:moveTo>
                  <a:cubicBezTo>
                    <a:pt x="63" y="9"/>
                    <a:pt x="53" y="11"/>
                    <a:pt x="39" y="11"/>
                  </a:cubicBezTo>
                  <a:cubicBezTo>
                    <a:pt x="38" y="11"/>
                    <a:pt x="38" y="11"/>
                    <a:pt x="38" y="11"/>
                  </a:cubicBezTo>
                  <a:cubicBezTo>
                    <a:pt x="37" y="11"/>
                    <a:pt x="36" y="11"/>
                    <a:pt x="35" y="11"/>
                  </a:cubicBezTo>
                  <a:cubicBezTo>
                    <a:pt x="36" y="11"/>
                    <a:pt x="38" y="11"/>
                    <a:pt x="39" y="11"/>
                  </a:cubicBezTo>
                  <a:cubicBezTo>
                    <a:pt x="41" y="11"/>
                    <a:pt x="42" y="11"/>
                    <a:pt x="44" y="11"/>
                  </a:cubicBezTo>
                  <a:cubicBezTo>
                    <a:pt x="55" y="11"/>
                    <a:pt x="63" y="9"/>
                    <a:pt x="69" y="7"/>
                  </a:cubicBezTo>
                  <a:moveTo>
                    <a:pt x="0" y="2"/>
                  </a:moveTo>
                  <a:cubicBezTo>
                    <a:pt x="4" y="4"/>
                    <a:pt x="9" y="6"/>
                    <a:pt x="15" y="8"/>
                  </a:cubicBezTo>
                  <a:cubicBezTo>
                    <a:pt x="9" y="6"/>
                    <a:pt x="4" y="4"/>
                    <a:pt x="0" y="2"/>
                  </a:cubicBezTo>
                  <a:moveTo>
                    <a:pt x="83" y="0"/>
                  </a:moveTo>
                  <a:cubicBezTo>
                    <a:pt x="82" y="0"/>
                    <a:pt x="81" y="1"/>
                    <a:pt x="80" y="2"/>
                  </a:cubicBezTo>
                  <a:cubicBezTo>
                    <a:pt x="80" y="2"/>
                    <a:pt x="80" y="1"/>
                    <a:pt x="81" y="1"/>
                  </a:cubicBezTo>
                  <a:cubicBezTo>
                    <a:pt x="82" y="0"/>
                    <a:pt x="83" y="0"/>
                    <a:pt x="83"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2507566" y="4352794"/>
              <a:ext cx="524628" cy="131212"/>
            </a:xfrm>
            <a:custGeom>
              <a:rect l="l" t="t" r="r" b="b"/>
              <a:pathLst>
                <a:path w="85" h="21">
                  <a:moveTo>
                    <a:pt x="0" y="0"/>
                  </a:moveTo>
                  <a:cubicBezTo>
                    <a:pt x="5" y="5"/>
                    <a:pt x="10" y="20"/>
                    <a:pt x="36" y="21"/>
                  </a:cubicBezTo>
                  <a:cubicBezTo>
                    <a:pt x="36" y="21"/>
                    <a:pt x="37" y="21"/>
                    <a:pt x="37" y="21"/>
                  </a:cubicBezTo>
                  <a:cubicBezTo>
                    <a:pt x="60" y="21"/>
                    <a:pt x="79" y="7"/>
                    <a:pt x="85" y="2"/>
                  </a:cubicBezTo>
                  <a:cubicBezTo>
                    <a:pt x="84" y="2"/>
                    <a:pt x="84" y="3"/>
                    <a:pt x="84" y="3"/>
                  </a:cubicBezTo>
                  <a:cubicBezTo>
                    <a:pt x="81" y="5"/>
                    <a:pt x="78" y="6"/>
                    <a:pt x="73" y="8"/>
                  </a:cubicBezTo>
                  <a:cubicBezTo>
                    <a:pt x="67" y="10"/>
                    <a:pt x="59" y="12"/>
                    <a:pt x="48" y="12"/>
                  </a:cubicBezTo>
                  <a:cubicBezTo>
                    <a:pt x="46" y="12"/>
                    <a:pt x="45" y="12"/>
                    <a:pt x="43" y="12"/>
                  </a:cubicBezTo>
                  <a:cubicBezTo>
                    <a:pt x="42" y="12"/>
                    <a:pt x="40" y="12"/>
                    <a:pt x="39" y="12"/>
                  </a:cubicBezTo>
                  <a:cubicBezTo>
                    <a:pt x="31" y="11"/>
                    <a:pt x="25" y="10"/>
                    <a:pt x="19" y="9"/>
                  </a:cubicBezTo>
                  <a:cubicBezTo>
                    <a:pt x="13" y="7"/>
                    <a:pt x="8" y="5"/>
                    <a:pt x="4" y="3"/>
                  </a:cubicBezTo>
                  <a:cubicBezTo>
                    <a:pt x="2" y="2"/>
                    <a:pt x="1" y="1"/>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3058153" y="4392123"/>
              <a:ext cx="80860" cy="81302"/>
            </a:xfrm>
            <a:custGeom>
              <a:rect l="l" t="t" r="r" b="b"/>
              <a:pathLst>
                <a:path w="31" h="31">
                  <a:moveTo>
                    <a:pt x="0" y="31"/>
                  </a:moveTo>
                  <a:lnTo>
                    <a:pt x="17" y="21"/>
                  </a:lnTo>
                  <a:lnTo>
                    <a:pt x="31" y="9"/>
                  </a:lnTo>
                  <a:lnTo>
                    <a:pt x="0" y="0"/>
                  </a:lnTo>
                  <a:lnTo>
                    <a:pt x="0" y="31"/>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2413550" y="4392123"/>
              <a:ext cx="80860" cy="81302"/>
            </a:xfrm>
            <a:custGeom>
              <a:rect l="l" t="t" r="r" b="b"/>
              <a:pathLst>
                <a:path w="31" h="31">
                  <a:moveTo>
                    <a:pt x="31" y="0"/>
                  </a:moveTo>
                  <a:lnTo>
                    <a:pt x="0" y="7"/>
                  </a:lnTo>
                  <a:lnTo>
                    <a:pt x="31" y="31"/>
                  </a:lnTo>
                  <a:lnTo>
                    <a:pt x="31" y="0"/>
                  </a:lnTo>
                  <a:close/>
                </a:path>
              </a:pathLst>
            </a:custGeom>
            <a:solidFill>
              <a:srgbClr val="706F6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447786" y="4510285"/>
              <a:ext cx="2693475" cy="2339779"/>
            </a:xfrm>
            <a:custGeom>
              <a:rect l="l" t="t" r="r" b="b"/>
              <a:pathLst>
                <a:path w="435" h="376">
                  <a:moveTo>
                    <a:pt x="403" y="38"/>
                  </a:moveTo>
                  <a:cubicBezTo>
                    <a:pt x="390" y="26"/>
                    <a:pt x="339" y="11"/>
                    <a:pt x="317" y="8"/>
                  </a:cubicBezTo>
                  <a:cubicBezTo>
                    <a:pt x="291" y="0"/>
                    <a:pt x="291" y="0"/>
                    <a:pt x="291" y="0"/>
                  </a:cubicBezTo>
                  <a:cubicBezTo>
                    <a:pt x="241" y="119"/>
                    <a:pt x="241" y="119"/>
                    <a:pt x="241" y="119"/>
                  </a:cubicBezTo>
                  <a:cubicBezTo>
                    <a:pt x="192" y="119"/>
                    <a:pt x="192" y="119"/>
                    <a:pt x="192" y="119"/>
                  </a:cubicBezTo>
                  <a:cubicBezTo>
                    <a:pt x="138" y="1"/>
                    <a:pt x="138" y="1"/>
                    <a:pt x="138" y="1"/>
                  </a:cubicBezTo>
                  <a:cubicBezTo>
                    <a:pt x="111" y="8"/>
                    <a:pt x="111" y="8"/>
                    <a:pt x="111" y="8"/>
                  </a:cubicBezTo>
                  <a:cubicBezTo>
                    <a:pt x="93" y="11"/>
                    <a:pt x="44" y="27"/>
                    <a:pt x="31" y="38"/>
                  </a:cubicBezTo>
                  <a:cubicBezTo>
                    <a:pt x="17" y="48"/>
                    <a:pt x="0" y="292"/>
                    <a:pt x="0" y="308"/>
                  </a:cubicBezTo>
                  <a:cubicBezTo>
                    <a:pt x="44" y="376"/>
                    <a:pt x="44" y="376"/>
                    <a:pt x="44" y="376"/>
                  </a:cubicBezTo>
                  <a:cubicBezTo>
                    <a:pt x="397" y="375"/>
                    <a:pt x="397" y="375"/>
                    <a:pt x="397" y="375"/>
                  </a:cubicBezTo>
                  <a:cubicBezTo>
                    <a:pt x="435" y="308"/>
                    <a:pt x="435" y="308"/>
                    <a:pt x="435" y="308"/>
                  </a:cubicBezTo>
                  <a:cubicBezTo>
                    <a:pt x="435" y="290"/>
                    <a:pt x="418" y="48"/>
                    <a:pt x="403" y="38"/>
                  </a:cubicBezTo>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2846794" y="4583651"/>
              <a:ext cx="125237" cy="634723"/>
            </a:xfrm>
            <a:custGeom>
              <a:rect l="l" t="t" r="r" b="b"/>
              <a:pathLst>
                <a:path w="20" h="102">
                  <a:moveTo>
                    <a:pt x="8" y="0"/>
                  </a:moveTo>
                  <a:cubicBezTo>
                    <a:pt x="0" y="26"/>
                    <a:pt x="0" y="26"/>
                    <a:pt x="0" y="26"/>
                  </a:cubicBezTo>
                  <a:cubicBezTo>
                    <a:pt x="17" y="102"/>
                    <a:pt x="17" y="102"/>
                    <a:pt x="17" y="102"/>
                  </a:cubicBezTo>
                  <a:cubicBezTo>
                    <a:pt x="20" y="95"/>
                    <a:pt x="20" y="95"/>
                    <a:pt x="20" y="95"/>
                  </a:cubicBezTo>
                  <a:cubicBezTo>
                    <a:pt x="1" y="26"/>
                    <a:pt x="1" y="26"/>
                    <a:pt x="1" y="26"/>
                  </a:cubicBezTo>
                  <a:cubicBezTo>
                    <a:pt x="10" y="2"/>
                    <a:pt x="10" y="2"/>
                    <a:pt x="10" y="2"/>
                  </a:cubicBezTo>
                  <a:cubicBezTo>
                    <a:pt x="9" y="2"/>
                    <a:pt x="9" y="1"/>
                    <a:pt x="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close/>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2797155" y="5176576"/>
              <a:ext cx="273978" cy="957463"/>
            </a:xfrm>
            <a:custGeom>
              <a:rect l="l" t="t" r="r" b="b"/>
              <a:pathLst>
                <a:path w="105" h="365">
                  <a:moveTo>
                    <a:pt x="67" y="0"/>
                  </a:moveTo>
                  <a:lnTo>
                    <a:pt x="60" y="16"/>
                  </a:lnTo>
                  <a:lnTo>
                    <a:pt x="88" y="142"/>
                  </a:lnTo>
                  <a:lnTo>
                    <a:pt x="0" y="360"/>
                  </a:lnTo>
                  <a:lnTo>
                    <a:pt x="3" y="365"/>
                  </a:lnTo>
                  <a:lnTo>
                    <a:pt x="105" y="147"/>
                  </a:lnTo>
                  <a:lnTo>
                    <a:pt x="67" y="0"/>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2525808" y="4533917"/>
              <a:ext cx="501124" cy="1600122"/>
            </a:xfrm>
            <a:custGeom>
              <a:rect l="l" t="t" r="r" b="b"/>
              <a:pathLst>
                <a:path w="81" h="257">
                  <a:moveTo>
                    <a:pt x="52" y="34"/>
                  </a:moveTo>
                  <a:cubicBezTo>
                    <a:pt x="63" y="0"/>
                    <a:pt x="63" y="0"/>
                    <a:pt x="63" y="0"/>
                  </a:cubicBezTo>
                  <a:cubicBezTo>
                    <a:pt x="63" y="0"/>
                    <a:pt x="52" y="4"/>
                    <a:pt x="39" y="4"/>
                  </a:cubicBezTo>
                  <a:cubicBezTo>
                    <a:pt x="28" y="4"/>
                    <a:pt x="14" y="0"/>
                    <a:pt x="14" y="0"/>
                  </a:cubicBezTo>
                  <a:cubicBezTo>
                    <a:pt x="28" y="33"/>
                    <a:pt x="28" y="33"/>
                    <a:pt x="28" y="33"/>
                  </a:cubicBezTo>
                  <a:cubicBezTo>
                    <a:pt x="28" y="33"/>
                    <a:pt x="28" y="33"/>
                    <a:pt x="28" y="33"/>
                  </a:cubicBezTo>
                  <a:cubicBezTo>
                    <a:pt x="0" y="164"/>
                    <a:pt x="0" y="164"/>
                    <a:pt x="0" y="164"/>
                  </a:cubicBezTo>
                  <a:cubicBezTo>
                    <a:pt x="43" y="257"/>
                    <a:pt x="43" y="257"/>
                    <a:pt x="43" y="257"/>
                  </a:cubicBezTo>
                  <a:cubicBezTo>
                    <a:pt x="81" y="163"/>
                    <a:pt x="81" y="163"/>
                    <a:pt x="81" y="163"/>
                  </a:cubicBezTo>
                  <a:cubicBezTo>
                    <a:pt x="52" y="34"/>
                    <a:pt x="52" y="34"/>
                    <a:pt x="52" y="34"/>
                  </a:cubicBezTo>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698053" y="4746256"/>
              <a:ext cx="148741" cy="44619"/>
            </a:xfrm>
            <a:custGeom>
              <a:rect l="l" t="t" r="r" b="b"/>
              <a:pathLst>
                <a:path w="24" h="7">
                  <a:moveTo>
                    <a:pt x="0" y="0"/>
                  </a:moveTo>
                  <a:cubicBezTo>
                    <a:pt x="0" y="1"/>
                    <a:pt x="0" y="1"/>
                    <a:pt x="0" y="1"/>
                  </a:cubicBezTo>
                  <a:cubicBezTo>
                    <a:pt x="0" y="1"/>
                    <a:pt x="2" y="7"/>
                    <a:pt x="9" y="7"/>
                  </a:cubicBezTo>
                  <a:cubicBezTo>
                    <a:pt x="17" y="7"/>
                    <a:pt x="24" y="1"/>
                    <a:pt x="24" y="1"/>
                  </a:cubicBezTo>
                  <a:cubicBezTo>
                    <a:pt x="24" y="0"/>
                    <a:pt x="24" y="0"/>
                    <a:pt x="24" y="0"/>
                  </a:cubicBezTo>
                  <a:cubicBezTo>
                    <a:pt x="24" y="0"/>
                    <a:pt x="19" y="2"/>
                    <a:pt x="12" y="2"/>
                  </a:cubicBezTo>
                  <a:cubicBezTo>
                    <a:pt x="4" y="2"/>
                    <a:pt x="0" y="0"/>
                    <a:pt x="0" y="0"/>
                  </a:cubicBezTo>
                </a:path>
              </a:pathLst>
            </a:custGeom>
            <a:solidFill>
              <a:srgbClr val="A54828">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301293" y="4515576"/>
              <a:ext cx="174876" cy="18342"/>
            </a:xfrm>
            <a:custGeom>
              <a:rect l="l" t="t" r="r" b="b"/>
              <a:pathLst>
                <a:path w="28" h="3">
                  <a:moveTo>
                    <a:pt x="0" y="0"/>
                  </a:moveTo>
                  <a:cubicBezTo>
                    <a:pt x="0" y="0"/>
                    <a:pt x="0" y="0"/>
                    <a:pt x="0" y="0"/>
                  </a:cubicBezTo>
                  <a:cubicBezTo>
                    <a:pt x="27" y="3"/>
                    <a:pt x="27" y="3"/>
                    <a:pt x="27" y="3"/>
                  </a:cubicBezTo>
                  <a:cubicBezTo>
                    <a:pt x="27" y="3"/>
                    <a:pt x="27" y="2"/>
                    <a:pt x="28" y="2"/>
                  </a:cubicBezTo>
                  <a:cubicBezTo>
                    <a:pt x="3" y="0"/>
                    <a:pt x="3" y="0"/>
                    <a:pt x="3" y="0"/>
                  </a:cubicBezTo>
                  <a:cubicBezTo>
                    <a:pt x="2" y="0"/>
                    <a:pt x="2" y="0"/>
                    <a:pt x="2" y="0"/>
                  </a:cubicBezTo>
                  <a:cubicBezTo>
                    <a:pt x="2" y="0"/>
                    <a:pt x="1" y="0"/>
                    <a:pt x="1" y="0"/>
                  </a:cubicBezTo>
                  <a:cubicBezTo>
                    <a:pt x="1" y="0"/>
                    <a:pt x="1"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468276" y="4528626"/>
              <a:ext cx="148741" cy="23632"/>
            </a:xfrm>
            <a:custGeom>
              <a:rect l="l" t="t" r="r" b="b"/>
              <a:pathLst>
                <a:path w="24" h="4">
                  <a:moveTo>
                    <a:pt x="1" y="0"/>
                  </a:moveTo>
                  <a:cubicBezTo>
                    <a:pt x="0" y="0"/>
                    <a:pt x="0" y="1"/>
                    <a:pt x="0" y="1"/>
                  </a:cubicBezTo>
                  <a:cubicBezTo>
                    <a:pt x="24" y="4"/>
                    <a:pt x="24" y="4"/>
                    <a:pt x="24" y="4"/>
                  </a:cubicBezTo>
                  <a:cubicBezTo>
                    <a:pt x="23" y="2"/>
                    <a:pt x="23" y="2"/>
                    <a:pt x="23" y="2"/>
                  </a:cubicBezTo>
                  <a:cubicBezTo>
                    <a:pt x="1" y="0"/>
                    <a:pt x="1" y="0"/>
                    <a:pt x="1"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301293" y="4515576"/>
              <a:ext cx="336772" cy="417093"/>
            </a:xfrm>
            <a:custGeom>
              <a:rect l="l" t="t" r="r" b="b"/>
              <a:pathLst>
                <a:path w="54" h="67">
                  <a:moveTo>
                    <a:pt x="0" y="0"/>
                  </a:moveTo>
                  <a:cubicBezTo>
                    <a:pt x="0" y="0"/>
                    <a:pt x="0" y="0"/>
                    <a:pt x="0" y="0"/>
                  </a:cubicBezTo>
                  <a:cubicBezTo>
                    <a:pt x="30" y="67"/>
                    <a:pt x="30" y="67"/>
                    <a:pt x="30" y="67"/>
                  </a:cubicBezTo>
                  <a:cubicBezTo>
                    <a:pt x="37" y="52"/>
                    <a:pt x="49" y="28"/>
                    <a:pt x="54" y="14"/>
                  </a:cubicBezTo>
                  <a:cubicBezTo>
                    <a:pt x="51" y="6"/>
                    <a:pt x="51" y="6"/>
                    <a:pt x="51" y="6"/>
                  </a:cubicBezTo>
                  <a:cubicBezTo>
                    <a:pt x="27" y="3"/>
                    <a:pt x="27" y="3"/>
                    <a:pt x="27" y="3"/>
                  </a:cubicBezTo>
                  <a:cubicBezTo>
                    <a:pt x="0" y="0"/>
                    <a:pt x="0" y="0"/>
                    <a:pt x="0"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96031" y="4515576"/>
              <a:ext cx="5262" cy="19050"/>
            </a:xfrm>
            <a:custGeom>
              <a:rect l="l" t="t" r="r" b="b"/>
              <a:pathLst>
                <a:path w="1" h="1">
                  <a:moveTo>
                    <a:pt x="1" y="0"/>
                  </a:moveTo>
                  <a:cubicBezTo>
                    <a:pt x="0" y="0"/>
                    <a:pt x="0" y="0"/>
                    <a:pt x="0" y="0"/>
                  </a:cubicBezTo>
                  <a:cubicBezTo>
                    <a:pt x="0" y="0"/>
                    <a:pt x="0" y="0"/>
                    <a:pt x="0" y="0"/>
                  </a:cubicBezTo>
                  <a:cubicBezTo>
                    <a:pt x="1" y="0"/>
                    <a:pt x="1" y="0"/>
                    <a:pt x="1"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2638065" y="4541677"/>
              <a:ext cx="23504" cy="5291"/>
            </a:xfrm>
            <a:custGeom>
              <a:rect l="l" t="t" r="r" b="b"/>
              <a:pathLst>
                <a:path w="4" h="1">
                  <a:moveTo>
                    <a:pt x="0" y="0"/>
                  </a:moveTo>
                  <a:cubicBezTo>
                    <a:pt x="1" y="0"/>
                    <a:pt x="2" y="1"/>
                    <a:pt x="4" y="1"/>
                  </a:cubicBezTo>
                  <a:cubicBezTo>
                    <a:pt x="4" y="1"/>
                    <a:pt x="4" y="1"/>
                    <a:pt x="4" y="1"/>
                  </a:cubicBezTo>
                  <a:cubicBezTo>
                    <a:pt x="0" y="0"/>
                    <a:pt x="0" y="0"/>
                    <a:pt x="0" y="0"/>
                  </a:cubicBezTo>
                  <a:cubicBezTo>
                    <a:pt x="0" y="0"/>
                    <a:pt x="0" y="0"/>
                    <a:pt x="0"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2296031" y="4515576"/>
              <a:ext cx="193118" cy="480054"/>
            </a:xfrm>
            <a:custGeom>
              <a:rect l="l" t="t" r="r" b="b"/>
              <a:pathLst>
                <a:path w="31" h="77">
                  <a:moveTo>
                    <a:pt x="1" y="0"/>
                  </a:moveTo>
                  <a:cubicBezTo>
                    <a:pt x="1" y="0"/>
                    <a:pt x="1" y="0"/>
                    <a:pt x="1" y="0"/>
                  </a:cubicBezTo>
                  <a:cubicBezTo>
                    <a:pt x="0" y="0"/>
                    <a:pt x="0" y="0"/>
                    <a:pt x="0" y="0"/>
                  </a:cubicBezTo>
                  <a:cubicBezTo>
                    <a:pt x="26" y="77"/>
                    <a:pt x="26" y="77"/>
                    <a:pt x="26" y="77"/>
                  </a:cubicBezTo>
                  <a:cubicBezTo>
                    <a:pt x="26" y="77"/>
                    <a:pt x="28" y="73"/>
                    <a:pt x="31" y="67"/>
                  </a:cubicBezTo>
                  <a:cubicBezTo>
                    <a:pt x="1" y="0"/>
                    <a:pt x="1" y="0"/>
                    <a:pt x="1"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2611930" y="4541677"/>
              <a:ext cx="49639" cy="60315"/>
            </a:xfrm>
            <a:custGeom>
              <a:rect l="l" t="t" r="r" b="b"/>
              <a:pathLst>
                <a:path w="8" h="10">
                  <a:moveTo>
                    <a:pt x="0" y="0"/>
                  </a:moveTo>
                  <a:cubicBezTo>
                    <a:pt x="1" y="2"/>
                    <a:pt x="1" y="2"/>
                    <a:pt x="1" y="2"/>
                  </a:cubicBezTo>
                  <a:cubicBezTo>
                    <a:pt x="4" y="10"/>
                    <a:pt x="4" y="10"/>
                    <a:pt x="4" y="10"/>
                  </a:cubicBezTo>
                  <a:cubicBezTo>
                    <a:pt x="6" y="6"/>
                    <a:pt x="7" y="2"/>
                    <a:pt x="8" y="1"/>
                  </a:cubicBezTo>
                  <a:cubicBezTo>
                    <a:pt x="6" y="1"/>
                    <a:pt x="5" y="0"/>
                    <a:pt x="4" y="0"/>
                  </a:cubicBezTo>
                  <a:cubicBezTo>
                    <a:pt x="0" y="0"/>
                    <a:pt x="0" y="0"/>
                    <a:pt x="0"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2283051" y="4410641"/>
              <a:ext cx="360101" cy="485345"/>
            </a:xfrm>
            <a:custGeom>
              <a:rect l="l" t="t" r="r" b="b"/>
              <a:pathLst>
                <a:path w="57" h="78">
                  <a:moveTo>
                    <a:pt x="27" y="78"/>
                  </a:moveTo>
                  <a:cubicBezTo>
                    <a:pt x="27" y="78"/>
                    <a:pt x="58" y="22"/>
                    <a:pt x="58" y="21"/>
                  </a:cubicBezTo>
                  <a:cubicBezTo>
                    <a:pt x="54" y="20"/>
                    <a:pt x="47" y="19"/>
                    <a:pt x="37" y="12"/>
                  </a:cubicBezTo>
                  <a:cubicBezTo>
                    <a:pt x="29" y="7"/>
                    <a:pt x="21" y="0"/>
                    <a:pt x="21" y="0"/>
                  </a:cubicBezTo>
                  <a:cubicBezTo>
                    <a:pt x="2" y="17"/>
                    <a:pt x="2" y="17"/>
                    <a:pt x="2" y="17"/>
                  </a:cubicBezTo>
                  <a:cubicBezTo>
                    <a:pt x="0" y="17"/>
                    <a:pt x="27" y="78"/>
                    <a:pt x="27" y="7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3071309" y="4515576"/>
              <a:ext cx="172245" cy="26278"/>
            </a:xfrm>
            <a:custGeom>
              <a:rect l="l" t="t" r="r" b="b"/>
              <a:pathLst>
                <a:path w="28" h="4">
                  <a:moveTo>
                    <a:pt x="28" y="0"/>
                  </a:moveTo>
                  <a:cubicBezTo>
                    <a:pt x="0" y="2"/>
                    <a:pt x="0" y="2"/>
                    <a:pt x="0" y="2"/>
                  </a:cubicBezTo>
                  <a:cubicBezTo>
                    <a:pt x="1" y="4"/>
                    <a:pt x="1" y="4"/>
                    <a:pt x="1" y="4"/>
                  </a:cubicBezTo>
                  <a:cubicBezTo>
                    <a:pt x="28" y="2"/>
                    <a:pt x="28" y="2"/>
                    <a:pt x="28" y="2"/>
                  </a:cubicBezTo>
                  <a:cubicBezTo>
                    <a:pt x="28" y="1"/>
                    <a:pt x="28" y="0"/>
                    <a:pt x="28" y="0"/>
                  </a:cubicBezTo>
                  <a:moveTo>
                    <a:pt x="28" y="0"/>
                  </a:moveTo>
                  <a:cubicBezTo>
                    <a:pt x="28" y="0"/>
                    <a:pt x="28" y="0"/>
                    <a:pt x="28" y="0"/>
                  </a:cubicBezTo>
                  <a:cubicBezTo>
                    <a:pt x="28" y="0"/>
                    <a:pt x="28" y="0"/>
                    <a:pt x="28" y="0"/>
                  </a:cubicBezTo>
                  <a:cubicBezTo>
                    <a:pt x="28" y="0"/>
                    <a:pt x="28" y="0"/>
                    <a:pt x="28" y="0"/>
                  </a:cubicBezTo>
                  <a:cubicBezTo>
                    <a:pt x="28" y="0"/>
                    <a:pt x="28" y="0"/>
                    <a:pt x="28" y="0"/>
                  </a:cubicBezTo>
                  <a:cubicBezTo>
                    <a:pt x="28" y="0"/>
                    <a:pt x="28" y="0"/>
                    <a:pt x="28"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909413" y="4528626"/>
              <a:ext cx="166983" cy="23632"/>
            </a:xfrm>
            <a:custGeom>
              <a:rect l="l" t="t" r="r" b="b"/>
              <a:pathLst>
                <a:path w="27" h="4">
                  <a:moveTo>
                    <a:pt x="26" y="0"/>
                  </a:moveTo>
                  <a:cubicBezTo>
                    <a:pt x="1" y="2"/>
                    <a:pt x="1" y="2"/>
                    <a:pt x="1" y="2"/>
                  </a:cubicBezTo>
                  <a:cubicBezTo>
                    <a:pt x="0" y="3"/>
                    <a:pt x="0" y="3"/>
                    <a:pt x="0" y="3"/>
                  </a:cubicBezTo>
                  <a:cubicBezTo>
                    <a:pt x="2" y="3"/>
                    <a:pt x="3" y="3"/>
                    <a:pt x="3" y="3"/>
                  </a:cubicBezTo>
                  <a:cubicBezTo>
                    <a:pt x="3" y="3"/>
                    <a:pt x="3" y="3"/>
                    <a:pt x="3" y="3"/>
                  </a:cubicBezTo>
                  <a:cubicBezTo>
                    <a:pt x="3" y="3"/>
                    <a:pt x="3" y="3"/>
                    <a:pt x="3" y="3"/>
                  </a:cubicBezTo>
                  <a:cubicBezTo>
                    <a:pt x="2" y="4"/>
                    <a:pt x="2" y="4"/>
                    <a:pt x="2" y="4"/>
                  </a:cubicBezTo>
                  <a:cubicBezTo>
                    <a:pt x="27" y="2"/>
                    <a:pt x="27" y="2"/>
                    <a:pt x="27" y="2"/>
                  </a:cubicBezTo>
                  <a:cubicBezTo>
                    <a:pt x="26" y="0"/>
                    <a:pt x="26" y="0"/>
                    <a:pt x="26"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2909413" y="4528626"/>
              <a:ext cx="334141" cy="367183"/>
            </a:xfrm>
            <a:custGeom>
              <a:rect l="l" t="t" r="r" b="b"/>
              <a:pathLst>
                <a:path w="54" h="59">
                  <a:moveTo>
                    <a:pt x="54" y="0"/>
                  </a:moveTo>
                  <a:cubicBezTo>
                    <a:pt x="27" y="2"/>
                    <a:pt x="27" y="2"/>
                    <a:pt x="27" y="2"/>
                  </a:cubicBezTo>
                  <a:cubicBezTo>
                    <a:pt x="2" y="4"/>
                    <a:pt x="2" y="4"/>
                    <a:pt x="2" y="4"/>
                  </a:cubicBezTo>
                  <a:cubicBezTo>
                    <a:pt x="0" y="11"/>
                    <a:pt x="0" y="11"/>
                    <a:pt x="0" y="11"/>
                  </a:cubicBezTo>
                  <a:cubicBezTo>
                    <a:pt x="7" y="23"/>
                    <a:pt x="20" y="44"/>
                    <a:pt x="29" y="59"/>
                  </a:cubicBezTo>
                  <a:cubicBezTo>
                    <a:pt x="53" y="2"/>
                    <a:pt x="53" y="2"/>
                    <a:pt x="53" y="2"/>
                  </a:cubicBezTo>
                  <a:cubicBezTo>
                    <a:pt x="53" y="1"/>
                    <a:pt x="53" y="1"/>
                    <a:pt x="54" y="0"/>
                  </a:cubicBezTo>
                </a:path>
              </a:pathLst>
            </a:custGeom>
            <a:solidFill>
              <a:srgbClr val="B2B2B2">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2883277" y="4541677"/>
              <a:ext cx="12980" cy="19050"/>
            </a:xfrm>
            <a:custGeom>
              <a:rect l="l" t="t" r="r" b="b"/>
              <a:pathLst>
                <a:path w="2" h="1">
                  <a:moveTo>
                    <a:pt x="2" y="0"/>
                  </a:moveTo>
                  <a:cubicBezTo>
                    <a:pt x="2" y="0"/>
                    <a:pt x="2" y="0"/>
                    <a:pt x="2" y="0"/>
                  </a:cubicBezTo>
                  <a:cubicBezTo>
                    <a:pt x="0" y="0"/>
                    <a:pt x="0" y="0"/>
                    <a:pt x="0" y="0"/>
                  </a:cubicBezTo>
                  <a:cubicBezTo>
                    <a:pt x="1" y="0"/>
                    <a:pt x="2" y="0"/>
                    <a:pt x="2" y="0"/>
                  </a:cubicBezTo>
                </a:path>
              </a:pathLst>
            </a:custGeom>
            <a:solidFill>
              <a:srgbClr val="9C7E55">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3089550" y="4541677"/>
              <a:ext cx="148741" cy="459067"/>
            </a:xfrm>
            <a:custGeom>
              <a:rect l="l" t="t" r="r" b="b"/>
              <a:pathLst>
                <a:path w="24" h="74">
                  <a:moveTo>
                    <a:pt x="24" y="0"/>
                  </a:moveTo>
                  <a:cubicBezTo>
                    <a:pt x="0" y="57"/>
                    <a:pt x="0" y="57"/>
                    <a:pt x="0" y="57"/>
                  </a:cubicBezTo>
                  <a:cubicBezTo>
                    <a:pt x="6" y="67"/>
                    <a:pt x="10" y="74"/>
                    <a:pt x="10" y="74"/>
                  </a:cubicBezTo>
                  <a:cubicBezTo>
                    <a:pt x="10" y="74"/>
                    <a:pt x="21" y="15"/>
                    <a:pt x="24" y="0"/>
                  </a:cubicBezTo>
                </a:path>
              </a:pathLst>
            </a:custGeom>
            <a:solidFill>
              <a:srgbClr val="2926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2909413" y="4546968"/>
              <a:ext cx="18242" cy="13051"/>
            </a:xfrm>
            <a:custGeom>
              <a:rect l="l" t="t" r="r" b="b"/>
              <a:pathLst>
                <a:path w="3" h="2">
                  <a:moveTo>
                    <a:pt x="3" y="0"/>
                  </a:moveTo>
                  <a:cubicBezTo>
                    <a:pt x="3" y="0"/>
                    <a:pt x="2" y="0"/>
                    <a:pt x="0" y="0"/>
                  </a:cubicBezTo>
                  <a:cubicBezTo>
                    <a:pt x="0" y="2"/>
                    <a:pt x="0" y="2"/>
                    <a:pt x="0" y="2"/>
                  </a:cubicBezTo>
                  <a:cubicBezTo>
                    <a:pt x="2" y="1"/>
                    <a:pt x="2" y="1"/>
                    <a:pt x="2" y="1"/>
                  </a:cubicBezTo>
                  <a:cubicBezTo>
                    <a:pt x="3" y="0"/>
                    <a:pt x="3" y="0"/>
                    <a:pt x="3" y="0"/>
                  </a:cubicBezTo>
                </a:path>
              </a:pathLst>
            </a:custGeom>
            <a:solidFill>
              <a:srgbClr val="6D583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2896433" y="4552259"/>
              <a:ext cx="26135" cy="44619"/>
            </a:xfrm>
            <a:custGeom>
              <a:rect l="l" t="t" r="r" b="b"/>
              <a:pathLst>
                <a:path w="4" h="7">
                  <a:moveTo>
                    <a:pt x="4" y="0"/>
                  </a:moveTo>
                  <a:cubicBezTo>
                    <a:pt x="2" y="1"/>
                    <a:pt x="2" y="1"/>
                    <a:pt x="2" y="1"/>
                  </a:cubicBezTo>
                  <a:cubicBezTo>
                    <a:pt x="0" y="5"/>
                    <a:pt x="0" y="5"/>
                    <a:pt x="0" y="5"/>
                  </a:cubicBezTo>
                  <a:cubicBezTo>
                    <a:pt x="1" y="6"/>
                    <a:pt x="1" y="7"/>
                    <a:pt x="2" y="7"/>
                  </a:cubicBezTo>
                  <a:cubicBezTo>
                    <a:pt x="4" y="0"/>
                    <a:pt x="4" y="0"/>
                    <a:pt x="4" y="0"/>
                  </a:cubicBezTo>
                </a:path>
              </a:pathLst>
            </a:custGeom>
            <a:solidFill>
              <a:srgbClr val="7C7C7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2872929" y="4541677"/>
              <a:ext cx="41746" cy="41974"/>
            </a:xfrm>
            <a:custGeom>
              <a:rect l="l" t="t" r="r" b="b"/>
              <a:pathLst>
                <a:path w="7" h="7">
                  <a:moveTo>
                    <a:pt x="7" y="0"/>
                  </a:moveTo>
                  <a:cubicBezTo>
                    <a:pt x="4" y="0"/>
                    <a:pt x="4" y="0"/>
                    <a:pt x="4" y="0"/>
                  </a:cubicBezTo>
                  <a:cubicBezTo>
                    <a:pt x="4" y="0"/>
                    <a:pt x="3" y="0"/>
                    <a:pt x="2" y="0"/>
                  </a:cubicBezTo>
                  <a:cubicBezTo>
                    <a:pt x="0" y="1"/>
                    <a:pt x="0" y="1"/>
                    <a:pt x="0" y="1"/>
                  </a:cubicBezTo>
                  <a:cubicBezTo>
                    <a:pt x="1" y="2"/>
                    <a:pt x="2" y="4"/>
                    <a:pt x="4" y="7"/>
                  </a:cubicBezTo>
                  <a:cubicBezTo>
                    <a:pt x="6" y="3"/>
                    <a:pt x="6" y="3"/>
                    <a:pt x="6" y="3"/>
                  </a:cubicBezTo>
                  <a:cubicBezTo>
                    <a:pt x="6" y="1"/>
                    <a:pt x="6" y="1"/>
                    <a:pt x="6" y="1"/>
                  </a:cubicBezTo>
                  <a:cubicBezTo>
                    <a:pt x="7" y="0"/>
                    <a:pt x="7" y="0"/>
                    <a:pt x="7" y="0"/>
                  </a:cubicBezTo>
                </a:path>
              </a:pathLst>
            </a:custGeom>
            <a:solidFill>
              <a:srgbClr val="954124">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2891171" y="4415755"/>
              <a:ext cx="365363" cy="480054"/>
            </a:xfrm>
            <a:custGeom>
              <a:rect l="l" t="t" r="r" b="b"/>
              <a:pathLst>
                <a:path w="59" h="77">
                  <a:moveTo>
                    <a:pt x="42" y="77"/>
                  </a:moveTo>
                  <a:cubicBezTo>
                    <a:pt x="42" y="77"/>
                    <a:pt x="59" y="15"/>
                    <a:pt x="58" y="15"/>
                  </a:cubicBezTo>
                  <a:cubicBezTo>
                    <a:pt x="40" y="0"/>
                    <a:pt x="40" y="0"/>
                    <a:pt x="40" y="0"/>
                  </a:cubicBezTo>
                  <a:cubicBezTo>
                    <a:pt x="40" y="0"/>
                    <a:pt x="34" y="5"/>
                    <a:pt x="27" y="9"/>
                  </a:cubicBezTo>
                  <a:cubicBezTo>
                    <a:pt x="25" y="11"/>
                    <a:pt x="5" y="19"/>
                    <a:pt x="2" y="20"/>
                  </a:cubicBezTo>
                  <a:cubicBezTo>
                    <a:pt x="1" y="20"/>
                    <a:pt x="0" y="20"/>
                    <a:pt x="0" y="20"/>
                  </a:cubicBezTo>
                  <a:cubicBezTo>
                    <a:pt x="3" y="24"/>
                    <a:pt x="42" y="77"/>
                    <a:pt x="42" y="7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Freeform 40"/>
            <p:cNvSpPr/>
            <p:nvPr/>
          </p:nvSpPr>
          <p:spPr>
            <a:xfrm>
              <a:off x="2309186" y="3631479"/>
              <a:ext cx="947347" cy="49910"/>
            </a:xfrm>
            <a:custGeom>
              <a:rect l="l" t="t" r="r" b="b"/>
              <a:pathLst>
                <a:path w="153" h="8">
                  <a:moveTo>
                    <a:pt x="4" y="0"/>
                  </a:moveTo>
                  <a:cubicBezTo>
                    <a:pt x="2" y="1"/>
                    <a:pt x="1" y="2"/>
                    <a:pt x="0" y="3"/>
                  </a:cubicBezTo>
                  <a:cubicBezTo>
                    <a:pt x="0" y="4"/>
                    <a:pt x="0" y="5"/>
                    <a:pt x="1" y="6"/>
                  </a:cubicBezTo>
                  <a:cubicBezTo>
                    <a:pt x="2" y="5"/>
                    <a:pt x="4" y="3"/>
                    <a:pt x="4" y="1"/>
                  </a:cubicBezTo>
                  <a:cubicBezTo>
                    <a:pt x="4" y="1"/>
                    <a:pt x="4" y="1"/>
                    <a:pt x="4" y="0"/>
                  </a:cubicBezTo>
                  <a:moveTo>
                    <a:pt x="149" y="0"/>
                  </a:moveTo>
                  <a:cubicBezTo>
                    <a:pt x="149" y="0"/>
                    <a:pt x="148" y="0"/>
                    <a:pt x="148" y="0"/>
                  </a:cubicBezTo>
                  <a:cubicBezTo>
                    <a:pt x="145" y="1"/>
                    <a:pt x="145" y="1"/>
                    <a:pt x="145" y="1"/>
                  </a:cubicBezTo>
                  <a:cubicBezTo>
                    <a:pt x="145" y="1"/>
                    <a:pt x="145" y="1"/>
                    <a:pt x="145" y="1"/>
                  </a:cubicBezTo>
                  <a:cubicBezTo>
                    <a:pt x="144" y="4"/>
                    <a:pt x="147" y="6"/>
                    <a:pt x="149" y="8"/>
                  </a:cubicBezTo>
                  <a:cubicBezTo>
                    <a:pt x="150" y="7"/>
                    <a:pt x="150" y="7"/>
                    <a:pt x="150" y="7"/>
                  </a:cubicBezTo>
                  <a:cubicBezTo>
                    <a:pt x="152" y="6"/>
                    <a:pt x="153" y="4"/>
                    <a:pt x="153" y="2"/>
                  </a:cubicBezTo>
                  <a:cubicBezTo>
                    <a:pt x="152" y="1"/>
                    <a:pt x="151" y="0"/>
                    <a:pt x="149" y="0"/>
                  </a:cubicBezTo>
                </a:path>
              </a:pathLst>
            </a:custGeom>
            <a:solidFill>
              <a:srgbClr val="2612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Freeform 41"/>
            <p:cNvSpPr/>
            <p:nvPr/>
          </p:nvSpPr>
          <p:spPr>
            <a:xfrm>
              <a:off x="2314273" y="3594796"/>
              <a:ext cx="916125" cy="236147"/>
            </a:xfrm>
            <a:custGeom>
              <a:rect l="l" t="t" r="r" b="b"/>
              <a:pathLst>
                <a:path w="148" h="38">
                  <a:moveTo>
                    <a:pt x="27" y="33"/>
                  </a:moveTo>
                  <a:cubicBezTo>
                    <a:pt x="21" y="33"/>
                    <a:pt x="17" y="29"/>
                    <a:pt x="17" y="23"/>
                  </a:cubicBezTo>
                  <a:cubicBezTo>
                    <a:pt x="17" y="15"/>
                    <a:pt x="17" y="15"/>
                    <a:pt x="17" y="15"/>
                  </a:cubicBezTo>
                  <a:cubicBezTo>
                    <a:pt x="17" y="9"/>
                    <a:pt x="21" y="5"/>
                    <a:pt x="27" y="5"/>
                  </a:cubicBezTo>
                  <a:cubicBezTo>
                    <a:pt x="52" y="5"/>
                    <a:pt x="52" y="5"/>
                    <a:pt x="52" y="5"/>
                  </a:cubicBezTo>
                  <a:cubicBezTo>
                    <a:pt x="58" y="5"/>
                    <a:pt x="62" y="9"/>
                    <a:pt x="62" y="15"/>
                  </a:cubicBezTo>
                  <a:cubicBezTo>
                    <a:pt x="62" y="23"/>
                    <a:pt x="62" y="23"/>
                    <a:pt x="62" y="23"/>
                  </a:cubicBezTo>
                  <a:cubicBezTo>
                    <a:pt x="62" y="29"/>
                    <a:pt x="58" y="33"/>
                    <a:pt x="52" y="33"/>
                  </a:cubicBezTo>
                  <a:cubicBezTo>
                    <a:pt x="27" y="33"/>
                    <a:pt x="27" y="33"/>
                    <a:pt x="27" y="33"/>
                  </a:cubicBezTo>
                  <a:moveTo>
                    <a:pt x="98" y="33"/>
                  </a:moveTo>
                  <a:cubicBezTo>
                    <a:pt x="93" y="33"/>
                    <a:pt x="88" y="29"/>
                    <a:pt x="88" y="23"/>
                  </a:cubicBezTo>
                  <a:cubicBezTo>
                    <a:pt x="88" y="15"/>
                    <a:pt x="88" y="15"/>
                    <a:pt x="88" y="15"/>
                  </a:cubicBezTo>
                  <a:cubicBezTo>
                    <a:pt x="88" y="9"/>
                    <a:pt x="93" y="5"/>
                    <a:pt x="98" y="5"/>
                  </a:cubicBezTo>
                  <a:cubicBezTo>
                    <a:pt x="124" y="5"/>
                    <a:pt x="124" y="5"/>
                    <a:pt x="124" y="5"/>
                  </a:cubicBezTo>
                  <a:cubicBezTo>
                    <a:pt x="129" y="5"/>
                    <a:pt x="134" y="9"/>
                    <a:pt x="134" y="15"/>
                  </a:cubicBezTo>
                  <a:cubicBezTo>
                    <a:pt x="134" y="23"/>
                    <a:pt x="134" y="23"/>
                    <a:pt x="134" y="23"/>
                  </a:cubicBezTo>
                  <a:cubicBezTo>
                    <a:pt x="134" y="29"/>
                    <a:pt x="129" y="33"/>
                    <a:pt x="124" y="33"/>
                  </a:cubicBezTo>
                  <a:cubicBezTo>
                    <a:pt x="98" y="33"/>
                    <a:pt x="98" y="33"/>
                    <a:pt x="98" y="33"/>
                  </a:cubicBezTo>
                  <a:moveTo>
                    <a:pt x="124" y="0"/>
                  </a:moveTo>
                  <a:cubicBezTo>
                    <a:pt x="98" y="0"/>
                    <a:pt x="98" y="0"/>
                    <a:pt x="98" y="0"/>
                  </a:cubicBezTo>
                  <a:cubicBezTo>
                    <a:pt x="90" y="0"/>
                    <a:pt x="84" y="6"/>
                    <a:pt x="83" y="14"/>
                  </a:cubicBezTo>
                  <a:cubicBezTo>
                    <a:pt x="83" y="14"/>
                    <a:pt x="83" y="14"/>
                    <a:pt x="83" y="14"/>
                  </a:cubicBezTo>
                  <a:cubicBezTo>
                    <a:pt x="69" y="14"/>
                    <a:pt x="69" y="14"/>
                    <a:pt x="69" y="14"/>
                  </a:cubicBezTo>
                  <a:cubicBezTo>
                    <a:pt x="68" y="14"/>
                    <a:pt x="68" y="14"/>
                    <a:pt x="67" y="14"/>
                  </a:cubicBezTo>
                  <a:cubicBezTo>
                    <a:pt x="67" y="6"/>
                    <a:pt x="60" y="0"/>
                    <a:pt x="52" y="0"/>
                  </a:cubicBezTo>
                  <a:cubicBezTo>
                    <a:pt x="27" y="0"/>
                    <a:pt x="27" y="0"/>
                    <a:pt x="27" y="0"/>
                  </a:cubicBezTo>
                  <a:cubicBezTo>
                    <a:pt x="21" y="0"/>
                    <a:pt x="15" y="4"/>
                    <a:pt x="13" y="9"/>
                  </a:cubicBezTo>
                  <a:cubicBezTo>
                    <a:pt x="4" y="7"/>
                    <a:pt x="4" y="7"/>
                    <a:pt x="4" y="7"/>
                  </a:cubicBezTo>
                  <a:cubicBezTo>
                    <a:pt x="4" y="6"/>
                    <a:pt x="3" y="6"/>
                    <a:pt x="3" y="6"/>
                  </a:cubicBezTo>
                  <a:cubicBezTo>
                    <a:pt x="3" y="6"/>
                    <a:pt x="3" y="6"/>
                    <a:pt x="3" y="6"/>
                  </a:cubicBezTo>
                  <a:cubicBezTo>
                    <a:pt x="3" y="7"/>
                    <a:pt x="3" y="7"/>
                    <a:pt x="3" y="7"/>
                  </a:cubicBezTo>
                  <a:cubicBezTo>
                    <a:pt x="3" y="9"/>
                    <a:pt x="1" y="11"/>
                    <a:pt x="0" y="12"/>
                  </a:cubicBezTo>
                  <a:cubicBezTo>
                    <a:pt x="0" y="13"/>
                    <a:pt x="1" y="14"/>
                    <a:pt x="2" y="14"/>
                  </a:cubicBezTo>
                  <a:cubicBezTo>
                    <a:pt x="12" y="17"/>
                    <a:pt x="12" y="17"/>
                    <a:pt x="12" y="17"/>
                  </a:cubicBezTo>
                  <a:cubicBezTo>
                    <a:pt x="12" y="23"/>
                    <a:pt x="12" y="23"/>
                    <a:pt x="12" y="23"/>
                  </a:cubicBezTo>
                  <a:cubicBezTo>
                    <a:pt x="12" y="31"/>
                    <a:pt x="19" y="38"/>
                    <a:pt x="27" y="38"/>
                  </a:cubicBezTo>
                  <a:cubicBezTo>
                    <a:pt x="52" y="38"/>
                    <a:pt x="52" y="38"/>
                    <a:pt x="52" y="38"/>
                  </a:cubicBezTo>
                  <a:cubicBezTo>
                    <a:pt x="61" y="38"/>
                    <a:pt x="67" y="31"/>
                    <a:pt x="67" y="23"/>
                  </a:cubicBezTo>
                  <a:cubicBezTo>
                    <a:pt x="67" y="21"/>
                    <a:pt x="67" y="21"/>
                    <a:pt x="67" y="21"/>
                  </a:cubicBezTo>
                  <a:cubicBezTo>
                    <a:pt x="68" y="21"/>
                    <a:pt x="68" y="21"/>
                    <a:pt x="69" y="21"/>
                  </a:cubicBezTo>
                  <a:cubicBezTo>
                    <a:pt x="83" y="21"/>
                    <a:pt x="83" y="21"/>
                    <a:pt x="83" y="21"/>
                  </a:cubicBezTo>
                  <a:cubicBezTo>
                    <a:pt x="83" y="21"/>
                    <a:pt x="83" y="21"/>
                    <a:pt x="83" y="21"/>
                  </a:cubicBezTo>
                  <a:cubicBezTo>
                    <a:pt x="83" y="23"/>
                    <a:pt x="83" y="23"/>
                    <a:pt x="83" y="23"/>
                  </a:cubicBezTo>
                  <a:cubicBezTo>
                    <a:pt x="83" y="31"/>
                    <a:pt x="90" y="38"/>
                    <a:pt x="98" y="38"/>
                  </a:cubicBezTo>
                  <a:cubicBezTo>
                    <a:pt x="124" y="38"/>
                    <a:pt x="124" y="38"/>
                    <a:pt x="124" y="38"/>
                  </a:cubicBezTo>
                  <a:cubicBezTo>
                    <a:pt x="132" y="38"/>
                    <a:pt x="139" y="31"/>
                    <a:pt x="139" y="23"/>
                  </a:cubicBezTo>
                  <a:cubicBezTo>
                    <a:pt x="139" y="17"/>
                    <a:pt x="139" y="17"/>
                    <a:pt x="139" y="17"/>
                  </a:cubicBezTo>
                  <a:cubicBezTo>
                    <a:pt x="139" y="17"/>
                    <a:pt x="139" y="17"/>
                    <a:pt x="139" y="17"/>
                  </a:cubicBezTo>
                  <a:cubicBezTo>
                    <a:pt x="148" y="14"/>
                    <a:pt x="148" y="14"/>
                    <a:pt x="148" y="14"/>
                  </a:cubicBezTo>
                  <a:cubicBezTo>
                    <a:pt x="146" y="12"/>
                    <a:pt x="143" y="10"/>
                    <a:pt x="144" y="7"/>
                  </a:cubicBezTo>
                  <a:cubicBezTo>
                    <a:pt x="144" y="7"/>
                    <a:pt x="144" y="7"/>
                    <a:pt x="144" y="7"/>
                  </a:cubicBezTo>
                  <a:cubicBezTo>
                    <a:pt x="138" y="9"/>
                    <a:pt x="138" y="9"/>
                    <a:pt x="138" y="9"/>
                  </a:cubicBezTo>
                  <a:cubicBezTo>
                    <a:pt x="135" y="4"/>
                    <a:pt x="130" y="0"/>
                    <a:pt x="124" y="0"/>
                  </a:cubicBezTo>
                </a:path>
              </a:pathLst>
            </a:custGeom>
            <a:solidFill>
              <a:srgbClr val="A3895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Freeform 42"/>
            <p:cNvSpPr/>
            <p:nvPr/>
          </p:nvSpPr>
          <p:spPr>
            <a:xfrm>
              <a:off x="2290944" y="3576454"/>
              <a:ext cx="952609" cy="254489"/>
            </a:xfrm>
            <a:custGeom>
              <a:rect l="l" t="t" r="r" b="b"/>
              <a:pathLst>
                <a:path w="154" h="41">
                  <a:moveTo>
                    <a:pt x="153" y="9"/>
                  </a:moveTo>
                  <a:cubicBezTo>
                    <a:pt x="153" y="7"/>
                    <a:pt x="150" y="6"/>
                    <a:pt x="148" y="7"/>
                  </a:cubicBezTo>
                  <a:cubicBezTo>
                    <a:pt x="140" y="10"/>
                    <a:pt x="140" y="10"/>
                    <a:pt x="140" y="10"/>
                  </a:cubicBezTo>
                  <a:cubicBezTo>
                    <a:pt x="137" y="5"/>
                    <a:pt x="132" y="0"/>
                    <a:pt x="125" y="0"/>
                  </a:cubicBezTo>
                  <a:cubicBezTo>
                    <a:pt x="100" y="0"/>
                    <a:pt x="100" y="0"/>
                    <a:pt x="100" y="0"/>
                  </a:cubicBezTo>
                  <a:cubicBezTo>
                    <a:pt x="92" y="0"/>
                    <a:pt x="86" y="7"/>
                    <a:pt x="85" y="15"/>
                  </a:cubicBezTo>
                  <a:cubicBezTo>
                    <a:pt x="84" y="15"/>
                    <a:pt x="84" y="15"/>
                    <a:pt x="84" y="15"/>
                  </a:cubicBezTo>
                  <a:cubicBezTo>
                    <a:pt x="71" y="15"/>
                    <a:pt x="71" y="15"/>
                    <a:pt x="71" y="15"/>
                  </a:cubicBezTo>
                  <a:cubicBezTo>
                    <a:pt x="70" y="15"/>
                    <a:pt x="70" y="15"/>
                    <a:pt x="69" y="15"/>
                  </a:cubicBezTo>
                  <a:cubicBezTo>
                    <a:pt x="69" y="7"/>
                    <a:pt x="62" y="0"/>
                    <a:pt x="54" y="0"/>
                  </a:cubicBezTo>
                  <a:cubicBezTo>
                    <a:pt x="29" y="0"/>
                    <a:pt x="29" y="0"/>
                    <a:pt x="29" y="0"/>
                  </a:cubicBezTo>
                  <a:cubicBezTo>
                    <a:pt x="22" y="0"/>
                    <a:pt x="17" y="5"/>
                    <a:pt x="15" y="10"/>
                  </a:cubicBezTo>
                  <a:cubicBezTo>
                    <a:pt x="6" y="8"/>
                    <a:pt x="6" y="8"/>
                    <a:pt x="6" y="8"/>
                  </a:cubicBezTo>
                  <a:cubicBezTo>
                    <a:pt x="4" y="7"/>
                    <a:pt x="1" y="8"/>
                    <a:pt x="1" y="10"/>
                  </a:cubicBezTo>
                  <a:cubicBezTo>
                    <a:pt x="0" y="12"/>
                    <a:pt x="1" y="15"/>
                    <a:pt x="3" y="15"/>
                  </a:cubicBezTo>
                  <a:cubicBezTo>
                    <a:pt x="13" y="18"/>
                    <a:pt x="13" y="18"/>
                    <a:pt x="13" y="18"/>
                  </a:cubicBezTo>
                  <a:cubicBezTo>
                    <a:pt x="13" y="25"/>
                    <a:pt x="13" y="25"/>
                    <a:pt x="13" y="25"/>
                  </a:cubicBezTo>
                  <a:cubicBezTo>
                    <a:pt x="13" y="34"/>
                    <a:pt x="20" y="41"/>
                    <a:pt x="29" y="41"/>
                  </a:cubicBezTo>
                  <a:cubicBezTo>
                    <a:pt x="54" y="41"/>
                    <a:pt x="54" y="41"/>
                    <a:pt x="54" y="41"/>
                  </a:cubicBezTo>
                  <a:cubicBezTo>
                    <a:pt x="62" y="41"/>
                    <a:pt x="69" y="34"/>
                    <a:pt x="69" y="25"/>
                  </a:cubicBezTo>
                  <a:cubicBezTo>
                    <a:pt x="69" y="23"/>
                    <a:pt x="69" y="23"/>
                    <a:pt x="69" y="23"/>
                  </a:cubicBezTo>
                  <a:cubicBezTo>
                    <a:pt x="70" y="23"/>
                    <a:pt x="70" y="23"/>
                    <a:pt x="71" y="23"/>
                  </a:cubicBezTo>
                  <a:cubicBezTo>
                    <a:pt x="84" y="23"/>
                    <a:pt x="84" y="23"/>
                    <a:pt x="84" y="23"/>
                  </a:cubicBezTo>
                  <a:cubicBezTo>
                    <a:pt x="85" y="23"/>
                    <a:pt x="85" y="23"/>
                    <a:pt x="85" y="23"/>
                  </a:cubicBezTo>
                  <a:cubicBezTo>
                    <a:pt x="85" y="25"/>
                    <a:pt x="85" y="25"/>
                    <a:pt x="85" y="25"/>
                  </a:cubicBezTo>
                  <a:cubicBezTo>
                    <a:pt x="85" y="34"/>
                    <a:pt x="92" y="41"/>
                    <a:pt x="100" y="41"/>
                  </a:cubicBezTo>
                  <a:cubicBezTo>
                    <a:pt x="125" y="41"/>
                    <a:pt x="125" y="41"/>
                    <a:pt x="125" y="41"/>
                  </a:cubicBezTo>
                  <a:cubicBezTo>
                    <a:pt x="134" y="41"/>
                    <a:pt x="141" y="34"/>
                    <a:pt x="141" y="25"/>
                  </a:cubicBezTo>
                  <a:cubicBezTo>
                    <a:pt x="141" y="18"/>
                    <a:pt x="141" y="18"/>
                    <a:pt x="141" y="18"/>
                  </a:cubicBezTo>
                  <a:cubicBezTo>
                    <a:pt x="141" y="18"/>
                    <a:pt x="141" y="18"/>
                    <a:pt x="141" y="18"/>
                  </a:cubicBezTo>
                  <a:cubicBezTo>
                    <a:pt x="151" y="14"/>
                    <a:pt x="151" y="14"/>
                    <a:pt x="151" y="14"/>
                  </a:cubicBezTo>
                  <a:cubicBezTo>
                    <a:pt x="153" y="13"/>
                    <a:pt x="154" y="11"/>
                    <a:pt x="153" y="9"/>
                  </a:cubicBezTo>
                  <a:close/>
                  <a:moveTo>
                    <a:pt x="64" y="25"/>
                  </a:moveTo>
                  <a:cubicBezTo>
                    <a:pt x="64" y="31"/>
                    <a:pt x="59" y="35"/>
                    <a:pt x="54" y="35"/>
                  </a:cubicBezTo>
                  <a:cubicBezTo>
                    <a:pt x="29" y="35"/>
                    <a:pt x="29" y="35"/>
                    <a:pt x="29" y="35"/>
                  </a:cubicBezTo>
                  <a:cubicBezTo>
                    <a:pt x="23" y="35"/>
                    <a:pt x="19" y="31"/>
                    <a:pt x="19" y="25"/>
                  </a:cubicBezTo>
                  <a:cubicBezTo>
                    <a:pt x="19" y="16"/>
                    <a:pt x="19" y="16"/>
                    <a:pt x="19" y="16"/>
                  </a:cubicBezTo>
                  <a:cubicBezTo>
                    <a:pt x="19" y="10"/>
                    <a:pt x="23" y="6"/>
                    <a:pt x="29" y="6"/>
                  </a:cubicBezTo>
                  <a:cubicBezTo>
                    <a:pt x="54" y="6"/>
                    <a:pt x="54" y="6"/>
                    <a:pt x="54" y="6"/>
                  </a:cubicBezTo>
                  <a:cubicBezTo>
                    <a:pt x="59" y="6"/>
                    <a:pt x="64" y="10"/>
                    <a:pt x="64" y="16"/>
                  </a:cubicBezTo>
                  <a:lnTo>
                    <a:pt x="64" y="25"/>
                  </a:lnTo>
                  <a:close/>
                  <a:moveTo>
                    <a:pt x="135" y="25"/>
                  </a:moveTo>
                  <a:cubicBezTo>
                    <a:pt x="135" y="31"/>
                    <a:pt x="131" y="35"/>
                    <a:pt x="125" y="35"/>
                  </a:cubicBezTo>
                  <a:cubicBezTo>
                    <a:pt x="100" y="35"/>
                    <a:pt x="100" y="35"/>
                    <a:pt x="100" y="35"/>
                  </a:cubicBezTo>
                  <a:cubicBezTo>
                    <a:pt x="95" y="35"/>
                    <a:pt x="90" y="31"/>
                    <a:pt x="90" y="25"/>
                  </a:cubicBezTo>
                  <a:cubicBezTo>
                    <a:pt x="90" y="16"/>
                    <a:pt x="90" y="16"/>
                    <a:pt x="90" y="16"/>
                  </a:cubicBezTo>
                  <a:cubicBezTo>
                    <a:pt x="90" y="10"/>
                    <a:pt x="95" y="6"/>
                    <a:pt x="100" y="6"/>
                  </a:cubicBezTo>
                  <a:cubicBezTo>
                    <a:pt x="125" y="6"/>
                    <a:pt x="125" y="6"/>
                    <a:pt x="125" y="6"/>
                  </a:cubicBezTo>
                  <a:cubicBezTo>
                    <a:pt x="131" y="6"/>
                    <a:pt x="135" y="10"/>
                    <a:pt x="135" y="16"/>
                  </a:cubicBezTo>
                  <a:lnTo>
                    <a:pt x="135" y="25"/>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3" name="Picture 43"/>
            <p:cNvPicPr>
              <a:picLocks noChangeAspect="1"/>
            </p:cNvPicPr>
            <p:nvPr/>
          </p:nvPicPr>
          <p:blipFill>
            <a:blip r:embed="rId2"/>
            <a:stretch>
              <a:fillRect/>
            </a:stretch>
          </p:blipFill>
          <p:spPr>
            <a:xfrm>
              <a:off x="3230398" y="5158235"/>
              <a:ext cx="464640" cy="430144"/>
            </a:xfrm>
            <a:prstGeom prst="rect">
              <a:avLst/>
            </a:prstGeom>
          </p:spPr>
        </p:pic>
        <p:sp>
          <p:nvSpPr>
            <p:cNvPr id="44" name="Freeform 44"/>
            <p:cNvSpPr/>
            <p:nvPr/>
          </p:nvSpPr>
          <p:spPr>
            <a:xfrm>
              <a:off x="3280037" y="5032313"/>
              <a:ext cx="378518" cy="162605"/>
            </a:xfrm>
            <a:custGeom>
              <a:rect l="l" t="t" r="r" b="b"/>
              <a:pathLst>
                <a:path w="145" h="62">
                  <a:moveTo>
                    <a:pt x="145" y="62"/>
                  </a:moveTo>
                  <a:lnTo>
                    <a:pt x="60" y="0"/>
                  </a:lnTo>
                  <a:lnTo>
                    <a:pt x="0" y="62"/>
                  </a:lnTo>
                  <a:lnTo>
                    <a:pt x="145" y="62"/>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3280037" y="5032313"/>
              <a:ext cx="378518" cy="162605"/>
            </a:xfrm>
            <a:custGeom>
              <a:rect l="l" t="t" r="r" b="b"/>
              <a:pathLst>
                <a:path w="145" h="62">
                  <a:moveTo>
                    <a:pt x="145" y="62"/>
                  </a:moveTo>
                  <a:lnTo>
                    <a:pt x="60" y="0"/>
                  </a:lnTo>
                  <a:lnTo>
                    <a:pt x="0" y="62"/>
                  </a:lnTo>
                  <a:lnTo>
                    <a:pt x="145" y="62"/>
                  </a:lnTo>
                </a:path>
              </a:pathLst>
            </a:cu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6" name="Picture 46"/>
            <p:cNvPicPr>
              <a:picLocks noChangeAspect="1"/>
            </p:cNvPicPr>
            <p:nvPr/>
          </p:nvPicPr>
          <p:blipFill>
            <a:blip r:embed="rId3"/>
            <a:stretch>
              <a:fillRect/>
            </a:stretch>
          </p:blipFill>
          <p:spPr>
            <a:xfrm>
              <a:off x="3259164" y="5087337"/>
              <a:ext cx="425350" cy="131212"/>
            </a:xfrm>
            <a:prstGeom prst="rect">
              <a:avLst/>
            </a:prstGeom>
          </p:spPr>
        </p:pic>
        <p:sp>
          <p:nvSpPr>
            <p:cNvPr id="47" name="AutoShape 47"/>
            <p:cNvSpPr/>
            <p:nvPr/>
          </p:nvSpPr>
          <p:spPr>
            <a:xfrm>
              <a:off x="3256533" y="5194917"/>
              <a:ext cx="415001" cy="49910"/>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2184300" y="5567568"/>
              <a:ext cx="2528773" cy="1281614"/>
            </a:xfrm>
            <a:custGeom>
              <a:rect l="l" t="t" r="r" b="b"/>
              <a:pathLst>
                <a:path w="408" h="206">
                  <a:moveTo>
                    <a:pt x="407" y="183"/>
                  </a:moveTo>
                  <a:cubicBezTo>
                    <a:pt x="376" y="183"/>
                    <a:pt x="376" y="183"/>
                    <a:pt x="376" y="183"/>
                  </a:cubicBezTo>
                  <a:cubicBezTo>
                    <a:pt x="376" y="20"/>
                    <a:pt x="376" y="20"/>
                    <a:pt x="376" y="20"/>
                  </a:cubicBezTo>
                  <a:cubicBezTo>
                    <a:pt x="376" y="9"/>
                    <a:pt x="366" y="0"/>
                    <a:pt x="353" y="0"/>
                  </a:cubicBezTo>
                  <a:cubicBezTo>
                    <a:pt x="53" y="0"/>
                    <a:pt x="53" y="0"/>
                    <a:pt x="53" y="0"/>
                  </a:cubicBezTo>
                  <a:cubicBezTo>
                    <a:pt x="41" y="0"/>
                    <a:pt x="30" y="9"/>
                    <a:pt x="30" y="20"/>
                  </a:cubicBezTo>
                  <a:cubicBezTo>
                    <a:pt x="30" y="183"/>
                    <a:pt x="30" y="183"/>
                    <a:pt x="30" y="183"/>
                  </a:cubicBezTo>
                  <a:cubicBezTo>
                    <a:pt x="1" y="183"/>
                    <a:pt x="1" y="183"/>
                    <a:pt x="1" y="183"/>
                  </a:cubicBezTo>
                  <a:cubicBezTo>
                    <a:pt x="0" y="205"/>
                    <a:pt x="18" y="206"/>
                    <a:pt x="18" y="206"/>
                  </a:cubicBezTo>
                  <a:cubicBezTo>
                    <a:pt x="389" y="206"/>
                    <a:pt x="389" y="206"/>
                    <a:pt x="389" y="206"/>
                  </a:cubicBezTo>
                  <a:cubicBezTo>
                    <a:pt x="389" y="206"/>
                    <a:pt x="408" y="205"/>
                    <a:pt x="407" y="183"/>
                  </a:cubicBezTo>
                  <a:close/>
                </a:path>
              </a:pathLst>
            </a:custGeom>
            <a:solidFill>
              <a:srgbClr val="C1C0C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2580533" y="6278302"/>
              <a:ext cx="600226" cy="579698"/>
            </a:xfrm>
            <a:custGeom>
              <a:rect l="l" t="t" r="r" b="b"/>
              <a:pathLst>
                <a:path w="97" h="93">
                  <a:moveTo>
                    <a:pt x="78" y="12"/>
                  </a:moveTo>
                  <a:cubicBezTo>
                    <a:pt x="76" y="12"/>
                    <a:pt x="74" y="12"/>
                    <a:pt x="73" y="11"/>
                  </a:cubicBezTo>
                  <a:cubicBezTo>
                    <a:pt x="73" y="7"/>
                    <a:pt x="73" y="7"/>
                    <a:pt x="73" y="7"/>
                  </a:cubicBezTo>
                  <a:cubicBezTo>
                    <a:pt x="73" y="3"/>
                    <a:pt x="70" y="0"/>
                    <a:pt x="66" y="0"/>
                  </a:cubicBezTo>
                  <a:cubicBezTo>
                    <a:pt x="7" y="0"/>
                    <a:pt x="7" y="0"/>
                    <a:pt x="7" y="0"/>
                  </a:cubicBezTo>
                  <a:cubicBezTo>
                    <a:pt x="4" y="0"/>
                    <a:pt x="0" y="3"/>
                    <a:pt x="0" y="7"/>
                  </a:cubicBezTo>
                  <a:cubicBezTo>
                    <a:pt x="0" y="85"/>
                    <a:pt x="0" y="85"/>
                    <a:pt x="0" y="85"/>
                  </a:cubicBezTo>
                  <a:cubicBezTo>
                    <a:pt x="0" y="90"/>
                    <a:pt x="4" y="93"/>
                    <a:pt x="7" y="93"/>
                  </a:cubicBezTo>
                  <a:cubicBezTo>
                    <a:pt x="66" y="93"/>
                    <a:pt x="66" y="93"/>
                    <a:pt x="66" y="93"/>
                  </a:cubicBezTo>
                  <a:cubicBezTo>
                    <a:pt x="70" y="93"/>
                    <a:pt x="73" y="90"/>
                    <a:pt x="73" y="85"/>
                  </a:cubicBezTo>
                  <a:cubicBezTo>
                    <a:pt x="73" y="75"/>
                    <a:pt x="73" y="75"/>
                    <a:pt x="73" y="75"/>
                  </a:cubicBezTo>
                  <a:cubicBezTo>
                    <a:pt x="74" y="73"/>
                    <a:pt x="76" y="73"/>
                    <a:pt x="78" y="73"/>
                  </a:cubicBezTo>
                  <a:cubicBezTo>
                    <a:pt x="89" y="73"/>
                    <a:pt x="97" y="62"/>
                    <a:pt x="97" y="50"/>
                  </a:cubicBezTo>
                  <a:cubicBezTo>
                    <a:pt x="97" y="36"/>
                    <a:pt x="97" y="36"/>
                    <a:pt x="97" y="36"/>
                  </a:cubicBezTo>
                  <a:cubicBezTo>
                    <a:pt x="97" y="23"/>
                    <a:pt x="89" y="12"/>
                    <a:pt x="78" y="12"/>
                  </a:cubicBezTo>
                  <a:close/>
                  <a:moveTo>
                    <a:pt x="88" y="45"/>
                  </a:moveTo>
                  <a:cubicBezTo>
                    <a:pt x="88" y="53"/>
                    <a:pt x="84" y="56"/>
                    <a:pt x="78" y="56"/>
                  </a:cubicBezTo>
                  <a:cubicBezTo>
                    <a:pt x="73" y="56"/>
                    <a:pt x="71" y="53"/>
                    <a:pt x="71" y="45"/>
                  </a:cubicBezTo>
                  <a:cubicBezTo>
                    <a:pt x="72" y="37"/>
                    <a:pt x="72" y="37"/>
                    <a:pt x="72" y="37"/>
                  </a:cubicBezTo>
                  <a:cubicBezTo>
                    <a:pt x="72" y="30"/>
                    <a:pt x="74" y="26"/>
                    <a:pt x="79" y="26"/>
                  </a:cubicBezTo>
                  <a:cubicBezTo>
                    <a:pt x="84" y="26"/>
                    <a:pt x="88" y="30"/>
                    <a:pt x="88" y="37"/>
                  </a:cubicBezTo>
                  <a:lnTo>
                    <a:pt x="88" y="45"/>
                  </a:ln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2544050" y="5703719"/>
              <a:ext cx="446398" cy="516737"/>
            </a:xfrm>
            <a:custGeom>
              <a:rect l="l" t="t" r="r" b="b"/>
              <a:pathLst>
                <a:path w="72" h="83">
                  <a:moveTo>
                    <a:pt x="46" y="83"/>
                  </a:moveTo>
                  <a:cubicBezTo>
                    <a:pt x="46" y="83"/>
                    <a:pt x="0" y="54"/>
                    <a:pt x="27" y="34"/>
                  </a:cubicBezTo>
                  <a:cubicBezTo>
                    <a:pt x="45" y="21"/>
                    <a:pt x="49" y="19"/>
                    <a:pt x="45" y="1"/>
                  </a:cubicBezTo>
                  <a:cubicBezTo>
                    <a:pt x="45" y="0"/>
                    <a:pt x="72" y="25"/>
                    <a:pt x="47" y="41"/>
                  </a:cubicBezTo>
                  <a:cubicBezTo>
                    <a:pt x="22" y="58"/>
                    <a:pt x="43" y="78"/>
                    <a:pt x="46" y="83"/>
                  </a:cubicBezTo>
                  <a:close/>
                </a:path>
              </a:pathLst>
            </a:custGeom>
            <a:solidFill>
              <a:srgbClr val="FFFEFE">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2724188" y="5861209"/>
              <a:ext cx="266260" cy="354133"/>
            </a:xfrm>
            <a:custGeom>
              <a:rect l="l" t="t" r="r" b="b"/>
              <a:pathLst>
                <a:path w="43" h="57">
                  <a:moveTo>
                    <a:pt x="21" y="57"/>
                  </a:moveTo>
                  <a:cubicBezTo>
                    <a:pt x="21" y="57"/>
                    <a:pt x="0" y="40"/>
                    <a:pt x="16" y="26"/>
                  </a:cubicBezTo>
                  <a:cubicBezTo>
                    <a:pt x="27" y="17"/>
                    <a:pt x="34" y="13"/>
                    <a:pt x="32" y="0"/>
                  </a:cubicBezTo>
                  <a:cubicBezTo>
                    <a:pt x="32" y="0"/>
                    <a:pt x="43" y="20"/>
                    <a:pt x="28" y="31"/>
                  </a:cubicBezTo>
                  <a:cubicBezTo>
                    <a:pt x="13" y="42"/>
                    <a:pt x="20" y="54"/>
                    <a:pt x="21" y="57"/>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897199" y="5580443"/>
              <a:ext cx="1051887" cy="1269621"/>
            </a:xfrm>
            <a:custGeom>
              <a:rect l="l" t="t" r="r" b="b"/>
              <a:pathLst>
                <a:path w="170" h="204">
                  <a:moveTo>
                    <a:pt x="170" y="184"/>
                  </a:moveTo>
                  <a:cubicBezTo>
                    <a:pt x="170" y="195"/>
                    <a:pt x="160" y="204"/>
                    <a:pt x="149" y="204"/>
                  </a:cubicBezTo>
                  <a:cubicBezTo>
                    <a:pt x="21" y="204"/>
                    <a:pt x="21" y="204"/>
                    <a:pt x="21" y="204"/>
                  </a:cubicBezTo>
                  <a:cubicBezTo>
                    <a:pt x="10" y="204"/>
                    <a:pt x="0" y="195"/>
                    <a:pt x="0" y="184"/>
                  </a:cubicBezTo>
                  <a:cubicBezTo>
                    <a:pt x="0" y="20"/>
                    <a:pt x="0" y="20"/>
                    <a:pt x="0" y="20"/>
                  </a:cubicBezTo>
                  <a:cubicBezTo>
                    <a:pt x="0" y="9"/>
                    <a:pt x="10" y="0"/>
                    <a:pt x="21" y="0"/>
                  </a:cubicBezTo>
                  <a:cubicBezTo>
                    <a:pt x="149" y="0"/>
                    <a:pt x="149" y="0"/>
                    <a:pt x="149" y="0"/>
                  </a:cubicBezTo>
                  <a:cubicBezTo>
                    <a:pt x="160" y="0"/>
                    <a:pt x="170" y="9"/>
                    <a:pt x="170" y="20"/>
                  </a:cubicBezTo>
                  <a:lnTo>
                    <a:pt x="170" y="184"/>
                  </a:ln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902286" y="5543759"/>
              <a:ext cx="1028383" cy="1274912"/>
            </a:xfrm>
            <a:custGeom>
              <a:rect l="l" t="t" r="r" b="b"/>
              <a:pathLst>
                <a:path w="166" h="205">
                  <a:moveTo>
                    <a:pt x="166" y="184"/>
                  </a:moveTo>
                  <a:cubicBezTo>
                    <a:pt x="166" y="196"/>
                    <a:pt x="157" y="205"/>
                    <a:pt x="145" y="205"/>
                  </a:cubicBezTo>
                  <a:cubicBezTo>
                    <a:pt x="21" y="205"/>
                    <a:pt x="21" y="205"/>
                    <a:pt x="21" y="205"/>
                  </a:cubicBezTo>
                  <a:cubicBezTo>
                    <a:pt x="9" y="205"/>
                    <a:pt x="0" y="196"/>
                    <a:pt x="0" y="184"/>
                  </a:cubicBezTo>
                  <a:cubicBezTo>
                    <a:pt x="0" y="21"/>
                    <a:pt x="0" y="21"/>
                    <a:pt x="0" y="21"/>
                  </a:cubicBezTo>
                  <a:cubicBezTo>
                    <a:pt x="0" y="10"/>
                    <a:pt x="9" y="0"/>
                    <a:pt x="21" y="0"/>
                  </a:cubicBezTo>
                  <a:cubicBezTo>
                    <a:pt x="145" y="0"/>
                    <a:pt x="145" y="0"/>
                    <a:pt x="145" y="0"/>
                  </a:cubicBezTo>
                  <a:cubicBezTo>
                    <a:pt x="157" y="0"/>
                    <a:pt x="166" y="10"/>
                    <a:pt x="166" y="21"/>
                  </a:cubicBezTo>
                  <a:lnTo>
                    <a:pt x="166" y="184"/>
                  </a:ln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1539171" y="5685377"/>
              <a:ext cx="224515" cy="94353"/>
            </a:xfrm>
            <a:custGeom>
              <a:rect l="l" t="t" r="r" b="b"/>
              <a:pathLst>
                <a:path w="36" h="15">
                  <a:moveTo>
                    <a:pt x="1" y="6"/>
                  </a:moveTo>
                  <a:cubicBezTo>
                    <a:pt x="1" y="3"/>
                    <a:pt x="3" y="0"/>
                    <a:pt x="7" y="0"/>
                  </a:cubicBezTo>
                  <a:cubicBezTo>
                    <a:pt x="29" y="0"/>
                    <a:pt x="29" y="0"/>
                    <a:pt x="29" y="0"/>
                  </a:cubicBezTo>
                  <a:cubicBezTo>
                    <a:pt x="33" y="0"/>
                    <a:pt x="35" y="3"/>
                    <a:pt x="36" y="6"/>
                  </a:cubicBezTo>
                  <a:cubicBezTo>
                    <a:pt x="36" y="15"/>
                    <a:pt x="36" y="15"/>
                    <a:pt x="36" y="15"/>
                  </a:cubicBezTo>
                  <a:cubicBezTo>
                    <a:pt x="0" y="15"/>
                    <a:pt x="0" y="15"/>
                    <a:pt x="0" y="15"/>
                  </a:cubicBezTo>
                  <a:lnTo>
                    <a:pt x="1" y="6"/>
                  </a:lnTo>
                  <a:close/>
                </a:path>
              </a:pathLst>
            </a:custGeom>
            <a:solidFill>
              <a:srgbClr val="FFA52B">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1539171" y="6401578"/>
              <a:ext cx="224515" cy="180946"/>
            </a:xfrm>
            <a:custGeom>
              <a:rect l="l" t="t" r="r" b="b"/>
              <a:pathLst>
                <a:path w="36" h="28">
                  <a:moveTo>
                    <a:pt x="36" y="0"/>
                  </a:moveTo>
                  <a:cubicBezTo>
                    <a:pt x="24" y="29"/>
                    <a:pt x="24" y="29"/>
                    <a:pt x="24" y="29"/>
                  </a:cubicBezTo>
                  <a:cubicBezTo>
                    <a:pt x="12" y="29"/>
                    <a:pt x="12" y="29"/>
                    <a:pt x="12" y="29"/>
                  </a:cubicBezTo>
                  <a:cubicBezTo>
                    <a:pt x="0" y="4"/>
                    <a:pt x="0" y="4"/>
                    <a:pt x="0" y="4"/>
                  </a:cubicBezTo>
                  <a:cubicBezTo>
                    <a:pt x="0" y="3"/>
                    <a:pt x="36" y="0"/>
                    <a:pt x="36"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1539171" y="5779907"/>
              <a:ext cx="224515" cy="689924"/>
            </a:xfrm>
            <a:custGeom>
              <a:rect l="l" t="t" r="r" b="b"/>
              <a:pathLst>
                <a:path w="36" h="110">
                  <a:moveTo>
                    <a:pt x="0" y="94"/>
                  </a:moveTo>
                  <a:cubicBezTo>
                    <a:pt x="0" y="4"/>
                    <a:pt x="0" y="4"/>
                    <a:pt x="0" y="4"/>
                  </a:cubicBezTo>
                  <a:cubicBezTo>
                    <a:pt x="0" y="0"/>
                    <a:pt x="0" y="0"/>
                    <a:pt x="0" y="0"/>
                  </a:cubicBezTo>
                  <a:cubicBezTo>
                    <a:pt x="14" y="0"/>
                    <a:pt x="14" y="0"/>
                    <a:pt x="14" y="0"/>
                  </a:cubicBezTo>
                  <a:cubicBezTo>
                    <a:pt x="30" y="0"/>
                    <a:pt x="30" y="0"/>
                    <a:pt x="30" y="0"/>
                  </a:cubicBezTo>
                  <a:cubicBezTo>
                    <a:pt x="36" y="0"/>
                    <a:pt x="36" y="0"/>
                    <a:pt x="36" y="0"/>
                  </a:cubicBezTo>
                  <a:cubicBezTo>
                    <a:pt x="36" y="0"/>
                    <a:pt x="36" y="0"/>
                    <a:pt x="36" y="0"/>
                  </a:cubicBezTo>
                  <a:cubicBezTo>
                    <a:pt x="36" y="91"/>
                    <a:pt x="36" y="91"/>
                    <a:pt x="36" y="91"/>
                  </a:cubicBezTo>
                  <a:cubicBezTo>
                    <a:pt x="36" y="96"/>
                    <a:pt x="36" y="96"/>
                    <a:pt x="36" y="96"/>
                  </a:cubicBezTo>
                  <a:cubicBezTo>
                    <a:pt x="36" y="99"/>
                    <a:pt x="36" y="99"/>
                    <a:pt x="36" y="99"/>
                  </a:cubicBezTo>
                  <a:cubicBezTo>
                    <a:pt x="36" y="100"/>
                    <a:pt x="36" y="100"/>
                    <a:pt x="36" y="100"/>
                  </a:cubicBezTo>
                  <a:cubicBezTo>
                    <a:pt x="36" y="100"/>
                    <a:pt x="35" y="102"/>
                    <a:pt x="33" y="107"/>
                  </a:cubicBezTo>
                  <a:cubicBezTo>
                    <a:pt x="31" y="111"/>
                    <a:pt x="30" y="101"/>
                    <a:pt x="30" y="101"/>
                  </a:cubicBezTo>
                  <a:cubicBezTo>
                    <a:pt x="30" y="101"/>
                    <a:pt x="25" y="108"/>
                    <a:pt x="22" y="108"/>
                  </a:cubicBezTo>
                  <a:cubicBezTo>
                    <a:pt x="19" y="108"/>
                    <a:pt x="14" y="102"/>
                    <a:pt x="14" y="102"/>
                  </a:cubicBezTo>
                  <a:cubicBezTo>
                    <a:pt x="14" y="102"/>
                    <a:pt x="9" y="111"/>
                    <a:pt x="6" y="110"/>
                  </a:cubicBezTo>
                  <a:cubicBezTo>
                    <a:pt x="3" y="108"/>
                    <a:pt x="0" y="104"/>
                    <a:pt x="0" y="104"/>
                  </a:cubicBezTo>
                  <a:cubicBezTo>
                    <a:pt x="0" y="103"/>
                    <a:pt x="0" y="103"/>
                    <a:pt x="0" y="103"/>
                  </a:cubicBezTo>
                  <a:cubicBezTo>
                    <a:pt x="0" y="99"/>
                    <a:pt x="0" y="99"/>
                    <a:pt x="0" y="99"/>
                  </a:cubicBezTo>
                  <a:lnTo>
                    <a:pt x="0" y="94"/>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1614945" y="6577233"/>
              <a:ext cx="73143" cy="91884"/>
            </a:xfrm>
            <a:custGeom>
              <a:rect l="l" t="t" r="r" b="b"/>
              <a:pathLst>
                <a:path w="12" h="15">
                  <a:moveTo>
                    <a:pt x="12" y="0"/>
                  </a:moveTo>
                  <a:cubicBezTo>
                    <a:pt x="6" y="14"/>
                    <a:pt x="6" y="14"/>
                    <a:pt x="6" y="14"/>
                  </a:cubicBezTo>
                  <a:cubicBezTo>
                    <a:pt x="6" y="15"/>
                    <a:pt x="6" y="15"/>
                    <a:pt x="6" y="15"/>
                  </a:cubicBezTo>
                  <a:cubicBezTo>
                    <a:pt x="6" y="14"/>
                    <a:pt x="6" y="14"/>
                    <a:pt x="6" y="14"/>
                  </a:cubicBezTo>
                  <a:cubicBezTo>
                    <a:pt x="0" y="0"/>
                    <a:pt x="0" y="0"/>
                    <a:pt x="0" y="0"/>
                  </a:cubicBezTo>
                  <a:cubicBezTo>
                    <a:pt x="4" y="0"/>
                    <a:pt x="8" y="0"/>
                    <a:pt x="12" y="0"/>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876326" y="5979194"/>
              <a:ext cx="1067497" cy="81302"/>
            </a:xfrm>
            <a:custGeom>
              <a:rect l="l" t="t" r="r" b="b"/>
              <a:pathLst>
                <a:path w="172" h="13">
                  <a:moveTo>
                    <a:pt x="172" y="6"/>
                  </a:moveTo>
                  <a:cubicBezTo>
                    <a:pt x="172" y="9"/>
                    <a:pt x="170" y="12"/>
                    <a:pt x="167" y="12"/>
                  </a:cubicBezTo>
                  <a:cubicBezTo>
                    <a:pt x="4" y="13"/>
                    <a:pt x="4" y="13"/>
                    <a:pt x="4" y="13"/>
                  </a:cubicBezTo>
                  <a:cubicBezTo>
                    <a:pt x="2" y="13"/>
                    <a:pt x="0" y="11"/>
                    <a:pt x="0" y="7"/>
                  </a:cubicBezTo>
                  <a:cubicBezTo>
                    <a:pt x="0" y="4"/>
                    <a:pt x="2" y="1"/>
                    <a:pt x="4" y="1"/>
                  </a:cubicBezTo>
                  <a:cubicBezTo>
                    <a:pt x="167" y="0"/>
                    <a:pt x="167" y="0"/>
                    <a:pt x="167" y="0"/>
                  </a:cubicBezTo>
                  <a:cubicBezTo>
                    <a:pt x="170" y="0"/>
                    <a:pt x="172" y="2"/>
                    <a:pt x="172" y="6"/>
                  </a:cubicBezTo>
                  <a:close/>
                </a:path>
              </a:pathLst>
            </a:custGeom>
            <a:solidFill>
              <a:srgbClr val="3B36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865802" y="5960852"/>
              <a:ext cx="1101350" cy="55025"/>
            </a:xfrm>
            <a:custGeom>
              <a:rect l="l" t="t" r="r" b="b"/>
              <a:pathLst>
                <a:path w="178" h="9">
                  <a:moveTo>
                    <a:pt x="178" y="5"/>
                  </a:moveTo>
                  <a:cubicBezTo>
                    <a:pt x="178" y="7"/>
                    <a:pt x="176" y="9"/>
                    <a:pt x="173" y="9"/>
                  </a:cubicBezTo>
                  <a:cubicBezTo>
                    <a:pt x="5" y="9"/>
                    <a:pt x="5" y="9"/>
                    <a:pt x="5" y="9"/>
                  </a:cubicBezTo>
                  <a:cubicBezTo>
                    <a:pt x="2" y="9"/>
                    <a:pt x="0" y="7"/>
                    <a:pt x="0" y="5"/>
                  </a:cubicBezTo>
                  <a:cubicBezTo>
                    <a:pt x="0" y="2"/>
                    <a:pt x="2" y="0"/>
                    <a:pt x="5" y="0"/>
                  </a:cubicBezTo>
                  <a:cubicBezTo>
                    <a:pt x="173" y="0"/>
                    <a:pt x="173" y="0"/>
                    <a:pt x="173" y="0"/>
                  </a:cubicBezTo>
                  <a:cubicBezTo>
                    <a:pt x="176" y="0"/>
                    <a:pt x="178" y="2"/>
                    <a:pt x="178" y="5"/>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0" name="Group 60"/>
          <p:cNvGrpSpPr/>
          <p:nvPr/>
        </p:nvGrpSpPr>
        <p:grpSpPr>
          <a:xfrm>
            <a:off x="454963" y="93878"/>
            <a:ext cx="10641129" cy="914400"/>
            <a:chOff x="454963" y="93878"/>
            <a:chExt cx="10641129" cy="914400"/>
          </a:xfrm>
        </p:grpSpPr>
        <p:sp>
          <p:nvSpPr>
            <p:cNvPr id="61" name="AutoShape 6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TextBox 8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化学前沿研究的历史与发展</a:t>
              </a:r>
            </a:p>
          </p:txBody>
        </p:sp>
      </p:grpSp>
      <p:sp>
        <p:nvSpPr>
          <p:cNvPr id="82" name="TextBox 82"/>
          <p:cNvSpPr txBox="1"/>
          <p:nvPr/>
        </p:nvSpPr>
        <p:spPr>
          <a:xfrm>
            <a:off x="4959831" y="1714627"/>
            <a:ext cx="6500165" cy="396034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77000"/>
              </a:lnSpc>
              <a:buFont typeface="Arial"/>
              <a:buChar char="•"/>
            </a:pPr>
            <a:r>
              <a:rPr lang="en-US" sz="1425">
                <a:solidFill>
                  <a:schemeClr val="dk1">
                    <a:alpha val="100000"/>
                  </a:schemeClr>
                </a:solidFill>
                <a:latin typeface="Microsoft Yahei"/>
                <a:ea typeface="Microsoft Yahei"/>
                <a:cs typeface="Microsoft Yahei"/>
              </a:rPr>
              <a:t>总结词：化学前沿研究的历史可以追溯到19世纪末期，其发展经历了多个阶段，从最初的元素周期表的研究到现代的纳米化学、计算化学和合成生物学等领域。未来，化学前沿研究将继续朝着跨学科、绿色可持续的方向发展。</a:t>
            </a:r>
          </a:p>
          <a:p>
            <a:pPr marL="203200" lvl="0" indent="-203200">
              <a:lnSpc>
                <a:spcPct val="77000"/>
              </a:lnSpc>
              <a:buFont typeface="Arial"/>
              <a:buChar char="•"/>
            </a:pPr>
            <a:r>
              <a:rPr lang="en-US" sz="900">
                <a:solidFill>
                  <a:srgbClr val="FFFFFF">
                    <a:alpha val="100000"/>
                  </a:srgbClr>
                </a:solidFill>
                <a:latin typeface="Microsoft Yahei"/>
                <a:ea typeface="Microsoft Yahei"/>
                <a:cs typeface="Microsoft Yahei"/>
              </a:rPr>
              <a:t>详细描述：自19世纪末期以来，化学前沿研究不断发展，经历了多个重要的里程碑。从早期元素周期表的研究到量子力学的出现，再到现代的纳米化学、计算化学和合成生物学等领域，化学前沿研究的范围和深度不断拓展。未来，随着科技的不断进步和社会需求的不断提高，化学前沿研究将继续朝着跨学科、绿色可持续的方向发展。研究者将更加注重与其他学科的交叉融合，利用先进的技术手段解决现实生活中的问题，同时关注环保和可持续发展，为人类社会的未来发展做出更大的贡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80034" y="1744495"/>
            <a:ext cx="4212758" cy="68618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4575" b="1">
                <a:solidFill>
                  <a:schemeClr val="dk1">
                    <a:alpha val="100000"/>
                  </a:schemeClr>
                </a:solidFill>
                <a:latin typeface="Arial"/>
                <a:ea typeface="Arial"/>
                <a:cs typeface="Arial"/>
              </a:rPr>
              <a:t>02</a:t>
            </a:r>
          </a:p>
        </p:txBody>
      </p:sp>
      <p:sp>
        <p:nvSpPr>
          <p:cNvPr id="3" name="TextBox 3"/>
          <p:cNvSpPr txBox="1"/>
          <p:nvPr/>
        </p:nvSpPr>
        <p:spPr>
          <a:xfrm>
            <a:off x="1464584" y="3009242"/>
            <a:ext cx="9262831" cy="210426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Arial"/>
                <a:ea typeface="Arial"/>
                <a:cs typeface="Arial"/>
              </a:rPr>
              <a:t>化学前沿研究的核心领域</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新能源材料化学是当前化学研究的重要领域之一，主要涉及新型能源材料的合成、性质和应用研究。</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新能源材料化学主要研究高效、环保的能源转化和存储材料，如太阳能电池、燃料电池和锂离子电池等。该领域的研究目标是开发具有高能量转化效率和长寿命的新型能源材料，以解决传统能源带来的环境问题。</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新能源材料化学</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50" r="16650"/>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生物医用化学是化学与生物学、医学等学科交叉的前沿领域，主要涉及药物设计与合成、生物成像技术和生物医用材料的研发。</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生物医用化学的研究内容包括新药设计与合成、药物作用机制研究、生物成像技术和生物医用材料的研发等。该领域的研究目标是开发高效、低毒副作用的药物和生物医用材料，提高疾病的诊断和治疗水平。</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生物医用化学</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6781" r="6781"/>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环境化学是研究化学物质在环境中的行为、归宿、迁移转化规律以及效应的学科，对于环境保护和治理具有重要意义。</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环境化学主要研究污染物在环境中的来源、分布、迁移转化规律以及其对生态系统和人体健康的影响。该领域的研究目标是揭示污染物的环境行为和归宿，提出有效的治理和控制措施，保护生态环境和人类健康。</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环境化学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https://d.book118.com/117120010166006025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41</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2024-08-30T18:38:28.192</cp:lastPrinted>
  <dcterms:created xsi:type="dcterms:W3CDTF">2024-08-30T10:38:28Z</dcterms:created>
  <dcterms:modified xsi:type="dcterms:W3CDTF">2024-08-30T10:38:29Z</dcterms:modified>
</cp:coreProperties>
</file>