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QONHNE+KIWKGR+ArialMT"/>
      <p:regular r:id="rId16"/>
    </p:embeddedFont>
    <p:embeddedFont>
      <p:font typeface="WEMDCW+MS-UIGothic"/>
      <p:regular r:id="rId17"/>
    </p:embeddedFont>
    <p:embeddedFont>
      <p:font typeface="GEWISG+QIEWBJ+MicrosoftYaHei"/>
      <p:regular r:id="rId18"/>
    </p:embeddedFont>
    <p:embeddedFont>
      <p:font typeface="RHQUCK+VWGASS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B49C0-9074-422A-8D23-227193344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4CAAC-EE3D-477B-9934-E8E0B06EE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F49B5-83EF-4E0F-B351-F1627BD3D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087FC-90F9-4F26-9469-098D2E802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CA0E59-1941-40DA-9363-0C78283A1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FCC175-8754-4BAE-BE56-4F917453C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8AF580-2C27-4731-9E27-5B8AF4399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4497B-BDE5-4242-A32A-066081BB0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2567B-4BE6-44A7-91CD-002C2FC86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2FA94-CA31-437D-A3AF-A798420D1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C6140-0EB0-48A4-9126-58C2CA1EB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2001112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738821" cy="13321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ONHNE+KIWKGR+ArialMT"/>
                <a:cs typeface="QONHNE+KIWKG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00B6FF"/>
                </a:solidFill>
                <a:latin typeface="WEMDCW+MS-UIGothic"/>
                <a:cs typeface="WEMDCW+MS-UIGothic"/>
              </a:rPr>
              <a:t>粒体和叶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绿</a:t>
            </a:r>
            <a:r>
              <a:rPr sz="2400">
                <a:solidFill>
                  <a:srgbClr val="00B6FF"/>
                </a:solidFill>
                <a:latin typeface="WEMDCW+MS-UIGothic"/>
                <a:cs typeface="WEMDCW+MS-UIGothic"/>
              </a:rPr>
              <a:t>体的概述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ONHNE+KIWKGR+ArialMT"/>
                <a:cs typeface="QONHNE+KIWKG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00B6FF"/>
                </a:solidFill>
                <a:latin typeface="WEMDCW+MS-UIGothic"/>
                <a:cs typeface="WEMDCW+MS-UIGothic"/>
              </a:rPr>
              <a:t>粒体的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B6FF"/>
                </a:solidFill>
                <a:latin typeface="WEMDCW+MS-UIGothic"/>
                <a:cs typeface="WEMDCW+MS-UIGothic"/>
              </a:rPr>
              <a:t>构和功能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68624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ONHNE+KIWKGR+ArialMT"/>
                <a:cs typeface="QONHNE+KIWKG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EMDCW+MS-UIGothic"/>
                <a:cs typeface="WEMDCW+MS-UIGothic"/>
              </a:rPr>
              <a:t>叶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绿</a:t>
            </a:r>
            <a:r>
              <a:rPr sz="2400">
                <a:solidFill>
                  <a:srgbClr val="00B6FF"/>
                </a:solidFill>
                <a:latin typeface="WEMDCW+MS-UIGothic"/>
                <a:cs typeface="WEMDCW+MS-UIGothic"/>
              </a:rPr>
              <a:t>体的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B6FF"/>
                </a:solidFill>
                <a:latin typeface="WEMDCW+MS-UIGothic"/>
                <a:cs typeface="WEMDCW+MS-UIGothic"/>
              </a:rPr>
              <a:t>构和功能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3234880"/>
            <a:ext cx="4439861" cy="133208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ONHNE+KIWKGR+ArialMT"/>
                <a:cs typeface="QONHNE+KIWKG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00B6FF"/>
                </a:solidFill>
                <a:latin typeface="WEMDCW+MS-UIGothic"/>
                <a:cs typeface="WEMDCW+MS-UIGothic"/>
              </a:rPr>
              <a:t>粒体和叶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绿</a:t>
            </a:r>
            <a:r>
              <a:rPr sz="2400">
                <a:solidFill>
                  <a:srgbClr val="00B6FF"/>
                </a:solidFill>
                <a:latin typeface="WEMDCW+MS-UIGothic"/>
                <a:cs typeface="WEMDCW+MS-UIGothic"/>
              </a:rPr>
              <a:t>体的比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较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ONHNE+KIWKGR+ArialMT"/>
                <a:cs typeface="QONHNE+KIWKG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00B6FF"/>
                </a:solidFill>
                <a:latin typeface="WEMDCW+MS-UIGothic"/>
                <a:cs typeface="WEMDCW+MS-UIGothic"/>
              </a:rPr>
              <a:t>粒体和叶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绿</a:t>
            </a:r>
            <a:r>
              <a:rPr sz="2400">
                <a:solidFill>
                  <a:srgbClr val="00B6FF"/>
                </a:solidFill>
                <a:latin typeface="WEMDCW+MS-UIGothic"/>
                <a:cs typeface="WEMDCW+MS-UIGothic"/>
              </a:rPr>
              <a:t>体的研究前景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EMDCW+MS-UIGothic"/>
                <a:cs typeface="WEMDCW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WEMDCW+MS-UIGothic"/>
                <a:cs typeface="WEMDCW+MS-UIGothic"/>
              </a:rPr>
              <a:t>与特性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发现历</a:t>
            </a:r>
            <a:r>
              <a:rPr sz="3000">
                <a:solidFill>
                  <a:srgbClr val="00B6FF"/>
                </a:solidFill>
                <a:latin typeface="WEMDCW+MS-UIGothic"/>
                <a:cs typeface="WEMDCW+MS-UIGothic"/>
              </a:rPr>
              <a:t> 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407428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粒体和叶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体的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发现经历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了漫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的探索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679589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粒体的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可以追溯到</a:t>
            </a:r>
            <a:r>
              <a:rPr sz="1350">
                <a:solidFill>
                  <a:srgbClr val="00B6FF"/>
                </a:solidFill>
                <a:latin typeface="GEWISG+QIEWBJ+MicrosoftYaHei"/>
                <a:cs typeface="GEWISG+QIEWBJ+MicrosoftYaHei"/>
              </a:rPr>
              <a:t>19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世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末，当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科学家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通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过显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微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镜观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察到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胞中存在一种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颗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粒状的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胞器，并命名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B6FF"/>
                </a:solidFill>
                <a:latin typeface="GEWISG+QIEWBJ+MicrosoftYaHei"/>
                <a:cs typeface="GEWISG+QIEWBJ+MicrosoftYaHei"/>
              </a:rPr>
              <a:t>“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粒体</a:t>
            </a:r>
            <a:r>
              <a:rPr sz="1350">
                <a:solidFill>
                  <a:srgbClr val="00B6FF"/>
                </a:solidFill>
                <a:latin typeface="GEWISG+QIEWBJ+MicrosoftYaHei"/>
                <a:cs typeface="GEWISG+QIEWBJ+MicrosoftYaHei"/>
              </a:rPr>
              <a:t>”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42389" y="4894433"/>
            <a:ext cx="10548658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而叶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体的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发现则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是在</a:t>
            </a:r>
            <a:r>
              <a:rPr sz="1350">
                <a:solidFill>
                  <a:srgbClr val="00B6FF"/>
                </a:solidFill>
                <a:latin typeface="GEWISG+QIEWBJ+MicrosoftYaHei"/>
                <a:cs typeface="GEWISG+QIEWBJ+MicrosoftYaHei"/>
              </a:rPr>
              <a:t>20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世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初，科学家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在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色植物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胞中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了能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吸收光能的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色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颗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粒状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胞器，并命名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B6FF"/>
                </a:solidFill>
                <a:latin typeface="GEWISG+QIEWBJ+MicrosoftYaHei"/>
                <a:cs typeface="GEWISG+QIEWBJ+MicrosoftYaHei"/>
              </a:rPr>
              <a:t>“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叶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体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B6FF"/>
                </a:solidFill>
                <a:latin typeface="GEWISG+QIEWBJ+MicrosoftYaHei"/>
                <a:cs typeface="GEWISG+QIEWBJ+MicrosoftYaHei"/>
              </a:rPr>
              <a:t>”</a:t>
            </a:r>
            <a:r>
              <a:rPr sz="1350">
                <a:solidFill>
                  <a:srgbClr val="00B6FF"/>
                </a:solidFill>
                <a:latin typeface="WEMDCW+MS-UIGothic"/>
                <a:cs typeface="WEMDC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EMDCW+MS-UIGothic"/>
                <a:cs typeface="WEMDCW+MS-UIGothic"/>
              </a:rPr>
              <a:t>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00B6FF"/>
                </a:solidFill>
                <a:latin typeface="WEMDCW+MS-UIGothic"/>
                <a:cs typeface="WEMDCW+MS-UIGothic"/>
              </a:rPr>
              <a:t>胞中的分布与作用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13510" y="2450953"/>
            <a:ext cx="446861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粒体和叶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体在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胞中的分布和作用各不相同，但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对细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胞的正常生命活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起着至关重要的作用。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96709" y="2450953"/>
            <a:ext cx="4468616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粒体主要分布在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中，尤其是代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谢较为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旺盛的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区域，如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物的肌肉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胞和植物的生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点等。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粒体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的作用是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胞呼吸作用，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为细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胞提供能量，并参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与合成某些重要的生物分子。叶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体主要分布在植物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胞的叶肉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胞中，尤其是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栅栏组织细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胞内。叶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体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的作用是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行光合作用，将光能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化学能，合成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有机物，并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放氧气。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00B6FF"/>
                </a:solidFill>
                <a:latin typeface="WEMDCW+MS-UIGothic"/>
                <a:cs typeface="WEMDCW+MS-UIGothic"/>
              </a:rPr>
              <a:t>粒体的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6FF"/>
                </a:solidFill>
                <a:latin typeface="WEMDCW+MS-UIGothic"/>
                <a:cs typeface="WEMDCW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479671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粒体是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胞内重要的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胞器，具有复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构和功能。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粒体由双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膜、基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和内膜上的呼吸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链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构成。外膜是平滑的，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紧贴细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膜的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侧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，将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粒体与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隔开。内膜向内折叠形成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嵴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嵴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的表面附着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酶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，是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有氧呼吸第三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段的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所。基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含有与有氧呼吸有关的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酶</a:t>
            </a:r>
            <a:r>
              <a:rPr sz="1350">
                <a:solidFill>
                  <a:srgbClr val="FFFFFF"/>
                </a:solidFill>
                <a:latin typeface="WEMDCW+MS-UIGothic"/>
                <a:cs typeface="WEMDC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00B6FF"/>
                </a:solidFill>
                <a:latin typeface="WEMDCW+MS-UIGothic"/>
                <a:cs typeface="WEMDCW+MS-UIGothic"/>
              </a:rPr>
              <a:t>粒体的功能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00B6FF"/>
                </a:solidFill>
                <a:latin typeface="WEMDCW+MS-UIGothic"/>
                <a:cs typeface="WEMDCW+MS-UIGothic"/>
              </a:rPr>
              <a:t>粒体与疾病的关系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https://d.book118.com/117120011125006045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QONHNE+KIWKGR+ArialMT</vt:lpstr>
      <vt:lpstr>Times New Roman</vt:lpstr>
      <vt:lpstr>SimSun</vt:lpstr>
      <vt:lpstr>WEMDCW+MS-UIGothic</vt:lpstr>
      <vt:lpstr>GEWISG+QIEWBJ+MicrosoftYaHei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2024-09-20T12:50:04.781</cp:lastPrinted>
  <dcterms:created xsi:type="dcterms:W3CDTF">2024-09-20T04:50:04Z</dcterms:created>
  <dcterms:modified xsi:type="dcterms:W3CDTF">2024-09-20T04:50:05Z</dcterms:modified>
</cp:coreProperties>
</file>