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vml" ContentType="application/vnd.openxmlformats-officedocument.vmlDrawing"/>
  <Default Extension="bin" ContentType="application/vnd.openxmlformats-officedocument.oleObject"/>
  <Default Extension="png" ContentType="image/png"/>
  <Default Extension="wmf" ContentType="image/x-wmf"/>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2"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4.wmf" /></Relationships>
</file>

<file path=ppt/drawings/_rels/vmlDrawing2.vml.rels>&#65279;<?xml version="1.0" encoding="utf-8" standalone="yes"?><Relationships xmlns="http://schemas.openxmlformats.org/package/2006/relationships"><Relationship Id="rId1" Type="http://schemas.openxmlformats.org/officeDocument/2006/relationships/image" Target="../media/image6.wmf" /></Relationships>
</file>

<file path=ppt/drawings/_rels/vmlDrawing3.vml.rels>&#65279;<?xml version="1.0" encoding="utf-8" standalone="yes"?><Relationships xmlns="http://schemas.openxmlformats.org/package/2006/relationships"><Relationship Id="rId1" Type="http://schemas.openxmlformats.org/officeDocument/2006/relationships/image" Target="../media/image7.wmf" /></Relationships>
</file>

<file path=ppt/drawings/_rels/vmlDrawing4.vml.rels>&#65279;<?xml version="1.0" encoding="utf-8" standalone="yes"?><Relationships xmlns="http://schemas.openxmlformats.org/package/2006/relationships"><Relationship Id="rId1" Type="http://schemas.openxmlformats.org/officeDocument/2006/relationships/image" Target="../media/image8.wmf"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7F85695-A248-4440-BF16-CE994AFC68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65AFCC2-0113-41FE-8117-CC83FC177A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EBEE652-A55C-41EB-90EB-0F14D3F78EF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A6A20B1-AF32-4B28-836E-17C9B071F9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665B371-F7E3-4019-9C30-B4900BA85DB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1E1CA55-A737-4558-A16B-82B313A0611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1CFB062-411A-46A2-9D4C-55528F838AF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A7BB594-D6E9-4C7E-B5FB-15B03077CF6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0CB0A83-B30B-4D58-874D-01C79FA661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A5CFB50-B528-4DCE-B7CC-669A16A63B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B6F083B-C33C-4D47-A68A-0A848B26E88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版">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Only" preserve="1">
  <p:cSld name="内容">
    <p:spTree>
      <p:nvGrpSpPr>
        <p:cNvPr id="1" name=""/>
        <p:cNvGrpSpPr/>
        <p:nvPr/>
      </p:nvGrpSpPr>
      <p:grpSpPr>
        <a:xfrm>
          <a:off x="0" y="0"/>
          <a: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xAndTwoObj">
  <p:cSld name="标题，文本与两项内容">
    <p:spTree>
      <p:nvGrpSpPr>
        <p:cNvPr id="1" name=""/>
        <p:cNvGrpSpPr/>
        <p:nvPr/>
      </p:nvGrpSpPr>
      <p:grpSpPr>
        <a:xfrm>
          <a:off x="0" y="0"/>
          <a:ext cx="0" cy="0"/>
        </a:xfrm>
      </p:grpSpPr>
      <p:sp>
        <p:nvSpPr>
          <p:cNvPr id="2" name="标题 1"/>
          <p:cNvSpPr>
            <a:spLocks noGrp="1"/>
          </p:cNvSpPr>
          <p:nvPr>
            <p:ph type="title"/>
          </p:nvPr>
        </p:nvSpPr>
        <p:spPr>
          <a:xfrm>
            <a:off x="609600" y="274638"/>
            <a:ext cx="10972800" cy="1143000"/>
          </a:xfrm>
        </p:spPr>
        <p:txBody>
          <a:body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sz="half" idx="1"/>
          </p:nvPr>
        </p:nvSpPr>
        <p:spPr>
          <a:xfrm>
            <a:off x="609600" y="1600200"/>
            <a:ext cx="5384800" cy="4525963"/>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4" name="内容占位符 3"/>
          <p:cNvSpPr>
            <a:spLocks noGrp="1"/>
          </p:cNvSpPr>
          <p:nvPr>
            <p:ph sz="quarter" idx="2"/>
          </p:nvPr>
        </p:nvSpPr>
        <p:spPr>
          <a:xfrm>
            <a:off x="6197600" y="1600200"/>
            <a:ext cx="5384800" cy="2185988"/>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5" name="内容占位符 4"/>
          <p:cNvSpPr>
            <a:spLocks noGrp="1"/>
          </p:cNvSpPr>
          <p:nvPr>
            <p:ph sz="quarter" idx="3"/>
          </p:nvPr>
        </p:nvSpPr>
        <p:spPr>
          <a:xfrm>
            <a:off x="6197600" y="3938588"/>
            <a:ext cx="5384800" cy="2187575"/>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9" name="日期占位符 5"/>
          <p:cNvSpPr>
            <a:spLocks noGrp="1"/>
          </p:cNvSpPr>
          <p:nvPr>
            <p:ph type="dt" sz="half" idx="12"/>
          </p:nvPr>
        </p:nvSpPr>
        <p:spPr>
          <a:xfrm>
            <a:off x="609600" y="6245225"/>
            <a:ext cx="2844800" cy="476250"/>
          </a:xfrm>
          <a:prstGeom prst="rect">
            <a:avLst/>
          </a:prstGeom>
        </p:spPr>
        <p:txBody>
          <a:bodyPr vert="horz" lIns="91440" tIns="45720" rIns="91440" bIns="45720" rtlCol="0" anchor="ctr"/>
          <a:lstStyle>
            <a:lvl1pPr>
              <a:defRPr/>
            </a:lvl1pPr>
          </a:lstStyle>
          <a:p>
            <a:pPr marL="0" marR="0" indent="0" defTabSz="914400" rtl="0" eaLnBrk="1" fontAlgn="base" latinLnBrk="0" hangingPunct="1">
              <a:lnSpc>
                <a:spcPct val="100000"/>
              </a:lnSpc>
              <a:spcBef>
                <a:spcPct val="0"/>
              </a:spcBef>
              <a:spcAft>
                <a:spcPct val="0"/>
              </a:spcAft>
              <a:buClrTx/>
              <a:buSzTx/>
              <a:buFontTx/>
              <a:buNone/>
              <a:defRPr/>
            </a:pPr>
            <a:endParaRPr kumimoji="0" lang="en-US" altLang="zh-CN" b="0" i="0" kern="1200" cap="none" spc="0" normalizeH="0" baseline="0" noProof="0">
              <a:latin typeface="Arial" pitchFamily="34" charset="0"/>
              <a:ea typeface="宋体" pitchFamily="2" charset="-122"/>
              <a:cs typeface="+mn-cs"/>
            </a:endParaRPr>
          </a:p>
        </p:txBody>
      </p:sp>
      <p:sp>
        <p:nvSpPr>
          <p:cNvPr id="10" name="页脚占位符 6"/>
          <p:cNvSpPr>
            <a:spLocks noGrp="1"/>
          </p:cNvSpPr>
          <p:nvPr>
            <p:ph type="ftr" sz="quarter" idx="13"/>
          </p:nvPr>
        </p:nvSpPr>
        <p:spPr>
          <a:xfrm>
            <a:off x="4165600" y="6245225"/>
            <a:ext cx="3860800" cy="476250"/>
          </a:xfrm>
          <a:prstGeom prst="rect">
            <a:avLst/>
          </a:prstGeom>
        </p:spPr>
        <p:txBody>
          <a:bodyPr vert="horz" lIns="91440" tIns="45720" rIns="91440" bIns="45720" rtlCol="0" anchor="ctr"/>
          <a:lstStyle>
            <a:lvl1pPr>
              <a:defRPr/>
            </a:lvl1pPr>
          </a:lstStyle>
          <a:p>
            <a:pPr marL="0" marR="0" indent="0" defTabSz="914400" rtl="0" eaLnBrk="1" fontAlgn="base" latinLnBrk="0" hangingPunct="1">
              <a:lnSpc>
                <a:spcPct val="100000"/>
              </a:lnSpc>
              <a:spcBef>
                <a:spcPct val="0"/>
              </a:spcBef>
              <a:spcAft>
                <a:spcPct val="0"/>
              </a:spcAft>
              <a:buClrTx/>
              <a:buSzTx/>
              <a:buFontTx/>
              <a:buNone/>
              <a:defRPr/>
            </a:pPr>
            <a:endParaRPr kumimoji="0" lang="en-US" altLang="zh-CN" b="0" i="0" kern="1200" cap="all" spc="200" normalizeH="0" baseline="0" noProof="0">
              <a:latin typeface="Arial" pitchFamily="34" charset="0"/>
              <a:ea typeface="宋体" pitchFamily="2" charset="-122"/>
              <a:cs typeface="+mn-cs"/>
            </a:endParaRPr>
          </a:p>
        </p:txBody>
      </p:sp>
      <p:sp>
        <p:nvSpPr>
          <p:cNvPr id="11" name="灯片编号占位符 7"/>
          <p:cNvSpPr>
            <a:spLocks noGrp="1"/>
          </p:cNvSpPr>
          <p:nvPr>
            <p:ph type="sldNum" sz="quarter" idx="4"/>
          </p:nvPr>
        </p:nvSpPr>
        <p:spPr>
          <a:xfrm>
            <a:off x="8737600" y="6245225"/>
            <a:ext cx="2844800" cy="476250"/>
          </a:xfrm>
          <a:prstGeom prst="ellipse">
            <a:avLst/>
          </a:prstGeom>
          <a:ln w="19050">
            <a:solidFill>
              <a:srgbClr val="FFFFFF"/>
            </a:solidFill>
          </a:ln>
        </p:spPr>
        <p:txBody>
          <a:bodyPr vert="horz" lIns="9144" tIns="9144" rIns="9144" bIns="9144" rtlCol="0" anchor="ctr"/>
          <a:lstStyle/>
          <a:p>
            <a:pPr indent="0" algn="ctr"/>
            <a:fld id="{9A0DB2DC-4C9A-4742-B13C-FB6460FD3503}" type="slidenum">
              <a:rPr lang="en-US" altLang="zh-CN" sz="1600">
                <a:solidFill>
                  <a:srgbClr val="FFFFFF"/>
                </a:solidFill>
                <a:latin typeface="Arial" pitchFamily="34" charset="0"/>
              </a:rPr>
              <a:t/>
            </a:fld>
            <a:endParaRPr lang="en-US" altLang="zh-CN" sz="1600">
              <a:solidFill>
                <a:srgbClr val="FFFFFF"/>
              </a:solidFill>
              <a:latin typeface="Arial" pitchFamily="34" charset="0"/>
              <a:ea typeface="方正姚体" pitchFamily="2" charset="-122"/>
            </a:endParaRP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xAndObj">
  <p:cSld name="标题，文本与内容">
    <p:spTree>
      <p:nvGrpSpPr>
        <p:cNvPr id="1" name=""/>
        <p:cNvGrpSpPr/>
        <p:nvPr/>
      </p:nvGrpSpPr>
      <p:grpSpPr>
        <a:xfrm>
          <a:off x="0" y="0"/>
          <a:ext cx="0" cy="0"/>
        </a:xfrm>
      </p:grpSpPr>
      <p:sp>
        <p:nvSpPr>
          <p:cNvPr id="2" name="标题 1"/>
          <p:cNvSpPr>
            <a:spLocks noGrp="1"/>
          </p:cNvSpPr>
          <p:nvPr>
            <p:ph type="title"/>
          </p:nvPr>
        </p:nvSpPr>
        <p:spPr>
          <a:xfrm>
            <a:off x="609600" y="274638"/>
            <a:ext cx="10972800" cy="1143000"/>
          </a:xfrm>
        </p:spPr>
        <p:txBody>
          <a:body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sz="half" idx="1"/>
          </p:nvPr>
        </p:nvSpPr>
        <p:spPr>
          <a:xfrm>
            <a:off x="609600" y="1600200"/>
            <a:ext cx="5384800" cy="4525963"/>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197600" y="1600200"/>
            <a:ext cx="5384800" cy="4525963"/>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9" name="日期占位符 4"/>
          <p:cNvSpPr>
            <a:spLocks noGrp="1"/>
          </p:cNvSpPr>
          <p:nvPr>
            <p:ph type="dt" sz="half" idx="12"/>
          </p:nvPr>
        </p:nvSpPr>
        <p:spPr>
          <a:xfrm>
            <a:off x="609600" y="6245225"/>
            <a:ext cx="2844800" cy="476250"/>
          </a:xfrm>
          <a:prstGeom prst="rect">
            <a:avLst/>
          </a:prstGeom>
        </p:spPr>
        <p:txBody>
          <a:bodyPr vert="horz" lIns="91440" tIns="45720" rIns="91440" bIns="45720" rtlCol="0" anchor="ctr"/>
          <a:lstStyle>
            <a:lvl1pPr>
              <a:defRPr/>
            </a:lvl1pPr>
          </a:lstStyle>
          <a:p>
            <a:pPr marL="0" marR="0" indent="0" defTabSz="914400" rtl="0" eaLnBrk="1" fontAlgn="base" latinLnBrk="0" hangingPunct="1">
              <a:lnSpc>
                <a:spcPct val="100000"/>
              </a:lnSpc>
              <a:spcBef>
                <a:spcPct val="0"/>
              </a:spcBef>
              <a:spcAft>
                <a:spcPct val="0"/>
              </a:spcAft>
              <a:buClrTx/>
              <a:buSzTx/>
              <a:buFontTx/>
              <a:buNone/>
              <a:defRPr/>
            </a:pPr>
            <a:endParaRPr kumimoji="0" lang="en-US" altLang="zh-CN" b="0" i="0" kern="1200" cap="none" spc="0" normalizeH="0" baseline="0" noProof="0">
              <a:latin typeface="Arial" pitchFamily="34" charset="0"/>
              <a:ea typeface="宋体" pitchFamily="2" charset="-122"/>
              <a:cs typeface="+mn-cs"/>
            </a:endParaRPr>
          </a:p>
        </p:txBody>
      </p:sp>
      <p:sp>
        <p:nvSpPr>
          <p:cNvPr id="10" name="页脚占位符 5"/>
          <p:cNvSpPr>
            <a:spLocks noGrp="1"/>
          </p:cNvSpPr>
          <p:nvPr>
            <p:ph type="ftr" sz="quarter" idx="3"/>
          </p:nvPr>
        </p:nvSpPr>
        <p:spPr>
          <a:xfrm>
            <a:off x="4165600" y="6245225"/>
            <a:ext cx="3860800" cy="476250"/>
          </a:xfrm>
          <a:prstGeom prst="rect">
            <a:avLst/>
          </a:prstGeom>
        </p:spPr>
        <p:txBody>
          <a:bodyPr vert="horz" lIns="91440" tIns="45720" rIns="91440" bIns="45720" rtlCol="0" anchor="ctr"/>
          <a:lstStyle>
            <a:lvl1pPr>
              <a:defRPr/>
            </a:lvl1pPr>
          </a:lstStyle>
          <a:p>
            <a:pPr marL="0" marR="0" indent="0" defTabSz="914400" rtl="0" eaLnBrk="1" fontAlgn="base" latinLnBrk="0" hangingPunct="1">
              <a:lnSpc>
                <a:spcPct val="100000"/>
              </a:lnSpc>
              <a:spcBef>
                <a:spcPct val="0"/>
              </a:spcBef>
              <a:spcAft>
                <a:spcPct val="0"/>
              </a:spcAft>
              <a:buClrTx/>
              <a:buSzTx/>
              <a:buFontTx/>
              <a:buNone/>
              <a:defRPr/>
            </a:pPr>
            <a:endParaRPr kumimoji="0" lang="en-US" altLang="zh-CN" b="0" i="0" kern="1200" cap="all" spc="200" normalizeH="0" baseline="0" noProof="0">
              <a:latin typeface="Arial" pitchFamily="34" charset="0"/>
              <a:ea typeface="宋体" pitchFamily="2" charset="-122"/>
              <a:cs typeface="+mn-cs"/>
            </a:endParaRPr>
          </a:p>
        </p:txBody>
      </p:sp>
      <p:sp>
        <p:nvSpPr>
          <p:cNvPr id="11" name="灯片编号占位符 6"/>
          <p:cNvSpPr>
            <a:spLocks noGrp="1"/>
          </p:cNvSpPr>
          <p:nvPr>
            <p:ph type="sldNum" sz="quarter" idx="4"/>
          </p:nvPr>
        </p:nvSpPr>
        <p:spPr>
          <a:xfrm>
            <a:off x="8737600" y="6245225"/>
            <a:ext cx="2844800" cy="476250"/>
          </a:xfrm>
          <a:prstGeom prst="ellipse">
            <a:avLst/>
          </a:prstGeom>
          <a:ln w="19050">
            <a:solidFill>
              <a:srgbClr val="FFFFFF"/>
            </a:solidFill>
          </a:ln>
        </p:spPr>
        <p:txBody>
          <a:bodyPr vert="horz" lIns="9144" tIns="9144" rIns="9144" bIns="9144" rtlCol="0" anchor="ctr"/>
          <a:lstStyle/>
          <a:p>
            <a:pPr indent="0" algn="ctr"/>
            <a:fld id="{9A0DB2DC-4C9A-4742-B13C-FB6460FD3503}" type="slidenum">
              <a:rPr lang="en-US" altLang="zh-CN" sz="1600">
                <a:solidFill>
                  <a:srgbClr val="FFFFFF"/>
                </a:solidFill>
                <a:latin typeface="Arial" pitchFamily="34" charset="0"/>
              </a:rPr>
              <a:t/>
            </a:fld>
            <a:endParaRPr lang="en-US" altLang="zh-CN" sz="1600">
              <a:solidFill>
                <a:srgbClr val="FFFFFF"/>
              </a:solidFill>
              <a:latin typeface="Arial" pitchFamily="34" charset="0"/>
              <a:ea typeface="方正姚体" pitchFamily="2" charset="-122"/>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F288E0-7875-42C4-84C8-98DBBD3BF4D2}" type="datetimeFigureOut">
              <a:rPr lang="zh-CN" altLang="en-US" smtClean="0"/>
              <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D9BB5D0-35E4-459D-AEF3-FE4D7C45CC19}" type="slidenum">
              <a:rPr lang="zh-CN" altLang="en-US" smtClean="0"/>
              <a:t/>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oleObject" Target="../embeddings/oleObject1.bin" TargetMode="Internal" /><Relationship Id="rId3" Type="http://schemas.openxmlformats.org/officeDocument/2006/relationships/image" Target="../media/image4.wmf" /><Relationship Id="rId4" Type="http://schemas.openxmlformats.org/officeDocument/2006/relationships/vmlDrawing" Target="../drawings/vmlDrawing1.v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oleObject" Target="../embeddings/oleObject2.bin" TargetMode="Internal" /><Relationship Id="rId3" Type="http://schemas.openxmlformats.org/officeDocument/2006/relationships/image" Target="../media/image6.wmf" /><Relationship Id="rId4" Type="http://schemas.openxmlformats.org/officeDocument/2006/relationships/vmlDrawing" Target="../drawings/vmlDrawing2.v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oleObject" Target="../embeddings/oleObject3.bin" TargetMode="Internal" /><Relationship Id="rId3" Type="http://schemas.openxmlformats.org/officeDocument/2006/relationships/image" Target="../media/image7.wmf" /><Relationship Id="rId4" Type="http://schemas.openxmlformats.org/officeDocument/2006/relationships/vmlDrawing" Target="../drawings/vmlDrawing3.v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oleObject" Target="../embeddings/oleObject4.bin" TargetMode="Internal" /><Relationship Id="rId3" Type="http://schemas.openxmlformats.org/officeDocument/2006/relationships/image" Target="../media/image8.wmf" /><Relationship Id="rId4" Type="http://schemas.openxmlformats.org/officeDocument/2006/relationships/vmlDrawing" Target="../drawings/vmlDrawing4.v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17120024105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3075" name="Picture 4"/>
          <p:cNvPicPr>
            <a:picLocks noChangeAspect="1"/>
          </p:cNvPicPr>
          <p:nvPr/>
        </p:nvPicPr>
        <p:blipFill>
          <a:blip r:embed="rId2"/>
          <a:stretch>
            <a:fillRect/>
          </a:stretch>
        </p:blipFill>
        <p:spPr>
          <a:xfrm>
            <a:off x="474980" y="92710"/>
            <a:ext cx="11427460" cy="5439410"/>
          </a:xfrm>
          <a:prstGeom prst="rect">
            <a:avLst/>
          </a:prstGeom>
          <a:noFill/>
          <a:ln w="9525">
            <a:noFill/>
          </a:ln>
        </p:spPr>
      </p:pic>
      <p:sp>
        <p:nvSpPr>
          <p:cNvPr id="4098" name="Rectangle 2"/>
          <p:cNvSpPr>
            <a:spLocks noGrp="1" noChangeArrowheads="1"/>
          </p:cNvSpPr>
          <p:nvPr/>
        </p:nvSpPr>
        <p:spPr>
          <a:xfrm>
            <a:off x="2152650" y="5532120"/>
            <a:ext cx="8305800" cy="1119505"/>
          </a:xfrm>
          <a:prstGeom prst="rect">
            <a:avLst/>
          </a:prstGeom>
          <a:noFill/>
          <a:ln w="9525">
            <a:noFill/>
            <a:miter lim="800000"/>
          </a:ln>
          <a:effectLst/>
        </p:spPr>
        <p:txBody>
          <a:bodyPr vert="horz" wrap="square" lIns="91440" tIns="45720" rIns="91440" bIns="45720" numCol="1" anchor="b" anchorCtr="0" compatLnSpc="1"/>
          <a:lstStyle>
            <a:defPPr>
              <a:defRPr lang="zh-CN"/>
            </a:defPPr>
            <a:lvl1pPr marL="0" algn="l" defTabSz="914400" rtl="0" eaLnBrk="0" fontAlgn="base" latinLnBrk="0" hangingPunct="0">
              <a:spcBef>
                <a:spcPct val="0"/>
              </a:spcBef>
              <a:spcAft>
                <a:spcPct val="0"/>
              </a:spcAft>
              <a:defRPr sz="4800" b="1" kern="1200">
                <a:solidFill>
                  <a:srgbClr val="003366"/>
                </a:solidFill>
                <a:effectLst>
                  <a:outerShdw blurRad="38100" dist="38100" dir="2700000" algn="tl">
                    <a:srgbClr val="C0C0C0"/>
                  </a:outerShdw>
                </a:effectLst>
                <a:latin typeface="+mj-lt"/>
                <a:ea typeface="+mj-ea"/>
                <a:cs typeface="+mj-cs"/>
              </a:defRPr>
            </a:lvl1pPr>
            <a:lvl2pPr marL="457200" algn="l" defTabSz="914400" rtl="0" eaLnBrk="0" fontAlgn="base" latinLnBrk="0" hangingPunct="0">
              <a:spcBef>
                <a:spcPct val="0"/>
              </a:spcBef>
              <a:spcAft>
                <a:spcPct val="0"/>
              </a:spcAft>
              <a:defRPr sz="4400" b="1" kern="1200">
                <a:solidFill>
                  <a:srgbClr val="003366"/>
                </a:solidFill>
                <a:effectLst>
                  <a:outerShdw blurRad="38100" dist="38100" dir="2700000" algn="tl">
                    <a:srgbClr val="C0C0C0"/>
                  </a:outerShdw>
                </a:effectLst>
                <a:latin typeface="Arial" pitchFamily="34" charset="0"/>
                <a:ea typeface="黑体" pitchFamily="2" charset="-122"/>
                <a:cs typeface="+mn-cs"/>
              </a:defRPr>
            </a:lvl2pPr>
            <a:lvl3pPr marL="914400" algn="l" defTabSz="914400" rtl="0" eaLnBrk="0" fontAlgn="base" latinLnBrk="0" hangingPunct="0">
              <a:spcBef>
                <a:spcPct val="0"/>
              </a:spcBef>
              <a:spcAft>
                <a:spcPct val="0"/>
              </a:spcAft>
              <a:defRPr sz="4400" b="1" kern="1200">
                <a:solidFill>
                  <a:srgbClr val="003366"/>
                </a:solidFill>
                <a:effectLst>
                  <a:outerShdw blurRad="38100" dist="38100" dir="2700000" algn="tl">
                    <a:srgbClr val="C0C0C0"/>
                  </a:outerShdw>
                </a:effectLst>
                <a:latin typeface="Arial" pitchFamily="34" charset="0"/>
                <a:ea typeface="黑体" pitchFamily="2" charset="-122"/>
                <a:cs typeface="+mn-cs"/>
              </a:defRPr>
            </a:lvl3pPr>
            <a:lvl4pPr marL="1371600" algn="l" defTabSz="914400" rtl="0" eaLnBrk="0" fontAlgn="base" latinLnBrk="0" hangingPunct="0">
              <a:spcBef>
                <a:spcPct val="0"/>
              </a:spcBef>
              <a:spcAft>
                <a:spcPct val="0"/>
              </a:spcAft>
              <a:defRPr sz="4400" b="1" kern="1200">
                <a:solidFill>
                  <a:srgbClr val="003366"/>
                </a:solidFill>
                <a:effectLst>
                  <a:outerShdw blurRad="38100" dist="38100" dir="2700000" algn="tl">
                    <a:srgbClr val="C0C0C0"/>
                  </a:outerShdw>
                </a:effectLst>
                <a:latin typeface="Arial" pitchFamily="34" charset="0"/>
                <a:ea typeface="黑体" pitchFamily="2" charset="-122"/>
                <a:cs typeface="+mn-cs"/>
              </a:defRPr>
            </a:lvl4pPr>
            <a:lvl5pPr marL="1828800" algn="l" defTabSz="914400" rtl="0" eaLnBrk="0" fontAlgn="base" latinLnBrk="0" hangingPunct="0">
              <a:spcBef>
                <a:spcPct val="0"/>
              </a:spcBef>
              <a:spcAft>
                <a:spcPct val="0"/>
              </a:spcAft>
              <a:defRPr sz="4400" b="1" kern="1200">
                <a:solidFill>
                  <a:srgbClr val="003366"/>
                </a:solidFill>
                <a:effectLst>
                  <a:outerShdw blurRad="38100" dist="38100" dir="2700000" algn="tl">
                    <a:srgbClr val="C0C0C0"/>
                  </a:outerShdw>
                </a:effectLst>
                <a:latin typeface="Arial" pitchFamily="34" charset="0"/>
                <a:ea typeface="黑体" pitchFamily="2" charset="-122"/>
                <a:cs typeface="+mn-cs"/>
              </a:defRPr>
            </a:lvl5pPr>
            <a:lvl6pPr marL="457200" algn="l" defTabSz="914400" rtl="0" eaLnBrk="1" fontAlgn="base" latinLnBrk="0" hangingPunct="1">
              <a:spcBef>
                <a:spcPct val="0"/>
              </a:spcBef>
              <a:spcAft>
                <a:spcPct val="0"/>
              </a:spcAft>
              <a:defRPr sz="4400" b="1" kern="1200">
                <a:solidFill>
                  <a:srgbClr val="003366"/>
                </a:solidFill>
                <a:effectLst>
                  <a:outerShdw blurRad="38100" dist="38100" dir="2700000" algn="tl">
                    <a:srgbClr val="C0C0C0"/>
                  </a:outerShdw>
                </a:effectLst>
                <a:latin typeface="Arial" pitchFamily="34" charset="0"/>
                <a:ea typeface="黑体" pitchFamily="2" charset="-122"/>
                <a:cs typeface="+mn-cs"/>
              </a:defRPr>
            </a:lvl6pPr>
            <a:lvl7pPr marL="914400" algn="l" defTabSz="914400" rtl="0" eaLnBrk="1" fontAlgn="base" latinLnBrk="0" hangingPunct="1">
              <a:spcBef>
                <a:spcPct val="0"/>
              </a:spcBef>
              <a:spcAft>
                <a:spcPct val="0"/>
              </a:spcAft>
              <a:defRPr sz="4400" b="1" kern="1200">
                <a:solidFill>
                  <a:srgbClr val="003366"/>
                </a:solidFill>
                <a:effectLst>
                  <a:outerShdw blurRad="38100" dist="38100" dir="2700000" algn="tl">
                    <a:srgbClr val="C0C0C0"/>
                  </a:outerShdw>
                </a:effectLst>
                <a:latin typeface="Arial" pitchFamily="34" charset="0"/>
                <a:ea typeface="黑体" pitchFamily="2" charset="-122"/>
                <a:cs typeface="+mn-cs"/>
              </a:defRPr>
            </a:lvl7pPr>
            <a:lvl8pPr marL="1371600" algn="l" defTabSz="914400" rtl="0" eaLnBrk="1" fontAlgn="base" latinLnBrk="0" hangingPunct="1">
              <a:spcBef>
                <a:spcPct val="0"/>
              </a:spcBef>
              <a:spcAft>
                <a:spcPct val="0"/>
              </a:spcAft>
              <a:defRPr sz="4400" b="1" kern="1200">
                <a:solidFill>
                  <a:srgbClr val="003366"/>
                </a:solidFill>
                <a:effectLst>
                  <a:outerShdw blurRad="38100" dist="38100" dir="2700000" algn="tl">
                    <a:srgbClr val="C0C0C0"/>
                  </a:outerShdw>
                </a:effectLst>
                <a:latin typeface="Arial" pitchFamily="34" charset="0"/>
                <a:ea typeface="黑体" pitchFamily="2" charset="-122"/>
                <a:cs typeface="+mn-cs"/>
              </a:defRPr>
            </a:lvl8pPr>
            <a:lvl9pPr marL="1828800" algn="l" defTabSz="914400" rtl="0" eaLnBrk="1" fontAlgn="base" latinLnBrk="0" hangingPunct="1">
              <a:spcBef>
                <a:spcPct val="0"/>
              </a:spcBef>
              <a:spcAft>
                <a:spcPct val="0"/>
              </a:spcAft>
              <a:defRPr sz="4400" b="1" kern="1200">
                <a:solidFill>
                  <a:srgbClr val="003366"/>
                </a:solidFill>
                <a:effectLst>
                  <a:outerShdw blurRad="38100" dist="38100" dir="2700000" algn="tl">
                    <a:srgbClr val="C0C0C0"/>
                  </a:outerShdw>
                </a:effectLst>
                <a:latin typeface="Arial" pitchFamily="34" charset="0"/>
                <a:ea typeface="黑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000" i="0" u="none" strike="noStrike" kern="0" cap="none" spc="0" normalizeH="0" baseline="0" noProof="0" smtClean="0">
                <a:ln>
                  <a:noFill/>
                </a:ln>
                <a:solidFill>
                  <a:srgbClr val="FF0000"/>
                </a:solidFill>
                <a:effectLst>
                  <a:outerShdw blurRad="38100" dist="38100" dir="2700000" algn="tl">
                    <a:srgbClr val="C0C0C0"/>
                  </a:outerShdw>
                </a:effectLst>
                <a:uLnTx/>
                <a:uFillTx/>
                <a:latin typeface="黑体" pitchFamily="2" charset="-122"/>
                <a:ea typeface="+mj-ea"/>
                <a:cs typeface="+mj-cs"/>
              </a:rPr>
              <a:t>第六章  营运能力分析</a:t>
            </a:r>
            <a:endParaRPr kumimoji="0" lang="zh-CN" altLang="en-US" sz="6000" i="0" u="none" strike="noStrike" kern="0" cap="none" spc="0" normalizeH="0" baseline="0" noProof="0" smtClean="0">
              <a:ln>
                <a:noFill/>
              </a:ln>
              <a:solidFill>
                <a:srgbClr val="FF0000"/>
              </a:solidFill>
              <a:effectLst>
                <a:outerShdw blurRad="38100" dist="38100" dir="2700000" algn="tl">
                  <a:srgbClr val="C0C0C0"/>
                </a:outerShdw>
              </a:effectLst>
              <a:uLnTx/>
              <a:uFillTx/>
              <a:latin typeface="黑体" pitchFamily="2" charset="-122"/>
              <a:ea typeface="+mj-ea"/>
              <a:cs typeface="+mj-cs"/>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8002" name="Rectangle 2"/>
          <p:cNvSpPr>
            <a:spLocks noGrp="1" noChangeArrowheads="1"/>
          </p:cNvSpPr>
          <p:nvPr>
            <p:ph type="title"/>
          </p:nvPr>
        </p:nvSpPr>
        <p:spPr>
          <a:xfrm>
            <a:off x="2335530" y="404495"/>
            <a:ext cx="7521575" cy="760413"/>
          </a:xfrm>
          <a:noFill/>
          <a:ln>
            <a:noFill/>
          </a:ln>
          <a:extLst>
            <a:ext uri="{909E8E84-426E-40DD-AFC4-6F175D3DCCD1}">
              <a14:hiddenFill xmlns:a14="http://schemas.microsoft.com/office/drawing/2010/main">
                <a:solidFill>
                  <a:schemeClr val="accent6"/>
                </a:solidFill>
              </a14:hiddenFill>
            </a:ext>
          </a:ex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4800" b="1" i="0" u="none" strike="noStrike" kern="1200" cap="all"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j-ea"/>
                <a:cs typeface="+mj-cs"/>
              </a:rPr>
              <a:t>第六章 </a:t>
            </a:r>
            <a:r>
              <a:rPr kumimoji="0" lang="zh-CN" altLang="en-US" sz="4800" b="1" i="0" u="none" strike="noStrike" kern="1200" cap="all" spc="0" normalizeH="0" baseline="0" noProof="0">
                <a:ln>
                  <a:noFill/>
                </a:ln>
                <a:solidFill>
                  <a:schemeClr val="tx1"/>
                </a:solidFill>
                <a:effectLst>
                  <a:outerShdw blurRad="38100" dist="38100" dir="2700000" algn="tl">
                    <a:srgbClr val="000000">
                      <a:alpha val="43137"/>
                    </a:srgbClr>
                  </a:outerShdw>
                </a:effectLst>
                <a:uLnTx/>
                <a:uFillTx/>
                <a:latin typeface="+mj-lt"/>
                <a:ea typeface="+mj-ea"/>
                <a:cs typeface="+mj-cs"/>
              </a:rPr>
              <a:t>企业营运能力分析</a:t>
            </a:r>
            <a:endParaRPr kumimoji="0" lang="zh-CN" altLang="en-US" sz="4800" b="1" i="0" u="none" strike="noStrike" kern="1200" cap="all" spc="0" normalizeH="0" baseline="0" noProof="0">
              <a:ln>
                <a:noFill/>
              </a:ln>
              <a:solidFill>
                <a:schemeClr val="tx1"/>
              </a:solidFill>
              <a:effectLst>
                <a:outerShdw blurRad="38100" dist="38100" dir="2700000" algn="tl">
                  <a:srgbClr val="000000">
                    <a:alpha val="43137"/>
                  </a:srgbClr>
                </a:outerShdw>
              </a:effectLst>
              <a:uLnTx/>
              <a:uFillTx/>
              <a:latin typeface="+mj-lt"/>
              <a:ea typeface="+mj-ea"/>
              <a:cs typeface="+mj-cs"/>
            </a:endParaRPr>
          </a:p>
        </p:txBody>
      </p:sp>
      <p:sp>
        <p:nvSpPr>
          <p:cNvPr id="128003" name="Rectangle 3"/>
          <p:cNvSpPr>
            <a:spLocks noGrp="1" noChangeArrowheads="1"/>
          </p:cNvSpPr>
          <p:nvPr>
            <p:ph idx="1"/>
          </p:nvPr>
        </p:nvSpPr>
        <p:spPr>
          <a:xfrm>
            <a:off x="1786255" y="1593850"/>
            <a:ext cx="9107170" cy="4486275"/>
          </a:xfrm>
          <a:ln w="31750">
            <a:solidFill>
              <a:srgbClr val="0070C0"/>
            </a:solidFill>
          </a:ln>
        </p:spPr>
        <p:txBody>
          <a:bodyPr vert="horz" lIns="91440" tIns="45720" rIns="91440" bIns="45720" rtlCol="0">
            <a:noAutofit/>
          </a:bodyPr>
          <a:lstStyle/>
          <a:p>
            <a:pPr marL="342900" marR="0" lvl="0" indent="-342900" algn="l" defTabSz="914400" rtl="0" eaLnBrk="1" fontAlgn="auto" latinLnBrk="0" hangingPunct="1">
              <a:lnSpc>
                <a:spcPct val="150000"/>
              </a:lnSpc>
              <a:spcBef>
                <a:spcPts val="80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tx1"/>
                </a:solidFill>
                <a:effectLst/>
                <a:uLnTx/>
                <a:uFillTx/>
                <a:latin typeface="+mn-lt"/>
                <a:ea typeface="+mn-ea"/>
                <a:cs typeface="+mn-cs"/>
              </a:rPr>
              <a:t>第一节 企业营运能力分析概述</a:t>
            </a:r>
            <a:endParaRPr kumimoji="0" lang="zh-CN" altLang="en-US" sz="4000" b="1" i="0" u="none" strike="noStrike" kern="1200" cap="none" spc="0" normalizeH="0" baseline="0" noProof="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50000"/>
              </a:lnSpc>
              <a:spcBef>
                <a:spcPts val="80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tx1"/>
                </a:solidFill>
                <a:effectLst/>
                <a:uLnTx/>
                <a:uFillTx/>
                <a:latin typeface="+mn-lt"/>
                <a:ea typeface="+mn-ea"/>
                <a:cs typeface="+mn-cs"/>
              </a:rPr>
              <a:t>第二节 流动资产营运能力分析</a:t>
            </a:r>
            <a:endParaRPr kumimoji="0" lang="zh-CN" altLang="en-US" sz="4000" b="1" i="0" u="none" strike="noStrike" kern="1200" cap="none" spc="0" normalizeH="0" baseline="0" noProof="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50000"/>
              </a:lnSpc>
              <a:spcBef>
                <a:spcPts val="80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tx1"/>
                </a:solidFill>
                <a:effectLst/>
                <a:uLnTx/>
                <a:uFillTx/>
                <a:latin typeface="+mn-lt"/>
                <a:ea typeface="+mn-ea"/>
                <a:cs typeface="+mn-cs"/>
              </a:rPr>
              <a:t>第三节 固定资产营运能力分析</a:t>
            </a:r>
            <a:endParaRPr kumimoji="0" lang="zh-CN" altLang="en-US" sz="4000" b="1" i="0" u="none" strike="noStrike" kern="1200" cap="none" spc="0" normalizeH="0" baseline="0" noProof="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50000"/>
              </a:lnSpc>
              <a:spcBef>
                <a:spcPts val="80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tx1"/>
                </a:solidFill>
                <a:effectLst/>
                <a:uLnTx/>
                <a:uFillTx/>
                <a:latin typeface="+mn-lt"/>
                <a:ea typeface="+mn-ea"/>
                <a:cs typeface="+mn-cs"/>
              </a:rPr>
              <a:t>第四节 总资产营运能力分析</a:t>
            </a:r>
            <a:endParaRPr kumimoji="0" lang="zh-CN" altLang="en-US" sz="4000" b="1"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AutoShape 6"/>
          <p:cNvSpPr>
            <a:spLocks noChangeArrowheads="1"/>
          </p:cNvSpPr>
          <p:nvPr/>
        </p:nvSpPr>
        <p:spPr bwMode="auto">
          <a:xfrm>
            <a:off x="6559550" y="4865370"/>
            <a:ext cx="2655570" cy="822325"/>
          </a:xfrm>
          <a:prstGeom prst="rect">
            <a:avLst/>
          </a:prstGeom>
          <a:gradFill rotWithShape="1">
            <a:gsLst>
              <a:gs pos="0">
                <a:srgbClr val="00FF00">
                  <a:alpha val="70000"/>
                </a:srgbClr>
              </a:gs>
              <a:gs pos="50000">
                <a:schemeClr val="bg1"/>
              </a:gs>
              <a:gs pos="100000">
                <a:srgbClr val="00FF00">
                  <a:alpha val="70000"/>
                </a:srgbClr>
              </a:gs>
            </a:gsLst>
            <a:lin ang="5400000" scaled="1"/>
          </a:gradFill>
          <a:ln w="9525">
            <a:solidFill>
              <a:schemeClr val="tx1"/>
            </a:solidFill>
            <a:miter lim="800000"/>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eaLnBrk="1" hangingPunct="1"/>
            <a:r>
              <a:rPr lang="zh-CN" altLang="en-US" sz="2400" b="1">
                <a:ea typeface="楷体_GB2312" pitchFamily="49" charset="-122"/>
              </a:rPr>
              <a:t>营运资产效益通常指资产的利用效果</a:t>
            </a:r>
          </a:p>
        </p:txBody>
      </p:sp>
      <p:sp>
        <p:nvSpPr>
          <p:cNvPr id="8" name="AutoShape 5"/>
          <p:cNvSpPr>
            <a:spLocks noChangeArrowheads="1"/>
          </p:cNvSpPr>
          <p:nvPr/>
        </p:nvSpPr>
        <p:spPr bwMode="auto">
          <a:xfrm>
            <a:off x="3018155" y="4865370"/>
            <a:ext cx="2865755" cy="914400"/>
          </a:xfrm>
          <a:prstGeom prst="wedgeRoundRectCallout">
            <a:avLst>
              <a:gd name="adj1" fmla="val 20880"/>
              <a:gd name="adj2" fmla="val -101736"/>
              <a:gd name="adj3" fmla="val 16667"/>
            </a:avLst>
          </a:prstGeom>
          <a:gradFill rotWithShape="1">
            <a:gsLst>
              <a:gs pos="0">
                <a:srgbClr val="00FF00">
                  <a:alpha val="70000"/>
                </a:srgbClr>
              </a:gs>
              <a:gs pos="50000">
                <a:schemeClr val="bg1"/>
              </a:gs>
              <a:gs pos="100000">
                <a:srgbClr val="00FF00">
                  <a:alpha val="70000"/>
                </a:srgbClr>
              </a:gs>
            </a:gsLst>
            <a:lin ang="5400000" scaled="1"/>
          </a:gradFill>
          <a:ln w="9525">
            <a:solidFill>
              <a:schemeClr val="tx1"/>
            </a:solidFill>
            <a:miter lim="800000"/>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eaLnBrk="1" hangingPunct="1"/>
            <a:r>
              <a:rPr lang="zh-CN" altLang="en-US" sz="2400" b="1">
                <a:ea typeface="楷体_GB2312" pitchFamily="49" charset="-122"/>
              </a:rPr>
              <a:t>营运资产效率通常指资产的周转速度</a:t>
            </a:r>
          </a:p>
        </p:txBody>
      </p:sp>
      <p:sp>
        <p:nvSpPr>
          <p:cNvPr id="27650" name="Rectangle 2"/>
          <p:cNvSpPr>
            <a:spLocks noGrp="1" noChangeArrowheads="1"/>
          </p:cNvSpPr>
          <p:nvPr>
            <p:ph type="title"/>
          </p:nvPr>
        </p:nvSpPr>
        <p:spPr>
          <a:xfrm>
            <a:off x="2787015" y="55245"/>
            <a:ext cx="6763385" cy="782955"/>
          </a:xfrm>
        </p:spPr>
        <p:txBody>
          <a:bodyPr vert="horz" wrap="square" lIns="91440" tIns="45720" rIns="91440" bIns="45720" numCol="1" anchor="b" anchorCtr="0" compatLnSpc="1">
            <a:norm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600" b="1" i="0" u="none" strike="noStrike" kern="0" cap="none" spc="0" normalizeH="0" baseline="0" noProof="0" smtClean="0">
                <a:ln>
                  <a:noFill/>
                </a:ln>
                <a:solidFill>
                  <a:srgbClr val="003366"/>
                </a:solidFill>
                <a:effectLst>
                  <a:outerShdw blurRad="38100" dist="38100" dir="2700000" algn="tl">
                    <a:srgbClr val="C0C0C0"/>
                  </a:outerShdw>
                </a:effectLst>
                <a:uLnTx/>
                <a:uFillTx/>
                <a:latin typeface="+mj-lt"/>
                <a:ea typeface="+mj-ea"/>
                <a:cs typeface="+mj-cs"/>
              </a:rPr>
              <a:t>     一、营运能力分析的内涵</a:t>
            </a:r>
            <a:endParaRPr kumimoji="0" lang="zh-CN" altLang="en-US" sz="3600" b="1" i="0" u="none" strike="noStrike" kern="0" cap="none" spc="0" normalizeH="0" baseline="0" noProof="0" smtClean="0">
              <a:ln>
                <a:noFill/>
              </a:ln>
              <a:solidFill>
                <a:srgbClr val="003366"/>
              </a:solidFill>
              <a:effectLst>
                <a:outerShdw blurRad="38100" dist="38100" dir="2700000" algn="tl">
                  <a:srgbClr val="C0C0C0"/>
                </a:outerShdw>
              </a:effectLst>
              <a:uLnTx/>
              <a:uFillTx/>
              <a:latin typeface="+mj-lt"/>
              <a:ea typeface="+mj-ea"/>
              <a:cs typeface="+mj-cs"/>
            </a:endParaRPr>
          </a:p>
        </p:txBody>
      </p:sp>
      <p:sp>
        <p:nvSpPr>
          <p:cNvPr id="5123" name="Rectangle 3"/>
          <p:cNvSpPr>
            <a:spLocks noGrp="1" noChangeArrowheads="1"/>
          </p:cNvSpPr>
          <p:nvPr>
            <p:ph idx="1"/>
          </p:nvPr>
        </p:nvSpPr>
        <p:spPr>
          <a:xfrm>
            <a:off x="495935" y="1049655"/>
            <a:ext cx="11345545" cy="4192270"/>
          </a:xfrm>
        </p:spPr>
        <p:txBody>
          <a:bodyPr vert="horz" wrap="square" lIns="91440" tIns="45720" rIns="91440" bIns="45720" numCol="1" anchor="t" anchorCtr="0" compatLnSpc="1">
            <a:normAutofit/>
          </a:bodyPr>
          <a:lstStyle/>
          <a:p>
            <a:pPr marL="342900" marR="0" lvl="0" indent="-342900" algn="just" defTabSz="914400" rtl="0" eaLnBrk="1" fontAlgn="base" latinLnBrk="0" hangingPunct="1">
              <a:lnSpc>
                <a:spcPct val="100000"/>
              </a:lnSpc>
              <a:spcBef>
                <a:spcPct val="20000"/>
              </a:spcBef>
              <a:spcAft>
                <a:spcPct val="20000"/>
              </a:spcAft>
              <a:buClr>
                <a:schemeClr val="tx2"/>
              </a:buClr>
              <a:buSzPct val="70000"/>
              <a:buFont typeface="Wingdings" panose="05000000000000000000" pitchFamily="2" charset="2"/>
              <a:buNone/>
              <a:defRPr/>
            </a:pPr>
            <a:r>
              <a:rPr kumimoji="0" lang="zh-CN" altLang="en-US" b="1" i="0" u="none" strike="noStrike" kern="0" cap="none" spc="0" normalizeH="0" baseline="0" noProof="0" smtClean="0">
                <a:ln>
                  <a:noFill/>
                </a:ln>
                <a:solidFill>
                  <a:srgbClr val="003366"/>
                </a:solidFill>
                <a:effectLst>
                  <a:outerShdw blurRad="38100" dist="38100" dir="2700000" algn="tl">
                    <a:srgbClr val="C0C0C0"/>
                  </a:outerShdw>
                </a:effectLst>
                <a:uLnTx/>
                <a:uFillTx/>
                <a:latin typeface="+mj-lt"/>
                <a:ea typeface="+mj-ea"/>
                <a:cs typeface="+mj-cs"/>
              </a:rPr>
              <a:t>〔1〕营运资产：</a:t>
            </a:r>
          </a:p>
          <a:p>
            <a:pPr marL="342900" marR="0" lvl="0" indent="-342900" algn="just" defTabSz="914400" rtl="0" eaLnBrk="1" fontAlgn="base" latinLnBrk="0" hangingPunct="1">
              <a:lnSpc>
                <a:spcPct val="100000"/>
              </a:lnSpc>
              <a:spcBef>
                <a:spcPct val="20000"/>
              </a:spcBef>
              <a:spcAft>
                <a:spcPct val="20000"/>
              </a:spcAft>
              <a:buClr>
                <a:schemeClr val="tx2"/>
              </a:buClr>
              <a:buSzPct val="70000"/>
              <a:buFont typeface="Wingdings" panose="05000000000000000000" pitchFamily="2" charset="2"/>
              <a:buNone/>
              <a:defRPr/>
            </a:pPr>
            <a:r>
              <a:rPr kumimoji="0" lang="zh-CN" altLang="en-US" b="1" i="0" u="none" strike="noStrike" kern="0" cap="none" spc="0" normalizeH="0" baseline="0" noProof="0" smtClean="0">
                <a:ln>
                  <a:noFill/>
                </a:ln>
                <a:solidFill>
                  <a:srgbClr val="003366"/>
                </a:solidFill>
                <a:effectLst>
                  <a:outerShdw blurRad="38100" dist="38100" dir="2700000" algn="tl">
                    <a:srgbClr val="C0C0C0"/>
                  </a:outerShdw>
                </a:effectLst>
                <a:uLnTx/>
                <a:uFillTx/>
                <a:latin typeface="+mj-lt"/>
                <a:ea typeface="+mj-ea"/>
                <a:cs typeface="+mj-cs"/>
              </a:rPr>
              <a:t>企业营运资产包括流动资产和固定资产两局部。</a:t>
            </a:r>
          </a:p>
          <a:p>
            <a:pPr marL="342900" marR="0" lvl="0" indent="-342900" algn="just" defTabSz="914400" rtl="0" eaLnBrk="1" fontAlgn="base" latinLnBrk="0" hangingPunct="1">
              <a:lnSpc>
                <a:spcPct val="100000"/>
              </a:lnSpc>
              <a:spcBef>
                <a:spcPct val="20000"/>
              </a:spcBef>
              <a:spcAft>
                <a:spcPct val="20000"/>
              </a:spcAft>
              <a:buClr>
                <a:schemeClr val="tx2"/>
              </a:buClr>
              <a:buSzPct val="70000"/>
              <a:buFont typeface="Wingdings" panose="05000000000000000000" pitchFamily="2" charset="2"/>
              <a:buNone/>
              <a:defRPr/>
            </a:pPr>
            <a:r>
              <a:rPr kumimoji="0" lang="zh-CN" altLang="en-US" b="1" i="0" u="none" strike="noStrike" kern="0" cap="none" spc="0" normalizeH="0" baseline="0" noProof="0" smtClean="0">
                <a:ln>
                  <a:noFill/>
                </a:ln>
                <a:solidFill>
                  <a:srgbClr val="003366"/>
                </a:solidFill>
                <a:effectLst>
                  <a:outerShdw blurRad="38100" dist="38100" dir="2700000" algn="tl">
                    <a:srgbClr val="C0C0C0"/>
                  </a:outerShdw>
                </a:effectLst>
                <a:uLnTx/>
                <a:uFillTx/>
                <a:latin typeface="+mj-lt"/>
                <a:ea typeface="+mj-ea"/>
                <a:cs typeface="+mj-cs"/>
              </a:rPr>
              <a:t>〔2〕营运能力：</a:t>
            </a:r>
          </a:p>
          <a:p>
            <a:pPr marL="342900" marR="0" lvl="0" indent="-342900" algn="just" defTabSz="914400" rtl="0" eaLnBrk="1" fontAlgn="base" latinLnBrk="0" hangingPunct="1">
              <a:lnSpc>
                <a:spcPct val="100000"/>
              </a:lnSpc>
              <a:spcBef>
                <a:spcPct val="20000"/>
              </a:spcBef>
              <a:spcAft>
                <a:spcPct val="20000"/>
              </a:spcAft>
              <a:buClr>
                <a:schemeClr val="tx2"/>
              </a:buClr>
              <a:buSzPct val="70000"/>
              <a:buFont typeface="Wingdings" panose="05000000000000000000" pitchFamily="2" charset="2"/>
              <a:buNone/>
              <a:defRPr/>
            </a:pPr>
            <a:r>
              <a:rPr kumimoji="0" lang="zh-CN" altLang="en-US" b="1" i="0" u="none" strike="noStrike" kern="0" cap="none" spc="0" normalizeH="0" baseline="0" noProof="0" smtClean="0">
                <a:ln>
                  <a:noFill/>
                </a:ln>
                <a:solidFill>
                  <a:srgbClr val="003366"/>
                </a:solidFill>
                <a:effectLst>
                  <a:outerShdw blurRad="38100" dist="38100" dir="2700000" algn="tl">
                    <a:srgbClr val="C0C0C0"/>
                  </a:outerShdw>
                </a:effectLst>
                <a:uLnTx/>
                <a:uFillTx/>
                <a:latin typeface="+mj-lt"/>
                <a:ea typeface="+mj-ea"/>
                <a:cs typeface="+mj-cs"/>
              </a:rPr>
              <a:t>       广义：指企业所有要素共同发挥的营运作用，即企业各项经济资源通过配置、组合与相互作用而生成推动企业运行的物质能量。</a:t>
            </a:r>
          </a:p>
          <a:p>
            <a:pPr marL="342900" marR="0" lvl="0" indent="-342900" algn="just" defTabSz="914400" rtl="0" eaLnBrk="1" fontAlgn="base" latinLnBrk="0" hangingPunct="1">
              <a:lnSpc>
                <a:spcPct val="100000"/>
              </a:lnSpc>
              <a:spcBef>
                <a:spcPct val="20000"/>
              </a:spcBef>
              <a:spcAft>
                <a:spcPct val="20000"/>
              </a:spcAft>
              <a:buClr>
                <a:schemeClr val="tx2"/>
              </a:buClr>
              <a:buSzPct val="70000"/>
              <a:buFont typeface="Wingdings" panose="05000000000000000000" pitchFamily="2" charset="2"/>
              <a:buNone/>
              <a:defRPr/>
            </a:pPr>
            <a:r>
              <a:rPr kumimoji="0" lang="zh-CN" altLang="en-US" b="1" i="0" u="none" strike="noStrike" kern="0" cap="none" spc="0" normalizeH="0" baseline="0" noProof="0" smtClean="0">
                <a:ln>
                  <a:noFill/>
                </a:ln>
                <a:solidFill>
                  <a:srgbClr val="003366"/>
                </a:solidFill>
                <a:effectLst>
                  <a:outerShdw blurRad="38100" dist="38100" dir="2700000" algn="tl">
                    <a:srgbClr val="C0C0C0"/>
                  </a:outerShdw>
                </a:effectLst>
                <a:uLnTx/>
                <a:uFillTx/>
                <a:latin typeface="+mj-lt"/>
                <a:ea typeface="+mj-ea"/>
                <a:cs typeface="+mj-cs"/>
              </a:rPr>
              <a:t>      狭义：企业资产营运的效率 和 效益，反映企业的资产管理水平和资产周转情况。</a:t>
            </a:r>
          </a:p>
        </p:txBody>
      </p:sp>
      <p:sp>
        <p:nvSpPr>
          <p:cNvPr id="2" name="下箭头 1"/>
          <p:cNvSpPr/>
          <p:nvPr/>
        </p:nvSpPr>
        <p:spPr>
          <a:xfrm rot="18360000">
            <a:off x="6320790" y="4308475"/>
            <a:ext cx="393700" cy="501015"/>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nodeType="clickEffect">
                                  <p:stCondLst>
                                    <p:cond delay="0"/>
                                  </p:stCondLst>
                                  <p:childTnLst>
                                    <p:set>
                                      <p:cBhvr>
                                        <p:cTn id="6" dur="1" fill="hold">
                                          <p:stCondLst>
                                            <p:cond delay="0"/>
                                          </p:stCondLst>
                                        </p:cTn>
                                        <p:tgtEl>
                                          <p:spTgt spid="5123">
                                            <p:txEl>
                                              <p:charRg st="0" end="10"/>
                                            </p:txEl>
                                          </p:spTgt>
                                        </p:tgtEl>
                                        <p:attrNameLst>
                                          <p:attrName>style.visibility</p:attrName>
                                        </p:attrNameLst>
                                      </p:cBhvr>
                                      <p:to>
                                        <p:strVal val="visible"/>
                                      </p:to>
                                    </p:set>
                                    <p:anim calcmode="lin" valueType="num">
                                      <p:cBhvr additive="base">
                                        <p:cTn id="7" dur="500" fill="hold"/>
                                        <p:tgtEl>
                                          <p:spTgt spid="5123">
                                            <p:txEl>
                                              <p:charRg st="0" end="1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123">
                                            <p:txEl>
                                              <p:charRg st="0" end="1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2" dur="500" fill="hold" nodeType="clickEffect">
                                  <p:stCondLst>
                                    <p:cond delay="0"/>
                                  </p:stCondLst>
                                  <p:childTnLst>
                                    <p:set>
                                      <p:cBhvr>
                                        <p:cTn id="12" dur="1" fill="hold">
                                          <p:stCondLst>
                                            <p:cond delay="0"/>
                                          </p:stCondLst>
                                        </p:cTn>
                                        <p:tgtEl>
                                          <p:spTgt spid="5123">
                                            <p:txEl>
                                              <p:charRg st="10" end="32"/>
                                            </p:txEl>
                                          </p:spTgt>
                                        </p:tgtEl>
                                        <p:attrNameLst>
                                          <p:attrName>style.visibility</p:attrName>
                                        </p:attrNameLst>
                                      </p:cBhvr>
                                      <p:to>
                                        <p:strVal val="visible"/>
                                      </p:to>
                                    </p:set>
                                    <p:anim calcmode="lin" valueType="num">
                                      <p:cBhvr additive="base">
                                        <p:cTn id="13" dur="500" fill="hold"/>
                                        <p:tgtEl>
                                          <p:spTgt spid="5123">
                                            <p:txEl>
                                              <p:charRg st="10" end="3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123">
                                            <p:txEl>
                                              <p:charRg st="10" end="3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8" dur="500" fill="hold" nodeType="clickEffect">
                                  <p:stCondLst>
                                    <p:cond delay="0"/>
                                  </p:stCondLst>
                                  <p:childTnLst>
                                    <p:set>
                                      <p:cBhvr>
                                        <p:cTn id="18" dur="1" fill="hold">
                                          <p:stCondLst>
                                            <p:cond delay="0"/>
                                          </p:stCondLst>
                                        </p:cTn>
                                        <p:tgtEl>
                                          <p:spTgt spid="5123">
                                            <p:txEl>
                                              <p:charRg st="32" end="40"/>
                                            </p:txEl>
                                          </p:spTgt>
                                        </p:tgtEl>
                                        <p:attrNameLst>
                                          <p:attrName>style.visibility</p:attrName>
                                        </p:attrNameLst>
                                      </p:cBhvr>
                                      <p:to>
                                        <p:strVal val="visible"/>
                                      </p:to>
                                    </p:set>
                                    <p:anim calcmode="lin" valueType="num">
                                      <p:cBhvr additive="base">
                                        <p:cTn id="19" dur="500" fill="hold"/>
                                        <p:tgtEl>
                                          <p:spTgt spid="5123">
                                            <p:txEl>
                                              <p:charRg st="32" end="4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123">
                                            <p:txEl>
                                              <p:charRg st="32" end="40"/>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2" dur="500" fill="hold" nodeType="clickEffect">
                                  <p:stCondLst>
                                    <p:cond delay="0"/>
                                  </p:stCondLst>
                                  <p:childTnLst>
                                    <p:set>
                                      <p:cBhvr>
                                        <p:cTn id="24" dur="1" fill="hold">
                                          <p:stCondLst>
                                            <p:cond delay="0"/>
                                          </p:stCondLst>
                                        </p:cTn>
                                        <p:tgtEl>
                                          <p:spTgt spid="5123">
                                            <p:txEl>
                                              <p:charRg st="40" end="97"/>
                                            </p:txEl>
                                          </p:spTgt>
                                        </p:tgtEl>
                                        <p:attrNameLst>
                                          <p:attrName>style.visibility</p:attrName>
                                        </p:attrNameLst>
                                      </p:cBhvr>
                                      <p:to>
                                        <p:strVal val="visible"/>
                                      </p:to>
                                    </p:set>
                                    <p:anim calcmode="lin" valueType="num">
                                      <p:cBhvr additive="base">
                                        <p:cTn id="25" dur="500" fill="hold"/>
                                        <p:tgtEl>
                                          <p:spTgt spid="5123">
                                            <p:txEl>
                                              <p:charRg st="40" end="97"/>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123">
                                            <p:txEl>
                                              <p:charRg st="40" end="97"/>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afterGroup">
                            <p:stCondLst>
                              <p:cond delay="0"/>
                            </p:stCondLst>
                            <p:childTnLst>
                              <p:par>
                                <p:cTn id="29" presetID="2" presetClass="entr" presetSubtype="2" dur="500" fill="hold" nodeType="clickEffect">
                                  <p:stCondLst>
                                    <p:cond delay="0"/>
                                  </p:stCondLst>
                                  <p:childTnLst>
                                    <p:set>
                                      <p:cBhvr>
                                        <p:cTn id="30" dur="1" fill="hold">
                                          <p:stCondLst>
                                            <p:cond delay="0"/>
                                          </p:stCondLst>
                                        </p:cTn>
                                        <p:tgtEl>
                                          <p:spTgt spid="5123">
                                            <p:txEl>
                                              <p:charRg st="97" end="133"/>
                                            </p:txEl>
                                          </p:spTgt>
                                        </p:tgtEl>
                                        <p:attrNameLst>
                                          <p:attrName>style.visibility</p:attrName>
                                        </p:attrNameLst>
                                      </p:cBhvr>
                                      <p:to>
                                        <p:strVal val="visible"/>
                                      </p:to>
                                    </p:set>
                                    <p:anim calcmode="lin" valueType="num">
                                      <p:cBhvr additive="base">
                                        <p:cTn id="31" dur="500" fill="hold"/>
                                        <p:tgtEl>
                                          <p:spTgt spid="5123">
                                            <p:txEl>
                                              <p:charRg st="97" end="133"/>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5123">
                                            <p:txEl>
                                              <p:charRg st="97" end="13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afterGroup">
                            <p:stCondLst>
                              <p:cond delay="0"/>
                            </p:stCondLst>
                            <p:childTnLst>
                              <p:par>
                                <p:cTn id="35" presetID="2" presetClass="entr" presetSubtype="4" dur="500" fill="hold" grpId="1"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afterGroup">
                            <p:stCondLst>
                              <p:cond delay="0"/>
                            </p:stCondLst>
                            <p:childTnLst>
                              <p:par>
                                <p:cTn id="41" presetID="2" presetClass="entr" presetSubtype="4" dur="50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additive="base">
                                        <p:cTn id="43" dur="500" fill="hold"/>
                                        <p:tgtEl>
                                          <p:spTgt spid="2"/>
                                        </p:tgtEl>
                                        <p:attrNameLst>
                                          <p:attrName>ppt_x</p:attrName>
                                        </p:attrNameLst>
                                      </p:cBhvr>
                                      <p:tavLst>
                                        <p:tav tm="0">
                                          <p:val>
                                            <p:strVal val="#ppt_x"/>
                                          </p:val>
                                        </p:tav>
                                        <p:tav tm="100000">
                                          <p:val>
                                            <p:strVal val="#ppt_x"/>
                                          </p:val>
                                        </p:tav>
                                      </p:tavLst>
                                    </p:anim>
                                    <p:anim calcmode="lin" valueType="num">
                                      <p:cBhvr additive="base">
                                        <p:cTn id="4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afterGroup">
                            <p:stCondLst>
                              <p:cond delay="0"/>
                            </p:stCondLst>
                            <p:childTnLst>
                              <p:par>
                                <p:cTn id="47" presetID="2" presetClass="entr" presetSubtype="4" dur="500" fill="hold" grpId="2"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fill="hold"/>
                                        <p:tgtEl>
                                          <p:spTgt spid="6"/>
                                        </p:tgtEl>
                                        <p:attrNameLst>
                                          <p:attrName>ppt_x</p:attrName>
                                        </p:attrNameLst>
                                      </p:cBhvr>
                                      <p:tavLst>
                                        <p:tav tm="0">
                                          <p:val>
                                            <p:strVal val="#ppt_x"/>
                                          </p:val>
                                        </p:tav>
                                        <p:tav tm="100000">
                                          <p:val>
                                            <p:strVal val="#ppt_x"/>
                                          </p:val>
                                        </p:tav>
                                      </p:tavLst>
                                    </p:anim>
                                    <p:anim calcmode="lin" valueType="num">
                                      <p:cBhvr additive="base">
                                        <p:cTn id="5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1"/>
      <p:bldP spid="6" grpId="2"/>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123" name="Rectangle 3"/>
          <p:cNvSpPr>
            <a:spLocks noGrp="1" noChangeArrowheads="1"/>
          </p:cNvSpPr>
          <p:nvPr>
            <p:ph idx="1"/>
          </p:nvPr>
        </p:nvSpPr>
        <p:spPr>
          <a:xfrm>
            <a:off x="627380" y="468630"/>
            <a:ext cx="10434955" cy="6098540"/>
          </a:xfrm>
        </p:spPr>
        <p:txBody>
          <a:bodyPr vert="horz" wrap="square" lIns="91440" tIns="45720" rIns="91440" bIns="45720" numCol="1" anchor="t" anchorCtr="0" compatLnSpc="1">
            <a:normAutofit fontScale="82500"/>
          </a:bodyPr>
          <a:lstStyle/>
          <a:p>
            <a:pPr marL="342900" marR="0" lvl="0" indent="-342900" algn="l" defTabSz="914400" rtl="0" eaLnBrk="1" fontAlgn="base" latinLnBrk="0" hangingPunct="1">
              <a:lnSpc>
                <a:spcPts val="3000"/>
              </a:lnSpc>
              <a:spcBef>
                <a:spcPct val="20000"/>
              </a:spcBef>
              <a:spcAft>
                <a:spcPct val="20000"/>
              </a:spcAft>
              <a:buClr>
                <a:schemeClr val="tx2"/>
              </a:buClr>
              <a:buSzPct val="70000"/>
              <a:buFont typeface="Wingdings" panose="05000000000000000000" pitchFamily="2" charset="2"/>
              <a:buNone/>
              <a:defRPr/>
            </a:pPr>
            <a:r>
              <a:rPr kumimoji="0" lang="zh-CN" altLang="en-US" b="1" i="0" u="none" strike="noStrike" kern="0" cap="none" spc="0" normalizeH="0" baseline="0" noProof="0" smtClean="0">
                <a:ln>
                  <a:noFill/>
                </a:ln>
                <a:solidFill>
                  <a:srgbClr val="003366"/>
                </a:solidFill>
                <a:effectLst>
                  <a:outerShdw blurRad="38100" dist="38100" dir="2700000" algn="tl">
                    <a:srgbClr val="C0C0C0"/>
                  </a:outerShdw>
                </a:effectLst>
                <a:uLnTx/>
                <a:uFillTx/>
                <a:latin typeface="+mj-lt"/>
                <a:ea typeface="+mj-ea"/>
                <a:cs typeface="+mj-cs"/>
              </a:rPr>
              <a:t>〔3〕营运能力分析</a:t>
            </a:r>
          </a:p>
          <a:p>
            <a:pPr marL="342900" marR="0" lvl="0" indent="-342900" algn="l" defTabSz="914400" rtl="0" eaLnBrk="1" fontAlgn="base" latinLnBrk="0" hangingPunct="1">
              <a:lnSpc>
                <a:spcPts val="3000"/>
              </a:lnSpc>
              <a:spcBef>
                <a:spcPct val="20000"/>
              </a:spcBef>
              <a:spcAft>
                <a:spcPct val="20000"/>
              </a:spcAft>
              <a:buClr>
                <a:schemeClr val="tx2"/>
              </a:buClr>
              <a:buSzPct val="70000"/>
              <a:buFont typeface="Wingdings" panose="05000000000000000000" pitchFamily="2" charset="2"/>
              <a:buNone/>
              <a:defRPr/>
            </a:pPr>
            <a:r>
              <a:rPr kumimoji="0" lang="zh-CN" altLang="en-US" b="1" i="0" u="none" strike="noStrike" kern="0" cap="none" spc="0" normalizeH="0" baseline="0" noProof="0" smtClean="0">
                <a:ln>
                  <a:noFill/>
                </a:ln>
                <a:solidFill>
                  <a:srgbClr val="003366"/>
                </a:solidFill>
                <a:effectLst>
                  <a:outerShdw blurRad="38100" dist="38100" dir="2700000" algn="tl">
                    <a:srgbClr val="C0C0C0"/>
                  </a:outerShdw>
                </a:effectLst>
                <a:uLnTx/>
                <a:uFillTx/>
                <a:latin typeface="+mj-lt"/>
                <a:ea typeface="+mj-ea"/>
                <a:cs typeface="+mj-cs"/>
              </a:rPr>
              <a:t> 对反映企业资产营运效率与效益的指标进行计算与分析，从而评价企业资产营运状况，为企业提高经济效益指明方向。</a:t>
            </a:r>
          </a:p>
          <a:p>
            <a:pPr marL="342900" marR="0" lvl="0" indent="-342900" algn="l" defTabSz="914400" rtl="0" eaLnBrk="1" fontAlgn="base" latinLnBrk="0" hangingPunct="1">
              <a:lnSpc>
                <a:spcPts val="3000"/>
              </a:lnSpc>
              <a:spcBef>
                <a:spcPct val="20000"/>
              </a:spcBef>
              <a:spcAft>
                <a:spcPct val="20000"/>
              </a:spcAft>
              <a:buClr>
                <a:schemeClr val="tx2"/>
              </a:buClr>
              <a:buSzPct val="70000"/>
              <a:buFont typeface="Wingdings" panose="05000000000000000000" pitchFamily="2" charset="2"/>
              <a:buNone/>
              <a:defRPr/>
            </a:pPr>
            <a:r>
              <a:rPr kumimoji="0" lang="zh-CN" altLang="en-US" b="1" i="0" u="none" strike="noStrike" kern="0" cap="none" spc="0" normalizeH="0" baseline="0" noProof="0" smtClean="0">
                <a:ln>
                  <a:noFill/>
                </a:ln>
                <a:solidFill>
                  <a:srgbClr val="003366"/>
                </a:solidFill>
                <a:effectLst>
                  <a:outerShdw blurRad="38100" dist="38100" dir="2700000" algn="tl">
                    <a:srgbClr val="C0C0C0"/>
                  </a:outerShdw>
                </a:effectLst>
                <a:uLnTx/>
                <a:uFillTx/>
                <a:latin typeface="+mj-lt"/>
                <a:ea typeface="+mj-ea"/>
                <a:cs typeface="+mj-cs"/>
              </a:rPr>
              <a:t>〔4〕营运能力分析的目的</a:t>
            </a:r>
          </a:p>
          <a:p>
            <a:pPr marL="342900" marR="0" lvl="0" indent="-342900" algn="l" defTabSz="914400" rtl="0" eaLnBrk="1" fontAlgn="base" latinLnBrk="0" hangingPunct="1">
              <a:lnSpc>
                <a:spcPts val="3000"/>
              </a:lnSpc>
              <a:spcBef>
                <a:spcPct val="20000"/>
              </a:spcBef>
              <a:spcAft>
                <a:spcPct val="20000"/>
              </a:spcAft>
              <a:buClr>
                <a:schemeClr val="tx2"/>
              </a:buClr>
              <a:buSzPct val="70000"/>
              <a:buFont typeface="Wingdings" panose="05000000000000000000" pitchFamily="2" charset="2"/>
              <a:buNone/>
              <a:defRPr/>
            </a:pPr>
            <a:r>
              <a:rPr kumimoji="0" lang="zh-CN" altLang="en-US" b="1" i="0" u="none" strike="noStrike" kern="0" cap="none" spc="0" normalizeH="0" baseline="0" noProof="0" smtClean="0">
                <a:ln>
                  <a:noFill/>
                </a:ln>
                <a:solidFill>
                  <a:srgbClr val="003366"/>
                </a:solidFill>
                <a:effectLst>
                  <a:outerShdw blurRad="38100" dist="38100" dir="2700000" algn="tl">
                    <a:srgbClr val="C0C0C0"/>
                  </a:outerShdw>
                </a:effectLst>
                <a:uLnTx/>
                <a:uFillTx/>
                <a:latin typeface="+mj-lt"/>
                <a:ea typeface="+mj-ea"/>
                <a:cs typeface="+mj-cs"/>
              </a:rPr>
              <a:t>①评价企业资产的流动性。</a:t>
            </a:r>
          </a:p>
          <a:p>
            <a:pPr marL="342900" marR="0" lvl="0" indent="-342900" algn="l" defTabSz="914400" rtl="0" eaLnBrk="1" fontAlgn="base" latinLnBrk="0" hangingPunct="1">
              <a:lnSpc>
                <a:spcPts val="3000"/>
              </a:lnSpc>
              <a:spcBef>
                <a:spcPct val="20000"/>
              </a:spcBef>
              <a:spcAft>
                <a:spcPct val="20000"/>
              </a:spcAft>
              <a:buClr>
                <a:schemeClr val="tx2"/>
              </a:buClr>
              <a:buSzPct val="70000"/>
              <a:buFont typeface="Wingdings" panose="05000000000000000000" pitchFamily="2" charset="2"/>
              <a:buNone/>
              <a:defRPr/>
            </a:pPr>
            <a:r>
              <a:rPr kumimoji="0" lang="zh-CN" altLang="en-US" b="1" i="0" u="none" strike="noStrike" kern="0" cap="none" spc="0" normalizeH="0" baseline="0" noProof="0" smtClean="0">
                <a:ln>
                  <a:noFill/>
                </a:ln>
                <a:solidFill>
                  <a:srgbClr val="003366"/>
                </a:solidFill>
                <a:effectLst>
                  <a:outerShdw blurRad="38100" dist="38100" dir="2700000" algn="tl">
                    <a:srgbClr val="C0C0C0"/>
                  </a:outerShdw>
                </a:effectLst>
                <a:uLnTx/>
                <a:uFillTx/>
                <a:latin typeface="+mj-lt"/>
                <a:ea typeface="+mj-ea"/>
                <a:cs typeface="+mj-cs"/>
              </a:rPr>
              <a:t>②评价企业资产利用的效益。</a:t>
            </a:r>
          </a:p>
          <a:p>
            <a:pPr marL="342900" marR="0" lvl="0" indent="-342900" algn="l" defTabSz="914400" rtl="0" eaLnBrk="1" fontAlgn="base" latinLnBrk="0" hangingPunct="1">
              <a:lnSpc>
                <a:spcPts val="3000"/>
              </a:lnSpc>
              <a:spcBef>
                <a:spcPct val="20000"/>
              </a:spcBef>
              <a:spcAft>
                <a:spcPct val="20000"/>
              </a:spcAft>
              <a:buClr>
                <a:schemeClr val="tx2"/>
              </a:buClr>
              <a:buSzPct val="70000"/>
              <a:buFont typeface="Wingdings" panose="05000000000000000000" pitchFamily="2" charset="2"/>
              <a:buNone/>
              <a:defRPr/>
            </a:pPr>
            <a:r>
              <a:rPr kumimoji="0" lang="zh-CN" altLang="en-US" b="1" i="0" u="none" strike="noStrike" kern="0" cap="none" spc="0" normalizeH="0" baseline="0" noProof="0" smtClean="0">
                <a:ln>
                  <a:noFill/>
                </a:ln>
                <a:solidFill>
                  <a:srgbClr val="003366"/>
                </a:solidFill>
                <a:effectLst>
                  <a:outerShdw blurRad="38100" dist="38100" dir="2700000" algn="tl">
                    <a:srgbClr val="C0C0C0"/>
                  </a:outerShdw>
                </a:effectLst>
                <a:uLnTx/>
                <a:uFillTx/>
                <a:latin typeface="+mj-lt"/>
                <a:ea typeface="+mj-ea"/>
                <a:cs typeface="+mj-cs"/>
              </a:rPr>
              <a:t>③挖掘企业资产利用的潜力。</a:t>
            </a:r>
          </a:p>
          <a:p>
            <a:pPr marL="342900" marR="0" lvl="0" indent="-342900" algn="l" defTabSz="914400" rtl="0" eaLnBrk="1" fontAlgn="base" latinLnBrk="0" hangingPunct="1">
              <a:lnSpc>
                <a:spcPts val="3000"/>
              </a:lnSpc>
              <a:spcBef>
                <a:spcPct val="20000"/>
              </a:spcBef>
              <a:spcAft>
                <a:spcPct val="20000"/>
              </a:spcAft>
              <a:buClr>
                <a:schemeClr val="tx2"/>
              </a:buClr>
              <a:buSzPct val="70000"/>
              <a:buFont typeface="Wingdings" panose="05000000000000000000" pitchFamily="2" charset="2"/>
              <a:buNone/>
              <a:defRPr/>
            </a:pPr>
            <a:r>
              <a:rPr kumimoji="0" lang="zh-CN" altLang="en-US" b="1" i="0" u="none" strike="noStrike" kern="0" cap="none" spc="0" normalizeH="0" baseline="0" noProof="0" smtClean="0">
                <a:ln>
                  <a:noFill/>
                </a:ln>
                <a:solidFill>
                  <a:srgbClr val="003366"/>
                </a:solidFill>
                <a:effectLst>
                  <a:outerShdw blurRad="38100" dist="38100" dir="2700000" algn="tl">
                    <a:srgbClr val="C0C0C0"/>
                  </a:outerShdw>
                </a:effectLst>
                <a:uLnTx/>
                <a:uFillTx/>
                <a:latin typeface="+mj-lt"/>
                <a:ea typeface="+mj-ea"/>
                <a:cs typeface="+mj-cs"/>
              </a:rPr>
              <a:t>〔5〕营运能力分析的意义</a:t>
            </a:r>
          </a:p>
          <a:p>
            <a:pPr marL="342900" marR="0" lvl="0" indent="-342900" algn="l" defTabSz="914400" rtl="0" eaLnBrk="1" fontAlgn="base" latinLnBrk="0" hangingPunct="1">
              <a:lnSpc>
                <a:spcPts val="3000"/>
              </a:lnSpc>
              <a:spcBef>
                <a:spcPct val="20000"/>
              </a:spcBef>
              <a:spcAft>
                <a:spcPct val="20000"/>
              </a:spcAft>
              <a:buClr>
                <a:schemeClr val="tx2"/>
              </a:buClr>
              <a:buSzPct val="70000"/>
              <a:buFont typeface="Wingdings" panose="05000000000000000000" pitchFamily="2" charset="2"/>
              <a:buNone/>
              <a:defRPr/>
            </a:pPr>
            <a:r>
              <a:rPr kumimoji="0" lang="zh-CN" altLang="en-US" b="1" i="0" u="none" strike="noStrike" kern="0" cap="none" spc="0" normalizeH="0" baseline="0" noProof="0" smtClean="0">
                <a:ln>
                  <a:noFill/>
                </a:ln>
                <a:solidFill>
                  <a:srgbClr val="003366"/>
                </a:solidFill>
                <a:effectLst>
                  <a:outerShdw blurRad="38100" dist="38100" dir="2700000" algn="tl">
                    <a:srgbClr val="C0C0C0"/>
                  </a:outerShdw>
                </a:effectLst>
                <a:uLnTx/>
                <a:uFillTx/>
                <a:latin typeface="+mj-lt"/>
                <a:ea typeface="+mj-ea"/>
                <a:cs typeface="+mj-cs"/>
              </a:rPr>
              <a:t>①评价企业资产利用效益。</a:t>
            </a:r>
          </a:p>
          <a:p>
            <a:pPr marL="342900" marR="0" lvl="0" indent="-342900" algn="l" defTabSz="914400" rtl="0" eaLnBrk="1" fontAlgn="base" latinLnBrk="0" hangingPunct="1">
              <a:lnSpc>
                <a:spcPts val="3000"/>
              </a:lnSpc>
              <a:spcBef>
                <a:spcPct val="20000"/>
              </a:spcBef>
              <a:spcAft>
                <a:spcPct val="20000"/>
              </a:spcAft>
              <a:buClr>
                <a:schemeClr val="tx2"/>
              </a:buClr>
              <a:buSzPct val="70000"/>
              <a:buFont typeface="Wingdings" panose="05000000000000000000" pitchFamily="2" charset="2"/>
              <a:buNone/>
              <a:defRPr/>
            </a:pPr>
            <a:r>
              <a:rPr kumimoji="0" lang="zh-CN" altLang="en-US" b="1" i="0" u="none" strike="noStrike" kern="0" cap="none" spc="0" normalizeH="0" baseline="0" noProof="0" smtClean="0">
                <a:ln>
                  <a:noFill/>
                </a:ln>
                <a:solidFill>
                  <a:srgbClr val="003366"/>
                </a:solidFill>
                <a:effectLst>
                  <a:outerShdw blurRad="38100" dist="38100" dir="2700000" algn="tl">
                    <a:srgbClr val="C0C0C0"/>
                  </a:outerShdw>
                </a:effectLst>
                <a:uLnTx/>
                <a:uFillTx/>
                <a:latin typeface="+mj-lt"/>
                <a:ea typeface="+mj-ea"/>
                <a:cs typeface="+mj-cs"/>
              </a:rPr>
              <a:t>②确定合理的资产存量规模。</a:t>
            </a:r>
          </a:p>
          <a:p>
            <a:pPr marL="342900" marR="0" lvl="0" indent="-342900" algn="l" defTabSz="914400" rtl="0" eaLnBrk="1" fontAlgn="base" latinLnBrk="0" hangingPunct="1">
              <a:lnSpc>
                <a:spcPts val="3000"/>
              </a:lnSpc>
              <a:spcBef>
                <a:spcPct val="20000"/>
              </a:spcBef>
              <a:spcAft>
                <a:spcPct val="20000"/>
              </a:spcAft>
              <a:buClr>
                <a:schemeClr val="tx2"/>
              </a:buClr>
              <a:buSzPct val="70000"/>
              <a:buFont typeface="Wingdings" panose="05000000000000000000" pitchFamily="2" charset="2"/>
              <a:buNone/>
              <a:defRPr/>
            </a:pPr>
            <a:r>
              <a:rPr kumimoji="0" lang="zh-CN" altLang="en-US" b="1" i="0" u="none" strike="noStrike" kern="0" cap="none" spc="0" normalizeH="0" baseline="0" noProof="0" smtClean="0">
                <a:ln>
                  <a:noFill/>
                </a:ln>
                <a:solidFill>
                  <a:srgbClr val="003366"/>
                </a:solidFill>
                <a:effectLst>
                  <a:outerShdw blurRad="38100" dist="38100" dir="2700000" algn="tl">
                    <a:srgbClr val="C0C0C0"/>
                  </a:outerShdw>
                </a:effectLst>
                <a:uLnTx/>
                <a:uFillTx/>
                <a:latin typeface="+mj-lt"/>
                <a:ea typeface="+mj-ea"/>
                <a:cs typeface="+mj-cs"/>
              </a:rPr>
              <a:t>③促进企业各项资产的合理配置。</a:t>
            </a:r>
          </a:p>
          <a:p>
            <a:pPr marL="342900" marR="0" lvl="0" indent="-342900" algn="l" defTabSz="914400" rtl="0" eaLnBrk="1" fontAlgn="base" latinLnBrk="0" hangingPunct="1">
              <a:lnSpc>
                <a:spcPts val="3000"/>
              </a:lnSpc>
              <a:spcBef>
                <a:spcPct val="20000"/>
              </a:spcBef>
              <a:spcAft>
                <a:spcPct val="20000"/>
              </a:spcAft>
              <a:buClr>
                <a:schemeClr val="tx2"/>
              </a:buClr>
              <a:buSzPct val="70000"/>
              <a:buFont typeface="Wingdings" panose="05000000000000000000" pitchFamily="2" charset="2"/>
              <a:buNone/>
              <a:defRPr/>
            </a:pPr>
            <a:r>
              <a:rPr kumimoji="0" lang="zh-CN" altLang="en-US" b="1" i="0" u="none" strike="noStrike" kern="0" cap="none" spc="0" normalizeH="0" baseline="0" noProof="0" smtClean="0">
                <a:ln>
                  <a:noFill/>
                </a:ln>
                <a:solidFill>
                  <a:srgbClr val="003366"/>
                </a:solidFill>
                <a:effectLst>
                  <a:outerShdw blurRad="38100" dist="38100" dir="2700000" algn="tl">
                    <a:srgbClr val="C0C0C0"/>
                  </a:outerShdw>
                </a:effectLst>
                <a:uLnTx/>
                <a:uFillTx/>
                <a:latin typeface="+mj-lt"/>
                <a:ea typeface="+mj-ea"/>
                <a:cs typeface="+mj-cs"/>
              </a:rPr>
              <a:t>④提高企业资产的使用效率。</a:t>
            </a:r>
          </a:p>
        </p:txBody>
      </p:sp>
      <p:sp>
        <p:nvSpPr>
          <p:cNvPr id="3" name="矩形 2"/>
          <p:cNvSpPr/>
          <p:nvPr/>
        </p:nvSpPr>
        <p:spPr>
          <a:xfrm>
            <a:off x="6720840" y="2562225"/>
            <a:ext cx="4707255" cy="2333625"/>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just">
              <a:lnSpc>
                <a:spcPct val="100000"/>
              </a:lnSpc>
            </a:pPr>
            <a:r>
              <a:rPr lang="zh-CN" altLang="en-US" sz="2800" b="1" kern="0" noProof="0" smtClean="0">
                <a:ln>
                  <a:noFill/>
                </a:ln>
                <a:solidFill>
                  <a:srgbClr val="003366"/>
                </a:solidFill>
                <a:effectLst>
                  <a:outerShdw blurRad="38100" dist="38100" dir="2700000" algn="tl">
                    <a:srgbClr val="C0C0C0"/>
                  </a:outerShdw>
                </a:effectLst>
                <a:uLnTx/>
                <a:uFillTx/>
                <a:latin typeface="+mj-lt"/>
                <a:ea typeface="+mj-ea"/>
                <a:cs typeface="+mj-cs"/>
              </a:rPr>
              <a:t>〔6〕营运能力分析的内容</a:t>
            </a:r>
          </a:p>
          <a:p>
            <a:pPr algn="just">
              <a:lnSpc>
                <a:spcPct val="100000"/>
              </a:lnSpc>
            </a:pPr>
            <a:r>
              <a:rPr lang="zh-CN" altLang="en-US" sz="2800" b="1" kern="0" noProof="0" smtClean="0">
                <a:ln>
                  <a:noFill/>
                </a:ln>
                <a:solidFill>
                  <a:srgbClr val="003366"/>
                </a:solidFill>
                <a:effectLst>
                  <a:outerShdw blurRad="38100" dist="38100" dir="2700000" algn="tl">
                    <a:srgbClr val="C0C0C0"/>
                  </a:outerShdw>
                </a:effectLst>
                <a:uLnTx/>
                <a:uFillTx/>
                <a:latin typeface="+mj-lt"/>
                <a:ea typeface="+mj-ea"/>
                <a:cs typeface="+mj-cs"/>
              </a:rPr>
              <a:t>   ①流动资产营运能力分析。</a:t>
            </a:r>
          </a:p>
          <a:p>
            <a:pPr algn="just">
              <a:lnSpc>
                <a:spcPct val="100000"/>
              </a:lnSpc>
            </a:pPr>
            <a:r>
              <a:rPr lang="zh-CN" altLang="en-US" sz="2800" b="1" kern="0" noProof="0" smtClean="0">
                <a:ln>
                  <a:noFill/>
                </a:ln>
                <a:solidFill>
                  <a:srgbClr val="003366"/>
                </a:solidFill>
                <a:effectLst>
                  <a:outerShdw blurRad="38100" dist="38100" dir="2700000" algn="tl">
                    <a:srgbClr val="C0C0C0"/>
                  </a:outerShdw>
                </a:effectLst>
                <a:uLnTx/>
                <a:uFillTx/>
                <a:latin typeface="+mj-lt"/>
                <a:ea typeface="+mj-ea"/>
                <a:cs typeface="+mj-cs"/>
              </a:rPr>
              <a:t>   ②固定资产营运能力分析。</a:t>
            </a:r>
          </a:p>
          <a:p>
            <a:pPr algn="just">
              <a:lnSpc>
                <a:spcPct val="100000"/>
              </a:lnSpc>
            </a:pPr>
            <a:r>
              <a:rPr lang="zh-CN" altLang="en-US" sz="2800" b="1" kern="0" noProof="0" smtClean="0">
                <a:ln>
                  <a:noFill/>
                </a:ln>
                <a:solidFill>
                  <a:srgbClr val="003366"/>
                </a:solidFill>
                <a:effectLst>
                  <a:outerShdw blurRad="38100" dist="38100" dir="2700000" algn="tl">
                    <a:srgbClr val="C0C0C0"/>
                  </a:outerShdw>
                </a:effectLst>
                <a:uLnTx/>
                <a:uFillTx/>
                <a:latin typeface="+mj-lt"/>
                <a:ea typeface="+mj-ea"/>
                <a:cs typeface="+mj-cs"/>
              </a:rPr>
              <a:t>   ③总资产营运能力分析。</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2" dur="500" fill="hold" nodeType="clickEffect">
                                  <p:stCondLst>
                                    <p:cond delay="0"/>
                                  </p:stCondLst>
                                  <p:childTnLst>
                                    <p:set>
                                      <p:cBhvr>
                                        <p:cTn id="12" dur="1" fill="hold">
                                          <p:stCondLst>
                                            <p:cond delay="0"/>
                                          </p:stCondLst>
                                        </p:cTn>
                                        <p:tgtEl>
                                          <p:spTgt spid="5123">
                                            <p:txEl>
                                              <p:charRg st="143" end="196"/>
                                            </p:txEl>
                                          </p:spTgt>
                                        </p:tgtEl>
                                        <p:attrNameLst>
                                          <p:attrName>style.visibility</p:attrName>
                                        </p:attrNameLst>
                                      </p:cBhvr>
                                      <p:to>
                                        <p:strVal val="visible"/>
                                      </p:to>
                                    </p:set>
                                    <p:anim calcmode="lin" valueType="num">
                                      <p:cBhvr additive="base">
                                        <p:cTn id="13" dur="500" fill="hold"/>
                                        <p:tgtEl>
                                          <p:spTgt spid="5123">
                                            <p:txEl>
                                              <p:charRg st="143" end="196"/>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123">
                                            <p:txEl>
                                              <p:charRg st="143" end="196"/>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2" dur="500" fill="hold" nodeType="clickEffect">
                                  <p:stCondLst>
                                    <p:cond delay="0"/>
                                  </p:stCondLst>
                                  <p:childTnLst>
                                    <p:set>
                                      <p:cBhvr>
                                        <p:cTn id="18" dur="1" fill="hold">
                                          <p:stCondLst>
                                            <p:cond delay="0"/>
                                          </p:stCondLst>
                                        </p:cTn>
                                        <p:tgtEl>
                                          <p:spTgt spid="5123">
                                            <p:txEl>
                                              <p:charRg st="2" end="2"/>
                                            </p:txEl>
                                          </p:spTgt>
                                        </p:tgtEl>
                                        <p:attrNameLst>
                                          <p:attrName>style.visibility</p:attrName>
                                        </p:attrNameLst>
                                      </p:cBhvr>
                                      <p:to>
                                        <p:strVal val="visible"/>
                                      </p:to>
                                    </p:set>
                                    <p:anim calcmode="lin" valueType="num">
                                      <p:cBhvr additive="base">
                                        <p:cTn id="19" dur="500" fill="hold"/>
                                        <p:tgtEl>
                                          <p:spTgt spid="5123">
                                            <p:txEl>
                                              <p:char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123">
                                            <p:txEl>
                                              <p:char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2" dur="500" fill="hold" nodeType="clickEffect">
                                  <p:stCondLst>
                                    <p:cond delay="0"/>
                                  </p:stCondLst>
                                  <p:childTnLst>
                                    <p:set>
                                      <p:cBhvr>
                                        <p:cTn id="24" dur="1" fill="hold">
                                          <p:stCondLst>
                                            <p:cond delay="0"/>
                                          </p:stCondLst>
                                        </p:cTn>
                                        <p:tgtEl>
                                          <p:spTgt spid="5123">
                                            <p:txEl>
                                              <p:charRg st="3" end="3"/>
                                            </p:txEl>
                                          </p:spTgt>
                                        </p:tgtEl>
                                        <p:attrNameLst>
                                          <p:attrName>style.visibility</p:attrName>
                                        </p:attrNameLst>
                                      </p:cBhvr>
                                      <p:to>
                                        <p:strVal val="visible"/>
                                      </p:to>
                                    </p:set>
                                    <p:anim calcmode="lin" valueType="num">
                                      <p:cBhvr additive="base">
                                        <p:cTn id="25" dur="500" fill="hold"/>
                                        <p:tgtEl>
                                          <p:spTgt spid="5123">
                                            <p:txEl>
                                              <p:char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123">
                                            <p:txEl>
                                              <p:char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afterGroup">
                            <p:stCondLst>
                              <p:cond delay="0"/>
                            </p:stCondLst>
                            <p:childTnLst>
                              <p:par>
                                <p:cTn id="29" presetID="2" presetClass="entr" presetSubtype="2" dur="500" fill="hold" nodeType="clickEffect">
                                  <p:stCondLst>
                                    <p:cond delay="0"/>
                                  </p:stCondLst>
                                  <p:childTnLst>
                                    <p:set>
                                      <p:cBhvr>
                                        <p:cTn id="30" dur="1" fill="hold">
                                          <p:stCondLst>
                                            <p:cond delay="0"/>
                                          </p:stCondLst>
                                        </p:cTn>
                                        <p:tgtEl>
                                          <p:spTgt spid="5123">
                                            <p:txEl>
                                              <p:charRg st="4" end="4"/>
                                            </p:txEl>
                                          </p:spTgt>
                                        </p:tgtEl>
                                        <p:attrNameLst>
                                          <p:attrName>style.visibility</p:attrName>
                                        </p:attrNameLst>
                                      </p:cBhvr>
                                      <p:to>
                                        <p:strVal val="visible"/>
                                      </p:to>
                                    </p:set>
                                    <p:anim calcmode="lin" valueType="num">
                                      <p:cBhvr additive="base">
                                        <p:cTn id="31" dur="500" fill="hold"/>
                                        <p:tgtEl>
                                          <p:spTgt spid="5123">
                                            <p:txEl>
                                              <p:char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5123">
                                            <p:txEl>
                                              <p:char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afterGroup">
                            <p:stCondLst>
                              <p:cond delay="0"/>
                            </p:stCondLst>
                            <p:childTnLst>
                              <p:par>
                                <p:cTn id="35" presetID="2" presetClass="entr" presetSubtype="2" dur="500" fill="hold" nodeType="clickEffect">
                                  <p:stCondLst>
                                    <p:cond delay="0"/>
                                  </p:stCondLst>
                                  <p:childTnLst>
                                    <p:set>
                                      <p:cBhvr>
                                        <p:cTn id="36" dur="1" fill="hold">
                                          <p:stCondLst>
                                            <p:cond delay="0"/>
                                          </p:stCondLst>
                                        </p:cTn>
                                        <p:tgtEl>
                                          <p:spTgt spid="5123">
                                            <p:txEl>
                                              <p:charRg st="5" end="5"/>
                                            </p:txEl>
                                          </p:spTgt>
                                        </p:tgtEl>
                                        <p:attrNameLst>
                                          <p:attrName>style.visibility</p:attrName>
                                        </p:attrNameLst>
                                      </p:cBhvr>
                                      <p:to>
                                        <p:strVal val="visible"/>
                                      </p:to>
                                    </p:set>
                                    <p:anim calcmode="lin" valueType="num">
                                      <p:cBhvr additive="base">
                                        <p:cTn id="37" dur="500" fill="hold"/>
                                        <p:tgtEl>
                                          <p:spTgt spid="5123">
                                            <p:txEl>
                                              <p:char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5123">
                                            <p:txEl>
                                              <p:char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afterGroup">
                            <p:stCondLst>
                              <p:cond delay="0"/>
                            </p:stCondLst>
                            <p:childTnLst>
                              <p:par>
                                <p:cTn id="41" presetID="2" presetClass="entr" presetSubtype="2" dur="500" fill="hold" nodeType="clickEffect">
                                  <p:stCondLst>
                                    <p:cond delay="0"/>
                                  </p:stCondLst>
                                  <p:childTnLst>
                                    <p:set>
                                      <p:cBhvr>
                                        <p:cTn id="42" dur="1" fill="hold">
                                          <p:stCondLst>
                                            <p:cond delay="0"/>
                                          </p:stCondLst>
                                        </p:cTn>
                                        <p:tgtEl>
                                          <p:spTgt spid="5123">
                                            <p:txEl>
                                              <p:charRg st="6" end="6"/>
                                            </p:txEl>
                                          </p:spTgt>
                                        </p:tgtEl>
                                        <p:attrNameLst>
                                          <p:attrName>style.visibility</p:attrName>
                                        </p:attrNameLst>
                                      </p:cBhvr>
                                      <p:to>
                                        <p:strVal val="visible"/>
                                      </p:to>
                                    </p:set>
                                    <p:anim calcmode="lin" valueType="num">
                                      <p:cBhvr additive="base">
                                        <p:cTn id="43" dur="500" fill="hold"/>
                                        <p:tgtEl>
                                          <p:spTgt spid="5123">
                                            <p:txEl>
                                              <p:char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5123">
                                            <p:txEl>
                                              <p:char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afterGroup">
                            <p:stCondLst>
                              <p:cond delay="0"/>
                            </p:stCondLst>
                            <p:childTnLst>
                              <p:par>
                                <p:cTn id="47" presetID="2" presetClass="entr" presetSubtype="2" dur="500" fill="hold" nodeType="clickEffect">
                                  <p:stCondLst>
                                    <p:cond delay="0"/>
                                  </p:stCondLst>
                                  <p:childTnLst>
                                    <p:set>
                                      <p:cBhvr>
                                        <p:cTn id="48" dur="1" fill="hold">
                                          <p:stCondLst>
                                            <p:cond delay="0"/>
                                          </p:stCondLst>
                                        </p:cTn>
                                        <p:tgtEl>
                                          <p:spTgt spid="5123">
                                            <p:txEl>
                                              <p:charRg st="7" end="7"/>
                                            </p:txEl>
                                          </p:spTgt>
                                        </p:tgtEl>
                                        <p:attrNameLst>
                                          <p:attrName>style.visibility</p:attrName>
                                        </p:attrNameLst>
                                      </p:cBhvr>
                                      <p:to>
                                        <p:strVal val="visible"/>
                                      </p:to>
                                    </p:set>
                                    <p:anim calcmode="lin" valueType="num">
                                      <p:cBhvr additive="base">
                                        <p:cTn id="49" dur="500" fill="hold"/>
                                        <p:tgtEl>
                                          <p:spTgt spid="5123">
                                            <p:txEl>
                                              <p:char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5123">
                                            <p:txEl>
                                              <p:char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afterGroup">
                            <p:stCondLst>
                              <p:cond delay="0"/>
                            </p:stCondLst>
                            <p:childTnLst>
                              <p:par>
                                <p:cTn id="53" presetID="2" presetClass="entr" presetSubtype="2" dur="500" fill="hold" nodeType="clickEffect">
                                  <p:stCondLst>
                                    <p:cond delay="0"/>
                                  </p:stCondLst>
                                  <p:childTnLst>
                                    <p:set>
                                      <p:cBhvr>
                                        <p:cTn id="54" dur="1" fill="hold">
                                          <p:stCondLst>
                                            <p:cond delay="0"/>
                                          </p:stCondLst>
                                        </p:cTn>
                                        <p:tgtEl>
                                          <p:spTgt spid="5123">
                                            <p:txEl>
                                              <p:charRg st="8" end="8"/>
                                            </p:txEl>
                                          </p:spTgt>
                                        </p:tgtEl>
                                        <p:attrNameLst>
                                          <p:attrName>style.visibility</p:attrName>
                                        </p:attrNameLst>
                                      </p:cBhvr>
                                      <p:to>
                                        <p:strVal val="visible"/>
                                      </p:to>
                                    </p:set>
                                    <p:anim calcmode="lin" valueType="num">
                                      <p:cBhvr additive="base">
                                        <p:cTn id="55" dur="500" fill="hold"/>
                                        <p:tgtEl>
                                          <p:spTgt spid="5123">
                                            <p:txEl>
                                              <p:charRg st="8" end="8"/>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5123">
                                            <p:txEl>
                                              <p:char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afterGroup">
                            <p:stCondLst>
                              <p:cond delay="0"/>
                            </p:stCondLst>
                            <p:childTnLst>
                              <p:par>
                                <p:cTn id="59" presetID="2" presetClass="entr" presetSubtype="2" dur="500" fill="hold" nodeType="clickEffect">
                                  <p:stCondLst>
                                    <p:cond delay="0"/>
                                  </p:stCondLst>
                                  <p:childTnLst>
                                    <p:set>
                                      <p:cBhvr>
                                        <p:cTn id="60" dur="1" fill="hold">
                                          <p:stCondLst>
                                            <p:cond delay="0"/>
                                          </p:stCondLst>
                                        </p:cTn>
                                        <p:tgtEl>
                                          <p:spTgt spid="5123">
                                            <p:txEl>
                                              <p:charRg st="9" end="9"/>
                                            </p:txEl>
                                          </p:spTgt>
                                        </p:tgtEl>
                                        <p:attrNameLst>
                                          <p:attrName>style.visibility</p:attrName>
                                        </p:attrNameLst>
                                      </p:cBhvr>
                                      <p:to>
                                        <p:strVal val="visible"/>
                                      </p:to>
                                    </p:set>
                                    <p:anim calcmode="lin" valueType="num">
                                      <p:cBhvr additive="base">
                                        <p:cTn id="61" dur="500" fill="hold"/>
                                        <p:tgtEl>
                                          <p:spTgt spid="5123">
                                            <p:txEl>
                                              <p:charRg st="9" end="9"/>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5123">
                                            <p:txEl>
                                              <p:char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afterGroup">
                            <p:stCondLst>
                              <p:cond delay="0"/>
                            </p:stCondLst>
                            <p:childTnLst>
                              <p:par>
                                <p:cTn id="65" presetID="2" presetClass="entr" presetSubtype="2" dur="500" fill="hold" nodeType="clickEffect">
                                  <p:stCondLst>
                                    <p:cond delay="0"/>
                                  </p:stCondLst>
                                  <p:childTnLst>
                                    <p:set>
                                      <p:cBhvr>
                                        <p:cTn id="66" dur="1" fill="hold">
                                          <p:stCondLst>
                                            <p:cond delay="0"/>
                                          </p:stCondLst>
                                        </p:cTn>
                                        <p:tgtEl>
                                          <p:spTgt spid="5123">
                                            <p:txEl>
                                              <p:pRg st="1" end="0"/>
                                            </p:txEl>
                                          </p:spTgt>
                                        </p:tgtEl>
                                        <p:attrNameLst>
                                          <p:attrName>style.visibility</p:attrName>
                                        </p:attrNameLst>
                                      </p:cBhvr>
                                      <p:to>
                                        <p:strVal val="visible"/>
                                      </p:to>
                                    </p:set>
                                    <p:anim calcmode="lin" valueType="num">
                                      <p:cBhvr additive="base">
                                        <p:cTn id="67" dur="500" fill="hold"/>
                                        <p:tgtEl>
                                          <p:spTgt spid="5123">
                                            <p:txEl>
                                              <p:pRg st="1" end="0"/>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5123">
                                            <p:txEl>
                                              <p:pRg st="1" end="0"/>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afterGroup">
                            <p:stCondLst>
                              <p:cond delay="0"/>
                            </p:stCondLst>
                            <p:childTnLst>
                              <p:par>
                                <p:cTn id="71" presetID="2" presetClass="entr" presetSubtype="4" dur="500" fill="hold" grpId="0" nodeType="clickEffect">
                                  <p:stCondLst>
                                    <p:cond delay="0"/>
                                  </p:stCondLst>
                                  <p:childTnLst>
                                    <p:set>
                                      <p:cBhvr>
                                        <p:cTn id="72" dur="1" fill="hold">
                                          <p:stCondLst>
                                            <p:cond delay="0"/>
                                          </p:stCondLst>
                                        </p:cTn>
                                        <p:tgtEl>
                                          <p:spTgt spid="3"/>
                                        </p:tgtEl>
                                        <p:attrNameLst>
                                          <p:attrName>style.visibility</p:attrName>
                                        </p:attrNameLst>
                                      </p:cBhvr>
                                      <p:to>
                                        <p:strVal val="visible"/>
                                      </p:to>
                                    </p:set>
                                    <p:anim calcmode="lin" valueType="num">
                                      <p:cBhvr additive="base">
                                        <p:cTn id="73" dur="500" fill="hold"/>
                                        <p:tgtEl>
                                          <p:spTgt spid="3"/>
                                        </p:tgtEl>
                                        <p:attrNameLst>
                                          <p:attrName>ppt_x</p:attrName>
                                        </p:attrNameLst>
                                      </p:cBhvr>
                                      <p:tavLst>
                                        <p:tav tm="0">
                                          <p:val>
                                            <p:strVal val="#ppt_x"/>
                                          </p:val>
                                        </p:tav>
                                        <p:tav tm="100000">
                                          <p:val>
                                            <p:strVal val="#ppt_x"/>
                                          </p:val>
                                        </p:tav>
                                      </p:tavLst>
                                    </p:anim>
                                    <p:anim calcmode="lin" valueType="num">
                                      <p:cBhvr additive="base">
                                        <p:cTn id="7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6802" name="Rectangle 2"/>
          <p:cNvSpPr>
            <a:spLocks noGrp="1" noChangeArrowheads="1"/>
          </p:cNvSpPr>
          <p:nvPr>
            <p:ph type="title"/>
          </p:nvPr>
        </p:nvSpPr>
        <p:spPr>
          <a:noFill/>
          <a:ln>
            <a:noFill/>
          </a:ln>
          <a:extLst>
            <a:ext uri="{909E8E84-426E-40DD-AFC4-6F175D3DCCD1}">
              <a14:hiddenFill xmlns:a14="http://schemas.microsoft.com/office/drawing/2010/main">
                <a:solidFill>
                  <a:schemeClr val="accent6"/>
                </a:solidFill>
              </a14:hiddenFill>
            </a:ext>
          </a:extLst>
        </p:spPr>
        <p:txBody>
          <a:bodyPr vert="horz" lIns="91440" tIns="45720" rIns="91440" bIns="45720" rtlCol="0" anchor="ctr">
            <a:noAutofit/>
          </a:bodyPr>
          <a:lstStyle/>
          <a:p>
            <a:pPr lvl="0" algn="ctr">
              <a:lnSpc>
                <a:spcPct val="100000"/>
              </a:lnSpc>
              <a:spcAft>
                <a:spcPct val="0"/>
              </a:spcAft>
              <a:buClrTx/>
              <a:buSzTx/>
              <a:buFontTx/>
              <a:defRPr/>
            </a:pPr>
            <a:r>
              <a:rPr lang="zh-CN" altLang="en-US" sz="4800" b="1" cap="all" noProof="0" smtClean="0">
                <a:ln>
                  <a:noFill/>
                </a:ln>
                <a:effectLst>
                  <a:outerShdw blurRad="38100" dist="38100" dir="2700000" algn="tl">
                    <a:srgbClr val="000000">
                      <a:alpha val="43137"/>
                    </a:srgbClr>
                  </a:outerShdw>
                </a:effectLst>
                <a:uLnTx/>
                <a:uFillTx/>
                <a:sym typeface="+mn-ea"/>
              </a:rPr>
              <a:t>第二节 流动资产周转速度分析</a:t>
            </a:r>
            <a:endParaRPr lang="zh-CN" altLang="en-US" sz="4800" b="1" cap="all" noProof="0" smtClean="0">
              <a:ln>
                <a:noFill/>
              </a:ln>
              <a:effectLst>
                <a:outerShdw blurRad="38100" dist="38100" dir="2700000" algn="tl">
                  <a:srgbClr val="000000">
                    <a:alpha val="43137"/>
                  </a:srgbClr>
                </a:outerShdw>
              </a:effectLst>
              <a:uLnTx/>
              <a:uFillTx/>
              <a:sym typeface="+mn-ea"/>
            </a:endParaRPr>
          </a:p>
        </p:txBody>
      </p:sp>
      <p:sp>
        <p:nvSpPr>
          <p:cNvPr id="16386" name="Rectangle 3"/>
          <p:cNvSpPr>
            <a:spLocks noGrp="1"/>
          </p:cNvSpPr>
          <p:nvPr>
            <p:ph idx="1"/>
          </p:nvPr>
        </p:nvSpPr>
        <p:spPr>
          <a:xfrm>
            <a:off x="1962150" y="2165985"/>
            <a:ext cx="8562975" cy="3308350"/>
          </a:xfrm>
          <a:ln w="31750">
            <a:solidFill>
              <a:srgbClr val="0070C0"/>
            </a:solidFill>
            <a:miter/>
          </a:ln>
        </p:spPr>
        <p:txBody>
          <a:bodyPr wrap="square" lIns="91440" tIns="45720" rIns="91440" bIns="45720" anchor="t">
            <a:noAutofit/>
          </a:bodyPr>
          <a:lstStyle/>
          <a:p>
            <a:pPr>
              <a:lnSpc>
                <a:spcPct val="150000"/>
              </a:lnSpc>
            </a:pPr>
            <a:r>
              <a:rPr lang="zh-CN" altLang="en-US" sz="3600" b="1">
                <a:solidFill>
                  <a:schemeClr val="tx1"/>
                </a:solidFill>
              </a:rPr>
              <a:t>一、</a:t>
            </a:r>
            <a:r>
              <a:rPr lang="zh-CN" altLang="en-US" sz="3600" b="1">
                <a:sym typeface="+mn-ea"/>
              </a:rPr>
              <a:t>应收账款周转率分析</a:t>
            </a:r>
          </a:p>
          <a:p>
            <a:pPr>
              <a:lnSpc>
                <a:spcPct val="150000"/>
              </a:lnSpc>
            </a:pPr>
            <a:r>
              <a:rPr lang="zh-CN" altLang="en-US" sz="3600" b="1">
                <a:solidFill>
                  <a:schemeClr val="tx1"/>
                </a:solidFill>
              </a:rPr>
              <a:t>二、存货周转率分析</a:t>
            </a:r>
          </a:p>
          <a:p>
            <a:pPr>
              <a:lnSpc>
                <a:spcPct val="150000"/>
              </a:lnSpc>
            </a:pPr>
            <a:r>
              <a:rPr lang="zh-CN" altLang="en-US" sz="3600" b="1">
                <a:solidFill>
                  <a:schemeClr val="tx1"/>
                </a:solidFill>
              </a:rPr>
              <a:t>三、流动资产周转率分析</a:t>
            </a:r>
          </a:p>
          <a:p>
            <a:pPr marL="0" indent="0">
              <a:lnSpc>
                <a:spcPct val="150000"/>
              </a:lnSpc>
              <a:buNone/>
            </a:pPr>
            <a:endParaRPr lang="zh-CN" altLang="en-US" sz="3600" b="1">
              <a:solidFill>
                <a:schemeClr val="tx1"/>
              </a:solidFil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a:xfrm>
            <a:off x="284480" y="278130"/>
            <a:ext cx="7313930" cy="551180"/>
          </a:xfrm>
        </p:spPr>
        <p:txBody>
          <a:bodyPr vert="horz" wrap="square" lIns="91440" tIns="45720" rIns="91440" bIns="45720" numCol="1" anchor="b" anchorCtr="0" compatLnSpc="1">
            <a:normAutofit fontScale="90000"/>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smtClean="0">
                <a:ln>
                  <a:noFill/>
                </a:ln>
                <a:solidFill>
                  <a:srgbClr val="003366"/>
                </a:solidFill>
                <a:effectLst>
                  <a:outerShdw blurRad="38100" dist="38100" dir="2700000" algn="tl">
                    <a:srgbClr val="C0C0C0"/>
                  </a:outerShdw>
                </a:effectLst>
                <a:uLnTx/>
                <a:uFillTx/>
                <a:latin typeface="+mj-lt"/>
                <a:ea typeface="+mj-ea"/>
                <a:cs typeface="+mj-cs"/>
              </a:rPr>
              <a:t>一、应收账款周转速度分析</a:t>
            </a:r>
            <a:endParaRPr kumimoji="0" lang="zh-CN" altLang="en-US" sz="4400" b="1" i="0" u="none" strike="noStrike" kern="0" cap="none" spc="0" normalizeH="0" baseline="0" noProof="0" smtClean="0">
              <a:ln>
                <a:noFill/>
              </a:ln>
              <a:solidFill>
                <a:srgbClr val="003366"/>
              </a:solidFill>
              <a:effectLst>
                <a:outerShdw blurRad="38100" dist="38100" dir="2700000" algn="tl">
                  <a:srgbClr val="C0C0C0"/>
                </a:outerShdw>
              </a:effectLst>
              <a:uLnTx/>
              <a:uFillTx/>
              <a:latin typeface="+mj-lt"/>
              <a:ea typeface="+mj-ea"/>
              <a:cs typeface="+mj-cs"/>
            </a:endParaRPr>
          </a:p>
        </p:txBody>
      </p:sp>
      <p:pic>
        <p:nvPicPr>
          <p:cNvPr id="92165" name="Picture 5"/>
          <p:cNvPicPr>
            <a:picLocks noChangeAspect="1" noChangeArrowheads="1"/>
          </p:cNvPicPr>
          <p:nvPr/>
        </p:nvPicPr>
        <p:blipFill>
          <a:blip r:embed="rId2"/>
          <a:stretch>
            <a:fillRect/>
          </a:stretch>
        </p:blipFill>
        <p:spPr bwMode="auto">
          <a:xfrm>
            <a:off x="1450975" y="2275205"/>
            <a:ext cx="9289415" cy="1172210"/>
          </a:xfrm>
          <a:prstGeom prst="rect">
            <a:avLst/>
          </a:prstGeom>
          <a:noFill/>
          <a:ln w="9525">
            <a:noFill/>
            <a:miter lim="800000"/>
          </a:ln>
          <a:effectLst>
            <a:innerShdw blurRad="1270000" dist="2540000">
              <a:srgbClr val="0070C0"/>
            </a:innerShdw>
          </a:effectLst>
        </p:spPr>
      </p:pic>
      <p:sp>
        <p:nvSpPr>
          <p:cNvPr id="11269" name="TextBox 7"/>
          <p:cNvSpPr txBox="1"/>
          <p:nvPr/>
        </p:nvSpPr>
        <p:spPr>
          <a:xfrm>
            <a:off x="278668" y="3447415"/>
            <a:ext cx="11634663" cy="3952125"/>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lvl="0" indent="-342900" algn="just" defTabSz="914400" rtl="0" eaLnBrk="1" fontAlgn="auto" latinLnBrk="0" hangingPunct="1">
              <a:lnSpc>
                <a:spcPct val="110000"/>
              </a:lnSpc>
              <a:spcBef>
                <a:spcPts val="800"/>
              </a:spcBef>
              <a:spcAft>
                <a:spcPct val="0"/>
              </a:spcAft>
              <a:buClrTx/>
              <a:buSzTx/>
              <a:buFont typeface="Arial" pitchFamily="34" charset="0"/>
              <a:buNone/>
              <a:defRPr/>
            </a:pPr>
            <a:r>
              <a:rPr lang="en-US" altLang="zh-CN" sz="2800" b="1" noProof="0" smtClean="0">
                <a:ln>
                  <a:noFill/>
                </a:ln>
                <a:effectLst/>
                <a:uLnTx/>
                <a:uFillTx/>
                <a:sym typeface="+mn-ea"/>
              </a:rPr>
              <a:t>    应收账款周转率：说明年度内应收账款转化为现金的平均次数，表达应收账款的变现速度和企业的收账效率。目前，应收账款周转率尚无一个理想的比较标准，通常以行业的平均周转率水平作为企业的比较标准。</a:t>
            </a:r>
          </a:p>
          <a:p>
            <a:pPr marL="342900" marR="0" lvl="0" indent="-342900" algn="just" defTabSz="914400" rtl="0" eaLnBrk="1" fontAlgn="auto" latinLnBrk="0" hangingPunct="1">
              <a:lnSpc>
                <a:spcPct val="110000"/>
              </a:lnSpc>
              <a:spcBef>
                <a:spcPts val="800"/>
              </a:spcBef>
              <a:spcAft>
                <a:spcPct val="0"/>
              </a:spcAft>
              <a:buClrTx/>
              <a:buSzTx/>
              <a:buFont typeface="Arial" pitchFamily="34" charset="0"/>
              <a:buNone/>
              <a:defRPr/>
            </a:pPr>
            <a:r>
              <a:rPr lang="en-US" altLang="zh-CN" sz="2800" b="1" noProof="0" smtClean="0">
                <a:ln>
                  <a:noFill/>
                </a:ln>
                <a:effectLst/>
                <a:uLnTx/>
                <a:uFillTx/>
                <a:sym typeface="+mn-ea"/>
              </a:rPr>
              <a:t>     一般认为周转率越高越好。该指标越高说明：①收款迅速，可节约营运资金；②减少坏账损失和收账费用；④资产流动性强，短期偿债能力强。但并非越高越好，过高会限制业务量的扩大，影响企业的盈利水平。</a:t>
            </a:r>
          </a:p>
        </p:txBody>
      </p:sp>
      <p:grpSp>
        <p:nvGrpSpPr>
          <p:cNvPr id="5" name="组合 4"/>
          <p:cNvGrpSpPr/>
          <p:nvPr/>
        </p:nvGrpSpPr>
        <p:grpSpPr>
          <a:xfrm>
            <a:off x="1582420" y="920750"/>
            <a:ext cx="9712325" cy="1555115"/>
            <a:chOff x="2708" y="1306"/>
            <a:chExt cx="15295" cy="2449"/>
          </a:xfrm>
        </p:grpSpPr>
        <p:pic>
          <p:nvPicPr>
            <p:cNvPr id="92163" name="Picture 3"/>
            <p:cNvPicPr>
              <a:picLocks noChangeAspect="1" noChangeArrowheads="1"/>
            </p:cNvPicPr>
            <p:nvPr/>
          </p:nvPicPr>
          <p:blipFill>
            <a:blip r:embed="rId3"/>
            <a:srcRect r="11127" b="44585"/>
            <a:stretch>
              <a:fillRect/>
            </a:stretch>
          </p:blipFill>
          <p:spPr bwMode="auto">
            <a:xfrm>
              <a:off x="2708" y="1306"/>
              <a:ext cx="11118" cy="2449"/>
            </a:xfrm>
            <a:prstGeom prst="rect">
              <a:avLst/>
            </a:prstGeom>
            <a:noFill/>
            <a:ln w="9525">
              <a:noFill/>
              <a:miter lim="800000"/>
            </a:ln>
            <a:effectLst>
              <a:innerShdw blurRad="1270000" dist="2540000">
                <a:srgbClr val="FF0000"/>
              </a:innerShdw>
            </a:effectLst>
          </p:spPr>
        </p:pic>
        <p:sp>
          <p:nvSpPr>
            <p:cNvPr id="4" name="矩形 3"/>
            <p:cNvSpPr/>
            <p:nvPr/>
          </p:nvSpPr>
          <p:spPr>
            <a:xfrm>
              <a:off x="9038" y="1306"/>
              <a:ext cx="4414" cy="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3200" b="1">
                  <a:solidFill>
                    <a:srgbClr val="C00000"/>
                  </a:solidFill>
                </a:rPr>
                <a:t>赊销收入净额</a:t>
              </a:r>
            </a:p>
          </p:txBody>
        </p:sp>
        <p:sp>
          <p:nvSpPr>
            <p:cNvPr id="3" name="矩形 2"/>
            <p:cNvSpPr/>
            <p:nvPr/>
          </p:nvSpPr>
          <p:spPr>
            <a:xfrm>
              <a:off x="13452" y="1306"/>
              <a:ext cx="4551" cy="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3200" b="1">
                  <a:solidFill>
                    <a:srgbClr val="C00000"/>
                  </a:solidFill>
                </a:rPr>
                <a:t>/</a:t>
              </a:r>
              <a:r>
                <a:rPr lang="zh-CN" altLang="en-US" sz="3200" b="1">
                  <a:solidFill>
                    <a:srgbClr val="C00000"/>
                  </a:solidFill>
                </a:rPr>
                <a:t>营业收入净额</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4" presetClass="entr" presetSubtype="16" dur="500" fill="hold" nodeType="clickEffect">
                                  <p:stCondLst>
                                    <p:cond delay="0"/>
                                  </p:stCondLst>
                                  <p:childTnLst>
                                    <p:set>
                                      <p:cBhvr>
                                        <p:cTn id="12" dur="1" fill="hold">
                                          <p:stCondLst>
                                            <p:cond delay="0"/>
                                          </p:stCondLst>
                                        </p:cTn>
                                        <p:tgtEl>
                                          <p:spTgt spid="92165"/>
                                        </p:tgtEl>
                                        <p:attrNameLst>
                                          <p:attrName>style.visibility</p:attrName>
                                        </p:attrNameLst>
                                      </p:cBhvr>
                                      <p:to>
                                        <p:strVal val="visible"/>
                                      </p:to>
                                    </p:set>
                                    <p:animEffect transition="in" filter="box(in)">
                                      <p:cBhvr>
                                        <p:cTn id="13" dur="500"/>
                                        <p:tgtEl>
                                          <p:spTgt spid="92165"/>
                                        </p:tgtEl>
                                      </p:cBhvr>
                                    </p:animEffect>
                                  </p:childTnLst>
                                </p:cTn>
                              </p:par>
                            </p:childTnLst>
                          </p:cTn>
                        </p:par>
                      </p:childTnLst>
                    </p:cTn>
                  </p:par>
                  <p:par>
                    <p:cTn id="14" fill="hold" nodeType="clickPar">
                      <p:stCondLst>
                        <p:cond delay="indefinite"/>
                      </p:stCondLst>
                      <p:childTnLst>
                        <p:par>
                          <p:cTn id="15" fill="hold" nodeType="afterGroup">
                            <p:stCondLst>
                              <p:cond delay="0"/>
                            </p:stCondLst>
                            <p:childTnLst>
                              <p:par>
                                <p:cTn id="16" presetID="2" presetClass="entr" presetSubtype="4" dur="500" fill="hold" nodeType="clickEffect">
                                  <p:stCondLst>
                                    <p:cond delay="0"/>
                                  </p:stCondLst>
                                  <p:childTnLst>
                                    <p:set>
                                      <p:cBhvr>
                                        <p:cTn id="17" dur="1" fill="hold">
                                          <p:stCondLst>
                                            <p:cond delay="0"/>
                                          </p:stCondLst>
                                        </p:cTn>
                                        <p:tgtEl>
                                          <p:spTgt spid="11269"/>
                                        </p:tgtEl>
                                        <p:attrNameLst>
                                          <p:attrName>style.visibility</p:attrName>
                                        </p:attrNameLst>
                                      </p:cBhvr>
                                      <p:to>
                                        <p:strVal val="visible"/>
                                      </p:to>
                                    </p:set>
                                    <p:anim calcmode="lin" valueType="num">
                                      <p:cBhvr additive="base">
                                        <p:cTn id="18" dur="500" fill="hold"/>
                                        <p:tgtEl>
                                          <p:spTgt spid="11269"/>
                                        </p:tgtEl>
                                        <p:attrNameLst>
                                          <p:attrName>ppt_x</p:attrName>
                                        </p:attrNameLst>
                                      </p:cBhvr>
                                      <p:tavLst>
                                        <p:tav tm="0">
                                          <p:val>
                                            <p:strVal val="#ppt_x"/>
                                          </p:val>
                                        </p:tav>
                                        <p:tav tm="100000">
                                          <p:val>
                                            <p:strVal val="#ppt_x"/>
                                          </p:val>
                                        </p:tav>
                                      </p:tavLst>
                                    </p:anim>
                                    <p:anim calcmode="lin" valueType="num">
                                      <p:cBhvr additive="base">
                                        <p:cTn id="19" dur="500" fill="hold"/>
                                        <p:tgtEl>
                                          <p:spTgt spid="11269"/>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afterGroup">
                            <p:stCondLst>
                              <p:cond delay="0"/>
                            </p:stCondLst>
                            <p:childTnLst>
                              <p:par>
                                <p:cTn id="22" presetID="2" presetClass="entr" presetSubtype="4" dur="500" fill="hold" nodeType="clickEffect">
                                  <p:stCondLst>
                                    <p:cond delay="0"/>
                                  </p:stCondLst>
                                  <p:childTnLst>
                                    <p:set>
                                      <p:cBhvr>
                                        <p:cTn id="23" dur="1" fill="hold">
                                          <p:stCondLst>
                                            <p:cond delay="0"/>
                                          </p:stCondLst>
                                        </p:cTn>
                                        <p:tgtEl>
                                          <p:spTgt spid="11269"/>
                                        </p:tgtEl>
                                        <p:attrNameLst>
                                          <p:attrName>style.visibility</p:attrName>
                                        </p:attrNameLst>
                                      </p:cBhvr>
                                      <p:to>
                                        <p:strVal val="visible"/>
                                      </p:to>
                                    </p:set>
                                    <p:anim calcmode="lin" valueType="num">
                                      <p:cBhvr additive="base">
                                        <p:cTn id="24" dur="500" fill="hold"/>
                                        <p:tgtEl>
                                          <p:spTgt spid="11269"/>
                                        </p:tgtEl>
                                        <p:attrNameLst>
                                          <p:attrName>ppt_x</p:attrName>
                                        </p:attrNameLst>
                                      </p:cBhvr>
                                      <p:tavLst>
                                        <p:tav tm="0">
                                          <p:val>
                                            <p:strVal val="#ppt_x"/>
                                          </p:val>
                                        </p:tav>
                                        <p:tav tm="100000">
                                          <p:val>
                                            <p:strVal val="#ppt_x"/>
                                          </p:val>
                                        </p:tav>
                                      </p:tavLst>
                                    </p:anim>
                                    <p:anim calcmode="lin" valueType="num">
                                      <p:cBhvr additive="base">
                                        <p:cTn id="25" dur="500" fill="hold"/>
                                        <p:tgtEl>
                                          <p:spTgt spid="112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5601" name="Rectangle 3"/>
          <p:cNvSpPr>
            <a:spLocks noGrp="1"/>
          </p:cNvSpPr>
          <p:nvPr>
            <p:ph type="body" sz="half" idx="1"/>
          </p:nvPr>
        </p:nvSpPr>
        <p:spPr>
          <a:xfrm>
            <a:off x="561975" y="333375"/>
            <a:ext cx="10732135" cy="1583055"/>
          </a:xfrm>
        </p:spPr>
        <p:txBody>
          <a:bodyPr wrap="square" lIns="91440" tIns="45720" rIns="91440" bIns="45720" anchor="t"/>
          <a:lstStyle/>
          <a:p>
            <a:pPr>
              <a:lnSpc>
                <a:spcPct val="120000"/>
              </a:lnSpc>
            </a:pPr>
            <a:r>
              <a:rPr lang="zh-CN" altLang="en-US" sz="3200" b="1" kern="1200"/>
              <a:t>反映应收账款周转速度的另一个指标是</a:t>
            </a:r>
            <a:r>
              <a:rPr lang="zh-CN" altLang="en-US" sz="3200" b="1" u="sng" kern="1200">
                <a:solidFill>
                  <a:srgbClr val="FF0000"/>
                </a:solidFill>
              </a:rPr>
              <a:t>应收账款周转天数</a:t>
            </a:r>
            <a:r>
              <a:rPr lang="zh-CN" altLang="en-US" sz="3200" b="1" kern="1200"/>
              <a:t>，也称</a:t>
            </a:r>
            <a:r>
              <a:rPr lang="zh-CN" altLang="en-US" sz="3200" b="1" u="sng" kern="1200">
                <a:solidFill>
                  <a:srgbClr val="FF0000"/>
                </a:solidFill>
              </a:rPr>
              <a:t>应收账款账龄</a:t>
            </a:r>
            <a:r>
              <a:rPr lang="zh-CN" altLang="en-US" sz="3200" b="1" kern="1200"/>
              <a:t>或</a:t>
            </a:r>
            <a:r>
              <a:rPr lang="zh-CN" altLang="en-US" sz="3200" b="1" u="sng" kern="1200">
                <a:solidFill>
                  <a:srgbClr val="FF0000"/>
                </a:solidFill>
              </a:rPr>
              <a:t>应收账款平均收账期</a:t>
            </a:r>
            <a:r>
              <a:rPr lang="zh-CN" altLang="en-US" sz="3200" b="1" kern="1200"/>
              <a:t>。其计算公式是：</a:t>
            </a:r>
          </a:p>
        </p:txBody>
      </p:sp>
      <p:graphicFrame>
        <p:nvGraphicFramePr>
          <p:cNvPr id="25602" name="Object 4"/>
          <p:cNvGraphicFramePr>
            <a:graphicFrameLocks noGrp="1" noChangeAspect="1"/>
          </p:cNvGraphicFramePr>
          <p:nvPr>
            <p:ph sz="half" idx="2"/>
          </p:nvPr>
        </p:nvGraphicFramePr>
        <p:xfrm>
          <a:off x="1292225" y="1916430"/>
          <a:ext cx="9606280" cy="3490595"/>
        </p:xfrm>
        <a:graphic>
          <a:graphicData uri="http://schemas.openxmlformats.org/presentationml/2006/ole">
            <mc:AlternateContent>
              <mc:Choice xmlns:v="urn:schemas-microsoft-com:vml" Requires="v">
                <p:oleObj spid="_x0000_s1038" r:id="rId2" progId="Equation.3">
                  <p:embed/>
                </p:oleObj>
              </mc:Choice>
              <mc:Fallback>
                <p:oleObj r:id="rId2" progId="Equation.3">
                  <p:embed/>
                  <p:pic>
                    <p:nvPicPr>
                      <p:cNvPr id="0" name="OLE substitute image"/>
                      <p:cNvPicPr/>
                      <p:nvPr/>
                    </p:nvPicPr>
                    <p:blipFill>
                      <a:blip r:embed="rId3"/>
                      <a:stretch>
                        <a:fillRect/>
                      </a:stretch>
                    </p:blipFill>
                    <p:spPr>
                      <a:xfrm>
                        <a:off x="1292225" y="1916430"/>
                        <a:ext cx="9606280" cy="3490595"/>
                      </a:xfrm>
                      <a:prstGeom prst="rect">
                        <a:avLst/>
                      </a:prstGeom>
                      <a:noFill/>
                      <a:ln w="38100">
                        <a:solidFill>
                          <a:srgbClr val="863204"/>
                        </a:solidFill>
                        <a:miter/>
                      </a:ln>
                    </p:spPr>
                  </p:pic>
                </p:oleObj>
              </mc:Fallback>
            </mc:AlternateContent>
          </a:graphicData>
        </a:graphic>
      </p:graphicFrame>
      <p:sp>
        <p:nvSpPr>
          <p:cNvPr id="120835" name="Rectangle 3"/>
          <p:cNvSpPr>
            <a:spLocks noGrp="1" noChangeArrowheads="1"/>
          </p:cNvSpPr>
          <p:nvPr/>
        </p:nvSpPr>
        <p:spPr>
          <a:xfrm>
            <a:off x="1292225" y="5609590"/>
            <a:ext cx="9243695" cy="666115"/>
          </a:xfrm>
          <a:prstGeom prst="rect">
            <a:avLst/>
          </a:prstGeom>
        </p:spPr>
        <p:txBody>
          <a:bodyPr vert="horz" lIns="91440" tIns="45720" rIns="91440" bIns="45720" rtlCol="0">
            <a:noAutofit/>
          </a:bodyPr>
          <a:lstStyle>
            <a:defPPr>
              <a:defRPr lang="zh-CN"/>
            </a:defPPr>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20000"/>
              </a:lnSpc>
              <a:spcBef>
                <a:spcPts val="800"/>
              </a:spcBef>
              <a:spcAft>
                <a:spcPct val="0"/>
              </a:spcAft>
              <a:buClrTx/>
              <a:buSzTx/>
              <a:buFont typeface="Arial" pitchFamily="34" charset="0"/>
              <a:buNone/>
              <a:defRPr/>
            </a:pPr>
            <a:r>
              <a:rPr kumimoji="0" lang="zh-CN" altLang="en-US" sz="3200" b="1" i="0" u="none" strike="noStrike" kern="1200" cap="none" spc="0" normalizeH="0" baseline="0" noProof="0" smtClean="0">
                <a:ln>
                  <a:noFill/>
                </a:ln>
                <a:solidFill>
                  <a:schemeClr val="tx1"/>
                </a:solidFill>
                <a:effectLst/>
                <a:uLnTx/>
                <a:uFillTx/>
                <a:latin typeface="+mn-lt"/>
                <a:ea typeface="+mn-ea"/>
                <a:cs typeface="+mn-cs"/>
              </a:rPr>
              <a:t>    </a:t>
            </a:r>
            <a:r>
              <a:rPr kumimoji="0" lang="zh-CN" altLang="en-US" sz="3200" b="1" i="0" u="none" strike="noStrike" kern="1200" cap="none" spc="0" normalizeH="0" baseline="0" noProof="0" smtClean="0">
                <a:ln>
                  <a:noFill/>
                </a:ln>
                <a:solidFill>
                  <a:srgbClr val="C00000"/>
                </a:solidFill>
                <a:effectLst/>
                <a:uLnTx/>
                <a:uFillTx/>
                <a:latin typeface="+mn-lt"/>
                <a:ea typeface="+mn-ea"/>
                <a:cs typeface="+mn-cs"/>
              </a:rPr>
              <a:t> 应收账款</a:t>
            </a:r>
            <a:r>
              <a:rPr kumimoji="0" lang="zh-CN" altLang="en-US" sz="3200" b="1" i="0" u="none" strike="noStrike" kern="1200" cap="none" spc="0" normalizeH="0" baseline="0" noProof="0">
                <a:ln>
                  <a:noFill/>
                </a:ln>
                <a:solidFill>
                  <a:srgbClr val="C00000"/>
                </a:solidFill>
                <a:effectLst/>
                <a:uLnTx/>
                <a:uFillTx/>
                <a:latin typeface="+mn-lt"/>
                <a:ea typeface="+mn-ea"/>
                <a:cs typeface="+mn-cs"/>
              </a:rPr>
              <a:t>周转天数越小，说明存货周转速度越快。</a:t>
            </a:r>
            <a:endParaRPr kumimoji="0" lang="zh-CN" altLang="en-US" sz="3200" b="1" i="0" u="none" strike="noStrike" kern="1200" cap="none" spc="0" normalizeH="0" baseline="0" noProof="0">
              <a:ln>
                <a:noFill/>
              </a:ln>
              <a:solidFill>
                <a:srgbClr val="C00000"/>
              </a:solidFill>
              <a:effectLst/>
              <a:uLnTx/>
              <a:uFillTx/>
              <a:latin typeface="+mn-lt"/>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25601">
                                            <p:txEl>
                                              <p:pRg st="0" end="0"/>
                                            </p:txEl>
                                          </p:spTgt>
                                        </p:tgtEl>
                                        <p:attrNameLst>
                                          <p:attrName>style.visibility</p:attrName>
                                        </p:attrNameLst>
                                      </p:cBhvr>
                                      <p:to>
                                        <p:strVal val="visible"/>
                                      </p:to>
                                    </p:set>
                                    <p:anim calcmode="lin" valueType="num">
                                      <p:cBhvr additive="base">
                                        <p:cTn id="7" dur="500" fill="hold"/>
                                        <p:tgtEl>
                                          <p:spTgt spid="2560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60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dur="500" fill="hold" nodeType="clickEffect">
                                  <p:stCondLst>
                                    <p:cond delay="0"/>
                                  </p:stCondLst>
                                  <p:childTnLst>
                                    <p:set>
                                      <p:cBhvr>
                                        <p:cTn id="12" dur="1" fill="hold">
                                          <p:stCondLst>
                                            <p:cond delay="0"/>
                                          </p:stCondLst>
                                        </p:cTn>
                                        <p:tgtEl>
                                          <p:spTgt spid="25602"/>
                                        </p:tgtEl>
                                        <p:attrNameLst>
                                          <p:attrName>style.visibility</p:attrName>
                                        </p:attrNameLst>
                                      </p:cBhvr>
                                      <p:to>
                                        <p:strVal val="visible"/>
                                      </p:to>
                                    </p:set>
                                    <p:anim calcmode="lin" valueType="num">
                                      <p:cBhvr additive="base">
                                        <p:cTn id="13" dur="500" fill="hold"/>
                                        <p:tgtEl>
                                          <p:spTgt spid="25602"/>
                                        </p:tgtEl>
                                        <p:attrNameLst>
                                          <p:attrName>ppt_x</p:attrName>
                                        </p:attrNameLst>
                                      </p:cBhvr>
                                      <p:tavLst>
                                        <p:tav tm="0">
                                          <p:val>
                                            <p:strVal val="#ppt_x"/>
                                          </p:val>
                                        </p:tav>
                                        <p:tav tm="100000">
                                          <p:val>
                                            <p:strVal val="#ppt_x"/>
                                          </p:val>
                                        </p:tav>
                                      </p:tavLst>
                                    </p:anim>
                                    <p:anim calcmode="lin" valueType="num">
                                      <p:cBhvr additive="base">
                                        <p:cTn id="14" dur="500" fill="hold"/>
                                        <p:tgtEl>
                                          <p:spTgt spid="2560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dur="500" fill="hold" nodeType="clickEffect">
                                  <p:stCondLst>
                                    <p:cond delay="0"/>
                                  </p:stCondLst>
                                  <p:childTnLst>
                                    <p:set>
                                      <p:cBhvr>
                                        <p:cTn id="18" dur="1" fill="hold">
                                          <p:stCondLst>
                                            <p:cond delay="0"/>
                                          </p:stCondLst>
                                        </p:cTn>
                                        <p:tgtEl>
                                          <p:spTgt spid="120835">
                                            <p:txEl>
                                              <p:pRg st="0" end="0"/>
                                            </p:txEl>
                                          </p:spTgt>
                                        </p:tgtEl>
                                        <p:attrNameLst>
                                          <p:attrName>style.visibility</p:attrName>
                                        </p:attrNameLst>
                                      </p:cBhvr>
                                      <p:to>
                                        <p:strVal val="visible"/>
                                      </p:to>
                                    </p:set>
                                    <p:anim calcmode="lin" valueType="num">
                                      <p:cBhvr additive="base">
                                        <p:cTn id="19" dur="500" fill="hold"/>
                                        <p:tgtEl>
                                          <p:spTgt spid="12083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083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1" grpId="0" build="p"/>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6499" name="Rectangle 3"/>
          <p:cNvSpPr>
            <a:spLocks noGrp="1" noChangeArrowheads="1"/>
          </p:cNvSpPr>
          <p:nvPr>
            <p:ph idx="1"/>
          </p:nvPr>
        </p:nvSpPr>
        <p:spPr>
          <a:xfrm>
            <a:off x="240665" y="264795"/>
            <a:ext cx="11565255" cy="6188710"/>
          </a:xfrm>
        </p:spPr>
        <p:txBody>
          <a:bodyPr vert="horz" lIns="91440" tIns="45720" rIns="91440" bIns="45720" rtlCol="0">
            <a:normAutofit fontScale="92500" lnSpcReduction="10000"/>
          </a:bodyPr>
          <a:lstStyle/>
          <a:p>
            <a:pPr marL="342900" marR="0" lvl="0" indent="-342900" algn="just" defTabSz="914400" rtl="0" eaLnBrk="1" fontAlgn="auto" latinLnBrk="0" hangingPunct="1">
              <a:lnSpc>
                <a:spcPct val="110000"/>
              </a:lnSpc>
              <a:spcBef>
                <a:spcPts val="800"/>
              </a:spcBef>
              <a:spcAft>
                <a:spcPct val="0"/>
              </a:spcAft>
              <a:buClrTx/>
              <a:buSzTx/>
              <a:buFont typeface="Arial" pitchFamily="34" charset="0"/>
              <a:buNone/>
              <a:defRPr/>
            </a:pPr>
            <a:r>
              <a:rPr kumimoji="0" lang="zh-CN" altLang="en-US" sz="2800" b="1" i="0" u="none" strike="noStrike" kern="1200" cap="none" spc="0" normalizeH="0" baseline="0" noProof="0" smtClean="0">
                <a:ln>
                  <a:noFill/>
                </a:ln>
                <a:solidFill>
                  <a:schemeClr val="accent6">
                    <a:lumMod val="75000"/>
                  </a:schemeClr>
                </a:solidFill>
                <a:effectLst/>
                <a:uLnTx/>
                <a:uFillTx/>
                <a:latin typeface="+mn-lt"/>
                <a:ea typeface="+mn-ea"/>
                <a:cs typeface="+mn-cs"/>
              </a:rPr>
              <a:t>本卷须知：</a:t>
            </a:r>
          </a:p>
          <a:p>
            <a:pPr marL="342900" marR="0" lvl="0" indent="-342900" algn="just" defTabSz="914400" rtl="0" eaLnBrk="1" fontAlgn="auto" latinLnBrk="0" hangingPunct="1">
              <a:lnSpc>
                <a:spcPct val="110000"/>
              </a:lnSpc>
              <a:spcBef>
                <a:spcPts val="800"/>
              </a:spcBef>
              <a:spcAft>
                <a:spcPct val="0"/>
              </a:spcAft>
              <a:buClrTx/>
              <a:buSzTx/>
              <a:buFont typeface="Arial" pitchFamily="34" charset="0"/>
              <a:buNone/>
              <a:defRPr/>
            </a:pPr>
            <a:r>
              <a:rPr kumimoji="0" lang="zh-CN" altLang="en-US" sz="2800" b="1" i="0" u="none" strike="noStrike" kern="1200" cap="none" spc="0" normalizeH="0" baseline="0" noProof="0" smtClean="0">
                <a:ln>
                  <a:noFill/>
                </a:ln>
                <a:solidFill>
                  <a:schemeClr val="accent6">
                    <a:lumMod val="75000"/>
                  </a:schemeClr>
                </a:solidFill>
                <a:effectLst/>
                <a:uLnTx/>
                <a:uFillTx/>
                <a:latin typeface="+mn-lt"/>
                <a:ea typeface="+mn-ea"/>
                <a:cs typeface="+mn-cs"/>
              </a:rPr>
              <a:t>     1、应收账款是指因商品购销关系所产生的债权资产，而不是单指会计核算上的应收账款科目，一般包括应收账款和应收票据。</a:t>
            </a:r>
          </a:p>
          <a:p>
            <a:pPr marL="342900" marR="0" lvl="0" indent="-342900" algn="just" defTabSz="914400" rtl="0" eaLnBrk="1" fontAlgn="auto" latinLnBrk="0" hangingPunct="1">
              <a:lnSpc>
                <a:spcPct val="110000"/>
              </a:lnSpc>
              <a:spcBef>
                <a:spcPts val="800"/>
              </a:spcBef>
              <a:spcAft>
                <a:spcPct val="0"/>
              </a:spcAft>
              <a:buClrTx/>
              <a:buSzTx/>
              <a:buFont typeface="Arial" pitchFamily="34" charset="0"/>
              <a:buNone/>
              <a:defRPr/>
            </a:pPr>
            <a:r>
              <a:rPr kumimoji="0" lang="zh-CN" altLang="en-US" sz="2800" b="1" i="0" u="none" strike="noStrike" kern="1200" cap="none" spc="0" normalizeH="0" baseline="0" noProof="0" smtClean="0">
                <a:ln>
                  <a:noFill/>
                </a:ln>
                <a:solidFill>
                  <a:schemeClr val="accent6">
                    <a:lumMod val="75000"/>
                  </a:schemeClr>
                </a:solidFill>
                <a:effectLst/>
                <a:uLnTx/>
                <a:uFillTx/>
                <a:latin typeface="+mn-lt"/>
                <a:ea typeface="+mn-ea"/>
                <a:cs typeface="+mn-cs"/>
              </a:rPr>
              <a:t>    2、应收款项周转次数计算公司的分子应指赊销净额，不包含现销额。但赊销净额作为企业的商业秘密并不对外公布，外局部析者难以取得赊销收入的资料，一般用营业收入代替。</a:t>
            </a:r>
          </a:p>
          <a:p>
            <a:pPr marL="342900" marR="0" lvl="0" indent="-342900" algn="just" defTabSz="914400" rtl="0" eaLnBrk="1" fontAlgn="auto" latinLnBrk="0" hangingPunct="1">
              <a:lnSpc>
                <a:spcPct val="110000"/>
              </a:lnSpc>
              <a:spcBef>
                <a:spcPts val="800"/>
              </a:spcBef>
              <a:spcAft>
                <a:spcPct val="0"/>
              </a:spcAft>
              <a:buClrTx/>
              <a:buSzTx/>
              <a:buFont typeface="Arial" pitchFamily="34" charset="0"/>
              <a:buNone/>
              <a:defRPr/>
            </a:pPr>
            <a:r>
              <a:rPr kumimoji="0" lang="zh-CN" altLang="en-US" sz="2800" b="1" i="0" u="none" strike="noStrike" kern="1200" cap="none" spc="0" normalizeH="0" baseline="0" noProof="0" smtClean="0">
                <a:ln>
                  <a:noFill/>
                </a:ln>
                <a:solidFill>
                  <a:schemeClr val="accent6">
                    <a:lumMod val="75000"/>
                  </a:schemeClr>
                </a:solidFill>
                <a:effectLst/>
                <a:uLnTx/>
                <a:uFillTx/>
                <a:latin typeface="+mn-lt"/>
                <a:ea typeface="+mn-ea"/>
                <a:cs typeface="+mn-cs"/>
              </a:rPr>
              <a:t>    3、应剔除已经贴现的应收票据。</a:t>
            </a:r>
          </a:p>
          <a:p>
            <a:pPr marL="342900" marR="0" lvl="0" indent="-342900" algn="just" defTabSz="914400" rtl="0" eaLnBrk="1" fontAlgn="auto" latinLnBrk="0" hangingPunct="1">
              <a:lnSpc>
                <a:spcPct val="110000"/>
              </a:lnSpc>
              <a:spcBef>
                <a:spcPts val="800"/>
              </a:spcBef>
              <a:spcAft>
                <a:spcPct val="0"/>
              </a:spcAft>
              <a:buClrTx/>
              <a:buSzTx/>
              <a:buFont typeface="Arial" pitchFamily="34" charset="0"/>
              <a:buNone/>
              <a:defRPr/>
            </a:pPr>
            <a:r>
              <a:rPr kumimoji="0" lang="zh-CN" altLang="en-US" sz="2800" b="1" i="0" u="none" strike="noStrike" kern="1200" cap="none" spc="0" normalizeH="0" baseline="0" noProof="0" smtClean="0">
                <a:ln>
                  <a:noFill/>
                </a:ln>
                <a:solidFill>
                  <a:schemeClr val="accent6">
                    <a:lumMod val="75000"/>
                  </a:schemeClr>
                </a:solidFill>
                <a:effectLst/>
                <a:uLnTx/>
                <a:uFillTx/>
                <a:latin typeface="+mn-lt"/>
                <a:ea typeface="+mn-ea"/>
                <a:cs typeface="+mn-cs"/>
              </a:rPr>
              <a:t>    4、报告期天数：一年按360天算，一季度按90天算，一个月按30天算。</a:t>
            </a:r>
          </a:p>
          <a:p>
            <a:pPr marL="342900" marR="0" lvl="0" indent="-342900" algn="just" defTabSz="914400" rtl="0" eaLnBrk="1" fontAlgn="auto" latinLnBrk="0" hangingPunct="1">
              <a:lnSpc>
                <a:spcPct val="110000"/>
              </a:lnSpc>
              <a:spcBef>
                <a:spcPts val="800"/>
              </a:spcBef>
              <a:spcAft>
                <a:spcPct val="0"/>
              </a:spcAft>
              <a:buClrTx/>
              <a:buSzTx/>
              <a:buFont typeface="Arial" pitchFamily="34" charset="0"/>
              <a:buNone/>
              <a:defRPr/>
            </a:pPr>
            <a:r>
              <a:rPr kumimoji="0" lang="zh-CN" altLang="en-US" sz="2800" b="1" i="0" u="none" strike="noStrike" kern="1200" cap="none" spc="0" normalizeH="0" baseline="0" noProof="0" smtClean="0">
                <a:ln>
                  <a:noFill/>
                </a:ln>
                <a:solidFill>
                  <a:schemeClr val="accent6">
                    <a:lumMod val="75000"/>
                  </a:schemeClr>
                </a:solidFill>
                <a:effectLst/>
                <a:uLnTx/>
                <a:uFillTx/>
                <a:latin typeface="+mn-lt"/>
                <a:ea typeface="+mn-ea"/>
                <a:cs typeface="+mn-cs"/>
              </a:rPr>
              <a:t>应收账款周转率偏低的原因：</a:t>
            </a:r>
          </a:p>
          <a:p>
            <a:pPr marL="342900" marR="0" lvl="0" indent="-342900" algn="just" defTabSz="914400" rtl="0" eaLnBrk="1" fontAlgn="auto" latinLnBrk="0" hangingPunct="1">
              <a:lnSpc>
                <a:spcPct val="110000"/>
              </a:lnSpc>
              <a:spcBef>
                <a:spcPts val="800"/>
              </a:spcBef>
              <a:spcAft>
                <a:spcPct val="0"/>
              </a:spcAft>
              <a:buClrTx/>
              <a:buSzTx/>
              <a:buFont typeface="Arial" pitchFamily="34" charset="0"/>
              <a:buNone/>
              <a:defRPr/>
            </a:pPr>
            <a:r>
              <a:rPr kumimoji="0" lang="zh-CN" altLang="en-US" sz="2800" b="1" i="0" u="none" strike="noStrike" kern="1200" cap="none" spc="0" normalizeH="0" baseline="0" noProof="0" smtClean="0">
                <a:ln>
                  <a:noFill/>
                </a:ln>
                <a:solidFill>
                  <a:schemeClr val="accent6">
                    <a:lumMod val="75000"/>
                  </a:schemeClr>
                </a:solidFill>
                <a:effectLst/>
                <a:uLnTx/>
                <a:uFillTx/>
                <a:latin typeface="+mn-lt"/>
                <a:ea typeface="+mn-ea"/>
                <a:cs typeface="+mn-cs"/>
              </a:rPr>
              <a:t> 1、销货条件或收账方针不当。</a:t>
            </a:r>
          </a:p>
          <a:p>
            <a:pPr marL="342900" marR="0" lvl="0" indent="-342900" algn="just" defTabSz="914400" rtl="0" eaLnBrk="1" fontAlgn="auto" latinLnBrk="0" hangingPunct="1">
              <a:lnSpc>
                <a:spcPct val="110000"/>
              </a:lnSpc>
              <a:spcBef>
                <a:spcPts val="800"/>
              </a:spcBef>
              <a:spcAft>
                <a:spcPct val="0"/>
              </a:spcAft>
              <a:buClrTx/>
              <a:buSzTx/>
              <a:buFont typeface="Arial" pitchFamily="34" charset="0"/>
              <a:buNone/>
              <a:defRPr/>
            </a:pPr>
            <a:r>
              <a:rPr kumimoji="0" lang="zh-CN" altLang="en-US" sz="2800" b="1" i="0" u="none" strike="noStrike" kern="1200" cap="none" spc="0" normalizeH="0" baseline="0" noProof="0" smtClean="0">
                <a:ln>
                  <a:noFill/>
                </a:ln>
                <a:solidFill>
                  <a:schemeClr val="accent6">
                    <a:lumMod val="75000"/>
                  </a:schemeClr>
                </a:solidFill>
                <a:effectLst/>
                <a:uLnTx/>
                <a:uFillTx/>
                <a:latin typeface="+mn-lt"/>
                <a:ea typeface="+mn-ea"/>
                <a:cs typeface="+mn-cs"/>
              </a:rPr>
              <a:t> 2、收账方案不力。</a:t>
            </a:r>
          </a:p>
          <a:p>
            <a:pPr marL="342900" marR="0" lvl="0" indent="-342900" algn="just" defTabSz="914400" rtl="0" eaLnBrk="1" fontAlgn="auto" latinLnBrk="0" hangingPunct="1">
              <a:lnSpc>
                <a:spcPct val="110000"/>
              </a:lnSpc>
              <a:spcBef>
                <a:spcPts val="800"/>
              </a:spcBef>
              <a:spcAft>
                <a:spcPct val="0"/>
              </a:spcAft>
              <a:buClrTx/>
              <a:buSzTx/>
              <a:buFont typeface="Arial" pitchFamily="34" charset="0"/>
              <a:buNone/>
              <a:defRPr/>
            </a:pPr>
            <a:r>
              <a:rPr kumimoji="0" lang="zh-CN" altLang="en-US" sz="2800" b="1" i="0" u="none" strike="noStrike" kern="1200" cap="none" spc="0" normalizeH="0" baseline="0" noProof="0" smtClean="0">
                <a:ln>
                  <a:noFill/>
                </a:ln>
                <a:solidFill>
                  <a:schemeClr val="accent6">
                    <a:lumMod val="75000"/>
                  </a:schemeClr>
                </a:solidFill>
                <a:effectLst/>
                <a:uLnTx/>
                <a:uFillTx/>
                <a:latin typeface="+mn-lt"/>
                <a:ea typeface="+mn-ea"/>
                <a:cs typeface="+mn-cs"/>
              </a:rPr>
              <a:t> 3、客户发生财务困难。</a:t>
            </a:r>
          </a:p>
          <a:p>
            <a:pPr marL="342900" marR="0" lvl="0" indent="-342900" algn="just" defTabSz="914400" rtl="0" eaLnBrk="1" fontAlgn="auto" latinLnBrk="0" hangingPunct="1">
              <a:lnSpc>
                <a:spcPct val="110000"/>
              </a:lnSpc>
              <a:spcBef>
                <a:spcPts val="800"/>
              </a:spcBef>
              <a:spcAft>
                <a:spcPct val="0"/>
              </a:spcAft>
              <a:buClrTx/>
              <a:buSzTx/>
              <a:buFont typeface="Arial" pitchFamily="34" charset="0"/>
              <a:buNone/>
              <a:defRPr/>
            </a:pPr>
            <a:r>
              <a:rPr kumimoji="0" lang="zh-CN" altLang="en-US" sz="2800" b="1" i="0" u="none" strike="noStrike" kern="1200" cap="none" spc="0" normalizeH="0" baseline="0" noProof="0" smtClean="0">
                <a:ln>
                  <a:noFill/>
                </a:ln>
                <a:solidFill>
                  <a:schemeClr val="accent6">
                    <a:lumMod val="75000"/>
                  </a:schemeClr>
                </a:solidFill>
                <a:effectLst/>
                <a:uLnTx/>
                <a:uFillTx/>
                <a:latin typeface="+mn-lt"/>
                <a:ea typeface="+mn-ea"/>
                <a:cs typeface="+mn-cs"/>
              </a:rPr>
              <a:t> 4、同业竞争、物价波动等</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nodeType="clickEffect">
                                  <p:stCondLst>
                                    <p:cond delay="0"/>
                                  </p:stCondLst>
                                  <p:childTnLst>
                                    <p:set>
                                      <p:cBhvr>
                                        <p:cTn id="6" dur="1" fill="hold">
                                          <p:stCondLst>
                                            <p:cond delay="0"/>
                                          </p:stCondLst>
                                        </p:cTn>
                                        <p:tgtEl>
                                          <p:spTgt spid="106499"/>
                                        </p:tgtEl>
                                        <p:attrNameLst>
                                          <p:attrName>style.visibility</p:attrName>
                                        </p:attrNameLst>
                                      </p:cBhvr>
                                      <p:to>
                                        <p:strVal val="visible"/>
                                      </p:to>
                                    </p:set>
                                    <p:anim calcmode="lin" valueType="num">
                                      <p:cBhvr additive="base">
                                        <p:cTn id="7" dur="500" fill="hold"/>
                                        <p:tgtEl>
                                          <p:spTgt spid="106499"/>
                                        </p:tgtEl>
                                        <p:attrNameLst>
                                          <p:attrName>ppt_x</p:attrName>
                                        </p:attrNameLst>
                                      </p:cBhvr>
                                      <p:tavLst>
                                        <p:tav tm="0">
                                          <p:val>
                                            <p:strVal val="#ppt_x"/>
                                          </p:val>
                                        </p:tav>
                                        <p:tav tm="100000">
                                          <p:val>
                                            <p:strVal val="#ppt_x"/>
                                          </p:val>
                                        </p:tav>
                                      </p:tavLst>
                                    </p:anim>
                                    <p:anim calcmode="lin" valueType="num">
                                      <p:cBhvr additive="base">
                                        <p:cTn id="8" dur="500" fill="hold"/>
                                        <p:tgtEl>
                                          <p:spTgt spid="10649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dur="500" fill="hold" nodeType="clickEffect">
                                  <p:stCondLst>
                                    <p:cond delay="0"/>
                                  </p:stCondLst>
                                  <p:childTnLst>
                                    <p:set>
                                      <p:cBhvr>
                                        <p:cTn id="12" dur="1" fill="hold">
                                          <p:stCondLst>
                                            <p:cond delay="0"/>
                                          </p:stCondLst>
                                        </p:cTn>
                                        <p:tgtEl>
                                          <p:spTgt spid="106499"/>
                                        </p:tgtEl>
                                        <p:attrNameLst>
                                          <p:attrName>style.visibility</p:attrName>
                                        </p:attrNameLst>
                                      </p:cBhvr>
                                      <p:to>
                                        <p:strVal val="visible"/>
                                      </p:to>
                                    </p:set>
                                    <p:anim calcmode="lin" valueType="num">
                                      <p:cBhvr additive="base">
                                        <p:cTn id="13" dur="500" fill="hold"/>
                                        <p:tgtEl>
                                          <p:spTgt spid="106499"/>
                                        </p:tgtEl>
                                        <p:attrNameLst>
                                          <p:attrName>ppt_x</p:attrName>
                                        </p:attrNameLst>
                                      </p:cBhvr>
                                      <p:tavLst>
                                        <p:tav tm="0">
                                          <p:val>
                                            <p:strVal val="#ppt_x"/>
                                          </p:val>
                                        </p:tav>
                                        <p:tav tm="100000">
                                          <p:val>
                                            <p:strVal val="#ppt_x"/>
                                          </p:val>
                                        </p:tav>
                                      </p:tavLst>
                                    </p:anim>
                                    <p:anim calcmode="lin" valueType="num">
                                      <p:cBhvr additive="base">
                                        <p:cTn id="14" dur="500" fill="hold"/>
                                        <p:tgtEl>
                                          <p:spTgt spid="10649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dur="500" fill="hold" nodeType="clickEffect">
                                  <p:stCondLst>
                                    <p:cond delay="0"/>
                                  </p:stCondLst>
                                  <p:childTnLst>
                                    <p:set>
                                      <p:cBhvr>
                                        <p:cTn id="18" dur="1" fill="hold">
                                          <p:stCondLst>
                                            <p:cond delay="0"/>
                                          </p:stCondLst>
                                        </p:cTn>
                                        <p:tgtEl>
                                          <p:spTgt spid="106499"/>
                                        </p:tgtEl>
                                        <p:attrNameLst>
                                          <p:attrName>style.visibility</p:attrName>
                                        </p:attrNameLst>
                                      </p:cBhvr>
                                      <p:to>
                                        <p:strVal val="visible"/>
                                      </p:to>
                                    </p:set>
                                    <p:anim calcmode="lin" valueType="num">
                                      <p:cBhvr additive="base">
                                        <p:cTn id="19" dur="500" fill="hold"/>
                                        <p:tgtEl>
                                          <p:spTgt spid="106499"/>
                                        </p:tgtEl>
                                        <p:attrNameLst>
                                          <p:attrName>ppt_x</p:attrName>
                                        </p:attrNameLst>
                                      </p:cBhvr>
                                      <p:tavLst>
                                        <p:tav tm="0">
                                          <p:val>
                                            <p:strVal val="#ppt_x"/>
                                          </p:val>
                                        </p:tav>
                                        <p:tav tm="100000">
                                          <p:val>
                                            <p:strVal val="#ppt_x"/>
                                          </p:val>
                                        </p:tav>
                                      </p:tavLst>
                                    </p:anim>
                                    <p:anim calcmode="lin" valueType="num">
                                      <p:cBhvr additive="base">
                                        <p:cTn id="20" dur="500" fill="hold"/>
                                        <p:tgtEl>
                                          <p:spTgt spid="106499"/>
                                        </p:tgtEl>
                                        <p:attrNameLst>
                                          <p:attrName>ppt_y</p:attrName>
                                        </p:attrNameLst>
                                      </p:cBhvr>
                                      <p:tavLst>
                                        <p:tav tm="0">
                                          <p:val>
                                            <p:strVal val="1+#ppt_h/2"/>
                                          </p:val>
                                        </p:tav>
                                        <p:tav tm="100000">
                                          <p:val>
                                            <p:strVal val="#ppt_y"/>
                                          </p:val>
                                        </p:tav>
                                      </p:tavLst>
                                    </p:anim>
                                  </p:childTnLst>
                                </p:cTn>
                              </p:par>
                              <p:par>
                                <p:cTn id="21" presetID="2" presetClass="entr" presetSubtype="4" dur="500" fill="hold" nodeType="withEffect">
                                  <p:stCondLst>
                                    <p:cond delay="0"/>
                                  </p:stCondLst>
                                  <p:childTnLst>
                                    <p:set>
                                      <p:cBhvr>
                                        <p:cTn id="22" dur="1" fill="hold">
                                          <p:stCondLst>
                                            <p:cond delay="0"/>
                                          </p:stCondLst>
                                        </p:cTn>
                                        <p:tgtEl>
                                          <p:spTgt spid="106499"/>
                                        </p:tgtEl>
                                        <p:attrNameLst>
                                          <p:attrName>style.visibility</p:attrName>
                                        </p:attrNameLst>
                                      </p:cBhvr>
                                      <p:to>
                                        <p:strVal val="visible"/>
                                      </p:to>
                                    </p:set>
                                    <p:anim calcmode="lin" valueType="num">
                                      <p:cBhvr additive="base">
                                        <p:cTn id="23" dur="500" fill="hold"/>
                                        <p:tgtEl>
                                          <p:spTgt spid="106499"/>
                                        </p:tgtEl>
                                        <p:attrNameLst>
                                          <p:attrName>ppt_x</p:attrName>
                                        </p:attrNameLst>
                                      </p:cBhvr>
                                      <p:tavLst>
                                        <p:tav tm="0">
                                          <p:val>
                                            <p:strVal val="#ppt_x"/>
                                          </p:val>
                                        </p:tav>
                                        <p:tav tm="100000">
                                          <p:val>
                                            <p:strVal val="#ppt_x"/>
                                          </p:val>
                                        </p:tav>
                                      </p:tavLst>
                                    </p:anim>
                                    <p:anim calcmode="lin" valueType="num">
                                      <p:cBhvr additive="base">
                                        <p:cTn id="24" dur="500" fill="hold"/>
                                        <p:tgtEl>
                                          <p:spTgt spid="106499"/>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afterGroup">
                            <p:stCondLst>
                              <p:cond delay="0"/>
                            </p:stCondLst>
                            <p:childTnLst>
                              <p:par>
                                <p:cTn id="27" presetID="2" presetClass="entr" presetSubtype="4" dur="500" fill="hold" nodeType="clickEffect">
                                  <p:stCondLst>
                                    <p:cond delay="0"/>
                                  </p:stCondLst>
                                  <p:childTnLst>
                                    <p:set>
                                      <p:cBhvr>
                                        <p:cTn id="28" dur="1" fill="hold">
                                          <p:stCondLst>
                                            <p:cond delay="0"/>
                                          </p:stCondLst>
                                        </p:cTn>
                                        <p:tgtEl>
                                          <p:spTgt spid="106499"/>
                                        </p:tgtEl>
                                        <p:attrNameLst>
                                          <p:attrName>style.visibility</p:attrName>
                                        </p:attrNameLst>
                                      </p:cBhvr>
                                      <p:to>
                                        <p:strVal val="visible"/>
                                      </p:to>
                                    </p:set>
                                    <p:anim calcmode="lin" valueType="num">
                                      <p:cBhvr additive="base">
                                        <p:cTn id="29" dur="500" fill="hold"/>
                                        <p:tgtEl>
                                          <p:spTgt spid="106499"/>
                                        </p:tgtEl>
                                        <p:attrNameLst>
                                          <p:attrName>ppt_x</p:attrName>
                                        </p:attrNameLst>
                                      </p:cBhvr>
                                      <p:tavLst>
                                        <p:tav tm="0">
                                          <p:val>
                                            <p:strVal val="#ppt_x"/>
                                          </p:val>
                                        </p:tav>
                                        <p:tav tm="100000">
                                          <p:val>
                                            <p:strVal val="#ppt_x"/>
                                          </p:val>
                                        </p:tav>
                                      </p:tavLst>
                                    </p:anim>
                                    <p:anim calcmode="lin" valueType="num">
                                      <p:cBhvr additive="base">
                                        <p:cTn id="30" dur="500" fill="hold"/>
                                        <p:tgtEl>
                                          <p:spTgt spid="106499"/>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afterGroup">
                            <p:stCondLst>
                              <p:cond delay="0"/>
                            </p:stCondLst>
                            <p:childTnLst>
                              <p:par>
                                <p:cTn id="33" presetID="2" presetClass="entr" presetSubtype="4" dur="500" fill="hold" nodeType="clickEffect">
                                  <p:stCondLst>
                                    <p:cond delay="0"/>
                                  </p:stCondLst>
                                  <p:childTnLst>
                                    <p:set>
                                      <p:cBhvr>
                                        <p:cTn id="34" dur="1" fill="hold">
                                          <p:stCondLst>
                                            <p:cond delay="0"/>
                                          </p:stCondLst>
                                        </p:cTn>
                                        <p:tgtEl>
                                          <p:spTgt spid="106499"/>
                                        </p:tgtEl>
                                        <p:attrNameLst>
                                          <p:attrName>style.visibility</p:attrName>
                                        </p:attrNameLst>
                                      </p:cBhvr>
                                      <p:to>
                                        <p:strVal val="visible"/>
                                      </p:to>
                                    </p:set>
                                    <p:anim calcmode="lin" valueType="num">
                                      <p:cBhvr additive="base">
                                        <p:cTn id="35" dur="500" fill="hold"/>
                                        <p:tgtEl>
                                          <p:spTgt spid="106499"/>
                                        </p:tgtEl>
                                        <p:attrNameLst>
                                          <p:attrName>ppt_x</p:attrName>
                                        </p:attrNameLst>
                                      </p:cBhvr>
                                      <p:tavLst>
                                        <p:tav tm="0">
                                          <p:val>
                                            <p:strVal val="#ppt_x"/>
                                          </p:val>
                                        </p:tav>
                                        <p:tav tm="100000">
                                          <p:val>
                                            <p:strVal val="#ppt_x"/>
                                          </p:val>
                                        </p:tav>
                                      </p:tavLst>
                                    </p:anim>
                                    <p:anim calcmode="lin" valueType="num">
                                      <p:cBhvr additive="base">
                                        <p:cTn id="36" dur="500" fill="hold"/>
                                        <p:tgtEl>
                                          <p:spTgt spid="106499"/>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afterGroup">
                            <p:stCondLst>
                              <p:cond delay="0"/>
                            </p:stCondLst>
                            <p:childTnLst>
                              <p:par>
                                <p:cTn id="39" presetID="2" presetClass="entr" presetSubtype="4" dur="500" fill="hold" nodeType="clickEffect">
                                  <p:stCondLst>
                                    <p:cond delay="0"/>
                                  </p:stCondLst>
                                  <p:childTnLst>
                                    <p:set>
                                      <p:cBhvr>
                                        <p:cTn id="40" dur="1" fill="hold">
                                          <p:stCondLst>
                                            <p:cond delay="0"/>
                                          </p:stCondLst>
                                        </p:cTn>
                                        <p:tgtEl>
                                          <p:spTgt spid="106499"/>
                                        </p:tgtEl>
                                        <p:attrNameLst>
                                          <p:attrName>style.visibility</p:attrName>
                                        </p:attrNameLst>
                                      </p:cBhvr>
                                      <p:to>
                                        <p:strVal val="visible"/>
                                      </p:to>
                                    </p:set>
                                    <p:anim calcmode="lin" valueType="num">
                                      <p:cBhvr additive="base">
                                        <p:cTn id="41" dur="500" fill="hold"/>
                                        <p:tgtEl>
                                          <p:spTgt spid="106499"/>
                                        </p:tgtEl>
                                        <p:attrNameLst>
                                          <p:attrName>ppt_x</p:attrName>
                                        </p:attrNameLst>
                                      </p:cBhvr>
                                      <p:tavLst>
                                        <p:tav tm="0">
                                          <p:val>
                                            <p:strVal val="#ppt_x"/>
                                          </p:val>
                                        </p:tav>
                                        <p:tav tm="100000">
                                          <p:val>
                                            <p:strVal val="#ppt_x"/>
                                          </p:val>
                                        </p:tav>
                                      </p:tavLst>
                                    </p:anim>
                                    <p:anim calcmode="lin" valueType="num">
                                      <p:cBhvr additive="base">
                                        <p:cTn id="42" dur="500" fill="hold"/>
                                        <p:tgtEl>
                                          <p:spTgt spid="106499"/>
                                        </p:tgtEl>
                                        <p:attrNameLst>
                                          <p:attrName>ppt_y</p:attrName>
                                        </p:attrNameLst>
                                      </p:cBhvr>
                                      <p:tavLst>
                                        <p:tav tm="0">
                                          <p:val>
                                            <p:strVal val="1+#ppt_h/2"/>
                                          </p:val>
                                        </p:tav>
                                        <p:tav tm="100000">
                                          <p:val>
                                            <p:strVal val="#ppt_y"/>
                                          </p:val>
                                        </p:tav>
                                      </p:tavLst>
                                    </p:anim>
                                  </p:childTnLst>
                                </p:cTn>
                              </p:par>
                              <p:par>
                                <p:cTn id="43" presetID="2" presetClass="entr" presetSubtype="4" dur="500" fill="hold" nodeType="withEffect">
                                  <p:stCondLst>
                                    <p:cond delay="0"/>
                                  </p:stCondLst>
                                  <p:childTnLst>
                                    <p:set>
                                      <p:cBhvr>
                                        <p:cTn id="44" dur="1" fill="hold">
                                          <p:stCondLst>
                                            <p:cond delay="0"/>
                                          </p:stCondLst>
                                        </p:cTn>
                                        <p:tgtEl>
                                          <p:spTgt spid="106499"/>
                                        </p:tgtEl>
                                        <p:attrNameLst>
                                          <p:attrName>style.visibility</p:attrName>
                                        </p:attrNameLst>
                                      </p:cBhvr>
                                      <p:to>
                                        <p:strVal val="visible"/>
                                      </p:to>
                                    </p:set>
                                    <p:anim calcmode="lin" valueType="num">
                                      <p:cBhvr additive="base">
                                        <p:cTn id="45" dur="500" fill="hold"/>
                                        <p:tgtEl>
                                          <p:spTgt spid="106499"/>
                                        </p:tgtEl>
                                        <p:attrNameLst>
                                          <p:attrName>ppt_x</p:attrName>
                                        </p:attrNameLst>
                                      </p:cBhvr>
                                      <p:tavLst>
                                        <p:tav tm="0">
                                          <p:val>
                                            <p:strVal val="#ppt_x"/>
                                          </p:val>
                                        </p:tav>
                                        <p:tav tm="100000">
                                          <p:val>
                                            <p:strVal val="#ppt_x"/>
                                          </p:val>
                                        </p:tav>
                                      </p:tavLst>
                                    </p:anim>
                                    <p:anim calcmode="lin" valueType="num">
                                      <p:cBhvr additive="base">
                                        <p:cTn id="46" dur="500" fill="hold"/>
                                        <p:tgtEl>
                                          <p:spTgt spid="106499"/>
                                        </p:tgtEl>
                                        <p:attrNameLst>
                                          <p:attrName>ppt_y</p:attrName>
                                        </p:attrNameLst>
                                      </p:cBhvr>
                                      <p:tavLst>
                                        <p:tav tm="0">
                                          <p:val>
                                            <p:strVal val="1+#ppt_h/2"/>
                                          </p:val>
                                        </p:tav>
                                        <p:tav tm="100000">
                                          <p:val>
                                            <p:strVal val="#ppt_y"/>
                                          </p:val>
                                        </p:tav>
                                      </p:tavLst>
                                    </p:anim>
                                  </p:childTnLst>
                                </p:cTn>
                              </p:par>
                              <p:par>
                                <p:cTn id="47" presetID="2" presetClass="entr" presetSubtype="4" dur="500" fill="hold" nodeType="withEffect">
                                  <p:stCondLst>
                                    <p:cond delay="0"/>
                                  </p:stCondLst>
                                  <p:childTnLst>
                                    <p:set>
                                      <p:cBhvr>
                                        <p:cTn id="48" dur="1" fill="hold">
                                          <p:stCondLst>
                                            <p:cond delay="0"/>
                                          </p:stCondLst>
                                        </p:cTn>
                                        <p:tgtEl>
                                          <p:spTgt spid="106499"/>
                                        </p:tgtEl>
                                        <p:attrNameLst>
                                          <p:attrName>style.visibility</p:attrName>
                                        </p:attrNameLst>
                                      </p:cBhvr>
                                      <p:to>
                                        <p:strVal val="visible"/>
                                      </p:to>
                                    </p:set>
                                    <p:anim calcmode="lin" valueType="num">
                                      <p:cBhvr additive="base">
                                        <p:cTn id="49" dur="500" fill="hold"/>
                                        <p:tgtEl>
                                          <p:spTgt spid="106499"/>
                                        </p:tgtEl>
                                        <p:attrNameLst>
                                          <p:attrName>ppt_x</p:attrName>
                                        </p:attrNameLst>
                                      </p:cBhvr>
                                      <p:tavLst>
                                        <p:tav tm="0">
                                          <p:val>
                                            <p:strVal val="#ppt_x"/>
                                          </p:val>
                                        </p:tav>
                                        <p:tav tm="100000">
                                          <p:val>
                                            <p:strVal val="#ppt_x"/>
                                          </p:val>
                                        </p:tav>
                                      </p:tavLst>
                                    </p:anim>
                                    <p:anim calcmode="lin" valueType="num">
                                      <p:cBhvr additive="base">
                                        <p:cTn id="50" dur="500" fill="hold"/>
                                        <p:tgtEl>
                                          <p:spTgt spid="106499"/>
                                        </p:tgtEl>
                                        <p:attrNameLst>
                                          <p:attrName>ppt_y</p:attrName>
                                        </p:attrNameLst>
                                      </p:cBhvr>
                                      <p:tavLst>
                                        <p:tav tm="0">
                                          <p:val>
                                            <p:strVal val="1+#ppt_h/2"/>
                                          </p:val>
                                        </p:tav>
                                        <p:tav tm="100000">
                                          <p:val>
                                            <p:strVal val="#ppt_y"/>
                                          </p:val>
                                        </p:tav>
                                      </p:tavLst>
                                    </p:anim>
                                  </p:childTnLst>
                                </p:cTn>
                              </p:par>
                              <p:par>
                                <p:cTn id="51" presetID="2" presetClass="entr" presetSubtype="4" dur="500" fill="hold" nodeType="withEffect">
                                  <p:stCondLst>
                                    <p:cond delay="0"/>
                                  </p:stCondLst>
                                  <p:childTnLst>
                                    <p:set>
                                      <p:cBhvr>
                                        <p:cTn id="52" dur="1" fill="hold">
                                          <p:stCondLst>
                                            <p:cond delay="0"/>
                                          </p:stCondLst>
                                        </p:cTn>
                                        <p:tgtEl>
                                          <p:spTgt spid="106499"/>
                                        </p:tgtEl>
                                        <p:attrNameLst>
                                          <p:attrName>style.visibility</p:attrName>
                                        </p:attrNameLst>
                                      </p:cBhvr>
                                      <p:to>
                                        <p:strVal val="visible"/>
                                      </p:to>
                                    </p:set>
                                    <p:anim calcmode="lin" valueType="num">
                                      <p:cBhvr additive="base">
                                        <p:cTn id="53" dur="500" fill="hold"/>
                                        <p:tgtEl>
                                          <p:spTgt spid="106499"/>
                                        </p:tgtEl>
                                        <p:attrNameLst>
                                          <p:attrName>ppt_x</p:attrName>
                                        </p:attrNameLst>
                                      </p:cBhvr>
                                      <p:tavLst>
                                        <p:tav tm="0">
                                          <p:val>
                                            <p:strVal val="#ppt_x"/>
                                          </p:val>
                                        </p:tav>
                                        <p:tav tm="100000">
                                          <p:val>
                                            <p:strVal val="#ppt_x"/>
                                          </p:val>
                                        </p:tav>
                                      </p:tavLst>
                                    </p:anim>
                                    <p:anim calcmode="lin" valueType="num">
                                      <p:cBhvr additive="base">
                                        <p:cTn id="54" dur="500" fill="hold"/>
                                        <p:tgtEl>
                                          <p:spTgt spid="1064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0834" name="Rectangle 2"/>
          <p:cNvSpPr>
            <a:spLocks noGrp="1" noChangeArrowheads="1"/>
          </p:cNvSpPr>
          <p:nvPr>
            <p:ph type="title"/>
          </p:nvPr>
        </p:nvSpPr>
        <p:spPr>
          <a:xfrm>
            <a:off x="613410" y="167640"/>
            <a:ext cx="10515600" cy="629920"/>
          </a:xfrm>
        </p:spPr>
        <p:txBody>
          <a:bodyPr vert="horz" wrap="square" lIns="91440" tIns="45720" rIns="91440" bIns="45720" numCol="1" rtlCol="0" anchor="b" anchorCtr="0" compatLnSpc="1">
            <a:normAutofit fontScale="90000"/>
          </a:bodyPr>
          <a:lstStyle/>
          <a:p>
            <a:pPr lvl="0" algn="l" fontAlgn="base">
              <a:lnSpc>
                <a:spcPct val="100000"/>
              </a:lnSpc>
              <a:buClrTx/>
              <a:buSzTx/>
              <a:buFontTx/>
              <a:defRPr/>
            </a:pPr>
            <a:r>
              <a:rPr lang="zh-CN" altLang="en-US" b="1" kern="0" noProof="0" smtClean="0">
                <a:ln>
                  <a:noFill/>
                </a:ln>
                <a:solidFill>
                  <a:srgbClr val="003366"/>
                </a:solidFill>
                <a:effectLst>
                  <a:outerShdw blurRad="38100" dist="38100" dir="2700000" algn="tl">
                    <a:srgbClr val="C0C0C0"/>
                  </a:outerShdw>
                </a:effectLst>
                <a:uLnTx/>
                <a:uFillTx/>
                <a:sym typeface="+mn-ea"/>
              </a:rPr>
              <a:t>二、存货周转速度分析</a:t>
            </a:r>
            <a:endParaRPr lang="zh-CN" altLang="en-US" b="1" kern="0" noProof="0" smtClean="0">
              <a:ln>
                <a:noFill/>
              </a:ln>
              <a:solidFill>
                <a:srgbClr val="003366"/>
              </a:solidFill>
              <a:effectLst>
                <a:outerShdw blurRad="38100" dist="38100" dir="2700000" algn="tl">
                  <a:srgbClr val="C0C0C0"/>
                </a:outerShdw>
              </a:effectLst>
              <a:uLnTx/>
              <a:uFillTx/>
              <a:sym typeface="+mn-ea"/>
            </a:endParaRPr>
          </a:p>
        </p:txBody>
      </p:sp>
      <p:sp>
        <p:nvSpPr>
          <p:cNvPr id="120835" name="Rectangle 3"/>
          <p:cNvSpPr>
            <a:spLocks noGrp="1" noChangeArrowheads="1"/>
          </p:cNvSpPr>
          <p:nvPr>
            <p:ph idx="1"/>
          </p:nvPr>
        </p:nvSpPr>
        <p:spPr>
          <a:xfrm>
            <a:off x="110490" y="3117215"/>
            <a:ext cx="11788140" cy="3329305"/>
          </a:xfrm>
        </p:spPr>
        <p:txBody>
          <a:bodyPr vert="horz" lIns="91440" tIns="45720" rIns="91440" bIns="45720" rtlCol="0">
            <a:normAutofit/>
          </a:bodyPr>
          <a:lstStyle/>
          <a:p>
            <a:pPr marL="342900" marR="0" lvl="0" indent="-342900" algn="l" defTabSz="914400" rtl="0" eaLnBrk="1" fontAlgn="auto" latinLnBrk="0" hangingPunct="1">
              <a:lnSpc>
                <a:spcPct val="120000"/>
              </a:lnSpc>
              <a:spcBef>
                <a:spcPts val="800"/>
              </a:spcBef>
              <a:spcAft>
                <a:spcPct val="0"/>
              </a:spcAft>
              <a:buClrTx/>
              <a:buSzTx/>
              <a:buFont typeface="Arial" pitchFamily="34" charset="0"/>
              <a:buNone/>
              <a:defRPr/>
            </a:pPr>
            <a:r>
              <a:rPr kumimoji="0" lang="zh-CN" altLang="en-US" sz="2800" b="1" i="0" u="none" strike="noStrike" kern="1200" cap="none" spc="0" normalizeH="0" baseline="0" noProof="0" smtClean="0">
                <a:ln>
                  <a:noFill/>
                </a:ln>
                <a:solidFill>
                  <a:schemeClr val="tx1"/>
                </a:solidFill>
                <a:effectLst/>
                <a:uLnTx/>
                <a:uFillTx/>
                <a:latin typeface="+mn-lt"/>
                <a:ea typeface="+mn-ea"/>
                <a:cs typeface="+mn-cs"/>
              </a:rPr>
              <a:t>     存货周转率：通常以存货平均余额与营业本钱的比率来表示。反映反映了存货的周转速度，是衡量企业生产经营各个环节中存货营运效率的综合指标。</a:t>
            </a:r>
          </a:p>
          <a:p>
            <a:pPr marL="342900" marR="0" lvl="0" indent="-342900" algn="l" defTabSz="914400" rtl="0" eaLnBrk="1" fontAlgn="auto" latinLnBrk="0" hangingPunct="1">
              <a:lnSpc>
                <a:spcPct val="120000"/>
              </a:lnSpc>
              <a:spcBef>
                <a:spcPts val="800"/>
              </a:spcBef>
              <a:spcAft>
                <a:spcPct val="0"/>
              </a:spcAft>
              <a:buClrTx/>
              <a:buSzTx/>
              <a:buFont typeface="Arial" pitchFamily="34" charset="0"/>
              <a:buNone/>
              <a:defRPr/>
            </a:pPr>
            <a:r>
              <a:rPr kumimoji="0" lang="zh-CN" altLang="en-US" sz="2800" b="1" i="0" u="none" strike="noStrike" kern="1200" cap="none" spc="0" normalizeH="0" baseline="0" noProof="0" smtClean="0">
                <a:ln>
                  <a:noFill/>
                </a:ln>
                <a:solidFill>
                  <a:schemeClr val="tx1"/>
                </a:solidFill>
                <a:effectLst/>
                <a:uLnTx/>
                <a:uFillTx/>
                <a:latin typeface="+mn-lt"/>
                <a:ea typeface="+mn-ea"/>
                <a:cs typeface="+mn-cs"/>
              </a:rPr>
              <a:t>    该指标越高，周转次数越高，说明企业存货周转速度越快，企业经营管理效益越高，资产流动性越强，盈利能力越强；否那么，存货的管理效益越低，存货占用资金多，盈利能力弱。</a:t>
            </a:r>
          </a:p>
        </p:txBody>
      </p:sp>
      <p:sp>
        <p:nvSpPr>
          <p:cNvPr id="2" name="矩形 1"/>
          <p:cNvSpPr/>
          <p:nvPr/>
        </p:nvSpPr>
        <p:spPr>
          <a:xfrm>
            <a:off x="263525" y="2131695"/>
            <a:ext cx="11665585" cy="985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just"/>
            <a:r>
              <a:rPr lang="zh-CN" altLang="en-US" sz="2800" b="1">
                <a:solidFill>
                  <a:srgbClr val="FF0000"/>
                </a:solidFill>
                <a:effectLst>
                  <a:outerShdw blurRad="38100" dist="38100" dir="2700000" algn="tl">
                    <a:srgbClr val="000000">
                      <a:alpha val="43137"/>
                    </a:srgbClr>
                  </a:outerShdw>
                </a:effectLst>
              </a:rPr>
              <a:t>存货平均余额=〔期初余额+期末余额〕/2；存货余额=账面价值+跌价准备</a:t>
            </a:r>
          </a:p>
        </p:txBody>
      </p:sp>
      <p:grpSp>
        <p:nvGrpSpPr>
          <p:cNvPr id="4" name="组合 3"/>
          <p:cNvGrpSpPr/>
          <p:nvPr/>
        </p:nvGrpSpPr>
        <p:grpSpPr>
          <a:xfrm>
            <a:off x="1473200" y="797560"/>
            <a:ext cx="8393430" cy="1295400"/>
            <a:chOff x="2320" y="1256"/>
            <a:chExt cx="13218" cy="2040"/>
          </a:xfrm>
        </p:grpSpPr>
        <p:pic>
          <p:nvPicPr>
            <p:cNvPr id="91139" name="Picture 3"/>
            <p:cNvPicPr>
              <a:picLocks noChangeAspect="1" noChangeArrowheads="1"/>
            </p:cNvPicPr>
            <p:nvPr/>
          </p:nvPicPr>
          <p:blipFill>
            <a:blip r:embed="rId2"/>
            <a:srcRect b="52926"/>
            <a:stretch>
              <a:fillRect/>
            </a:stretch>
          </p:blipFill>
          <p:spPr bwMode="auto">
            <a:xfrm>
              <a:off x="2320" y="1256"/>
              <a:ext cx="13219" cy="2041"/>
            </a:xfrm>
            <a:prstGeom prst="rect">
              <a:avLst/>
            </a:prstGeom>
            <a:noFill/>
            <a:ln w="9525">
              <a:noFill/>
              <a:miter lim="800000"/>
            </a:ln>
            <a:effectLst>
              <a:innerShdw blurRad="1219200" dist="2540000">
                <a:srgbClr val="FF0000"/>
              </a:innerShdw>
            </a:effectLst>
          </p:spPr>
        </p:pic>
        <p:sp>
          <p:nvSpPr>
            <p:cNvPr id="3" name="矩形 2"/>
            <p:cNvSpPr/>
            <p:nvPr/>
          </p:nvSpPr>
          <p:spPr>
            <a:xfrm>
              <a:off x="10368" y="1256"/>
              <a:ext cx="3936" cy="9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3300" b="1">
                  <a:solidFill>
                    <a:srgbClr val="FF0000"/>
                  </a:solidFill>
                  <a:effectLst>
                    <a:outerShdw blurRad="38100" dist="38100" dir="2700000" algn="tl">
                      <a:srgbClr val="000000">
                        <a:alpha val="43137"/>
                      </a:srgbClr>
                    </a:outerShdw>
                  </a:effectLst>
                </a:rPr>
                <a:t>营业成本</a:t>
              </a:r>
              <a:endParaRPr lang="zh-CN" altLang="en-US" sz="3300" b="1">
                <a:solidFill>
                  <a:srgbClr val="FF0000"/>
                </a:solidFill>
                <a:effectLst>
                  <a:outerShdw blurRad="38100" dist="38100" dir="2700000" algn="tl">
                    <a:srgbClr val="000000">
                      <a:alpha val="43137"/>
                    </a:srgbClr>
                  </a:outerShdw>
                </a:effectLst>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dur="50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dur="500" fill="hold" nodeType="clickEffect">
                                  <p:stCondLst>
                                    <p:cond delay="0"/>
                                  </p:stCondLst>
                                  <p:childTnLst>
                                    <p:set>
                                      <p:cBhvr>
                                        <p:cTn id="18" dur="1" fill="hold">
                                          <p:stCondLst>
                                            <p:cond delay="0"/>
                                          </p:stCondLst>
                                        </p:cTn>
                                        <p:tgtEl>
                                          <p:spTgt spid="120835"/>
                                        </p:tgtEl>
                                        <p:attrNameLst>
                                          <p:attrName>style.visibility</p:attrName>
                                        </p:attrNameLst>
                                      </p:cBhvr>
                                      <p:to>
                                        <p:strVal val="visible"/>
                                      </p:to>
                                    </p:set>
                                    <p:anim calcmode="lin" valueType="num">
                                      <p:cBhvr additive="base">
                                        <p:cTn id="19" dur="500" fill="hold"/>
                                        <p:tgtEl>
                                          <p:spTgt spid="120835"/>
                                        </p:tgtEl>
                                        <p:attrNameLst>
                                          <p:attrName>ppt_x</p:attrName>
                                        </p:attrNameLst>
                                      </p:cBhvr>
                                      <p:tavLst>
                                        <p:tav tm="0">
                                          <p:val>
                                            <p:strVal val="#ppt_x"/>
                                          </p:val>
                                        </p:tav>
                                        <p:tav tm="100000">
                                          <p:val>
                                            <p:strVal val="#ppt_x"/>
                                          </p:val>
                                        </p:tav>
                                      </p:tavLst>
                                    </p:anim>
                                    <p:anim calcmode="lin" valueType="num">
                                      <p:cBhvr additive="base">
                                        <p:cTn id="20" dur="500" fill="hold"/>
                                        <p:tgtEl>
                                          <p:spTgt spid="120835"/>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4" dur="500" fill="hold" nodeType="clickEffect">
                                  <p:stCondLst>
                                    <p:cond delay="0"/>
                                  </p:stCondLst>
                                  <p:childTnLst>
                                    <p:set>
                                      <p:cBhvr>
                                        <p:cTn id="24" dur="1" fill="hold">
                                          <p:stCondLst>
                                            <p:cond delay="0"/>
                                          </p:stCondLst>
                                        </p:cTn>
                                        <p:tgtEl>
                                          <p:spTgt spid="120835"/>
                                        </p:tgtEl>
                                        <p:attrNameLst>
                                          <p:attrName>style.visibility</p:attrName>
                                        </p:attrNameLst>
                                      </p:cBhvr>
                                      <p:to>
                                        <p:strVal val="visible"/>
                                      </p:to>
                                    </p:set>
                                    <p:anim calcmode="lin" valueType="num">
                                      <p:cBhvr additive="base">
                                        <p:cTn id="25" dur="500" fill="hold"/>
                                        <p:tgtEl>
                                          <p:spTgt spid="120835"/>
                                        </p:tgtEl>
                                        <p:attrNameLst>
                                          <p:attrName>ppt_x</p:attrName>
                                        </p:attrNameLst>
                                      </p:cBhvr>
                                      <p:tavLst>
                                        <p:tav tm="0">
                                          <p:val>
                                            <p:strVal val="#ppt_x"/>
                                          </p:val>
                                        </p:tav>
                                        <p:tav tm="100000">
                                          <p:val>
                                            <p:strVal val="#ppt_x"/>
                                          </p:val>
                                        </p:tav>
                                      </p:tavLst>
                                    </p:anim>
                                    <p:anim calcmode="lin" valueType="num">
                                      <p:cBhvr additive="base">
                                        <p:cTn id="26" dur="500" fill="hold"/>
                                        <p:tgtEl>
                                          <p:spTgt spid="1208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5601" name="Rectangle 3"/>
          <p:cNvSpPr>
            <a:spLocks noGrp="1"/>
          </p:cNvSpPr>
          <p:nvPr>
            <p:ph type="body" sz="half" idx="1"/>
          </p:nvPr>
        </p:nvSpPr>
        <p:spPr>
          <a:xfrm>
            <a:off x="614680" y="487680"/>
            <a:ext cx="10732135" cy="1583055"/>
          </a:xfrm>
        </p:spPr>
        <p:txBody>
          <a:bodyPr wrap="square" lIns="91440" tIns="45720" rIns="91440" bIns="45720" anchor="t"/>
          <a:lstStyle/>
          <a:p>
            <a:pPr>
              <a:lnSpc>
                <a:spcPct val="120000"/>
              </a:lnSpc>
            </a:pPr>
            <a:r>
              <a:rPr lang="zh-CN" altLang="en-US" sz="3200" b="1" kern="1200"/>
              <a:t>反映存货周转速度的另一个指标是</a:t>
            </a:r>
            <a:r>
              <a:rPr lang="zh-CN" altLang="en-US" sz="3200" b="1" u="sng" kern="1200">
                <a:solidFill>
                  <a:srgbClr val="FF0000"/>
                </a:solidFill>
              </a:rPr>
              <a:t>存货周转天数</a:t>
            </a:r>
            <a:r>
              <a:rPr lang="zh-CN" altLang="en-US" sz="3200" b="1" kern="1200">
                <a:solidFill>
                  <a:schemeClr val="tx1"/>
                </a:solidFill>
              </a:rPr>
              <a:t>，</a:t>
            </a:r>
            <a:r>
              <a:rPr lang="zh-CN" altLang="en-US" sz="3200" b="1" kern="1200"/>
              <a:t>其计算公式是：</a:t>
            </a:r>
          </a:p>
        </p:txBody>
      </p:sp>
      <p:graphicFrame>
        <p:nvGraphicFramePr>
          <p:cNvPr id="25602" name="Object 4"/>
          <p:cNvGraphicFramePr>
            <a:graphicFrameLocks noGrp="1" noChangeAspect="1"/>
          </p:cNvGraphicFramePr>
          <p:nvPr>
            <p:ph sz="half" idx="2"/>
          </p:nvPr>
        </p:nvGraphicFramePr>
        <p:xfrm>
          <a:off x="2494915" y="2070735"/>
          <a:ext cx="7202170" cy="2715895"/>
        </p:xfrm>
        <a:graphic>
          <a:graphicData uri="http://schemas.openxmlformats.org/presentationml/2006/ole">
            <mc:AlternateContent>
              <mc:Choice xmlns:v="urn:schemas-microsoft-com:vml" Requires="v">
                <p:oleObj spid="_x0000_s1039" r:id="rId2" progId="Equation.3">
                  <p:embed/>
                </p:oleObj>
              </mc:Choice>
              <mc:Fallback>
                <p:oleObj r:id="rId2" progId="Equation.3">
                  <p:embed/>
                  <p:pic>
                    <p:nvPicPr>
                      <p:cNvPr id="0" name="OLE substitute image"/>
                      <p:cNvPicPr/>
                      <p:nvPr/>
                    </p:nvPicPr>
                    <p:blipFill>
                      <a:blip r:embed="rId3"/>
                      <a:stretch>
                        <a:fillRect/>
                      </a:stretch>
                    </p:blipFill>
                    <p:spPr>
                      <a:xfrm>
                        <a:off x="2494915" y="2070735"/>
                        <a:ext cx="7202170" cy="2715895"/>
                      </a:xfrm>
                      <a:prstGeom prst="rect">
                        <a:avLst/>
                      </a:prstGeom>
                      <a:noFill/>
                      <a:ln w="38100">
                        <a:solidFill>
                          <a:srgbClr val="863204"/>
                        </a:solidFill>
                        <a:miter/>
                      </a:ln>
                    </p:spPr>
                  </p:pic>
                </p:oleObj>
              </mc:Fallback>
            </mc:AlternateContent>
          </a:graphicData>
        </a:graphic>
      </p:graphicFrame>
      <p:sp>
        <p:nvSpPr>
          <p:cNvPr id="120835" name="Rectangle 3"/>
          <p:cNvSpPr>
            <a:spLocks noGrp="1" noChangeArrowheads="1"/>
          </p:cNvSpPr>
          <p:nvPr/>
        </p:nvSpPr>
        <p:spPr>
          <a:xfrm>
            <a:off x="1530350" y="5201285"/>
            <a:ext cx="8545195" cy="666115"/>
          </a:xfrm>
          <a:prstGeom prst="rect">
            <a:avLst/>
          </a:prstGeom>
        </p:spPr>
        <p:txBody>
          <a:bodyPr vert="horz" lIns="91440" tIns="45720" rIns="91440" bIns="45720" rtlCol="0">
            <a:noAutofit/>
          </a:bodyPr>
          <a:lstStyle>
            <a:defPPr>
              <a:defRPr lang="zh-CN"/>
            </a:defPPr>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20000"/>
              </a:lnSpc>
              <a:spcBef>
                <a:spcPts val="800"/>
              </a:spcBef>
              <a:spcAft>
                <a:spcPct val="0"/>
              </a:spcAft>
              <a:buClrTx/>
              <a:buSzTx/>
              <a:buFont typeface="Arial" pitchFamily="34" charset="0"/>
              <a:buNone/>
              <a:defRPr/>
            </a:pPr>
            <a:r>
              <a:rPr kumimoji="0" lang="zh-CN" altLang="en-US" sz="3200" b="1" i="0" u="none" strike="noStrike" kern="1200" cap="none" spc="0" normalizeH="0" baseline="0" noProof="0" smtClean="0">
                <a:ln>
                  <a:noFill/>
                </a:ln>
                <a:solidFill>
                  <a:schemeClr val="tx1"/>
                </a:solidFill>
                <a:effectLst/>
                <a:uLnTx/>
                <a:uFillTx/>
                <a:latin typeface="+mn-lt"/>
                <a:ea typeface="+mn-ea"/>
                <a:cs typeface="+mn-cs"/>
              </a:rPr>
              <a:t>     </a:t>
            </a:r>
            <a:r>
              <a:rPr kumimoji="0" lang="zh-CN" altLang="en-US" sz="3200" b="1" i="0" u="none" strike="noStrike" kern="1200" cap="none" spc="0" normalizeH="0" baseline="0" noProof="0" smtClean="0">
                <a:ln>
                  <a:noFill/>
                </a:ln>
                <a:solidFill>
                  <a:srgbClr val="C00000"/>
                </a:solidFill>
                <a:effectLst/>
                <a:uLnTx/>
                <a:uFillTx/>
                <a:latin typeface="+mn-lt"/>
                <a:ea typeface="+mn-ea"/>
                <a:cs typeface="+mn-cs"/>
              </a:rPr>
              <a:t>存货</a:t>
            </a:r>
            <a:r>
              <a:rPr kumimoji="0" lang="zh-CN" altLang="en-US" sz="3200" b="1" i="0" u="none" strike="noStrike" kern="1200" cap="none" spc="0" normalizeH="0" baseline="0" noProof="0">
                <a:ln>
                  <a:noFill/>
                </a:ln>
                <a:solidFill>
                  <a:srgbClr val="C00000"/>
                </a:solidFill>
                <a:effectLst/>
                <a:uLnTx/>
                <a:uFillTx/>
                <a:latin typeface="+mn-lt"/>
                <a:ea typeface="+mn-ea"/>
                <a:cs typeface="+mn-cs"/>
              </a:rPr>
              <a:t>周转天数越小，说明存货周转速度越快。</a:t>
            </a:r>
            <a:endParaRPr kumimoji="0" lang="zh-CN" altLang="en-US" sz="3200" b="1" i="0" u="none" strike="noStrike" kern="1200" cap="none" spc="0" normalizeH="0" baseline="0" noProof="0">
              <a:ln>
                <a:noFill/>
              </a:ln>
              <a:solidFill>
                <a:srgbClr val="C00000"/>
              </a:solidFill>
              <a:effectLst/>
              <a:uLnTx/>
              <a:uFillTx/>
              <a:latin typeface="+mn-lt"/>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25601">
                                            <p:txEl>
                                              <p:pRg st="0" end="0"/>
                                            </p:txEl>
                                          </p:spTgt>
                                        </p:tgtEl>
                                        <p:attrNameLst>
                                          <p:attrName>style.visibility</p:attrName>
                                        </p:attrNameLst>
                                      </p:cBhvr>
                                      <p:to>
                                        <p:strVal val="visible"/>
                                      </p:to>
                                    </p:set>
                                    <p:anim calcmode="lin" valueType="num">
                                      <p:cBhvr additive="base">
                                        <p:cTn id="7" dur="500" fill="hold"/>
                                        <p:tgtEl>
                                          <p:spTgt spid="2560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60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dur="500" fill="hold" nodeType="clickEffect">
                                  <p:stCondLst>
                                    <p:cond delay="0"/>
                                  </p:stCondLst>
                                  <p:childTnLst>
                                    <p:set>
                                      <p:cBhvr>
                                        <p:cTn id="12" dur="1" fill="hold">
                                          <p:stCondLst>
                                            <p:cond delay="0"/>
                                          </p:stCondLst>
                                        </p:cTn>
                                        <p:tgtEl>
                                          <p:spTgt spid="25602"/>
                                        </p:tgtEl>
                                        <p:attrNameLst>
                                          <p:attrName>style.visibility</p:attrName>
                                        </p:attrNameLst>
                                      </p:cBhvr>
                                      <p:to>
                                        <p:strVal val="visible"/>
                                      </p:to>
                                    </p:set>
                                    <p:anim calcmode="lin" valueType="num">
                                      <p:cBhvr additive="base">
                                        <p:cTn id="13" dur="500" fill="hold"/>
                                        <p:tgtEl>
                                          <p:spTgt spid="25602"/>
                                        </p:tgtEl>
                                        <p:attrNameLst>
                                          <p:attrName>ppt_x</p:attrName>
                                        </p:attrNameLst>
                                      </p:cBhvr>
                                      <p:tavLst>
                                        <p:tav tm="0">
                                          <p:val>
                                            <p:strVal val="#ppt_x"/>
                                          </p:val>
                                        </p:tav>
                                        <p:tav tm="100000">
                                          <p:val>
                                            <p:strVal val="#ppt_x"/>
                                          </p:val>
                                        </p:tav>
                                      </p:tavLst>
                                    </p:anim>
                                    <p:anim calcmode="lin" valueType="num">
                                      <p:cBhvr additive="base">
                                        <p:cTn id="14" dur="500" fill="hold"/>
                                        <p:tgtEl>
                                          <p:spTgt spid="2560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dur="500" fill="hold" nodeType="clickEffect">
                                  <p:stCondLst>
                                    <p:cond delay="0"/>
                                  </p:stCondLst>
                                  <p:childTnLst>
                                    <p:set>
                                      <p:cBhvr>
                                        <p:cTn id="18" dur="1" fill="hold">
                                          <p:stCondLst>
                                            <p:cond delay="0"/>
                                          </p:stCondLst>
                                        </p:cTn>
                                        <p:tgtEl>
                                          <p:spTgt spid="120835">
                                            <p:txEl>
                                              <p:pRg st="0" end="0"/>
                                            </p:txEl>
                                          </p:spTgt>
                                        </p:tgtEl>
                                        <p:attrNameLst>
                                          <p:attrName>style.visibility</p:attrName>
                                        </p:attrNameLst>
                                      </p:cBhvr>
                                      <p:to>
                                        <p:strVal val="visible"/>
                                      </p:to>
                                    </p:set>
                                    <p:anim calcmode="lin" valueType="num">
                                      <p:cBhvr additive="base">
                                        <p:cTn id="19" dur="500" fill="hold"/>
                                        <p:tgtEl>
                                          <p:spTgt spid="12083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083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1" grpId="0" build="p"/>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3793" name="Rectangle 3"/>
          <p:cNvSpPr>
            <a:spLocks noGrp="1"/>
          </p:cNvSpPr>
          <p:nvPr>
            <p:ph type="body" sz="half" idx="1"/>
          </p:nvPr>
        </p:nvSpPr>
        <p:spPr>
          <a:xfrm>
            <a:off x="518795" y="346710"/>
            <a:ext cx="11153775" cy="2016125"/>
          </a:xfrm>
        </p:spPr>
        <p:txBody>
          <a:bodyPr wrap="square" lIns="91440" tIns="45720" rIns="91440" bIns="45720" anchor="t"/>
          <a:lstStyle/>
          <a:p>
            <a:pPr marL="0" indent="0">
              <a:lnSpc>
                <a:spcPct val="120000"/>
              </a:lnSpc>
              <a:buNone/>
            </a:pPr>
            <a:r>
              <a:rPr lang="zh-CN" altLang="en-US" sz="2800" b="1" kern="1200"/>
              <a:t>存货按其性质可以分为：</a:t>
            </a:r>
            <a:r>
              <a:rPr lang="zh-CN" altLang="en-US" sz="2800" b="1" kern="1200">
                <a:solidFill>
                  <a:srgbClr val="FF0000"/>
                </a:solidFill>
              </a:rPr>
              <a:t>材料存货</a:t>
            </a:r>
            <a:r>
              <a:rPr lang="zh-CN" altLang="en-US" sz="2800" b="1" kern="1200"/>
              <a:t>、</a:t>
            </a:r>
            <a:r>
              <a:rPr lang="zh-CN" altLang="en-US" sz="2800" b="1" kern="1200">
                <a:solidFill>
                  <a:srgbClr val="FF0000"/>
                </a:solidFill>
              </a:rPr>
              <a:t>在产品存货</a:t>
            </a:r>
            <a:r>
              <a:rPr lang="zh-CN" altLang="en-US" sz="2800" b="1" kern="1200"/>
              <a:t>和</a:t>
            </a:r>
            <a:r>
              <a:rPr lang="zh-CN" altLang="en-US" sz="2800" b="1" kern="1200">
                <a:solidFill>
                  <a:srgbClr val="FF0000"/>
                </a:solidFill>
              </a:rPr>
              <a:t>产成品存货</a:t>
            </a:r>
            <a:r>
              <a:rPr lang="zh-CN" altLang="en-US" sz="2800" b="1" kern="1200"/>
              <a:t>。</a:t>
            </a:r>
          </a:p>
          <a:p>
            <a:pPr marL="0" indent="0">
              <a:lnSpc>
                <a:spcPct val="120000"/>
              </a:lnSpc>
              <a:buNone/>
            </a:pPr>
            <a:r>
              <a:rPr lang="zh-CN" altLang="en-US" sz="2800" b="1" kern="1200"/>
              <a:t>存货周转率又可以分为：</a:t>
            </a:r>
            <a:r>
              <a:rPr lang="zh-CN" altLang="en-US" sz="2800" b="1" u="sng" kern="1200">
                <a:solidFill>
                  <a:srgbClr val="0070C0"/>
                </a:solidFill>
              </a:rPr>
              <a:t>材料周转率</a:t>
            </a:r>
            <a:r>
              <a:rPr lang="zh-CN" altLang="en-US" sz="2800" b="1" kern="1200">
                <a:solidFill>
                  <a:srgbClr val="0070C0"/>
                </a:solidFill>
              </a:rPr>
              <a:t>、</a:t>
            </a:r>
            <a:r>
              <a:rPr lang="zh-CN" altLang="en-US" sz="2800" b="1" u="sng" kern="1200">
                <a:solidFill>
                  <a:srgbClr val="0070C0"/>
                </a:solidFill>
              </a:rPr>
              <a:t>在产品周转率</a:t>
            </a:r>
            <a:r>
              <a:rPr lang="zh-CN" altLang="en-US" sz="2800" b="1" kern="1200"/>
              <a:t>和</a:t>
            </a:r>
            <a:r>
              <a:rPr lang="zh-CN" altLang="en-US" sz="2800" b="1" u="sng" kern="1200">
                <a:solidFill>
                  <a:srgbClr val="0070C0"/>
                </a:solidFill>
              </a:rPr>
              <a:t>产成品周转</a:t>
            </a:r>
            <a:r>
              <a:rPr lang="zh-CN" altLang="en-US" sz="2800" b="1" kern="1200">
                <a:solidFill>
                  <a:srgbClr val="0070C0"/>
                </a:solidFill>
              </a:rPr>
              <a:t>率。</a:t>
            </a:r>
            <a:r>
              <a:rPr lang="zh-CN" altLang="en-US" sz="2800" b="1" kern="1200"/>
              <a:t>其计算公式分别为：</a:t>
            </a:r>
          </a:p>
        </p:txBody>
      </p:sp>
      <p:graphicFrame>
        <p:nvGraphicFramePr>
          <p:cNvPr id="33794" name="Object 4"/>
          <p:cNvGraphicFramePr>
            <a:graphicFrameLocks noGrp="1" noChangeAspect="1"/>
          </p:cNvGraphicFramePr>
          <p:nvPr>
            <p:ph sz="half" idx="2"/>
          </p:nvPr>
        </p:nvGraphicFramePr>
        <p:xfrm>
          <a:off x="1417320" y="2468245"/>
          <a:ext cx="9434195" cy="3224530"/>
        </p:xfrm>
        <a:graphic>
          <a:graphicData uri="http://schemas.openxmlformats.org/presentationml/2006/ole">
            <mc:AlternateContent>
              <mc:Choice xmlns:v="urn:schemas-microsoft-com:vml" Requires="v">
                <p:oleObj spid="_x0000_s1040" r:id="rId2" progId="Equation.3">
                  <p:embed/>
                </p:oleObj>
              </mc:Choice>
              <mc:Fallback>
                <p:oleObj r:id="rId2" progId="Equation.3">
                  <p:embed/>
                  <p:pic>
                    <p:nvPicPr>
                      <p:cNvPr id="0" name="OLE substitute image"/>
                      <p:cNvPicPr/>
                      <p:nvPr/>
                    </p:nvPicPr>
                    <p:blipFill>
                      <a:blip r:embed="rId3"/>
                      <a:stretch>
                        <a:fillRect/>
                      </a:stretch>
                    </p:blipFill>
                    <p:spPr>
                      <a:xfrm>
                        <a:off x="1417320" y="2468245"/>
                        <a:ext cx="9434195" cy="3224530"/>
                      </a:xfrm>
                      <a:prstGeom prst="rect">
                        <a:avLst/>
                      </a:prstGeom>
                      <a:noFill/>
                      <a:ln w="31750">
                        <a:solidFill>
                          <a:srgbClr val="863204"/>
                        </a:solid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3793">
                                            <p:txEl>
                                              <p:pRg st="0" end="0"/>
                                            </p:txEl>
                                          </p:spTgt>
                                        </p:tgtEl>
                                        <p:attrNameLst>
                                          <p:attrName>style.visibility</p:attrName>
                                        </p:attrNameLst>
                                      </p:cBhvr>
                                      <p:to>
                                        <p:strVal val="visible"/>
                                      </p:to>
                                    </p:set>
                                    <p:animEffect transition="in" filter="blinds(horizontal)">
                                      <p:cBhvr>
                                        <p:cTn id="7" dur="500"/>
                                        <p:tgtEl>
                                          <p:spTgt spid="33793">
                                            <p:txEl>
                                              <p:pRg st="0" end="0"/>
                                            </p:txEl>
                                          </p:spTgt>
                                        </p:tgtEl>
                                      </p:cBhvr>
                                    </p:animEffect>
                                  </p:childTnLst>
                                </p:cTn>
                              </p:par>
                              <p:par>
                                <p:cTn id="8" presetID="3" presetClass="entr" presetSubtype="10" dur="500" fill="hold" nodeType="withEffect">
                                  <p:stCondLst>
                                    <p:cond delay="0"/>
                                  </p:stCondLst>
                                  <p:childTnLst>
                                    <p:set>
                                      <p:cBhvr>
                                        <p:cTn id="9" dur="1" fill="hold">
                                          <p:stCondLst>
                                            <p:cond delay="0"/>
                                          </p:stCondLst>
                                        </p:cTn>
                                        <p:tgtEl>
                                          <p:spTgt spid="33793">
                                            <p:txEl>
                                              <p:pRg st="1" end="1"/>
                                            </p:txEl>
                                          </p:spTgt>
                                        </p:tgtEl>
                                        <p:attrNameLst>
                                          <p:attrName>style.visibility</p:attrName>
                                        </p:attrNameLst>
                                      </p:cBhvr>
                                      <p:to>
                                        <p:strVal val="visible"/>
                                      </p:to>
                                    </p:set>
                                    <p:animEffect transition="in" filter="blinds(horizontal)">
                                      <p:cBhvr>
                                        <p:cTn id="10" dur="500"/>
                                        <p:tgtEl>
                                          <p:spTgt spid="33793">
                                            <p:txEl>
                                              <p:pRg st="1" end="1"/>
                                            </p:txEl>
                                          </p:spTgt>
                                        </p:tgtEl>
                                      </p:cBhvr>
                                    </p:animEffect>
                                  </p:childTnLst>
                                </p:cTn>
                              </p:par>
                            </p:childTnLst>
                          </p:cTn>
                        </p:par>
                      </p:childTnLst>
                    </p:cTn>
                  </p:par>
                  <p:par>
                    <p:cTn id="11" fill="hold" nodeType="clickPar">
                      <p:stCondLst>
                        <p:cond delay="indefinite"/>
                      </p:stCondLst>
                      <p:childTnLst>
                        <p:par>
                          <p:cTn id="12" fill="hold" nodeType="afterGroup">
                            <p:stCondLst>
                              <p:cond delay="0"/>
                            </p:stCondLst>
                            <p:childTnLst>
                              <p:par>
                                <p:cTn id="13" presetID="2" presetClass="entr" presetSubtype="4" dur="500" fill="hold" nodeType="clickEffect">
                                  <p:stCondLst>
                                    <p:cond delay="0"/>
                                  </p:stCondLst>
                                  <p:childTnLst>
                                    <p:set>
                                      <p:cBhvr>
                                        <p:cTn id="14" dur="1" fill="hold">
                                          <p:stCondLst>
                                            <p:cond delay="0"/>
                                          </p:stCondLst>
                                        </p:cTn>
                                        <p:tgtEl>
                                          <p:spTgt spid="33794"/>
                                        </p:tgtEl>
                                        <p:attrNameLst>
                                          <p:attrName>style.visibility</p:attrName>
                                        </p:attrNameLst>
                                      </p:cBhvr>
                                      <p:to>
                                        <p:strVal val="visible"/>
                                      </p:to>
                                    </p:set>
                                    <p:anim calcmode="lin" valueType="num">
                                      <p:cBhvr additive="base">
                                        <p:cTn id="15" dur="500" fill="hold"/>
                                        <p:tgtEl>
                                          <p:spTgt spid="33794"/>
                                        </p:tgtEl>
                                        <p:attrNameLst>
                                          <p:attrName>ppt_x</p:attrName>
                                        </p:attrNameLst>
                                      </p:cBhvr>
                                      <p:tavLst>
                                        <p:tav tm="0">
                                          <p:val>
                                            <p:strVal val="#ppt_x"/>
                                          </p:val>
                                        </p:tav>
                                        <p:tav tm="100000">
                                          <p:val>
                                            <p:strVal val="#ppt_x"/>
                                          </p:val>
                                        </p:tav>
                                      </p:tavLst>
                                    </p:anim>
                                    <p:anim calcmode="lin" valueType="num">
                                      <p:cBhvr additive="base">
                                        <p:cTn id="16" dur="500" fill="hold"/>
                                        <p:tgtEl>
                                          <p:spTgt spid="337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2769" name="文本占位符 2"/>
          <p:cNvSpPr>
            <a:spLocks noGrp="1"/>
          </p:cNvSpPr>
          <p:nvPr>
            <p:ph type="body" sz="half" idx="1"/>
          </p:nvPr>
        </p:nvSpPr>
        <p:spPr>
          <a:xfrm>
            <a:off x="677545" y="1247775"/>
            <a:ext cx="11245850" cy="3613150"/>
          </a:xfrm>
        </p:spPr>
        <p:txBody>
          <a:bodyPr anchor="t">
            <a:normAutofit fontScale="92500" lnSpcReduction="10000"/>
          </a:bodyPr>
          <a:lstStyle/>
          <a:p>
            <a:pPr marL="0" indent="0">
              <a:lnSpc>
                <a:spcPct val="180000"/>
              </a:lnSpc>
              <a:buNone/>
            </a:pPr>
            <a:r>
              <a:rPr lang="zh-CN" altLang="en-US" sz="3200" b="1" kern="1200" noProof="0" smtClean="0">
                <a:ln>
                  <a:noFill/>
                </a:ln>
                <a:solidFill>
                  <a:schemeClr val="accent6">
                    <a:lumMod val="75000"/>
                  </a:schemeClr>
                </a:solidFill>
                <a:effectLst/>
                <a:uLnTx/>
                <a:uFillTx/>
              </a:rPr>
              <a:t>当存货周转速度偏低时，可能由以下原因引起：</a:t>
            </a:r>
          </a:p>
          <a:p>
            <a:pPr marL="0" indent="0">
              <a:lnSpc>
                <a:spcPct val="180000"/>
              </a:lnSpc>
              <a:buNone/>
            </a:pPr>
            <a:r>
              <a:rPr lang="zh-CN" altLang="en-US" sz="3200" b="1" kern="1200" noProof="0" smtClean="0">
                <a:ln>
                  <a:noFill/>
                </a:ln>
                <a:solidFill>
                  <a:schemeClr val="accent6">
                    <a:lumMod val="75000"/>
                  </a:schemeClr>
                </a:solidFill>
                <a:effectLst/>
                <a:uLnTx/>
                <a:uFillTx/>
              </a:rPr>
              <a:t>①经营不善，产品滞销；</a:t>
            </a:r>
          </a:p>
          <a:p>
            <a:pPr marL="0" indent="0">
              <a:lnSpc>
                <a:spcPct val="180000"/>
              </a:lnSpc>
              <a:buNone/>
            </a:pPr>
            <a:r>
              <a:rPr lang="zh-CN" altLang="en-US" sz="3200" b="1" kern="1200" noProof="0" smtClean="0">
                <a:ln>
                  <a:noFill/>
                </a:ln>
                <a:solidFill>
                  <a:schemeClr val="accent6">
                    <a:lumMod val="75000"/>
                  </a:schemeClr>
                </a:solidFill>
                <a:effectLst/>
                <a:uLnTx/>
                <a:uFillTx/>
              </a:rPr>
              <a:t>②预测存货将升值，而成心囤积居奇，以等待时机获取重利；</a:t>
            </a:r>
          </a:p>
          <a:p>
            <a:pPr marL="0" indent="0">
              <a:lnSpc>
                <a:spcPct val="180000"/>
              </a:lnSpc>
              <a:buNone/>
            </a:pPr>
            <a:r>
              <a:rPr lang="zh-CN" altLang="en-US" sz="3200" b="1" kern="1200" noProof="0" smtClean="0">
                <a:ln>
                  <a:noFill/>
                </a:ln>
                <a:solidFill>
                  <a:schemeClr val="accent6">
                    <a:lumMod val="75000"/>
                  </a:schemeClr>
                </a:solidFill>
                <a:effectLst/>
                <a:uLnTx/>
                <a:uFillTx/>
              </a:rPr>
              <a:t>③企业销售政策发生变化。</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7042" name="Rectangle 2"/>
          <p:cNvSpPr>
            <a:spLocks noGrp="1" noChangeArrowheads="1"/>
          </p:cNvSpPr>
          <p:nvPr>
            <p:ph type="title"/>
          </p:nvPr>
        </p:nvSpPr>
        <p:spPr>
          <a:xfrm>
            <a:off x="666750" y="127635"/>
            <a:ext cx="10515600" cy="735330"/>
          </a:xfrm>
        </p:spPr>
        <p:txBody>
          <a:bodyPr vert="horz" wrap="square" lIns="91440" tIns="45720" rIns="91440" bIns="45720" numCol="1" rtlCol="0" anchor="b" anchorCtr="0" compatLnSpc="1">
            <a:normAutofit fontScale="90000"/>
          </a:bodyPr>
          <a:lstStyle/>
          <a:p>
            <a:pPr lvl="0" algn="l" fontAlgn="base">
              <a:lnSpc>
                <a:spcPct val="100000"/>
              </a:lnSpc>
              <a:buClrTx/>
              <a:buSzTx/>
              <a:buFontTx/>
              <a:defRPr/>
            </a:pPr>
            <a:r>
              <a:rPr lang="zh-CN" altLang="en-US" b="1" kern="0" noProof="0" smtClean="0">
                <a:ln>
                  <a:noFill/>
                </a:ln>
                <a:solidFill>
                  <a:schemeClr val="tx1"/>
                </a:solidFill>
                <a:effectLst>
                  <a:outerShdw blurRad="38100" dist="38100" dir="2700000" algn="tl">
                    <a:srgbClr val="C0C0C0"/>
                  </a:outerShdw>
                </a:effectLst>
                <a:uLnTx/>
                <a:uFillTx/>
                <a:sym typeface="+mn-ea"/>
              </a:rPr>
              <a:t>三、流动资产周转速度分析</a:t>
            </a:r>
            <a:endParaRPr lang="zh-CN" altLang="en-US" b="1" kern="0" noProof="0" smtClean="0">
              <a:ln>
                <a:noFill/>
              </a:ln>
              <a:solidFill>
                <a:schemeClr val="tx1"/>
              </a:solidFill>
              <a:effectLst>
                <a:outerShdw blurRad="38100" dist="38100" dir="2700000" algn="tl">
                  <a:srgbClr val="C0C0C0"/>
                </a:outerShdw>
              </a:effectLst>
              <a:uLnTx/>
              <a:uFillTx/>
              <a:sym typeface="+mn-ea"/>
            </a:endParaRPr>
          </a:p>
        </p:txBody>
      </p:sp>
      <p:sp>
        <p:nvSpPr>
          <p:cNvPr id="87043" name="Rectangle 3"/>
          <p:cNvSpPr>
            <a:spLocks noGrp="1" noChangeArrowheads="1"/>
          </p:cNvSpPr>
          <p:nvPr>
            <p:ph idx="1"/>
          </p:nvPr>
        </p:nvSpPr>
        <p:spPr>
          <a:xfrm>
            <a:off x="166370" y="3749040"/>
            <a:ext cx="11701145" cy="3023235"/>
          </a:xfrm>
        </p:spPr>
        <p:txBody>
          <a:bodyPr vert="horz" lIns="91440" tIns="45720" rIns="91440" bIns="45720" rtlCol="0">
            <a:normAutofit/>
          </a:bodyPr>
          <a:lstStyle/>
          <a:p>
            <a:pPr marL="342900" marR="0" lvl="0" indent="-342900" algn="just" defTabSz="914400" rtl="0" eaLnBrk="1" fontAlgn="auto" latinLnBrk="0" hangingPunct="1">
              <a:lnSpc>
                <a:spcPct val="120000"/>
              </a:lnSpc>
              <a:spcBef>
                <a:spcPts val="800"/>
              </a:spcBef>
              <a:spcAft>
                <a:spcPct val="0"/>
              </a:spcAft>
              <a:buClrTx/>
              <a:buSzTx/>
              <a:buFont typeface="Arial" pitchFamily="34" charset="0"/>
              <a:buNone/>
              <a:defRPr/>
            </a:pPr>
            <a:r>
              <a:rPr kumimoji="0" lang="zh-CN" altLang="en-US" sz="2800" b="1" i="0" u="none" strike="noStrike" kern="1200" cap="none" spc="0" normalizeH="0" baseline="0" noProof="0" smtClean="0">
                <a:ln>
                  <a:noFill/>
                </a:ln>
                <a:solidFill>
                  <a:schemeClr val="tx1"/>
                </a:solidFill>
                <a:effectLst/>
                <a:uLnTx/>
                <a:uFillTx/>
                <a:latin typeface="+mn-lt"/>
                <a:ea typeface="+mn-ea"/>
                <a:cs typeface="+mn-cs"/>
              </a:rPr>
              <a:t>     该指标用于衡量流动资产的利用效率，反映企业流动资产的周转速度，是从企业全部资产中流动性最强的流动资产角度对企业资产的利用效率进行分析，以进一步提示影响企业资产质量的主要因素。</a:t>
            </a:r>
          </a:p>
          <a:p>
            <a:pPr marL="342900" marR="0" lvl="0" indent="-342900" algn="just" defTabSz="914400" rtl="0" eaLnBrk="1" fontAlgn="auto" latinLnBrk="0" hangingPunct="1">
              <a:lnSpc>
                <a:spcPct val="120000"/>
              </a:lnSpc>
              <a:spcBef>
                <a:spcPts val="800"/>
              </a:spcBef>
              <a:spcAft>
                <a:spcPct val="0"/>
              </a:spcAft>
              <a:buClrTx/>
              <a:buSzTx/>
              <a:buFont typeface="Arial" pitchFamily="34" charset="0"/>
              <a:buNone/>
              <a:defRPr/>
            </a:pPr>
            <a:r>
              <a:rPr kumimoji="0" lang="zh-CN" altLang="en-US" sz="2800" b="1" i="0" u="none" strike="noStrike" kern="1200" cap="none" spc="0" normalizeH="0" baseline="0" noProof="0" smtClean="0">
                <a:ln>
                  <a:noFill/>
                </a:ln>
                <a:solidFill>
                  <a:schemeClr val="tx1"/>
                </a:solidFill>
                <a:effectLst/>
                <a:uLnTx/>
                <a:uFillTx/>
                <a:latin typeface="+mn-lt"/>
                <a:ea typeface="+mn-ea"/>
                <a:cs typeface="+mn-cs"/>
              </a:rPr>
              <a:t>     该指标越高，说明资产周转速度越快，流动资产的运用效益越高，增强了企业偿债能力和获利能力；反之，流动资产利用效率较差。</a:t>
            </a:r>
          </a:p>
        </p:txBody>
      </p:sp>
      <p:graphicFrame>
        <p:nvGraphicFramePr>
          <p:cNvPr id="33794" name="Object 4"/>
          <p:cNvGraphicFramePr>
            <a:graphicFrameLocks noGrp="1" noChangeAspect="1"/>
          </p:cNvGraphicFramePr>
          <p:nvPr>
            <p:ph sz="half" idx="1"/>
          </p:nvPr>
        </p:nvGraphicFramePr>
        <p:xfrm>
          <a:off x="666750" y="1133475"/>
          <a:ext cx="10866755" cy="2512695"/>
        </p:xfrm>
        <a:graphic>
          <a:graphicData uri="http://schemas.openxmlformats.org/presentationml/2006/ole">
            <mc:AlternateContent>
              <mc:Choice xmlns:v="urn:schemas-microsoft-com:vml" Requires="v">
                <p:oleObj spid="_x0000_s1041" r:id="rId2" progId="Equation.3">
                  <p:embed/>
                </p:oleObj>
              </mc:Choice>
              <mc:Fallback>
                <p:oleObj r:id="rId2" progId="Equation.3">
                  <p:embed/>
                  <p:pic>
                    <p:nvPicPr>
                      <p:cNvPr id="0" name="OLE substitute image"/>
                      <p:cNvPicPr/>
                      <p:nvPr/>
                    </p:nvPicPr>
                    <p:blipFill>
                      <a:blip r:embed="rId3"/>
                      <a:stretch>
                        <a:fillRect/>
                      </a:stretch>
                    </p:blipFill>
                    <p:spPr>
                      <a:xfrm>
                        <a:off x="666750" y="1133475"/>
                        <a:ext cx="10866755" cy="2512695"/>
                      </a:xfrm>
                      <a:prstGeom prst="rect">
                        <a:avLst/>
                      </a:prstGeom>
                      <a:noFill/>
                      <a:ln w="31750">
                        <a:solidFill>
                          <a:srgbClr val="863204"/>
                        </a:solid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nodeType="click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additive="base">
                                        <p:cTn id="7" dur="500" fill="hold"/>
                                        <p:tgtEl>
                                          <p:spTgt spid="33794"/>
                                        </p:tgtEl>
                                        <p:attrNameLst>
                                          <p:attrName>ppt_x</p:attrName>
                                        </p:attrNameLst>
                                      </p:cBhvr>
                                      <p:tavLst>
                                        <p:tav tm="0">
                                          <p:val>
                                            <p:strVal val="#ppt_x"/>
                                          </p:val>
                                        </p:tav>
                                        <p:tav tm="100000">
                                          <p:val>
                                            <p:strVal val="#ppt_x"/>
                                          </p:val>
                                        </p:tav>
                                      </p:tavLst>
                                    </p:anim>
                                    <p:anim calcmode="lin" valueType="num">
                                      <p:cBhvr additive="base">
                                        <p:cTn id="8" dur="500" fill="hold"/>
                                        <p:tgtEl>
                                          <p:spTgt spid="3379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dur="500" fill="hold" nodeType="clickEffect">
                                  <p:stCondLst>
                                    <p:cond delay="0"/>
                                  </p:stCondLst>
                                  <p:childTnLst>
                                    <p:set>
                                      <p:cBhvr>
                                        <p:cTn id="12" dur="1" fill="hold">
                                          <p:stCondLst>
                                            <p:cond delay="0"/>
                                          </p:stCondLst>
                                        </p:cTn>
                                        <p:tgtEl>
                                          <p:spTgt spid="87043"/>
                                        </p:tgtEl>
                                        <p:attrNameLst>
                                          <p:attrName>style.visibility</p:attrName>
                                        </p:attrNameLst>
                                      </p:cBhvr>
                                      <p:to>
                                        <p:strVal val="visible"/>
                                      </p:to>
                                    </p:set>
                                    <p:anim calcmode="lin" valueType="num">
                                      <p:cBhvr additive="base">
                                        <p:cTn id="13" dur="500" fill="hold"/>
                                        <p:tgtEl>
                                          <p:spTgt spid="87043"/>
                                        </p:tgtEl>
                                        <p:attrNameLst>
                                          <p:attrName>ppt_x</p:attrName>
                                        </p:attrNameLst>
                                      </p:cBhvr>
                                      <p:tavLst>
                                        <p:tav tm="0">
                                          <p:val>
                                            <p:strVal val="#ppt_x"/>
                                          </p:val>
                                        </p:tav>
                                        <p:tav tm="100000">
                                          <p:val>
                                            <p:strVal val="#ppt_x"/>
                                          </p:val>
                                        </p:tav>
                                      </p:tavLst>
                                    </p:anim>
                                    <p:anim calcmode="lin" valueType="num">
                                      <p:cBhvr additive="base">
                                        <p:cTn id="14" dur="500" fill="hold"/>
                                        <p:tgtEl>
                                          <p:spTgt spid="8704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dur="500" fill="hold" nodeType="clickEffect">
                                  <p:stCondLst>
                                    <p:cond delay="0"/>
                                  </p:stCondLst>
                                  <p:childTnLst>
                                    <p:set>
                                      <p:cBhvr>
                                        <p:cTn id="18" dur="1" fill="hold">
                                          <p:stCondLst>
                                            <p:cond delay="0"/>
                                          </p:stCondLst>
                                        </p:cTn>
                                        <p:tgtEl>
                                          <p:spTgt spid="87043"/>
                                        </p:tgtEl>
                                        <p:attrNameLst>
                                          <p:attrName>style.visibility</p:attrName>
                                        </p:attrNameLst>
                                      </p:cBhvr>
                                      <p:to>
                                        <p:strVal val="visible"/>
                                      </p:to>
                                    </p:set>
                                    <p:anim calcmode="lin" valueType="num">
                                      <p:cBhvr additive="base">
                                        <p:cTn id="19" dur="500" fill="hold"/>
                                        <p:tgtEl>
                                          <p:spTgt spid="87043"/>
                                        </p:tgtEl>
                                        <p:attrNameLst>
                                          <p:attrName>ppt_x</p:attrName>
                                        </p:attrNameLst>
                                      </p:cBhvr>
                                      <p:tavLst>
                                        <p:tav tm="0">
                                          <p:val>
                                            <p:strVal val="#ppt_x"/>
                                          </p:val>
                                        </p:tav>
                                        <p:tav tm="100000">
                                          <p:val>
                                            <p:strVal val="#ppt_x"/>
                                          </p:val>
                                        </p:tav>
                                      </p:tavLst>
                                    </p:anim>
                                    <p:anim calcmode="lin" valueType="num">
                                      <p:cBhvr additive="base">
                                        <p:cTn id="20" dur="500" fill="hold"/>
                                        <p:tgtEl>
                                          <p:spTgt spid="870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https://d.book118.com/117120024105006040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第1母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14</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14</vt:i4>
      </vt:variant>
    </vt:vector>
  </HeadingPairs>
  <TitlesOfParts>
    <vt:vector baseType="lpstr" size="23">
      <vt:lpstr>Arial</vt:lpstr>
      <vt:lpstr>Calibri</vt:lpstr>
      <vt:lpstr>Calibri Light</vt:lpstr>
      <vt:lpstr>宋体</vt:lpstr>
      <vt:lpstr>方正姚体</vt:lpstr>
      <vt:lpstr>黑体</vt:lpstr>
      <vt:lpstr>楷体_GB2312</vt:lpstr>
      <vt:lpstr>Wingdings</vt:lpstr>
      <vt:lpstr>Office Theme</vt:lpstr>
      <vt:lpstr>PowerPoint Presentation</vt:lpstr>
      <vt:lpstr>第六章 企业营运能力分析</vt:lpstr>
      <vt:lpstr>     一、营运能力分析的内涵</vt:lpstr>
      <vt:lpstr>PowerPoint Presentation</vt:lpstr>
      <vt:lpstr>第二节 流动资产周转速度分析</vt:lpstr>
      <vt:lpstr>一、应收账款周转速度分析</vt:lpstr>
      <vt:lpstr>PowerPoint Presentation</vt:lpstr>
      <vt:lpstr>PowerPoint Presentation</vt:lpstr>
      <vt:lpstr>二、存货周转速度分析</vt:lpstr>
      <vt:lpstr>PowerPoint Presentation</vt:lpstr>
      <vt:lpstr>PowerPoint Presentation</vt:lpstr>
      <vt:lpstr>PowerPoint Presentation</vt:lpstr>
      <vt:lpstr>三、流动资产周转速度分析</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2024-09-12T23:23:29.919</cp:lastPrinted>
  <dcterms:created xsi:type="dcterms:W3CDTF">2024-09-12T15:23:29Z</dcterms:created>
  <dcterms:modified xsi:type="dcterms:W3CDTF">2024-09-12T15:23:31Z</dcterms:modified>
</cp:coreProperties>
</file>