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67A868-3E32-43D2-BF8F-BB7ECD18B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3F821A-D9D9-4282-9039-24459D89A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0BBA2A-67D5-4133-B01B-D1435FB71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63A0C6-B2BB-43B2-BBC0-9951ACC5F5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805CB5-EC21-476A-A4DE-59D262D64A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883212-A7FA-455A-B229-D42A338400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269622-F762-4075-9468-47ED857D0C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DFB341-2EB7-4186-9D10-7E56173DC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AD3E60-3A8F-4AEE-897A-6350820AD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955BA2-98E6-4784-A2C9-44E8860451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C837D-EF83-4A14-9943-1501CEC60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30143100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picture 1"/>
          <p:cNvPicPr>
            <a:picLocks noChangeAspect="1"/>
          </p:cNvPicPr>
          <p:nvPr/>
        </p:nvPicPr>
        <p:blipFill>
          <a:blip r:embed="rId2"/>
          <a:stretch>
            <a:fillRect/>
          </a:stretch>
        </p:blipFill>
        <p:spPr>
          <a:xfrm rot="21600000">
            <a:off x="0" y="0"/>
            <a:ext cx="12192000" cy="6858000"/>
          </a:xfrm>
          <a:prstGeom prst="rect">
            <a:avLst/>
          </a:prstGeom>
        </p:spPr>
      </p:pic>
      <p:sp>
        <p:nvSpPr>
          <p:cNvPr id="2" name="textbox 2"/>
          <p:cNvSpPr/>
          <p:nvPr/>
        </p:nvSpPr>
        <p:spPr>
          <a:xfrm>
            <a:off x="733439" y="2155693"/>
            <a:ext cx="5272404" cy="7423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138"/>
              </a:lnSpc>
            </a:pPr>
            <a:endParaRPr lang="Arial" altLang="Arial" sz="100"/>
          </a:p>
          <a:p>
            <a:pPr marL="12700" algn="l" rtl="0" eaLnBrk="0">
              <a:lnSpc>
                <a:spcPct val="92000"/>
              </a:lnSpc>
            </a:pPr>
            <a:r>
              <a:rPr sz="5100" spc="70">
                <a:ln w="12700" cap="flat" cmpd="sng">
                  <a:solidFill>
                    <a:srgbClr val="000000">
                      <a:alpha val="100000"/>
                    </a:srgbClr>
                  </a:solidFill>
                  <a:miter lim="0"/>
                </a:ln>
                <a:solidFill>
                  <a:srgbClr val="FFFFFF">
                    <a:alpha val="100000"/>
                  </a:srgbClr>
                </a:solidFill>
                <a:latin typeface="Microsoft YaHei"/>
                <a:ea typeface="Microsoft YaHei"/>
                <a:cs typeface="Microsoft YaHei"/>
              </a:rPr>
              <a:t>手冲咖啡行业报</a:t>
            </a:r>
            <a:r>
              <a:rPr sz="5100" spc="20">
                <a:ln w="12700" cap="flat" cmpd="sng">
                  <a:solidFill>
                    <a:srgbClr val="000000">
                      <a:alpha val="100000"/>
                    </a:srgbClr>
                  </a:solidFill>
                  <a:miter lim="0"/>
                </a:ln>
                <a:solidFill>
                  <a:srgbClr val="FFFFFF">
                    <a:alpha val="100000"/>
                  </a:srgbClr>
                </a:solidFill>
                <a:latin typeface="Microsoft YaHei"/>
                <a:ea typeface="Microsoft YaHei"/>
                <a:cs typeface="Microsoft YaHei"/>
              </a:rPr>
              <a:t>告</a:t>
            </a:r>
            <a:endParaRPr lang="Microsoft YaHei" altLang="Microsoft YaHei" sz="5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rect"/>
          <p:cNvSpPr/>
          <p:nvPr/>
        </p:nvSpPr>
        <p:spPr>
          <a:xfrm>
            <a:off x="0" y="0"/>
            <a:ext cx="12192000" cy="6858000"/>
          </a:xfrm>
          <a:prstGeom prst="rect">
            <a:avLst/>
          </a:prstGeom>
          <a:solidFill>
            <a:srgbClr val="2C3D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 name="group 2"/>
          <p:cNvGrpSpPr/>
          <p:nvPr/>
        </p:nvGrpSpPr>
        <p:grpSpPr>
          <a:xfrm rot="21600000">
            <a:off x="297488" y="810385"/>
            <a:ext cx="5298182" cy="5298185"/>
            <a:chExt cx="5298182" cy="5298185"/>
          </a:xfrm>
        </p:grpSpPr>
        <p:grpSp>
          <p:nvGrpSpPr>
            <p:cNvPr id="4" name="group 4"/>
            <p:cNvGrpSpPr/>
            <p:nvPr/>
          </p:nvGrpSpPr>
          <p:grpSpPr>
            <a:xfrm rot="21600000">
              <a:off x="0" y="0"/>
              <a:ext cx="5298182" cy="5298185"/>
              <a:chExt cx="5298182" cy="5298185"/>
            </a:xfrm>
          </p:grpSpPr>
          <p:sp>
            <p:nvSpPr>
              <p:cNvPr id="11" name="path"/>
              <p:cNvSpPr/>
              <p:nvPr/>
            </p:nvSpPr>
            <p:spPr>
              <a:xfrm>
                <a:off x="0" y="0"/>
                <a:ext cx="5298182" cy="5298185"/>
              </a:xfrm>
              <a:custGeom>
                <a:rect l="0" t="0" r="0" b="0"/>
                <a:pathLst>
                  <a:path w="8343" h="8343">
                    <a:moveTo>
                      <a:pt x="0" y="4171"/>
                    </a:moveTo>
                    <a:cubicBezTo>
                      <a:pt x="0" y="1867"/>
                      <a:pt x="1867" y="0"/>
                      <a:pt x="4171" y="0"/>
                    </a:cubicBezTo>
                    <a:lnTo>
                      <a:pt x="4171" y="0"/>
                    </a:lnTo>
                    <a:lnTo>
                      <a:pt x="4171" y="0"/>
                    </a:lnTo>
                    <a:lnTo>
                      <a:pt x="4171" y="0"/>
                    </a:lnTo>
                    <a:cubicBezTo>
                      <a:pt x="6475" y="0"/>
                      <a:pt x="8343" y="1867"/>
                      <a:pt x="8343" y="4171"/>
                    </a:cubicBezTo>
                    <a:lnTo>
                      <a:pt x="8343" y="4171"/>
                    </a:lnTo>
                    <a:cubicBezTo>
                      <a:pt x="8343" y="4171"/>
                      <a:pt x="8343" y="4171"/>
                      <a:pt x="8343" y="4171"/>
                    </a:cubicBezTo>
                    <a:lnTo>
                      <a:pt x="8343" y="4171"/>
                    </a:lnTo>
                    <a:lnTo>
                      <a:pt x="8343" y="4171"/>
                    </a:lnTo>
                    <a:lnTo>
                      <a:pt x="8343" y="4171"/>
                    </a:lnTo>
                    <a:cubicBezTo>
                      <a:pt x="8343" y="6475"/>
                      <a:pt x="6475" y="8343"/>
                      <a:pt x="4171" y="8343"/>
                    </a:cubicBezTo>
                    <a:lnTo>
                      <a:pt x="4171" y="8343"/>
                    </a:lnTo>
                    <a:lnTo>
                      <a:pt x="4171" y="8343"/>
                    </a:lnTo>
                    <a:lnTo>
                      <a:pt x="4171" y="8343"/>
                    </a:lnTo>
                    <a:cubicBezTo>
                      <a:pt x="1867" y="8343"/>
                      <a:pt x="0" y="6475"/>
                      <a:pt x="0" y="4171"/>
                    </a:cubicBezTo>
                    <a:lnTo>
                      <a:pt x="0" y="4171"/>
                    </a:lnTo>
                    <a:close/>
                  </a:path>
                </a:pathLst>
              </a:custGeom>
              <a:solidFill>
                <a:srgbClr val="00B6FF">
                  <a:alpha val="1411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 name="path"/>
              <p:cNvSpPr/>
              <p:nvPr/>
            </p:nvSpPr>
            <p:spPr>
              <a:xfrm>
                <a:off x="640909" y="640910"/>
                <a:ext cx="4016364" cy="4016367"/>
              </a:xfrm>
              <a:custGeom>
                <a:rect l="0" t="0" r="0" b="0"/>
                <a:pathLst>
                  <a:path w="6324" h="6324">
                    <a:moveTo>
                      <a:pt x="0" y="3162"/>
                    </a:moveTo>
                    <a:cubicBezTo>
                      <a:pt x="0" y="1415"/>
                      <a:pt x="1415" y="0"/>
                      <a:pt x="3162" y="0"/>
                    </a:cubicBezTo>
                    <a:lnTo>
                      <a:pt x="3162" y="0"/>
                    </a:lnTo>
                    <a:lnTo>
                      <a:pt x="3162" y="0"/>
                    </a:lnTo>
                    <a:lnTo>
                      <a:pt x="3162" y="0"/>
                    </a:lnTo>
                    <a:cubicBezTo>
                      <a:pt x="4909" y="0"/>
                      <a:pt x="6324" y="1415"/>
                      <a:pt x="6324" y="3162"/>
                    </a:cubicBezTo>
                    <a:lnTo>
                      <a:pt x="6324" y="3162"/>
                    </a:lnTo>
                    <a:cubicBezTo>
                      <a:pt x="6324" y="3162"/>
                      <a:pt x="6324" y="3162"/>
                      <a:pt x="6324" y="3162"/>
                    </a:cubicBezTo>
                    <a:lnTo>
                      <a:pt x="6324" y="3162"/>
                    </a:lnTo>
                    <a:lnTo>
                      <a:pt x="6324" y="3162"/>
                    </a:lnTo>
                    <a:lnTo>
                      <a:pt x="6324" y="3162"/>
                    </a:lnTo>
                    <a:cubicBezTo>
                      <a:pt x="6324" y="4909"/>
                      <a:pt x="4909" y="6324"/>
                      <a:pt x="3162" y="6324"/>
                    </a:cubicBezTo>
                    <a:lnTo>
                      <a:pt x="3162" y="6324"/>
                    </a:lnTo>
                    <a:lnTo>
                      <a:pt x="3162" y="6324"/>
                    </a:lnTo>
                    <a:lnTo>
                      <a:pt x="3162" y="6324"/>
                    </a:lnTo>
                    <a:cubicBezTo>
                      <a:pt x="1415" y="6324"/>
                      <a:pt x="0" y="4909"/>
                      <a:pt x="0" y="3162"/>
                    </a:cubicBezTo>
                    <a:lnTo>
                      <a:pt x="0" y="3162"/>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6" name="textbox 6"/>
            <p:cNvSpPr/>
            <p:nvPr/>
          </p:nvSpPr>
          <p:spPr>
            <a:xfrm>
              <a:off x="-12700" y="-12700"/>
              <a:ext cx="5323840" cy="54394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algn="l" rtl="0" eaLnBrk="0">
                <a:lnSpc>
                  <a:spcPct val="107000"/>
                </a:lnSpc>
              </a:pPr>
              <a:endParaRPr lang="Arial" altLang="Arial" sz="1000"/>
            </a:p>
            <a:p>
              <a:pPr algn="l" rtl="0" eaLnBrk="0">
                <a:lnSpc>
                  <a:spcPct val="107000"/>
                </a:lnSpc>
              </a:pPr>
              <a:endParaRPr lang="Arial" altLang="Arial" sz="1000"/>
            </a:p>
            <a:p>
              <a:pPr algn="l" rtl="0" eaLnBrk="0">
                <a:lnSpc>
                  <a:spcPct val="6247"/>
                </a:lnSpc>
              </a:pPr>
              <a:endParaRPr lang="Arial" altLang="Arial" sz="100"/>
            </a:p>
            <a:p>
              <a:pPr marL="2001270" algn="l" rtl="0" eaLnBrk="0">
                <a:lnSpc>
                  <a:spcPts val="3485"/>
                </a:lnSpc>
              </a:pPr>
              <a:r>
                <a:rPr sz="2700" spc="-20">
                  <a:solidFill>
                    <a:srgbClr val="FFFFFF">
                      <a:alpha val="100000"/>
                    </a:srgbClr>
                  </a:solidFill>
                  <a:latin typeface="Microsoft YaHei"/>
                  <a:ea typeface="Microsoft YaHei"/>
                  <a:cs typeface="Microsoft YaHei"/>
                </a:rPr>
                <a:t>conten</a:t>
              </a:r>
              <a:r>
                <a:rPr sz="2700" spc="-10">
                  <a:solidFill>
                    <a:srgbClr val="FFFFFF">
                      <a:alpha val="100000"/>
                    </a:srgbClr>
                  </a:solidFill>
                  <a:latin typeface="Microsoft YaHei"/>
                  <a:ea typeface="Microsoft YaHei"/>
                  <a:cs typeface="Microsoft YaHei"/>
                </a:rPr>
                <a:t>t</a:t>
              </a:r>
              <a:r>
                <a:rPr sz="2700" spc="0">
                  <a:solidFill>
                    <a:srgbClr val="FFFFFF">
                      <a:alpha val="100000"/>
                    </a:srgbClr>
                  </a:solidFill>
                  <a:latin typeface="Microsoft YaHei"/>
                  <a:ea typeface="Microsoft YaHei"/>
                  <a:cs typeface="Microsoft YaHei"/>
                </a:rPr>
                <a:t>s</a:t>
              </a:r>
              <a:endParaRPr lang="Microsoft YaHei" altLang="Microsoft YaHei" sz="2700"/>
            </a:p>
            <a:p>
              <a:pPr algn="l" rtl="0" eaLnBrk="0">
                <a:lnSpc>
                  <a:spcPct val="161000"/>
                </a:lnSpc>
              </a:pPr>
              <a:endParaRPr lang="Arial" altLang="Arial" sz="1000"/>
            </a:p>
            <a:p>
              <a:pPr algn="l" rtl="0" eaLnBrk="0">
                <a:lnSpc>
                  <a:spcPct val="100000"/>
                </a:lnSpc>
              </a:pPr>
              <a:endParaRPr lang="Arial" altLang="Arial" sz="1900"/>
            </a:p>
            <a:p>
              <a:pPr algn="l" rtl="0" eaLnBrk="0">
                <a:lnSpc>
                  <a:spcPct val="8902"/>
                </a:lnSpc>
              </a:pPr>
              <a:endParaRPr lang="Arial" altLang="Arial" sz="100"/>
            </a:p>
            <a:p>
              <a:pPr marL="1933457" algn="l" rtl="0" eaLnBrk="0">
                <a:lnSpc>
                  <a:spcPct val="89000"/>
                </a:lnSpc>
              </a:pPr>
              <a:r>
                <a:rPr sz="7600" spc="-200">
                  <a:ln w="22225" cap="flat" cmpd="sng">
                    <a:solidFill>
                      <a:srgbClr val="000000">
                        <a:alpha val="100000"/>
                      </a:srgbClr>
                    </a:solidFill>
                    <a:miter lim="0"/>
                  </a:ln>
                  <a:solidFill>
                    <a:srgbClr val="FFFFFF">
                      <a:alpha val="100000"/>
                    </a:srgbClr>
                  </a:solidFill>
                  <a:latin typeface="Microsoft YaHei"/>
                  <a:ea typeface="Microsoft YaHei"/>
                  <a:cs typeface="Microsoft YaHei"/>
                </a:rPr>
                <a:t>目</a:t>
              </a:r>
              <a:r>
                <a:rPr sz="7600" spc="-190">
                  <a:ln w="22225" cap="flat" cmpd="sng">
                    <a:solidFill>
                      <a:srgbClr val="000000">
                        <a:alpha val="100000"/>
                      </a:srgbClr>
                    </a:solidFill>
                    <a:miter lim="0"/>
                  </a:ln>
                  <a:solidFill>
                    <a:srgbClr val="FFFFFF">
                      <a:alpha val="100000"/>
                    </a:srgbClr>
                  </a:solidFill>
                  <a:latin typeface="Microsoft YaHei"/>
                  <a:ea typeface="Microsoft YaHei"/>
                  <a:cs typeface="Microsoft YaHei"/>
                </a:rPr>
                <a:t>录</a:t>
              </a:r>
              <a:endParaRPr lang="Microsoft YaHei" altLang="Microsoft YaHei" sz="7600"/>
            </a:p>
          </p:txBody>
        </p:sp>
      </p:grpSp>
      <p:sp>
        <p:nvSpPr>
          <p:cNvPr id="7" name="textbox 7"/>
          <p:cNvSpPr/>
          <p:nvPr/>
        </p:nvSpPr>
        <p:spPr>
          <a:xfrm>
            <a:off x="6050183" y="2209045"/>
            <a:ext cx="4175125" cy="2553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902"/>
              </a:lnSpc>
            </a:pPr>
            <a:endParaRPr lang="Arial" altLang="Arial" sz="100"/>
          </a:p>
          <a:p>
            <a:pPr marL="12700" algn="l" rtl="0" eaLnBrk="0">
              <a:lnSpc>
                <a:spcPct val="91000"/>
              </a:lnSpc>
            </a:pPr>
            <a:r>
              <a:rPr sz="2400" spc="-10">
                <a:solidFill>
                  <a:srgbClr val="00B6FF">
                    <a:alpha val="100000"/>
                  </a:srgbClr>
                </a:solidFill>
                <a:latin typeface="Arial"/>
                <a:ea typeface="Arial"/>
                <a:cs typeface="Arial"/>
              </a:rPr>
              <a:t>• </a:t>
            </a:r>
            <a:r>
              <a:rPr sz="24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手冲</a:t>
            </a:r>
            <a:r>
              <a:rPr sz="2400" spc="0">
                <a:ln w="6350" cap="flat" cmpd="sng">
                  <a:solidFill>
                    <a:srgbClr val="000000">
                      <a:alpha val="100000"/>
                    </a:srgbClr>
                  </a:solidFill>
                  <a:miter lim="0"/>
                </a:ln>
                <a:solidFill>
                  <a:srgbClr val="00B6FF">
                    <a:alpha val="100000"/>
                  </a:srgbClr>
                </a:solidFill>
                <a:latin typeface="Microsoft YaHei"/>
                <a:ea typeface="Microsoft YaHei"/>
                <a:cs typeface="Microsoft YaHei"/>
              </a:rPr>
              <a:t>咖啡市场概述</a:t>
            </a:r>
            <a:endParaRPr lang="Microsoft YaHei" altLang="Microsoft YaHei" sz="2400"/>
          </a:p>
          <a:p>
            <a:pPr marL="12700" algn="l" rtl="0" eaLnBrk="0">
              <a:lnSpc>
                <a:spcPct val="91000"/>
              </a:lnSpc>
              <a:spcBef>
                <a:spcPts val="1690"/>
              </a:spcBef>
            </a:pPr>
            <a:r>
              <a:rPr sz="2400" spc="-10">
                <a:solidFill>
                  <a:srgbClr val="00B6FF">
                    <a:alpha val="100000"/>
                  </a:srgbClr>
                </a:solidFill>
                <a:latin typeface="Arial"/>
                <a:ea typeface="Arial"/>
                <a:cs typeface="Arial"/>
              </a:rPr>
              <a:t>• </a:t>
            </a:r>
            <a:r>
              <a:rPr sz="24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手冲</a:t>
            </a:r>
            <a:r>
              <a:rPr sz="2400" spc="0">
                <a:ln w="6350" cap="flat" cmpd="sng">
                  <a:solidFill>
                    <a:srgbClr val="000000">
                      <a:alpha val="100000"/>
                    </a:srgbClr>
                  </a:solidFill>
                  <a:miter lim="0"/>
                </a:ln>
                <a:solidFill>
                  <a:srgbClr val="00B6FF">
                    <a:alpha val="100000"/>
                  </a:srgbClr>
                </a:solidFill>
                <a:latin typeface="Microsoft YaHei"/>
                <a:ea typeface="Microsoft YaHei"/>
                <a:cs typeface="Microsoft YaHei"/>
              </a:rPr>
              <a:t>咖啡消费群体分析</a:t>
            </a:r>
            <a:endParaRPr lang="Microsoft YaHei" altLang="Microsoft YaHei" sz="2400"/>
          </a:p>
          <a:p>
            <a:pPr marL="12700" algn="l" rtl="0" eaLnBrk="0">
              <a:lnSpc>
                <a:spcPct val="91000"/>
              </a:lnSpc>
              <a:spcBef>
                <a:spcPts val="1692"/>
              </a:spcBef>
            </a:pPr>
            <a:r>
              <a:rPr sz="2400" spc="-10">
                <a:solidFill>
                  <a:srgbClr val="00B6FF">
                    <a:alpha val="100000"/>
                  </a:srgbClr>
                </a:solidFill>
                <a:latin typeface="Arial"/>
                <a:ea typeface="Arial"/>
                <a:cs typeface="Arial"/>
              </a:rPr>
              <a:t>• </a:t>
            </a:r>
            <a:r>
              <a:rPr sz="24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手冲</a:t>
            </a:r>
            <a:r>
              <a:rPr sz="2400" spc="0">
                <a:ln w="6350" cap="flat" cmpd="sng">
                  <a:solidFill>
                    <a:srgbClr val="000000">
                      <a:alpha val="100000"/>
                    </a:srgbClr>
                  </a:solidFill>
                  <a:miter lim="0"/>
                </a:ln>
                <a:solidFill>
                  <a:srgbClr val="00B6FF">
                    <a:alpha val="100000"/>
                  </a:srgbClr>
                </a:solidFill>
                <a:latin typeface="Microsoft YaHei"/>
                <a:ea typeface="Microsoft YaHei"/>
                <a:cs typeface="Microsoft YaHei"/>
              </a:rPr>
              <a:t>咖啡产品与服务分析</a:t>
            </a:r>
            <a:endParaRPr lang="Microsoft YaHei" altLang="Microsoft YaHei" sz="2400"/>
          </a:p>
          <a:p>
            <a:pPr marL="12700" algn="l" rtl="0" eaLnBrk="0">
              <a:lnSpc>
                <a:spcPct val="91000"/>
              </a:lnSpc>
              <a:spcBef>
                <a:spcPts val="1711"/>
              </a:spcBef>
            </a:pPr>
            <a:r>
              <a:rPr sz="2400" spc="-10">
                <a:solidFill>
                  <a:srgbClr val="00B6FF">
                    <a:alpha val="100000"/>
                  </a:srgbClr>
                </a:solidFill>
                <a:latin typeface="Arial"/>
                <a:ea typeface="Arial"/>
                <a:cs typeface="Arial"/>
              </a:rPr>
              <a:t>• </a:t>
            </a:r>
            <a:r>
              <a:rPr sz="24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手冲</a:t>
            </a:r>
            <a:r>
              <a:rPr sz="2400" spc="0">
                <a:ln w="6350" cap="flat" cmpd="sng">
                  <a:solidFill>
                    <a:srgbClr val="000000">
                      <a:alpha val="100000"/>
                    </a:srgbClr>
                  </a:solidFill>
                  <a:miter lim="0"/>
                </a:ln>
                <a:solidFill>
                  <a:srgbClr val="00B6FF">
                    <a:alpha val="100000"/>
                  </a:srgbClr>
                </a:solidFill>
                <a:latin typeface="Microsoft YaHei"/>
                <a:ea typeface="Microsoft YaHei"/>
                <a:cs typeface="Microsoft YaHei"/>
              </a:rPr>
              <a:t>咖啡市场竞争格局</a:t>
            </a:r>
            <a:endParaRPr lang="Microsoft YaHei" altLang="Microsoft YaHei" sz="2400"/>
          </a:p>
          <a:p>
            <a:pPr algn="l" rtl="0" eaLnBrk="0">
              <a:lnSpc>
                <a:spcPct val="101000"/>
              </a:lnSpc>
            </a:pPr>
            <a:endParaRPr lang="Arial" altLang="Arial" sz="1400"/>
          </a:p>
          <a:p>
            <a:pPr algn="l" rtl="0" eaLnBrk="0">
              <a:lnSpc>
                <a:spcPct val="8296"/>
              </a:lnSpc>
            </a:pPr>
            <a:endParaRPr lang="Arial" altLang="Arial" sz="100"/>
          </a:p>
          <a:p>
            <a:pPr marL="12700" algn="l" rtl="0" eaLnBrk="0">
              <a:lnSpc>
                <a:spcPct val="91000"/>
              </a:lnSpc>
            </a:pPr>
            <a:r>
              <a:rPr sz="2400" spc="-10">
                <a:solidFill>
                  <a:srgbClr val="00B6FF">
                    <a:alpha val="100000"/>
                  </a:srgbClr>
                </a:solidFill>
                <a:latin typeface="Arial"/>
                <a:ea typeface="Arial"/>
                <a:cs typeface="Arial"/>
              </a:rPr>
              <a:t>• </a:t>
            </a:r>
            <a:r>
              <a:rPr sz="24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手冲</a:t>
            </a:r>
            <a:r>
              <a:rPr sz="2400" spc="0">
                <a:ln w="6350" cap="flat" cmpd="sng">
                  <a:solidFill>
                    <a:srgbClr val="000000">
                      <a:alpha val="100000"/>
                    </a:srgbClr>
                  </a:solidFill>
                  <a:miter lim="0"/>
                </a:ln>
                <a:solidFill>
                  <a:srgbClr val="00B6FF">
                    <a:alpha val="100000"/>
                  </a:srgbClr>
                </a:solidFill>
                <a:latin typeface="Microsoft YaHei"/>
                <a:ea typeface="Microsoft YaHei"/>
                <a:cs typeface="Microsoft YaHei"/>
              </a:rPr>
              <a:t>咖啡市场发展前景与挑战</a:t>
            </a:r>
            <a:endParaRPr lang="Microsoft YaHei" altLang="Microsoft YaHei" sz="2400"/>
          </a:p>
        </p:txBody>
      </p:sp>
      <p:sp>
        <p:nvSpPr>
          <p:cNvPr id="8" name="rect"/>
          <p:cNvSpPr/>
          <p:nvPr/>
        </p:nvSpPr>
        <p:spPr>
          <a:xfrm>
            <a:off x="11307389" y="332231"/>
            <a:ext cx="518849" cy="86430"/>
          </a:xfrm>
          <a:prstGeom prst="rect">
            <a:avLst/>
          </a:pr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rect"/>
          <p:cNvSpPr/>
          <p:nvPr/>
        </p:nvSpPr>
        <p:spPr>
          <a:xfrm>
            <a:off x="11307389" y="508549"/>
            <a:ext cx="518849" cy="86429"/>
          </a:xfrm>
          <a:prstGeom prst="rect">
            <a:avLst/>
          </a:pr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rect"/>
          <p:cNvSpPr/>
          <p:nvPr/>
        </p:nvSpPr>
        <p:spPr>
          <a:xfrm>
            <a:off x="11307389" y="684869"/>
            <a:ext cx="518849" cy="86429"/>
          </a:xfrm>
          <a:prstGeom prst="rect">
            <a:avLst/>
          </a:pr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 name="picture 11"/>
          <p:cNvPicPr>
            <a:picLocks noChangeAspect="1"/>
          </p:cNvPicPr>
          <p:nvPr/>
        </p:nvPicPr>
        <p:blipFill>
          <a:blip r:embed="rId2"/>
          <a:stretch>
            <a:fillRect/>
          </a:stretch>
        </p:blipFill>
        <p:spPr>
          <a:xfrm rot="21600000">
            <a:off x="0" y="0"/>
            <a:ext cx="12192000" cy="6858000"/>
          </a:xfrm>
          <a:prstGeom prst="rect">
            <a:avLst/>
          </a:prstGeom>
        </p:spPr>
      </p:pic>
      <p:sp>
        <p:nvSpPr>
          <p:cNvPr id="12" name="textbox 12"/>
          <p:cNvSpPr/>
          <p:nvPr/>
        </p:nvSpPr>
        <p:spPr>
          <a:xfrm>
            <a:off x="599676" y="1881044"/>
            <a:ext cx="5272404" cy="20243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6957"/>
              </a:lnSpc>
            </a:pPr>
            <a:endParaRPr lang="Arial" altLang="Arial" sz="100"/>
          </a:p>
          <a:p>
            <a:pPr marL="29397" algn="l" rtl="0" eaLnBrk="0">
              <a:lnSpc>
                <a:spcPct val="86000"/>
              </a:lnSpc>
            </a:pPr>
            <a:r>
              <a:rPr sz="5700" spc="110">
                <a:ln w="15875" cap="flat" cmpd="sng">
                  <a:solidFill>
                    <a:srgbClr val="000000">
                      <a:alpha val="100000"/>
                    </a:srgbClr>
                  </a:solidFill>
                  <a:miter lim="0"/>
                </a:ln>
                <a:solidFill>
                  <a:srgbClr val="FFFFFF">
                    <a:alpha val="100000"/>
                  </a:srgbClr>
                </a:solidFill>
                <a:latin typeface="Microsoft YaHei"/>
                <a:ea typeface="Microsoft YaHei"/>
                <a:cs typeface="Microsoft YaHei"/>
              </a:rPr>
              <a:t>0</a:t>
            </a:r>
            <a:r>
              <a:rPr sz="5700" spc="100">
                <a:ln w="15875" cap="flat" cmpd="sng">
                  <a:solidFill>
                    <a:srgbClr val="000000">
                      <a:alpha val="100000"/>
                    </a:srgbClr>
                  </a:solidFill>
                  <a:miter lim="0"/>
                </a:ln>
                <a:solidFill>
                  <a:srgbClr val="FFFFFF">
                    <a:alpha val="100000"/>
                  </a:srgbClr>
                </a:solidFill>
                <a:latin typeface="Microsoft YaHei"/>
                <a:ea typeface="Microsoft YaHei"/>
                <a:cs typeface="Microsoft YaHei"/>
              </a:rPr>
              <a:t>1</a:t>
            </a:r>
            <a:endParaRPr lang="Microsoft YaHei" altLang="Microsoft YaHei" sz="5700"/>
          </a:p>
          <a:p>
            <a:pPr algn="l" rtl="0" eaLnBrk="0">
              <a:lnSpc>
                <a:spcPct val="111000"/>
              </a:lnSpc>
            </a:pPr>
            <a:endParaRPr lang="Arial" altLang="Arial" sz="1000"/>
          </a:p>
          <a:p>
            <a:pPr algn="l" rtl="0" eaLnBrk="0">
              <a:lnSpc>
                <a:spcPct val="112000"/>
              </a:lnSpc>
            </a:pPr>
            <a:endParaRPr lang="Arial" altLang="Arial" sz="1000"/>
          </a:p>
          <a:p>
            <a:pPr algn="l" rtl="0" eaLnBrk="0">
              <a:lnSpc>
                <a:spcPct val="106000"/>
              </a:lnSpc>
            </a:pPr>
            <a:endParaRPr lang="Arial" altLang="Arial" sz="1200"/>
          </a:p>
          <a:p>
            <a:pPr marL="12700" algn="l" rtl="0" eaLnBrk="0">
              <a:lnSpc>
                <a:spcPct val="92000"/>
              </a:lnSpc>
              <a:spcBef>
                <a:spcPts val="5"/>
              </a:spcBef>
            </a:pPr>
            <a:r>
              <a:rPr sz="5100" spc="70">
                <a:ln w="12700" cap="flat" cmpd="sng">
                  <a:solidFill>
                    <a:srgbClr val="000000">
                      <a:alpha val="100000"/>
                    </a:srgbClr>
                  </a:solidFill>
                  <a:miter lim="0"/>
                </a:ln>
                <a:solidFill>
                  <a:srgbClr val="FFFFFF">
                    <a:alpha val="100000"/>
                  </a:srgbClr>
                </a:solidFill>
                <a:latin typeface="Microsoft YaHei"/>
                <a:ea typeface="Microsoft YaHei"/>
                <a:cs typeface="Microsoft YaHei"/>
              </a:rPr>
              <a:t>手冲咖啡市场概</a:t>
            </a:r>
            <a:r>
              <a:rPr sz="5100" spc="20">
                <a:ln w="12700" cap="flat" cmpd="sng">
                  <a:solidFill>
                    <a:srgbClr val="000000">
                      <a:alpha val="100000"/>
                    </a:srgbClr>
                  </a:solidFill>
                  <a:miter lim="0"/>
                </a:ln>
                <a:solidFill>
                  <a:srgbClr val="FFFFFF">
                    <a:alpha val="100000"/>
                  </a:srgbClr>
                </a:solidFill>
                <a:latin typeface="Microsoft YaHei"/>
                <a:ea typeface="Microsoft YaHei"/>
                <a:cs typeface="Microsoft YaHei"/>
              </a:rPr>
              <a:t>述</a:t>
            </a:r>
            <a:endParaRPr lang="Microsoft YaHei" altLang="Microsoft YaHei" sz="5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rect"/>
          <p:cNvSpPr/>
          <p:nvPr/>
        </p:nvSpPr>
        <p:spPr>
          <a:xfrm>
            <a:off x="0" y="0"/>
            <a:ext cx="12192000" cy="6858000"/>
          </a:xfrm>
          <a:prstGeom prst="rect">
            <a:avLst/>
          </a:prstGeom>
          <a:solidFill>
            <a:srgbClr val="2C3D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4" name="picture 14"/>
          <p:cNvPicPr>
            <a:picLocks noChangeAspect="1"/>
          </p:cNvPicPr>
          <p:nvPr/>
        </p:nvPicPr>
        <p:blipFill>
          <a:blip r:embed="rId2"/>
          <a:stretch>
            <a:fillRect/>
          </a:stretch>
        </p:blipFill>
        <p:spPr>
          <a:xfrm rot="21600000">
            <a:off x="939481" y="1415326"/>
            <a:ext cx="4843295" cy="4843295"/>
          </a:xfrm>
          <a:prstGeom prst="rect">
            <a:avLst/>
          </a:prstGeom>
        </p:spPr>
      </p:pic>
      <p:sp>
        <p:nvSpPr>
          <p:cNvPr id="15" name="textbox 15"/>
          <p:cNvSpPr/>
          <p:nvPr/>
        </p:nvSpPr>
        <p:spPr>
          <a:xfrm>
            <a:off x="6376472" y="1619238"/>
            <a:ext cx="4479925" cy="11372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948"/>
              </a:lnSpc>
            </a:pPr>
            <a:endParaRPr lang="Arial" altLang="Arial" sz="100"/>
          </a:p>
          <a:p>
            <a:pPr marL="12700" algn="l" rtl="0" eaLnBrk="0">
              <a:lnSpc>
                <a:spcPct val="86000"/>
              </a:lnSpc>
            </a:pPr>
            <a:r>
              <a:rPr sz="1300" spc="50">
                <a:solidFill>
                  <a:srgbClr val="FFFFFF">
                    <a:alpha val="100000"/>
                  </a:srgbClr>
                </a:solidFill>
                <a:latin typeface="Microsoft YaHei"/>
                <a:ea typeface="Microsoft YaHei"/>
                <a:cs typeface="Microsoft YaHei"/>
              </a:rPr>
              <a:t>手冲咖啡是一种以手工方式冲泡的咖啡，通常使用滤纸或</a:t>
            </a:r>
            <a:r>
              <a:rPr sz="1300" spc="20">
                <a:solidFill>
                  <a:srgbClr val="FFFFFF">
                    <a:alpha val="100000"/>
                  </a:srgbClr>
                </a:solidFill>
                <a:latin typeface="Microsoft YaHei"/>
                <a:ea typeface="Microsoft YaHei"/>
                <a:cs typeface="Microsoft YaHei"/>
              </a:rPr>
              <a:t>滤</a:t>
            </a:r>
            <a:endParaRPr lang="Microsoft YaHei" altLang="Microsoft YaHei" sz="1300"/>
          </a:p>
          <a:p>
            <a:pPr marL="12700" indent="10629" algn="l" rtl="0" eaLnBrk="0">
              <a:lnSpc>
                <a:spcPct val="158000"/>
              </a:lnSpc>
              <a:spcBef>
                <a:spcPts val="25"/>
              </a:spcBef>
            </a:pPr>
            <a:r>
              <a:rPr sz="1300" spc="50">
                <a:solidFill>
                  <a:srgbClr val="FFFFFF">
                    <a:alpha val="100000"/>
                  </a:srgbClr>
                </a:solidFill>
                <a:latin typeface="Microsoft YaHei"/>
                <a:ea typeface="Microsoft YaHei"/>
                <a:cs typeface="Microsoft YaHei"/>
              </a:rPr>
              <a:t>网，将热水注入咖啡粉中，萃取出的咖啡液流入杯中</a:t>
            </a:r>
            <a:r>
              <a:rPr sz="1300" spc="30">
                <a:solidFill>
                  <a:srgbClr val="FFFFFF">
                    <a:alpha val="100000"/>
                  </a:srgbClr>
                </a:solidFill>
                <a:latin typeface="Microsoft YaHei"/>
                <a:ea typeface="Microsoft YaHei"/>
                <a:cs typeface="Microsoft YaHei"/>
              </a:rPr>
              <a:t>。</a:t>
            </a:r>
            <a:r>
              <a:rPr sz="1300" spc="0">
                <a:solidFill>
                  <a:srgbClr val="FFFFFF">
                    <a:alpha val="100000"/>
                  </a:srgbClr>
                </a:solidFill>
                <a:latin typeface="Microsoft YaHei"/>
                <a:ea typeface="Microsoft YaHei"/>
                <a:cs typeface="Microsoft YaHei"/>
              </a:rPr>
              <a:t>手冲 </a:t>
            </a:r>
            <a:r>
              <a:rPr sz="1300" spc="40">
                <a:solidFill>
                  <a:srgbClr val="FFFFFF">
                    <a:alpha val="100000"/>
                  </a:srgbClr>
                </a:solidFill>
                <a:latin typeface="Microsoft YaHei"/>
                <a:ea typeface="Microsoft YaHei"/>
                <a:cs typeface="Microsoft YaHei"/>
              </a:rPr>
              <a:t>咖啡具有独特的风味和香气，口感醇厚，与滴滤咖啡相</a:t>
            </a:r>
            <a:r>
              <a:rPr sz="1300" spc="10">
                <a:solidFill>
                  <a:srgbClr val="FFFFFF">
                    <a:alpha val="100000"/>
                  </a:srgbClr>
                </a:solidFill>
                <a:latin typeface="Microsoft YaHei"/>
                <a:ea typeface="Microsoft YaHei"/>
                <a:cs typeface="Microsoft YaHei"/>
              </a:rPr>
              <a:t>比</a:t>
            </a:r>
            <a:r>
              <a:rPr sz="1300" spc="0">
                <a:solidFill>
                  <a:srgbClr val="FFFFFF">
                    <a:alpha val="100000"/>
                  </a:srgbClr>
                </a:solidFill>
                <a:latin typeface="Microsoft YaHei"/>
                <a:ea typeface="Microsoft YaHei"/>
                <a:cs typeface="Microsoft YaHei"/>
              </a:rPr>
              <a:t>， </a:t>
            </a:r>
            <a:r>
              <a:rPr sz="1300" spc="40">
                <a:solidFill>
                  <a:srgbClr val="FFFFFF">
                    <a:alpha val="100000"/>
                  </a:srgbClr>
                </a:solidFill>
                <a:latin typeface="Microsoft YaHei"/>
                <a:ea typeface="Microsoft YaHei"/>
                <a:cs typeface="Microsoft YaHei"/>
              </a:rPr>
              <a:t>手冲咖啡的口感更加柔和、层次</a:t>
            </a:r>
            <a:r>
              <a:rPr sz="1300" spc="20">
                <a:solidFill>
                  <a:srgbClr val="FFFFFF">
                    <a:alpha val="100000"/>
                  </a:srgbClr>
                </a:solidFill>
                <a:latin typeface="Microsoft YaHei"/>
                <a:ea typeface="Microsoft YaHei"/>
                <a:cs typeface="Microsoft YaHei"/>
              </a:rPr>
              <a:t>感</a:t>
            </a:r>
            <a:r>
              <a:rPr sz="1300" spc="0">
                <a:solidFill>
                  <a:srgbClr val="FFFFFF">
                    <a:alpha val="100000"/>
                  </a:srgbClr>
                </a:solidFill>
                <a:latin typeface="Microsoft YaHei"/>
                <a:ea typeface="Microsoft YaHei"/>
                <a:cs typeface="Microsoft YaHei"/>
              </a:rPr>
              <a:t>更强。</a:t>
            </a:r>
            <a:endParaRPr lang="Microsoft YaHei" altLang="Microsoft YaHei" sz="1300"/>
          </a:p>
        </p:txBody>
      </p:sp>
      <p:sp>
        <p:nvSpPr>
          <p:cNvPr id="16" name="textbox 16"/>
          <p:cNvSpPr/>
          <p:nvPr/>
        </p:nvSpPr>
        <p:spPr>
          <a:xfrm>
            <a:off x="6375272" y="3915216"/>
            <a:ext cx="4481195" cy="828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697"/>
              </a:lnSpc>
            </a:pPr>
            <a:endParaRPr lang="Arial" altLang="Arial" sz="100"/>
          </a:p>
          <a:p>
            <a:pPr marL="13900" algn="l" rtl="0" eaLnBrk="0">
              <a:lnSpc>
                <a:spcPct val="85000"/>
              </a:lnSpc>
            </a:pPr>
            <a:r>
              <a:rPr sz="1300" spc="50">
                <a:solidFill>
                  <a:srgbClr val="FFFFFF">
                    <a:alpha val="100000"/>
                  </a:srgbClr>
                </a:solidFill>
                <a:latin typeface="Microsoft YaHei"/>
                <a:ea typeface="Microsoft YaHei"/>
                <a:cs typeface="Microsoft YaHei"/>
              </a:rPr>
              <a:t>手冲咖啡的制作过程需要一定的技巧和经验，不同的手冲</a:t>
            </a:r>
            <a:r>
              <a:rPr sz="1300" spc="20">
                <a:solidFill>
                  <a:srgbClr val="FFFFFF">
                    <a:alpha val="100000"/>
                  </a:srgbClr>
                </a:solidFill>
                <a:latin typeface="Microsoft YaHei"/>
                <a:ea typeface="Microsoft YaHei"/>
                <a:cs typeface="Microsoft YaHei"/>
              </a:rPr>
              <a:t>方</a:t>
            </a:r>
            <a:endParaRPr lang="Microsoft YaHei" altLang="Microsoft YaHei" sz="1300"/>
          </a:p>
          <a:p>
            <a:pPr marL="29330" indent="-16630" algn="l" rtl="0" eaLnBrk="0">
              <a:lnSpc>
                <a:spcPct val="159000"/>
              </a:lnSpc>
              <a:spcBef>
                <a:spcPts val="29"/>
              </a:spcBef>
            </a:pPr>
            <a:r>
              <a:rPr sz="1300" spc="50">
                <a:solidFill>
                  <a:srgbClr val="FFFFFF">
                    <a:alpha val="100000"/>
                  </a:srgbClr>
                </a:solidFill>
                <a:latin typeface="Microsoft YaHei"/>
                <a:ea typeface="Microsoft YaHei"/>
                <a:cs typeface="Microsoft YaHei"/>
              </a:rPr>
              <a:t>法、水温、研磨度、浸泡时间等因素都会影响咖啡的风味</a:t>
            </a:r>
            <a:r>
              <a:rPr sz="1300" spc="30">
                <a:solidFill>
                  <a:srgbClr val="FFFFFF">
                    <a:alpha val="100000"/>
                  </a:srgbClr>
                </a:solidFill>
                <a:latin typeface="Microsoft YaHei"/>
                <a:ea typeface="Microsoft YaHei"/>
                <a:cs typeface="Microsoft YaHei"/>
              </a:rPr>
              <a:t>和</a:t>
            </a:r>
            <a:r>
              <a:rPr sz="1300" spc="0">
                <a:solidFill>
                  <a:srgbClr val="FFFFFF">
                    <a:alpha val="100000"/>
                  </a:srgbClr>
                </a:solidFill>
                <a:latin typeface="Microsoft YaHei"/>
                <a:ea typeface="Microsoft YaHei"/>
                <a:cs typeface="Microsoft YaHei"/>
              </a:rPr>
              <a:t> </a:t>
            </a:r>
            <a:r>
              <a:rPr sz="1300" spc="-70">
                <a:solidFill>
                  <a:srgbClr val="FFFFFF">
                    <a:alpha val="100000"/>
                  </a:srgbClr>
                </a:solidFill>
                <a:latin typeface="Microsoft YaHei"/>
                <a:ea typeface="Microsoft YaHei"/>
                <a:cs typeface="Microsoft YaHei"/>
              </a:rPr>
              <a:t>口感</a:t>
            </a:r>
            <a:r>
              <a:rPr sz="1300" spc="-50">
                <a:solidFill>
                  <a:srgbClr val="FFFFFF">
                    <a:alpha val="100000"/>
                  </a:srgbClr>
                </a:solidFill>
                <a:latin typeface="Microsoft YaHei"/>
                <a:ea typeface="Microsoft YaHei"/>
                <a:cs typeface="Microsoft YaHei"/>
              </a:rPr>
              <a:t>。</a:t>
            </a:r>
            <a:endParaRPr lang="Microsoft YaHei" altLang="Microsoft YaHei" sz="1300"/>
          </a:p>
        </p:txBody>
      </p:sp>
      <p:sp>
        <p:nvSpPr>
          <p:cNvPr id="17" name="textbox 17"/>
          <p:cNvSpPr/>
          <p:nvPr/>
        </p:nvSpPr>
        <p:spPr>
          <a:xfrm>
            <a:off x="442263" y="318468"/>
            <a:ext cx="4599304" cy="504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400"/>
          </a:p>
          <a:p>
            <a:pPr marL="528275" algn="l" rtl="0" eaLnBrk="0">
              <a:lnSpc>
                <a:spcPct val="91000"/>
              </a:lnSpc>
              <a:spcBef>
                <a:spcPts val="2"/>
              </a:spcBef>
              <a:tabLst>
                <a:tab pos="782319"/>
              </a:tabLst>
            </a:pPr>
            <a:r>
              <a:rPr sz="3000" spc="0">
                <a:solidFill>
                  <a:srgbClr val="00B6FF">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手冲咖啡的</a:t>
            </a:r>
            <a:r>
              <a:rPr sz="3000" spc="0">
                <a:ln w="6350" cap="flat" cmpd="sng">
                  <a:solidFill>
                    <a:srgbClr val="000000">
                      <a:alpha val="100000"/>
                    </a:srgbClr>
                  </a:solidFill>
                  <a:miter lim="0"/>
                </a:ln>
                <a:solidFill>
                  <a:srgbClr val="00B6FF">
                    <a:alpha val="100000"/>
                  </a:srgbClr>
                </a:solidFill>
                <a:latin typeface="Microsoft YaHei"/>
                <a:ea typeface="Microsoft YaHei"/>
                <a:cs typeface="Microsoft YaHei"/>
              </a:rPr>
              <a:t>定义与特点</a:t>
            </a:r>
            <a:endParaRPr lang="Microsoft YaHei" altLang="Microsoft YaHei" sz="3000"/>
          </a:p>
        </p:txBody>
      </p:sp>
      <p:grpSp>
        <p:nvGrpSpPr>
          <p:cNvPr id="6" name="group 6"/>
          <p:cNvGrpSpPr/>
          <p:nvPr/>
        </p:nvGrpSpPr>
        <p:grpSpPr>
          <a:xfrm rot="21600000">
            <a:off x="454963" y="331168"/>
            <a:ext cx="515575" cy="439820"/>
            <a:chExt cx="515575" cy="439820"/>
          </a:xfrm>
        </p:grpSpPr>
        <p:sp>
          <p:nvSpPr>
            <p:cNvPr id="18"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 name="rect"/>
          <p:cNvSpPr/>
          <p:nvPr/>
        </p:nvSpPr>
        <p:spPr>
          <a:xfrm>
            <a:off x="0" y="0"/>
            <a:ext cx="12192000" cy="6858000"/>
          </a:xfrm>
          <a:prstGeom prst="rect">
            <a:avLst/>
          </a:prstGeom>
          <a:solidFill>
            <a:srgbClr val="2C3D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9" name="picture 39"/>
          <p:cNvPicPr>
            <a:picLocks noChangeAspect="1"/>
          </p:cNvPicPr>
          <p:nvPr/>
        </p:nvPicPr>
        <p:blipFill>
          <a:blip r:embed="rId2"/>
          <a:stretch>
            <a:fillRect/>
          </a:stretch>
        </p:blipFill>
        <p:spPr>
          <a:xfrm rot="21600000">
            <a:off x="472404" y="1168477"/>
            <a:ext cx="11247191" cy="4906431"/>
          </a:xfrm>
          <a:prstGeom prst="rect">
            <a:avLst/>
          </a:prstGeom>
        </p:spPr>
      </p:pic>
      <p:sp>
        <p:nvSpPr>
          <p:cNvPr id="40" name="textbox 40"/>
          <p:cNvSpPr/>
          <p:nvPr/>
        </p:nvSpPr>
        <p:spPr>
          <a:xfrm>
            <a:off x="4868405" y="2344697"/>
            <a:ext cx="6053454" cy="8274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185"/>
              </a:lnSpc>
            </a:pPr>
            <a:endParaRPr lang="Arial" altLang="Arial" sz="100"/>
          </a:p>
          <a:p>
            <a:pPr marL="13900" algn="l" rtl="0" eaLnBrk="0">
              <a:lnSpc>
                <a:spcPct val="94000"/>
              </a:lnSpc>
            </a:pPr>
            <a:r>
              <a:rPr sz="1300" spc="50">
                <a:solidFill>
                  <a:srgbClr val="FFFFFF">
                    <a:alpha val="100000"/>
                  </a:srgbClr>
                </a:solidFill>
                <a:latin typeface="Microsoft YaHei"/>
                <a:ea typeface="Microsoft YaHei"/>
                <a:cs typeface="Microsoft YaHei"/>
              </a:rPr>
              <a:t>手冲咖啡起源于19世纪中期的德国，最初是为了方便军队在野外冲泡咖啡而</a:t>
            </a:r>
            <a:r>
              <a:rPr sz="1300" spc="30">
                <a:solidFill>
                  <a:srgbClr val="FFFFFF">
                    <a:alpha val="100000"/>
                  </a:srgbClr>
                </a:solidFill>
                <a:latin typeface="Microsoft YaHei"/>
                <a:ea typeface="Microsoft YaHei"/>
                <a:cs typeface="Microsoft YaHei"/>
              </a:rPr>
              <a:t>发</a:t>
            </a:r>
            <a:r>
              <a:rPr sz="1300" spc="0">
                <a:solidFill>
                  <a:srgbClr val="FFFFFF">
                    <a:alpha val="100000"/>
                  </a:srgbClr>
                </a:solidFill>
                <a:latin typeface="Microsoft YaHei"/>
                <a:ea typeface="Microsoft YaHei"/>
                <a:cs typeface="Microsoft YaHei"/>
              </a:rPr>
              <a:t>明</a:t>
            </a:r>
            <a:endParaRPr lang="Microsoft YaHei" altLang="Microsoft YaHei" sz="1300"/>
          </a:p>
          <a:p>
            <a:pPr marL="19901" algn="l" rtl="0" eaLnBrk="0">
              <a:lnSpc>
                <a:spcPct val="95000"/>
              </a:lnSpc>
              <a:spcBef>
                <a:spcPts val="948"/>
              </a:spcBef>
            </a:pPr>
            <a:r>
              <a:rPr sz="1300" spc="50">
                <a:solidFill>
                  <a:srgbClr val="FFFFFF">
                    <a:alpha val="100000"/>
                  </a:srgbClr>
                </a:solidFill>
                <a:latin typeface="Microsoft YaHei"/>
                <a:ea typeface="Microsoft YaHei"/>
                <a:cs typeface="Microsoft YaHei"/>
              </a:rPr>
              <a:t>的。随着时间的推移，手冲咖啡逐渐在欧洲和北美流行起来，成为一种时尚</a:t>
            </a:r>
            <a:r>
              <a:rPr sz="1300" spc="20">
                <a:solidFill>
                  <a:srgbClr val="FFFFFF">
                    <a:alpha val="100000"/>
                  </a:srgbClr>
                </a:solidFill>
                <a:latin typeface="Microsoft YaHei"/>
                <a:ea typeface="Microsoft YaHei"/>
                <a:cs typeface="Microsoft YaHei"/>
              </a:rPr>
              <a:t>和</a:t>
            </a:r>
            <a:r>
              <a:rPr sz="1300" spc="0">
                <a:solidFill>
                  <a:srgbClr val="FFFFFF">
                    <a:alpha val="100000"/>
                  </a:srgbClr>
                </a:solidFill>
                <a:latin typeface="Microsoft YaHei"/>
                <a:ea typeface="Microsoft YaHei"/>
                <a:cs typeface="Microsoft YaHei"/>
              </a:rPr>
              <a:t>文</a:t>
            </a:r>
            <a:endParaRPr lang="Microsoft YaHei" altLang="Microsoft YaHei" sz="1300"/>
          </a:p>
          <a:p>
            <a:pPr algn="l" rtl="0" eaLnBrk="0">
              <a:lnSpc>
                <a:spcPct val="100000"/>
              </a:lnSpc>
            </a:pPr>
            <a:endParaRPr lang="Arial" altLang="Arial" sz="800"/>
          </a:p>
          <a:p>
            <a:pPr algn="l" rtl="0" eaLnBrk="0">
              <a:lnSpc>
                <a:spcPct val="6275"/>
              </a:lnSpc>
            </a:pPr>
            <a:endParaRPr lang="Arial" altLang="Arial" sz="100"/>
          </a:p>
          <a:p>
            <a:pPr marL="12700" algn="l" rtl="0" eaLnBrk="0">
              <a:lnSpc>
                <a:spcPts val="1450"/>
              </a:lnSpc>
            </a:pPr>
            <a:r>
              <a:rPr sz="1200" spc="-50">
                <a:solidFill>
                  <a:srgbClr val="FFFFFF">
                    <a:alpha val="100000"/>
                  </a:srgbClr>
                </a:solidFill>
                <a:latin typeface="Microsoft YaHei"/>
                <a:ea typeface="Microsoft YaHei"/>
                <a:cs typeface="Microsoft YaHei"/>
              </a:rPr>
              <a:t>化现象</a:t>
            </a:r>
            <a:r>
              <a:rPr sz="1200" spc="-20">
                <a:solidFill>
                  <a:srgbClr val="FFFFFF">
                    <a:alpha val="100000"/>
                  </a:srgbClr>
                </a:solidFill>
                <a:latin typeface="Microsoft YaHei"/>
                <a:ea typeface="Microsoft YaHei"/>
                <a:cs typeface="Microsoft YaHei"/>
              </a:rPr>
              <a:t>。</a:t>
            </a:r>
            <a:endParaRPr lang="Microsoft YaHei" altLang="Microsoft YaHei" sz="1200"/>
          </a:p>
        </p:txBody>
      </p:sp>
      <p:sp>
        <p:nvSpPr>
          <p:cNvPr id="41" name="textbox 41"/>
          <p:cNvSpPr/>
          <p:nvPr/>
        </p:nvSpPr>
        <p:spPr>
          <a:xfrm>
            <a:off x="4868405" y="4327020"/>
            <a:ext cx="6024245" cy="8299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801"/>
              </a:lnSpc>
            </a:pPr>
            <a:endParaRPr lang="Arial" altLang="Arial" sz="100"/>
          </a:p>
          <a:p>
            <a:pPr marL="13386" algn="l" rtl="0" eaLnBrk="0">
              <a:lnSpc>
                <a:spcPct val="94000"/>
              </a:lnSpc>
            </a:pPr>
            <a:r>
              <a:rPr sz="1300" spc="50">
                <a:solidFill>
                  <a:srgbClr val="FFFFFF">
                    <a:alpha val="100000"/>
                  </a:srgbClr>
                </a:solidFill>
                <a:latin typeface="Microsoft YaHei"/>
                <a:ea typeface="Microsoft YaHei"/>
                <a:cs typeface="Microsoft YaHei"/>
              </a:rPr>
              <a:t>近年来，随着人们对咖啡品质和口感的追求，手冲咖啡市场得到了快速发展。</a:t>
            </a:r>
            <a:r>
              <a:rPr sz="1300" spc="20">
                <a:solidFill>
                  <a:srgbClr val="FFFFFF">
                    <a:alpha val="100000"/>
                  </a:srgbClr>
                </a:solidFill>
                <a:latin typeface="Microsoft YaHei"/>
                <a:ea typeface="Microsoft YaHei"/>
                <a:cs typeface="Microsoft YaHei"/>
              </a:rPr>
              <a:t>各</a:t>
            </a:r>
            <a:endParaRPr lang="Microsoft YaHei" altLang="Microsoft YaHei" sz="1300"/>
          </a:p>
          <a:p>
            <a:pPr marL="12700" algn="l" rtl="0" eaLnBrk="0">
              <a:lnSpc>
                <a:spcPct val="94000"/>
              </a:lnSpc>
              <a:spcBef>
                <a:spcPts val="964"/>
              </a:spcBef>
            </a:pPr>
            <a:r>
              <a:rPr sz="1300" spc="50">
                <a:solidFill>
                  <a:srgbClr val="FFFFFF">
                    <a:alpha val="100000"/>
                  </a:srgbClr>
                </a:solidFill>
                <a:latin typeface="Microsoft YaHei"/>
                <a:ea typeface="Microsoft YaHei"/>
                <a:cs typeface="Microsoft YaHei"/>
              </a:rPr>
              <a:t>种手冲咖啡器具、咖啡豆和相关产品的市场需求不断增长，同时也催生了许多</a:t>
            </a:r>
            <a:r>
              <a:rPr sz="1300" spc="30">
                <a:solidFill>
                  <a:srgbClr val="FFFFFF">
                    <a:alpha val="100000"/>
                  </a:srgbClr>
                </a:solidFill>
                <a:latin typeface="Microsoft YaHei"/>
                <a:ea typeface="Microsoft YaHei"/>
                <a:cs typeface="Microsoft YaHei"/>
              </a:rPr>
              <a:t>新</a:t>
            </a:r>
            <a:endParaRPr lang="Microsoft YaHei" altLang="Microsoft YaHei" sz="1300"/>
          </a:p>
          <a:p>
            <a:pPr algn="l" rtl="0" eaLnBrk="0">
              <a:lnSpc>
                <a:spcPct val="100000"/>
              </a:lnSpc>
            </a:pPr>
            <a:endParaRPr lang="Arial" altLang="Arial" sz="800"/>
          </a:p>
          <a:p>
            <a:pPr marL="19901" algn="l" rtl="0" eaLnBrk="0">
              <a:lnSpc>
                <a:spcPct val="94000"/>
              </a:lnSpc>
              <a:spcBef>
                <a:spcPts val="4"/>
              </a:spcBef>
            </a:pPr>
            <a:r>
              <a:rPr sz="1300" spc="-60">
                <a:solidFill>
                  <a:srgbClr val="FFFFFF">
                    <a:alpha val="100000"/>
                  </a:srgbClr>
                </a:solidFill>
                <a:latin typeface="Microsoft YaHei"/>
                <a:ea typeface="Microsoft YaHei"/>
                <a:cs typeface="Microsoft YaHei"/>
              </a:rPr>
              <a:t>的品牌和创业公司</a:t>
            </a:r>
            <a:r>
              <a:rPr sz="1300" spc="-20">
                <a:solidFill>
                  <a:srgbClr val="FFFFFF">
                    <a:alpha val="100000"/>
                  </a:srgbClr>
                </a:solidFill>
                <a:latin typeface="Microsoft YaHei"/>
                <a:ea typeface="Microsoft YaHei"/>
                <a:cs typeface="Microsoft YaHei"/>
              </a:rPr>
              <a:t>。</a:t>
            </a:r>
            <a:endParaRPr lang="Microsoft YaHei" altLang="Microsoft YaHei" sz="1300"/>
          </a:p>
        </p:txBody>
      </p:sp>
      <p:sp>
        <p:nvSpPr>
          <p:cNvPr id="42" name="textbox 42"/>
          <p:cNvSpPr/>
          <p:nvPr/>
        </p:nvSpPr>
        <p:spPr>
          <a:xfrm>
            <a:off x="442263" y="318468"/>
            <a:ext cx="5361304" cy="504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0000"/>
              </a:lnSpc>
            </a:pPr>
            <a:endParaRPr lang="Arial" altLang="Arial" sz="400"/>
          </a:p>
          <a:p>
            <a:pPr marL="528275" algn="l" rtl="0" eaLnBrk="0">
              <a:lnSpc>
                <a:spcPct val="91000"/>
              </a:lnSpc>
              <a:tabLst>
                <a:tab pos="782319"/>
              </a:tabLst>
            </a:pPr>
            <a:r>
              <a:rPr sz="3000" spc="0">
                <a:solidFill>
                  <a:srgbClr val="00B6FF">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手冲咖啡市</a:t>
            </a:r>
            <a:r>
              <a:rPr sz="3000" spc="0">
                <a:ln w="6350" cap="flat" cmpd="sng">
                  <a:solidFill>
                    <a:srgbClr val="000000">
                      <a:alpha val="100000"/>
                    </a:srgbClr>
                  </a:solidFill>
                  <a:miter lim="0"/>
                </a:ln>
                <a:solidFill>
                  <a:srgbClr val="00B6FF">
                    <a:alpha val="100000"/>
                  </a:srgbClr>
                </a:solidFill>
                <a:latin typeface="Microsoft YaHei"/>
                <a:ea typeface="Microsoft YaHei"/>
                <a:cs typeface="Microsoft YaHei"/>
              </a:rPr>
              <a:t>场的历史与发展</a:t>
            </a:r>
            <a:endParaRPr lang="Microsoft YaHei" altLang="Microsoft YaHei" sz="3000"/>
          </a:p>
        </p:txBody>
      </p:sp>
      <p:grpSp>
        <p:nvGrpSpPr>
          <p:cNvPr id="8" name="group 8"/>
          <p:cNvGrpSpPr/>
          <p:nvPr/>
        </p:nvGrpSpPr>
        <p:grpSpPr>
          <a:xfrm rot="21600000">
            <a:off x="454963" y="331168"/>
            <a:ext cx="515575" cy="439820"/>
            <a:chExt cx="515575" cy="439820"/>
          </a:xfrm>
        </p:grpSpPr>
        <p:sp>
          <p:nvSpPr>
            <p:cNvPr id="43"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63" name="rect"/>
          <p:cNvSpPr/>
          <p:nvPr/>
        </p:nvSpPr>
        <p:spPr>
          <a:xfrm>
            <a:off x="2499430" y="6236294"/>
            <a:ext cx="9220163" cy="67345"/>
          </a:xfrm>
          <a:prstGeom prst="rect">
            <a:avLst/>
          </a:pr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 name="group 10"/>
          <p:cNvGrpSpPr/>
          <p:nvPr/>
        </p:nvGrpSpPr>
        <p:grpSpPr>
          <a:xfrm rot="21600000">
            <a:off x="483810" y="6200640"/>
            <a:ext cx="1854195" cy="158718"/>
            <a:chExt cx="1854195" cy="158718"/>
          </a:xfrm>
        </p:grpSpPr>
        <p:sp>
          <p:nvSpPr>
            <p:cNvPr id="64" name="path"/>
            <p:cNvSpPr/>
            <p:nvPr/>
          </p:nvSpPr>
          <p:spPr>
            <a:xfrm>
              <a:off x="0" y="0"/>
              <a:ext cx="1050784" cy="158718"/>
            </a:xfrm>
            <a:custGeom>
              <a:rect l="0" t="0" r="0" b="0"/>
              <a:pathLst>
                <a:path w="1653" h="249">
                  <a:moveTo>
                    <a:pt x="0" y="56"/>
                  </a:moveTo>
                  <a:lnTo>
                    <a:pt x="1165" y="56"/>
                  </a:lnTo>
                  <a:lnTo>
                    <a:pt x="1165" y="162"/>
                  </a:lnTo>
                  <a:lnTo>
                    <a:pt x="0" y="162"/>
                  </a:lnTo>
                  <a:lnTo>
                    <a:pt x="0" y="56"/>
                  </a:lnTo>
                  <a:close/>
                </a:path>
                <a:path w="1653" h="249">
                  <a:moveTo>
                    <a:pt x="1404" y="124"/>
                  </a:moveTo>
                  <a:cubicBezTo>
                    <a:pt x="1404" y="55"/>
                    <a:pt x="1460" y="0"/>
                    <a:pt x="1529" y="0"/>
                  </a:cubicBezTo>
                  <a:lnTo>
                    <a:pt x="1529" y="0"/>
                  </a:lnTo>
                  <a:lnTo>
                    <a:pt x="1529" y="0"/>
                  </a:lnTo>
                  <a:lnTo>
                    <a:pt x="1529" y="0"/>
                  </a:lnTo>
                  <a:cubicBezTo>
                    <a:pt x="1598" y="0"/>
                    <a:pt x="1654" y="55"/>
                    <a:pt x="1654" y="124"/>
                  </a:cubicBezTo>
                  <a:lnTo>
                    <a:pt x="1654" y="124"/>
                  </a:lnTo>
                  <a:cubicBezTo>
                    <a:pt x="1654" y="124"/>
                    <a:pt x="1654" y="124"/>
                    <a:pt x="1654" y="124"/>
                  </a:cubicBezTo>
                  <a:lnTo>
                    <a:pt x="1654" y="124"/>
                  </a:lnTo>
                  <a:lnTo>
                    <a:pt x="1654" y="124"/>
                  </a:lnTo>
                  <a:lnTo>
                    <a:pt x="1654" y="124"/>
                  </a:lnTo>
                  <a:cubicBezTo>
                    <a:pt x="1654" y="193"/>
                    <a:pt x="1598" y="249"/>
                    <a:pt x="1529" y="249"/>
                  </a:cubicBezTo>
                  <a:lnTo>
                    <a:pt x="1529" y="249"/>
                  </a:lnTo>
                  <a:lnTo>
                    <a:pt x="1529" y="249"/>
                  </a:lnTo>
                  <a:lnTo>
                    <a:pt x="1529" y="249"/>
                  </a:lnTo>
                  <a:cubicBezTo>
                    <a:pt x="1460" y="249"/>
                    <a:pt x="1404" y="193"/>
                    <a:pt x="1404" y="124"/>
                  </a:cubicBezTo>
                  <a:lnTo>
                    <a:pt x="1404" y="124"/>
                  </a:lnTo>
                  <a:close/>
                </a:path>
              </a:pathLst>
            </a:cu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path"/>
            <p:cNvSpPr/>
            <p:nvPr/>
          </p:nvSpPr>
          <p:spPr>
            <a:xfrm>
              <a:off x="1123388" y="6612"/>
              <a:ext cx="147382" cy="147381"/>
            </a:xfrm>
            <a:custGeom>
              <a:rect l="0" t="0" r="0" b="0"/>
              <a:pathLst>
                <a:path w="231" h="231">
                  <a:moveTo>
                    <a:pt x="0" y="116"/>
                  </a:moveTo>
                  <a:cubicBezTo>
                    <a:pt x="0" y="51"/>
                    <a:pt x="51" y="0"/>
                    <a:pt x="116" y="0"/>
                  </a:cubicBezTo>
                  <a:lnTo>
                    <a:pt x="116" y="0"/>
                  </a:lnTo>
                  <a:lnTo>
                    <a:pt x="116" y="0"/>
                  </a:lnTo>
                  <a:lnTo>
                    <a:pt x="116" y="0"/>
                  </a:lnTo>
                  <a:cubicBezTo>
                    <a:pt x="180" y="0"/>
                    <a:pt x="232" y="51"/>
                    <a:pt x="232" y="116"/>
                  </a:cubicBezTo>
                  <a:lnTo>
                    <a:pt x="232" y="116"/>
                  </a:lnTo>
                  <a:cubicBezTo>
                    <a:pt x="232" y="116"/>
                    <a:pt x="232" y="116"/>
                    <a:pt x="232" y="116"/>
                  </a:cubicBezTo>
                  <a:lnTo>
                    <a:pt x="232" y="116"/>
                  </a:lnTo>
                  <a:lnTo>
                    <a:pt x="232" y="116"/>
                  </a:lnTo>
                  <a:lnTo>
                    <a:pt x="232" y="116"/>
                  </a:lnTo>
                  <a:cubicBezTo>
                    <a:pt x="232" y="180"/>
                    <a:pt x="180" y="232"/>
                    <a:pt x="116" y="232"/>
                  </a:cubicBezTo>
                  <a:lnTo>
                    <a:pt x="116" y="232"/>
                  </a:lnTo>
                  <a:lnTo>
                    <a:pt x="116" y="232"/>
                  </a:lnTo>
                  <a:lnTo>
                    <a:pt x="116" y="232"/>
                  </a:lnTo>
                  <a:cubicBezTo>
                    <a:pt x="51" y="232"/>
                    <a:pt x="0" y="180"/>
                    <a:pt x="0" y="116"/>
                  </a:cubicBezTo>
                  <a:lnTo>
                    <a:pt x="0" y="116"/>
                  </a:lnTo>
                  <a:close/>
                </a:path>
              </a:pathLst>
            </a:custGeom>
            <a:solidFill>
              <a:srgbClr val="405D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path"/>
            <p:cNvSpPr/>
            <p:nvPr/>
          </p:nvSpPr>
          <p:spPr>
            <a:xfrm>
              <a:off x="1343374" y="13222"/>
              <a:ext cx="136045" cy="136044"/>
            </a:xfrm>
            <a:custGeom>
              <a:rect l="0" t="0" r="0" b="0"/>
              <a:pathLst>
                <a:path w="214" h="214">
                  <a:moveTo>
                    <a:pt x="0" y="107"/>
                  </a:moveTo>
                  <a:cubicBezTo>
                    <a:pt x="0" y="47"/>
                    <a:pt x="47" y="0"/>
                    <a:pt x="107" y="0"/>
                  </a:cubicBezTo>
                  <a:lnTo>
                    <a:pt x="107" y="0"/>
                  </a:lnTo>
                  <a:lnTo>
                    <a:pt x="107" y="0"/>
                  </a:lnTo>
                  <a:lnTo>
                    <a:pt x="107" y="0"/>
                  </a:lnTo>
                  <a:cubicBezTo>
                    <a:pt x="166" y="0"/>
                    <a:pt x="214" y="47"/>
                    <a:pt x="214" y="107"/>
                  </a:cubicBezTo>
                  <a:lnTo>
                    <a:pt x="214" y="107"/>
                  </a:lnTo>
                  <a:cubicBezTo>
                    <a:pt x="214" y="107"/>
                    <a:pt x="214" y="107"/>
                    <a:pt x="214" y="107"/>
                  </a:cubicBezTo>
                  <a:lnTo>
                    <a:pt x="214" y="107"/>
                  </a:lnTo>
                  <a:lnTo>
                    <a:pt x="214" y="107"/>
                  </a:lnTo>
                  <a:lnTo>
                    <a:pt x="214" y="107"/>
                  </a:lnTo>
                  <a:cubicBezTo>
                    <a:pt x="214" y="166"/>
                    <a:pt x="166" y="214"/>
                    <a:pt x="107" y="214"/>
                  </a:cubicBezTo>
                  <a:lnTo>
                    <a:pt x="107" y="214"/>
                  </a:lnTo>
                  <a:lnTo>
                    <a:pt x="107" y="214"/>
                  </a:lnTo>
                  <a:lnTo>
                    <a:pt x="107" y="214"/>
                  </a:lnTo>
                  <a:cubicBezTo>
                    <a:pt x="47" y="214"/>
                    <a:pt x="0" y="166"/>
                    <a:pt x="0" y="107"/>
                  </a:cubicBezTo>
                  <a:lnTo>
                    <a:pt x="0" y="107"/>
                  </a:lnTo>
                  <a:close/>
                </a:path>
              </a:pathLst>
            </a:custGeom>
            <a:solidFill>
              <a:srgbClr val="405D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path"/>
            <p:cNvSpPr/>
            <p:nvPr/>
          </p:nvSpPr>
          <p:spPr>
            <a:xfrm>
              <a:off x="1543512" y="19835"/>
              <a:ext cx="124707" cy="124708"/>
            </a:xfrm>
            <a:custGeom>
              <a:rect l="0" t="0" r="0" b="0"/>
              <a:pathLst>
                <a:path w="196" h="196">
                  <a:moveTo>
                    <a:pt x="0" y="98"/>
                  </a:moveTo>
                  <a:cubicBezTo>
                    <a:pt x="0" y="43"/>
                    <a:pt x="43" y="0"/>
                    <a:pt x="98" y="0"/>
                  </a:cubicBezTo>
                  <a:lnTo>
                    <a:pt x="98" y="0"/>
                  </a:lnTo>
                  <a:lnTo>
                    <a:pt x="98" y="0"/>
                  </a:lnTo>
                  <a:lnTo>
                    <a:pt x="98" y="0"/>
                  </a:lnTo>
                  <a:cubicBezTo>
                    <a:pt x="152" y="0"/>
                    <a:pt x="196" y="43"/>
                    <a:pt x="196" y="98"/>
                  </a:cubicBezTo>
                  <a:lnTo>
                    <a:pt x="196" y="98"/>
                  </a:lnTo>
                  <a:cubicBezTo>
                    <a:pt x="196" y="98"/>
                    <a:pt x="196" y="98"/>
                    <a:pt x="196" y="98"/>
                  </a:cubicBezTo>
                  <a:lnTo>
                    <a:pt x="196" y="98"/>
                  </a:lnTo>
                  <a:lnTo>
                    <a:pt x="196" y="98"/>
                  </a:lnTo>
                  <a:lnTo>
                    <a:pt x="196" y="98"/>
                  </a:lnTo>
                  <a:cubicBezTo>
                    <a:pt x="196" y="152"/>
                    <a:pt x="152" y="196"/>
                    <a:pt x="98" y="196"/>
                  </a:cubicBezTo>
                  <a:lnTo>
                    <a:pt x="98" y="196"/>
                  </a:lnTo>
                  <a:cubicBezTo>
                    <a:pt x="43" y="196"/>
                    <a:pt x="0" y="152"/>
                    <a:pt x="0" y="98"/>
                  </a:cubicBezTo>
                  <a:lnTo>
                    <a:pt x="0" y="98"/>
                  </a:lnTo>
                  <a:close/>
                </a:path>
              </a:pathLst>
            </a:custGeom>
            <a:solidFill>
              <a:srgbClr val="405D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path"/>
            <p:cNvSpPr/>
            <p:nvPr/>
          </p:nvSpPr>
          <p:spPr>
            <a:xfrm>
              <a:off x="1740824" y="14253"/>
              <a:ext cx="113371" cy="113370"/>
            </a:xfrm>
            <a:custGeom>
              <a:rect l="0" t="0" r="0" b="0"/>
              <a:pathLst>
                <a:path w="178" h="178">
                  <a:moveTo>
                    <a:pt x="0" y="89"/>
                  </a:moveTo>
                  <a:cubicBezTo>
                    <a:pt x="0" y="39"/>
                    <a:pt x="39" y="0"/>
                    <a:pt x="89" y="0"/>
                  </a:cubicBezTo>
                  <a:lnTo>
                    <a:pt x="89" y="0"/>
                  </a:lnTo>
                  <a:lnTo>
                    <a:pt x="89" y="0"/>
                  </a:lnTo>
                  <a:lnTo>
                    <a:pt x="89" y="0"/>
                  </a:lnTo>
                  <a:cubicBezTo>
                    <a:pt x="138" y="0"/>
                    <a:pt x="178" y="39"/>
                    <a:pt x="178" y="89"/>
                  </a:cubicBezTo>
                  <a:lnTo>
                    <a:pt x="178" y="89"/>
                  </a:lnTo>
                  <a:cubicBezTo>
                    <a:pt x="178" y="89"/>
                    <a:pt x="178" y="89"/>
                    <a:pt x="178" y="89"/>
                  </a:cubicBezTo>
                  <a:lnTo>
                    <a:pt x="178" y="89"/>
                  </a:lnTo>
                  <a:lnTo>
                    <a:pt x="178" y="89"/>
                  </a:lnTo>
                  <a:lnTo>
                    <a:pt x="178" y="89"/>
                  </a:lnTo>
                  <a:cubicBezTo>
                    <a:pt x="178" y="138"/>
                    <a:pt x="138" y="178"/>
                    <a:pt x="89" y="178"/>
                  </a:cubicBezTo>
                  <a:lnTo>
                    <a:pt x="89" y="178"/>
                  </a:lnTo>
                  <a:lnTo>
                    <a:pt x="89" y="178"/>
                  </a:lnTo>
                  <a:lnTo>
                    <a:pt x="89" y="178"/>
                  </a:lnTo>
                  <a:cubicBezTo>
                    <a:pt x="39" y="178"/>
                    <a:pt x="0" y="138"/>
                    <a:pt x="0" y="89"/>
                  </a:cubicBezTo>
                  <a:lnTo>
                    <a:pt x="0" y="89"/>
                  </a:lnTo>
                  <a:close/>
                </a:path>
              </a:pathLst>
            </a:custGeom>
            <a:solidFill>
              <a:srgbClr val="405D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rect"/>
          <p:cNvSpPr/>
          <p:nvPr/>
        </p:nvSpPr>
        <p:spPr>
          <a:xfrm>
            <a:off x="0" y="0"/>
            <a:ext cx="12192000" cy="6858000"/>
          </a:xfrm>
          <a:prstGeom prst="rect">
            <a:avLst/>
          </a:prstGeom>
          <a:solidFill>
            <a:srgbClr val="2C3D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 name="textbox 70"/>
          <p:cNvSpPr/>
          <p:nvPr/>
        </p:nvSpPr>
        <p:spPr>
          <a:xfrm>
            <a:off x="1295624" y="4532010"/>
            <a:ext cx="7568565" cy="5054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823"/>
              </a:lnSpc>
            </a:pPr>
            <a:endParaRPr lang="Arial" altLang="Arial" sz="100"/>
          </a:p>
          <a:p>
            <a:pPr marL="15271" algn="l" rtl="0" eaLnBrk="0">
              <a:lnSpc>
                <a:spcPct val="86000"/>
              </a:lnSpc>
            </a:pPr>
            <a:r>
              <a:rPr sz="1300" spc="50">
                <a:solidFill>
                  <a:srgbClr val="FFFFFF">
                    <a:alpha val="100000"/>
                  </a:srgbClr>
                </a:solidFill>
                <a:latin typeface="Microsoft YaHei"/>
                <a:ea typeface="Microsoft YaHei"/>
                <a:cs typeface="Microsoft YaHei"/>
              </a:rPr>
              <a:t>手冲咖啡市场的增长动力主要来自于消费者对高品质咖啡的需求、手冲咖啡文化的普及以及新技术</a:t>
            </a:r>
            <a:r>
              <a:rPr sz="1300" spc="20">
                <a:solidFill>
                  <a:srgbClr val="FFFFFF">
                    <a:alpha val="100000"/>
                  </a:srgbClr>
                </a:solidFill>
                <a:latin typeface="Microsoft YaHei"/>
                <a:ea typeface="Microsoft YaHei"/>
                <a:cs typeface="Microsoft YaHei"/>
              </a:rPr>
              <a:t>的</a:t>
            </a:r>
            <a:endParaRPr lang="Microsoft YaHei" altLang="Microsoft YaHei" sz="1300"/>
          </a:p>
          <a:p>
            <a:pPr marL="12700" algn="l" rtl="0" eaLnBrk="0">
              <a:lnSpc>
                <a:spcPts val="2432"/>
              </a:lnSpc>
            </a:pPr>
            <a:r>
              <a:rPr sz="1300" spc="30">
                <a:solidFill>
                  <a:srgbClr val="FFFFFF">
                    <a:alpha val="100000"/>
                  </a:srgbClr>
                </a:solidFill>
                <a:latin typeface="Microsoft YaHei"/>
                <a:ea typeface="Microsoft YaHei"/>
                <a:cs typeface="Microsoft YaHei"/>
              </a:rPr>
              <a:t>不断涌现。同时，社交媒体和互联网的普及也为手冲咖啡市场的推广和传播提供了更广阔的</a:t>
            </a:r>
            <a:r>
              <a:rPr sz="1300" spc="0">
                <a:solidFill>
                  <a:srgbClr val="FFFFFF">
                    <a:alpha val="100000"/>
                  </a:srgbClr>
                </a:solidFill>
                <a:latin typeface="Microsoft YaHei"/>
                <a:ea typeface="Microsoft YaHei"/>
                <a:cs typeface="Microsoft YaHei"/>
              </a:rPr>
              <a:t>平台。</a:t>
            </a:r>
            <a:endParaRPr lang="Microsoft YaHei" altLang="Microsoft YaHei" sz="1300"/>
          </a:p>
        </p:txBody>
      </p:sp>
      <p:sp>
        <p:nvSpPr>
          <p:cNvPr id="71" name="textbox 71"/>
          <p:cNvSpPr/>
          <p:nvPr/>
        </p:nvSpPr>
        <p:spPr>
          <a:xfrm>
            <a:off x="3675636" y="1984225"/>
            <a:ext cx="7566025" cy="5054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74"/>
              </a:lnSpc>
            </a:pPr>
            <a:endParaRPr lang="Arial" altLang="Arial" sz="100"/>
          </a:p>
          <a:p>
            <a:pPr marL="12700" algn="l" rtl="0" eaLnBrk="0">
              <a:lnSpc>
                <a:spcPct val="86000"/>
              </a:lnSpc>
            </a:pPr>
            <a:r>
              <a:rPr sz="1300" spc="50">
                <a:solidFill>
                  <a:srgbClr val="FFFFFF">
                    <a:alpha val="100000"/>
                  </a:srgbClr>
                </a:solidFill>
                <a:latin typeface="Microsoft YaHei"/>
                <a:ea typeface="Microsoft YaHei"/>
                <a:cs typeface="Microsoft YaHei"/>
              </a:rPr>
              <a:t>手冲咖啡市场在全球范围内呈现出稳步增长的趋势。随着消费者对咖啡品质和口感的追求，手冲咖</a:t>
            </a:r>
            <a:r>
              <a:rPr sz="1300" spc="20">
                <a:solidFill>
                  <a:srgbClr val="FFFFFF">
                    <a:alpha val="100000"/>
                  </a:srgbClr>
                </a:solidFill>
                <a:latin typeface="Microsoft YaHei"/>
                <a:ea typeface="Microsoft YaHei"/>
                <a:cs typeface="Microsoft YaHei"/>
              </a:rPr>
              <a:t>啡</a:t>
            </a:r>
            <a:endParaRPr lang="Microsoft YaHei" altLang="Microsoft YaHei" sz="1300"/>
          </a:p>
          <a:p>
            <a:pPr marL="18700" algn="l" rtl="0" eaLnBrk="0">
              <a:lnSpc>
                <a:spcPts val="2435"/>
              </a:lnSpc>
            </a:pPr>
            <a:r>
              <a:rPr sz="1300" spc="30">
                <a:solidFill>
                  <a:srgbClr val="FFFFFF">
                    <a:alpha val="100000"/>
                  </a:srgbClr>
                </a:solidFill>
                <a:latin typeface="Microsoft YaHei"/>
                <a:ea typeface="Microsoft YaHei"/>
                <a:cs typeface="Microsoft YaHei"/>
              </a:rPr>
              <a:t>的市场份额逐渐增加。据市场研究报告显示，手冲咖啡市场规模在未来几年内将继续保持</a:t>
            </a:r>
            <a:r>
              <a:rPr sz="1300" spc="20">
                <a:solidFill>
                  <a:srgbClr val="FFFFFF">
                    <a:alpha val="100000"/>
                  </a:srgbClr>
                </a:solidFill>
                <a:latin typeface="Microsoft YaHei"/>
                <a:ea typeface="Microsoft YaHei"/>
                <a:cs typeface="Microsoft YaHei"/>
              </a:rPr>
              <a:t>增</a:t>
            </a:r>
            <a:r>
              <a:rPr sz="1300" spc="0">
                <a:solidFill>
                  <a:srgbClr val="FFFFFF">
                    <a:alpha val="100000"/>
                  </a:srgbClr>
                </a:solidFill>
                <a:latin typeface="Microsoft YaHei"/>
                <a:ea typeface="Microsoft YaHei"/>
                <a:cs typeface="Microsoft YaHei"/>
              </a:rPr>
              <a:t>长态势。</a:t>
            </a:r>
            <a:endParaRPr lang="Microsoft YaHei" altLang="Microsoft YaHei" sz="1300"/>
          </a:p>
        </p:txBody>
      </p:sp>
      <p:sp>
        <p:nvSpPr>
          <p:cNvPr id="72" name="textbox 72"/>
          <p:cNvSpPr/>
          <p:nvPr/>
        </p:nvSpPr>
        <p:spPr>
          <a:xfrm>
            <a:off x="442263" y="318468"/>
            <a:ext cx="5361304" cy="504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Arial" altLang="Arial" sz="400"/>
          </a:p>
          <a:p>
            <a:pPr marL="528275" algn="l" rtl="0" eaLnBrk="0">
              <a:lnSpc>
                <a:spcPct val="91000"/>
              </a:lnSpc>
              <a:spcBef>
                <a:spcPts val="4"/>
              </a:spcBef>
              <a:tabLst>
                <a:tab pos="782319"/>
              </a:tabLst>
            </a:pPr>
            <a:r>
              <a:rPr sz="3000" spc="0">
                <a:solidFill>
                  <a:srgbClr val="00B6FF">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手冲咖啡市</a:t>
            </a:r>
            <a:r>
              <a:rPr sz="3000" spc="0">
                <a:ln w="6350" cap="flat" cmpd="sng">
                  <a:solidFill>
                    <a:srgbClr val="000000">
                      <a:alpha val="100000"/>
                    </a:srgbClr>
                  </a:solidFill>
                  <a:miter lim="0"/>
                </a:ln>
                <a:solidFill>
                  <a:srgbClr val="00B6FF">
                    <a:alpha val="100000"/>
                  </a:srgbClr>
                </a:solidFill>
                <a:latin typeface="Microsoft YaHei"/>
                <a:ea typeface="Microsoft YaHei"/>
                <a:cs typeface="Microsoft YaHei"/>
              </a:rPr>
              <a:t>场的规模与增长</a:t>
            </a:r>
            <a:endParaRPr lang="Microsoft YaHei" altLang="Microsoft YaHei" sz="3000"/>
          </a:p>
        </p:txBody>
      </p:sp>
      <p:grpSp>
        <p:nvGrpSpPr>
          <p:cNvPr id="12" name="group 12"/>
          <p:cNvGrpSpPr/>
          <p:nvPr/>
        </p:nvGrpSpPr>
        <p:grpSpPr>
          <a:xfrm rot="21600000">
            <a:off x="454963" y="331168"/>
            <a:ext cx="515575" cy="439820"/>
            <a:chExt cx="515575" cy="439820"/>
          </a:xfrm>
        </p:grpSpPr>
        <p:sp>
          <p:nvSpPr>
            <p:cNvPr id="73"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5"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6"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7"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8"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9"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0"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1"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2"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3"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4"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5"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6"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7"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9"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0"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1"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2"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93" name="rect"/>
          <p:cNvSpPr/>
          <p:nvPr/>
        </p:nvSpPr>
        <p:spPr>
          <a:xfrm>
            <a:off x="1183470" y="5823337"/>
            <a:ext cx="805750" cy="122999"/>
          </a:xfrm>
          <a:prstGeom prst="rect">
            <a:avLst/>
          </a:pr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4" name="rect"/>
          <p:cNvSpPr/>
          <p:nvPr/>
        </p:nvSpPr>
        <p:spPr>
          <a:xfrm>
            <a:off x="1937851" y="5890424"/>
            <a:ext cx="10254149" cy="14288"/>
          </a:xfrm>
          <a:prstGeom prst="rect">
            <a:avLst/>
          </a:pr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4" name="group 14"/>
          <p:cNvGrpSpPr/>
          <p:nvPr/>
        </p:nvGrpSpPr>
        <p:grpSpPr>
          <a:xfrm rot="21600000">
            <a:off x="4385647" y="3291156"/>
            <a:ext cx="7773409" cy="14288"/>
            <a:chExt cx="7773409" cy="14288"/>
          </a:xfrm>
        </p:grpSpPr>
        <p:sp>
          <p:nvSpPr>
            <p:cNvPr id="95" name="path"/>
            <p:cNvSpPr/>
            <p:nvPr/>
          </p:nvSpPr>
          <p:spPr>
            <a:xfrm>
              <a:off x="0" y="7144"/>
              <a:ext cx="7773409" cy="0"/>
            </a:xfrm>
            <a:custGeom>
              <a:rect l="0" t="0" r="0" b="0"/>
              <a:pathLst>
                <a:path w="12241">
                  <a:moveTo>
                    <a:pt x="0" y="0"/>
                  </a:moveTo>
                  <a:lnTo>
                    <a:pt x="12241" y="0"/>
                  </a:lnTo>
                </a:path>
              </a:pathLst>
            </a:cu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6" name="path"/>
            <p:cNvSpPr/>
            <p:nvPr/>
          </p:nvSpPr>
          <p:spPr>
            <a:xfrm>
              <a:off x="0" y="0"/>
              <a:ext cx="7773409" cy="14288"/>
            </a:xfrm>
            <a:custGeom>
              <a:rect l="0" t="0" r="0" b="0"/>
              <a:pathLst>
                <a:path w="12241" h="22">
                  <a:moveTo>
                    <a:pt x="0" y="11"/>
                  </a:moveTo>
                  <a:lnTo>
                    <a:pt x="12241" y="11"/>
                  </a:lnTo>
                </a:path>
              </a:pathLst>
            </a:custGeom>
            <a:noFill/>
            <a:ln w="14287" cap="flat">
              <a:solidFill>
                <a:srgbClr val="8C9EFF">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97" name="rect"/>
          <p:cNvSpPr/>
          <p:nvPr/>
        </p:nvSpPr>
        <p:spPr>
          <a:xfrm>
            <a:off x="3631266" y="3236262"/>
            <a:ext cx="805750" cy="122997"/>
          </a:xfrm>
          <a:prstGeom prst="rect">
            <a:avLst/>
          </a:prstGeom>
          <a:solidFill>
            <a:srgbClr val="8C9EFF">
              <a:alpha val="94901"/>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8" name="picture 98"/>
          <p:cNvPicPr>
            <a:picLocks noChangeAspect="1"/>
          </p:cNvPicPr>
          <p:nvPr/>
        </p:nvPicPr>
        <p:blipFill>
          <a:blip r:embed="rId2"/>
          <a:stretch>
            <a:fillRect/>
          </a:stretch>
        </p:blipFill>
        <p:spPr>
          <a:xfrm rot="21600000">
            <a:off x="0" y="0"/>
            <a:ext cx="12192000" cy="6858000"/>
          </a:xfrm>
          <a:prstGeom prst="rect">
            <a:avLst/>
          </a:prstGeom>
        </p:spPr>
      </p:pic>
      <p:sp>
        <p:nvSpPr>
          <p:cNvPr id="99" name="textbox 99"/>
          <p:cNvSpPr/>
          <p:nvPr/>
        </p:nvSpPr>
        <p:spPr>
          <a:xfrm>
            <a:off x="598362" y="1883977"/>
            <a:ext cx="5930900" cy="29013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707"/>
              </a:lnSpc>
            </a:pPr>
            <a:endParaRPr lang="Arial" altLang="Arial" sz="100"/>
          </a:p>
          <a:p>
            <a:pPr marL="30711" algn="l" rtl="0" eaLnBrk="0">
              <a:lnSpc>
                <a:spcPct val="86000"/>
              </a:lnSpc>
            </a:pPr>
            <a:r>
              <a:rPr sz="5700" spc="110">
                <a:ln w="15875" cap="flat" cmpd="sng">
                  <a:solidFill>
                    <a:srgbClr val="000000">
                      <a:alpha val="100000"/>
                    </a:srgbClr>
                  </a:solidFill>
                  <a:miter lim="0"/>
                </a:ln>
                <a:solidFill>
                  <a:srgbClr val="FFFFFF">
                    <a:alpha val="100000"/>
                  </a:srgbClr>
                </a:solidFill>
                <a:latin typeface="Microsoft YaHei"/>
                <a:ea typeface="Microsoft YaHei"/>
                <a:cs typeface="Microsoft YaHei"/>
              </a:rPr>
              <a:t>0</a:t>
            </a:r>
            <a:r>
              <a:rPr sz="5700" spc="100">
                <a:ln w="15875" cap="flat" cmpd="sng">
                  <a:solidFill>
                    <a:srgbClr val="000000">
                      <a:alpha val="100000"/>
                    </a:srgbClr>
                  </a:solidFill>
                  <a:miter lim="0"/>
                </a:ln>
                <a:solidFill>
                  <a:srgbClr val="FFFFFF">
                    <a:alpha val="100000"/>
                  </a:srgbClr>
                </a:solidFill>
                <a:latin typeface="Microsoft YaHei"/>
                <a:ea typeface="Microsoft YaHei"/>
                <a:cs typeface="Microsoft YaHei"/>
              </a:rPr>
              <a:t>2</a:t>
            </a:r>
            <a:endParaRPr lang="Microsoft YaHei" altLang="Microsoft YaHei" sz="5700"/>
          </a:p>
          <a:p>
            <a:pPr algn="l" rtl="0" eaLnBrk="0">
              <a:lnSpc>
                <a:spcPct val="101000"/>
              </a:lnSpc>
            </a:pPr>
            <a:endParaRPr lang="Arial" altLang="Arial" sz="2000"/>
          </a:p>
          <a:p>
            <a:pPr algn="l" rtl="0" eaLnBrk="0">
              <a:lnSpc>
                <a:spcPct val="19253"/>
              </a:lnSpc>
            </a:pPr>
            <a:endParaRPr lang="Arial" altLang="Arial" sz="100"/>
          </a:p>
          <a:p>
            <a:pPr marL="12700" indent="1314" algn="l" rtl="0" eaLnBrk="0">
              <a:lnSpc>
                <a:spcPct val="117000"/>
              </a:lnSpc>
            </a:pPr>
            <a:r>
              <a:rPr sz="5100" spc="70">
                <a:ln w="12700" cap="flat" cmpd="sng">
                  <a:solidFill>
                    <a:srgbClr val="000000">
                      <a:alpha val="100000"/>
                    </a:srgbClr>
                  </a:solidFill>
                  <a:miter lim="0"/>
                </a:ln>
                <a:solidFill>
                  <a:srgbClr val="FFFFFF">
                    <a:alpha val="100000"/>
                  </a:srgbClr>
                </a:solidFill>
                <a:latin typeface="Microsoft YaHei"/>
                <a:ea typeface="Microsoft YaHei"/>
                <a:cs typeface="Microsoft YaHei"/>
              </a:rPr>
              <a:t>手冲咖啡消费群体</a:t>
            </a:r>
            <a:r>
              <a:rPr sz="5100" spc="20">
                <a:ln w="12700" cap="flat" cmpd="sng">
                  <a:solidFill>
                    <a:srgbClr val="000000">
                      <a:alpha val="100000"/>
                    </a:srgbClr>
                  </a:solidFill>
                  <a:miter lim="0"/>
                </a:ln>
                <a:solidFill>
                  <a:srgbClr val="FFFFFF">
                    <a:alpha val="100000"/>
                  </a:srgbClr>
                </a:solidFill>
                <a:latin typeface="Microsoft YaHei"/>
                <a:ea typeface="Microsoft YaHei"/>
                <a:cs typeface="Microsoft YaHei"/>
              </a:rPr>
              <a:t>分</a:t>
            </a:r>
            <a:r>
              <a:rPr sz="5100" spc="0">
                <a:solidFill>
                  <a:srgbClr val="FFFFFF">
                    <a:alpha val="100000"/>
                  </a:srgbClr>
                </a:solidFill>
                <a:latin typeface="Microsoft YaHei"/>
                <a:ea typeface="Microsoft YaHei"/>
                <a:cs typeface="Microsoft YaHei"/>
              </a:rPr>
              <a:t> </a:t>
            </a:r>
            <a:r>
              <a:rPr sz="5100" spc="0">
                <a:ln w="12700" cap="flat" cmpd="sng">
                  <a:solidFill>
                    <a:srgbClr val="000000">
                      <a:alpha val="100000"/>
                    </a:srgbClr>
                  </a:solidFill>
                  <a:miter lim="0"/>
                </a:ln>
                <a:solidFill>
                  <a:srgbClr val="FFFFFF">
                    <a:alpha val="100000"/>
                  </a:srgbClr>
                </a:solidFill>
                <a:latin typeface="Microsoft YaHei"/>
                <a:ea typeface="Microsoft YaHei"/>
                <a:cs typeface="Microsoft YaHei"/>
              </a:rPr>
              <a:t>析</a:t>
            </a:r>
            <a:endParaRPr lang="Microsoft YaHei" altLang="Microsoft YaHei" sz="5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rect"/>
          <p:cNvSpPr/>
          <p:nvPr/>
        </p:nvSpPr>
        <p:spPr>
          <a:xfrm>
            <a:off x="0" y="0"/>
            <a:ext cx="12192000" cy="6858000"/>
          </a:xfrm>
          <a:prstGeom prst="rect">
            <a:avLst/>
          </a:prstGeom>
          <a:solidFill>
            <a:srgbClr val="2C3D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group 16"/>
          <p:cNvGrpSpPr/>
          <p:nvPr/>
        </p:nvGrpSpPr>
        <p:grpSpPr>
          <a:xfrm rot="21600000">
            <a:off x="731629" y="1383702"/>
            <a:ext cx="10728737" cy="4157307"/>
            <a:chExt cx="10728737" cy="4157307"/>
          </a:xfrm>
        </p:grpSpPr>
        <p:sp>
          <p:nvSpPr>
            <p:cNvPr id="101" name="path"/>
            <p:cNvSpPr/>
            <p:nvPr/>
          </p:nvSpPr>
          <p:spPr>
            <a:xfrm>
              <a:off x="0" y="359028"/>
              <a:ext cx="3798276" cy="3798278"/>
            </a:xfrm>
            <a:custGeom>
              <a:rect l="0" t="0" r="0" b="0"/>
              <a:pathLst>
                <a:path w="5981" h="5981">
                  <a:moveTo>
                    <a:pt x="0" y="2990"/>
                  </a:moveTo>
                  <a:cubicBezTo>
                    <a:pt x="0" y="1339"/>
                    <a:pt x="1339" y="0"/>
                    <a:pt x="2990" y="0"/>
                  </a:cubicBezTo>
                  <a:lnTo>
                    <a:pt x="2990" y="0"/>
                  </a:lnTo>
                  <a:lnTo>
                    <a:pt x="2990" y="0"/>
                  </a:lnTo>
                  <a:lnTo>
                    <a:pt x="2990" y="0"/>
                  </a:lnTo>
                  <a:cubicBezTo>
                    <a:pt x="4642" y="0"/>
                    <a:pt x="5981" y="1339"/>
                    <a:pt x="5981" y="2990"/>
                  </a:cubicBezTo>
                  <a:lnTo>
                    <a:pt x="5981" y="2990"/>
                  </a:lnTo>
                  <a:cubicBezTo>
                    <a:pt x="5981" y="2990"/>
                    <a:pt x="5981" y="2990"/>
                    <a:pt x="5981" y="2990"/>
                  </a:cubicBezTo>
                  <a:lnTo>
                    <a:pt x="5981" y="2990"/>
                  </a:lnTo>
                  <a:lnTo>
                    <a:pt x="5981" y="2990"/>
                  </a:lnTo>
                  <a:lnTo>
                    <a:pt x="5981" y="2990"/>
                  </a:lnTo>
                  <a:cubicBezTo>
                    <a:pt x="5981" y="4642"/>
                    <a:pt x="4642" y="5981"/>
                    <a:pt x="2990" y="5981"/>
                  </a:cubicBezTo>
                  <a:lnTo>
                    <a:pt x="2990" y="5981"/>
                  </a:lnTo>
                  <a:lnTo>
                    <a:pt x="2990" y="5981"/>
                  </a:lnTo>
                  <a:lnTo>
                    <a:pt x="2990" y="5981"/>
                  </a:lnTo>
                  <a:cubicBezTo>
                    <a:pt x="1339" y="5981"/>
                    <a:pt x="0" y="4642"/>
                    <a:pt x="0" y="2990"/>
                  </a:cubicBezTo>
                  <a:lnTo>
                    <a:pt x="0" y="2990"/>
                  </a:lnTo>
                  <a:close/>
                </a:path>
              </a:pathLst>
            </a:custGeom>
            <a:solidFill>
              <a:srgbClr val="2947E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2" name="path"/>
            <p:cNvSpPr/>
            <p:nvPr/>
          </p:nvSpPr>
          <p:spPr>
            <a:xfrm>
              <a:off x="2328358" y="0"/>
              <a:ext cx="1133474" cy="1133475"/>
            </a:xfrm>
            <a:custGeom>
              <a:rect l="0" t="0" r="0" b="0"/>
              <a:pathLst>
                <a:path w="1784" h="1785">
                  <a:moveTo>
                    <a:pt x="0" y="892"/>
                  </a:moveTo>
                  <a:cubicBezTo>
                    <a:pt x="0" y="399"/>
                    <a:pt x="399" y="0"/>
                    <a:pt x="892" y="0"/>
                  </a:cubicBezTo>
                  <a:lnTo>
                    <a:pt x="892" y="0"/>
                  </a:lnTo>
                  <a:lnTo>
                    <a:pt x="892" y="0"/>
                  </a:lnTo>
                  <a:lnTo>
                    <a:pt x="892" y="0"/>
                  </a:lnTo>
                  <a:cubicBezTo>
                    <a:pt x="1385" y="0"/>
                    <a:pt x="1784" y="399"/>
                    <a:pt x="1784" y="892"/>
                  </a:cubicBezTo>
                  <a:lnTo>
                    <a:pt x="1784" y="892"/>
                  </a:lnTo>
                  <a:cubicBezTo>
                    <a:pt x="1784" y="892"/>
                    <a:pt x="1784" y="892"/>
                    <a:pt x="1784" y="892"/>
                  </a:cubicBezTo>
                  <a:lnTo>
                    <a:pt x="1784" y="892"/>
                  </a:lnTo>
                  <a:lnTo>
                    <a:pt x="1784" y="892"/>
                  </a:lnTo>
                  <a:lnTo>
                    <a:pt x="1784" y="892"/>
                  </a:lnTo>
                  <a:cubicBezTo>
                    <a:pt x="1784" y="1385"/>
                    <a:pt x="1385" y="1785"/>
                    <a:pt x="892" y="1785"/>
                  </a:cubicBezTo>
                  <a:lnTo>
                    <a:pt x="892" y="1785"/>
                  </a:lnTo>
                  <a:lnTo>
                    <a:pt x="892" y="1785"/>
                  </a:lnTo>
                  <a:lnTo>
                    <a:pt x="892" y="1785"/>
                  </a:lnTo>
                  <a:cubicBezTo>
                    <a:pt x="399" y="1785"/>
                    <a:pt x="0" y="1385"/>
                    <a:pt x="0" y="892"/>
                  </a:cubicBezTo>
                  <a:lnTo>
                    <a:pt x="0" y="892"/>
                  </a:lnTo>
                  <a:close/>
                </a:path>
              </a:pathLst>
            </a:custGeom>
            <a:solidFill>
              <a:srgbClr val="001D4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3" name="path"/>
            <p:cNvSpPr/>
            <p:nvPr/>
          </p:nvSpPr>
          <p:spPr>
            <a:xfrm>
              <a:off x="6930459" y="359028"/>
              <a:ext cx="3798277" cy="3798278"/>
            </a:xfrm>
            <a:custGeom>
              <a:rect l="0" t="0" r="0" b="0"/>
              <a:pathLst>
                <a:path w="5981" h="5981">
                  <a:moveTo>
                    <a:pt x="0" y="2990"/>
                  </a:moveTo>
                  <a:cubicBezTo>
                    <a:pt x="0" y="1339"/>
                    <a:pt x="1339" y="0"/>
                    <a:pt x="2990" y="0"/>
                  </a:cubicBezTo>
                  <a:lnTo>
                    <a:pt x="2990" y="0"/>
                  </a:lnTo>
                  <a:lnTo>
                    <a:pt x="2990" y="0"/>
                  </a:lnTo>
                  <a:lnTo>
                    <a:pt x="2990" y="0"/>
                  </a:lnTo>
                  <a:cubicBezTo>
                    <a:pt x="4642" y="0"/>
                    <a:pt x="5981" y="1339"/>
                    <a:pt x="5981" y="2990"/>
                  </a:cubicBezTo>
                  <a:lnTo>
                    <a:pt x="5981" y="2990"/>
                  </a:lnTo>
                  <a:cubicBezTo>
                    <a:pt x="5981" y="2990"/>
                    <a:pt x="5981" y="2990"/>
                    <a:pt x="5981" y="2990"/>
                  </a:cubicBezTo>
                  <a:lnTo>
                    <a:pt x="5981" y="2990"/>
                  </a:lnTo>
                  <a:lnTo>
                    <a:pt x="5981" y="2990"/>
                  </a:lnTo>
                  <a:lnTo>
                    <a:pt x="5981" y="2990"/>
                  </a:lnTo>
                  <a:cubicBezTo>
                    <a:pt x="5981" y="4642"/>
                    <a:pt x="4642" y="5981"/>
                    <a:pt x="2990" y="5981"/>
                  </a:cubicBezTo>
                  <a:lnTo>
                    <a:pt x="2990" y="5981"/>
                  </a:lnTo>
                  <a:lnTo>
                    <a:pt x="2990" y="5981"/>
                  </a:lnTo>
                  <a:lnTo>
                    <a:pt x="2990" y="5981"/>
                  </a:lnTo>
                  <a:cubicBezTo>
                    <a:pt x="1339" y="5981"/>
                    <a:pt x="0" y="4642"/>
                    <a:pt x="0" y="2990"/>
                  </a:cubicBezTo>
                  <a:lnTo>
                    <a:pt x="0" y="2990"/>
                  </a:lnTo>
                  <a:close/>
                </a:path>
              </a:pathLst>
            </a:custGeom>
            <a:solidFill>
              <a:srgbClr val="2947E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 name="path"/>
            <p:cNvSpPr/>
            <p:nvPr/>
          </p:nvSpPr>
          <p:spPr>
            <a:xfrm>
              <a:off x="3465230" y="359028"/>
              <a:ext cx="3798277" cy="3798278"/>
            </a:xfrm>
            <a:custGeom>
              <a:rect l="0" t="0" r="0" b="0"/>
              <a:pathLst>
                <a:path w="5981" h="5981">
                  <a:moveTo>
                    <a:pt x="0" y="2990"/>
                  </a:moveTo>
                  <a:cubicBezTo>
                    <a:pt x="0" y="1339"/>
                    <a:pt x="1339" y="0"/>
                    <a:pt x="2990" y="0"/>
                  </a:cubicBezTo>
                  <a:lnTo>
                    <a:pt x="2990" y="0"/>
                  </a:lnTo>
                  <a:lnTo>
                    <a:pt x="2990" y="0"/>
                  </a:lnTo>
                  <a:lnTo>
                    <a:pt x="2990" y="0"/>
                  </a:lnTo>
                  <a:cubicBezTo>
                    <a:pt x="4642" y="0"/>
                    <a:pt x="5981" y="1339"/>
                    <a:pt x="5981" y="2990"/>
                  </a:cubicBezTo>
                  <a:lnTo>
                    <a:pt x="5981" y="2990"/>
                  </a:lnTo>
                  <a:cubicBezTo>
                    <a:pt x="5981" y="2990"/>
                    <a:pt x="5981" y="2990"/>
                    <a:pt x="5981" y="2990"/>
                  </a:cubicBezTo>
                  <a:lnTo>
                    <a:pt x="5981" y="2990"/>
                  </a:lnTo>
                  <a:lnTo>
                    <a:pt x="5981" y="2990"/>
                  </a:lnTo>
                  <a:lnTo>
                    <a:pt x="5981" y="2990"/>
                  </a:lnTo>
                  <a:cubicBezTo>
                    <a:pt x="5981" y="4642"/>
                    <a:pt x="4642" y="5981"/>
                    <a:pt x="2990" y="5981"/>
                  </a:cubicBezTo>
                  <a:lnTo>
                    <a:pt x="2990" y="5981"/>
                  </a:lnTo>
                  <a:lnTo>
                    <a:pt x="2990" y="5981"/>
                  </a:lnTo>
                  <a:lnTo>
                    <a:pt x="2990" y="5981"/>
                  </a:lnTo>
                  <a:cubicBezTo>
                    <a:pt x="1339" y="5981"/>
                    <a:pt x="0" y="4642"/>
                    <a:pt x="0" y="2990"/>
                  </a:cubicBezTo>
                  <a:lnTo>
                    <a:pt x="0" y="2990"/>
                  </a:lnTo>
                  <a:close/>
                </a:path>
              </a:pathLst>
            </a:custGeom>
            <a:solidFill>
              <a:srgbClr val="D9D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5" name="path"/>
            <p:cNvSpPr/>
            <p:nvPr/>
          </p:nvSpPr>
          <p:spPr>
            <a:xfrm>
              <a:off x="2395034" y="66675"/>
              <a:ext cx="1000124" cy="1000125"/>
            </a:xfrm>
            <a:custGeom>
              <a:rect l="0" t="0" r="0" b="0"/>
              <a:pathLst>
                <a:path w="1574" h="1575">
                  <a:moveTo>
                    <a:pt x="0" y="787"/>
                  </a:moveTo>
                  <a:cubicBezTo>
                    <a:pt x="0" y="352"/>
                    <a:pt x="352" y="0"/>
                    <a:pt x="787" y="0"/>
                  </a:cubicBezTo>
                  <a:lnTo>
                    <a:pt x="787" y="0"/>
                  </a:lnTo>
                  <a:lnTo>
                    <a:pt x="787" y="0"/>
                  </a:lnTo>
                  <a:lnTo>
                    <a:pt x="787" y="0"/>
                  </a:lnTo>
                  <a:cubicBezTo>
                    <a:pt x="1222" y="0"/>
                    <a:pt x="1574" y="352"/>
                    <a:pt x="1574" y="787"/>
                  </a:cubicBezTo>
                  <a:lnTo>
                    <a:pt x="1574" y="787"/>
                  </a:lnTo>
                  <a:cubicBezTo>
                    <a:pt x="1574" y="787"/>
                    <a:pt x="1574" y="787"/>
                    <a:pt x="1574" y="787"/>
                  </a:cubicBezTo>
                  <a:lnTo>
                    <a:pt x="1574" y="787"/>
                  </a:lnTo>
                  <a:lnTo>
                    <a:pt x="1574" y="787"/>
                  </a:lnTo>
                  <a:lnTo>
                    <a:pt x="1574" y="787"/>
                  </a:lnTo>
                  <a:cubicBezTo>
                    <a:pt x="1574" y="1222"/>
                    <a:pt x="1222" y="1575"/>
                    <a:pt x="787" y="1575"/>
                  </a:cubicBezTo>
                  <a:lnTo>
                    <a:pt x="787" y="1575"/>
                  </a:lnTo>
                  <a:lnTo>
                    <a:pt x="787" y="1575"/>
                  </a:lnTo>
                  <a:lnTo>
                    <a:pt x="787" y="1575"/>
                  </a:lnTo>
                  <a:cubicBezTo>
                    <a:pt x="352" y="1575"/>
                    <a:pt x="0" y="1222"/>
                    <a:pt x="0" y="787"/>
                  </a:cubicBezTo>
                  <a:lnTo>
                    <a:pt x="0" y="787"/>
                  </a:lnTo>
                  <a:close/>
                </a:path>
              </a:pathLst>
            </a:cu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6" name="path"/>
            <p:cNvSpPr/>
            <p:nvPr/>
          </p:nvSpPr>
          <p:spPr>
            <a:xfrm>
              <a:off x="6069528" y="0"/>
              <a:ext cx="1133475" cy="1133475"/>
            </a:xfrm>
            <a:custGeom>
              <a:rect l="0" t="0" r="0" b="0"/>
              <a:pathLst>
                <a:path w="1785" h="1785">
                  <a:moveTo>
                    <a:pt x="0" y="892"/>
                  </a:moveTo>
                  <a:cubicBezTo>
                    <a:pt x="0" y="399"/>
                    <a:pt x="399" y="0"/>
                    <a:pt x="892" y="0"/>
                  </a:cubicBezTo>
                  <a:lnTo>
                    <a:pt x="892" y="0"/>
                  </a:lnTo>
                  <a:lnTo>
                    <a:pt x="892" y="0"/>
                  </a:lnTo>
                  <a:lnTo>
                    <a:pt x="892" y="0"/>
                  </a:lnTo>
                  <a:cubicBezTo>
                    <a:pt x="1385" y="0"/>
                    <a:pt x="1785" y="399"/>
                    <a:pt x="1785" y="892"/>
                  </a:cubicBezTo>
                  <a:lnTo>
                    <a:pt x="1785" y="892"/>
                  </a:lnTo>
                  <a:cubicBezTo>
                    <a:pt x="1785" y="892"/>
                    <a:pt x="1785" y="892"/>
                    <a:pt x="1785" y="892"/>
                  </a:cubicBezTo>
                  <a:lnTo>
                    <a:pt x="1785" y="892"/>
                  </a:lnTo>
                  <a:lnTo>
                    <a:pt x="1785" y="892"/>
                  </a:lnTo>
                  <a:lnTo>
                    <a:pt x="1785" y="892"/>
                  </a:lnTo>
                  <a:cubicBezTo>
                    <a:pt x="1785" y="1385"/>
                    <a:pt x="1385" y="1785"/>
                    <a:pt x="892" y="1785"/>
                  </a:cubicBezTo>
                  <a:lnTo>
                    <a:pt x="892" y="1785"/>
                  </a:lnTo>
                  <a:lnTo>
                    <a:pt x="892" y="1785"/>
                  </a:lnTo>
                  <a:lnTo>
                    <a:pt x="892" y="1785"/>
                  </a:lnTo>
                  <a:cubicBezTo>
                    <a:pt x="399" y="1785"/>
                    <a:pt x="0" y="1385"/>
                    <a:pt x="0" y="892"/>
                  </a:cubicBezTo>
                  <a:lnTo>
                    <a:pt x="0" y="892"/>
                  </a:lnTo>
                  <a:close/>
                </a:path>
              </a:pathLst>
            </a:custGeom>
            <a:solidFill>
              <a:srgbClr val="001D4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7" name="path"/>
            <p:cNvSpPr/>
            <p:nvPr/>
          </p:nvSpPr>
          <p:spPr>
            <a:xfrm>
              <a:off x="6136203" y="66675"/>
              <a:ext cx="1000125" cy="1000125"/>
            </a:xfrm>
            <a:custGeom>
              <a:rect l="0" t="0" r="0" b="0"/>
              <a:pathLst>
                <a:path w="1575" h="1575">
                  <a:moveTo>
                    <a:pt x="0" y="787"/>
                  </a:moveTo>
                  <a:cubicBezTo>
                    <a:pt x="0" y="352"/>
                    <a:pt x="352" y="0"/>
                    <a:pt x="787" y="0"/>
                  </a:cubicBezTo>
                  <a:lnTo>
                    <a:pt x="787" y="0"/>
                  </a:lnTo>
                  <a:lnTo>
                    <a:pt x="787" y="0"/>
                  </a:lnTo>
                  <a:lnTo>
                    <a:pt x="787" y="0"/>
                  </a:lnTo>
                  <a:cubicBezTo>
                    <a:pt x="1222" y="0"/>
                    <a:pt x="1575" y="352"/>
                    <a:pt x="1575" y="787"/>
                  </a:cubicBezTo>
                  <a:lnTo>
                    <a:pt x="1575" y="787"/>
                  </a:lnTo>
                  <a:cubicBezTo>
                    <a:pt x="1575" y="787"/>
                    <a:pt x="1575" y="787"/>
                    <a:pt x="1575" y="787"/>
                  </a:cubicBezTo>
                  <a:lnTo>
                    <a:pt x="1575" y="787"/>
                  </a:lnTo>
                  <a:lnTo>
                    <a:pt x="1575" y="787"/>
                  </a:lnTo>
                  <a:lnTo>
                    <a:pt x="1575" y="787"/>
                  </a:lnTo>
                  <a:cubicBezTo>
                    <a:pt x="1575" y="1222"/>
                    <a:pt x="1222" y="1575"/>
                    <a:pt x="787" y="1575"/>
                  </a:cubicBezTo>
                  <a:lnTo>
                    <a:pt x="787" y="1575"/>
                  </a:lnTo>
                  <a:lnTo>
                    <a:pt x="787" y="1575"/>
                  </a:lnTo>
                  <a:lnTo>
                    <a:pt x="787" y="1575"/>
                  </a:lnTo>
                  <a:cubicBezTo>
                    <a:pt x="352" y="1575"/>
                    <a:pt x="0" y="1222"/>
                    <a:pt x="0" y="787"/>
                  </a:cubicBezTo>
                  <a:lnTo>
                    <a:pt x="0" y="787"/>
                  </a:lnTo>
                  <a:close/>
                </a:path>
              </a:pathLst>
            </a:cu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8" name="path"/>
            <p:cNvSpPr/>
            <p:nvPr/>
          </p:nvSpPr>
          <p:spPr>
            <a:xfrm>
              <a:off x="9506020" y="0"/>
              <a:ext cx="1133475" cy="1133475"/>
            </a:xfrm>
            <a:custGeom>
              <a:rect l="0" t="0" r="0" b="0"/>
              <a:pathLst>
                <a:path w="1785" h="1785">
                  <a:moveTo>
                    <a:pt x="0" y="892"/>
                  </a:moveTo>
                  <a:cubicBezTo>
                    <a:pt x="0" y="399"/>
                    <a:pt x="399" y="0"/>
                    <a:pt x="892" y="0"/>
                  </a:cubicBezTo>
                  <a:lnTo>
                    <a:pt x="892" y="0"/>
                  </a:lnTo>
                  <a:lnTo>
                    <a:pt x="892" y="0"/>
                  </a:lnTo>
                  <a:lnTo>
                    <a:pt x="892" y="0"/>
                  </a:lnTo>
                  <a:cubicBezTo>
                    <a:pt x="1385" y="0"/>
                    <a:pt x="1785" y="399"/>
                    <a:pt x="1785" y="892"/>
                  </a:cubicBezTo>
                  <a:lnTo>
                    <a:pt x="1785" y="892"/>
                  </a:lnTo>
                  <a:cubicBezTo>
                    <a:pt x="1785" y="892"/>
                    <a:pt x="1785" y="892"/>
                    <a:pt x="1785" y="892"/>
                  </a:cubicBezTo>
                  <a:lnTo>
                    <a:pt x="1785" y="892"/>
                  </a:lnTo>
                  <a:lnTo>
                    <a:pt x="1784" y="892"/>
                  </a:lnTo>
                  <a:lnTo>
                    <a:pt x="1784" y="892"/>
                  </a:lnTo>
                  <a:cubicBezTo>
                    <a:pt x="1784" y="1385"/>
                    <a:pt x="1385" y="1785"/>
                    <a:pt x="892" y="1785"/>
                  </a:cubicBezTo>
                  <a:lnTo>
                    <a:pt x="892" y="1785"/>
                  </a:lnTo>
                  <a:lnTo>
                    <a:pt x="892" y="1785"/>
                  </a:lnTo>
                  <a:lnTo>
                    <a:pt x="892" y="1785"/>
                  </a:lnTo>
                  <a:cubicBezTo>
                    <a:pt x="399" y="1785"/>
                    <a:pt x="0" y="1385"/>
                    <a:pt x="0" y="892"/>
                  </a:cubicBezTo>
                  <a:lnTo>
                    <a:pt x="0" y="892"/>
                  </a:lnTo>
                  <a:close/>
                </a:path>
              </a:pathLst>
            </a:custGeom>
            <a:solidFill>
              <a:srgbClr val="001D4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 name="path"/>
            <p:cNvSpPr/>
            <p:nvPr/>
          </p:nvSpPr>
          <p:spPr>
            <a:xfrm>
              <a:off x="9572695" y="66675"/>
              <a:ext cx="1000125" cy="1000125"/>
            </a:xfrm>
            <a:custGeom>
              <a:rect l="0" t="0" r="0" b="0"/>
              <a:pathLst>
                <a:path w="1575" h="1575">
                  <a:moveTo>
                    <a:pt x="0" y="787"/>
                  </a:moveTo>
                  <a:cubicBezTo>
                    <a:pt x="0" y="352"/>
                    <a:pt x="352" y="0"/>
                    <a:pt x="787" y="0"/>
                  </a:cubicBezTo>
                  <a:lnTo>
                    <a:pt x="787" y="0"/>
                  </a:lnTo>
                  <a:lnTo>
                    <a:pt x="787" y="0"/>
                  </a:lnTo>
                  <a:lnTo>
                    <a:pt x="787" y="0"/>
                  </a:lnTo>
                  <a:cubicBezTo>
                    <a:pt x="1222" y="0"/>
                    <a:pt x="1575" y="352"/>
                    <a:pt x="1575" y="787"/>
                  </a:cubicBezTo>
                  <a:lnTo>
                    <a:pt x="1575" y="787"/>
                  </a:lnTo>
                  <a:cubicBezTo>
                    <a:pt x="1575" y="787"/>
                    <a:pt x="1575" y="787"/>
                    <a:pt x="1575" y="787"/>
                  </a:cubicBezTo>
                  <a:lnTo>
                    <a:pt x="1575" y="787"/>
                  </a:lnTo>
                  <a:lnTo>
                    <a:pt x="1574" y="787"/>
                  </a:lnTo>
                  <a:lnTo>
                    <a:pt x="1574" y="787"/>
                  </a:lnTo>
                  <a:cubicBezTo>
                    <a:pt x="1574" y="1222"/>
                    <a:pt x="1222" y="1575"/>
                    <a:pt x="787" y="1575"/>
                  </a:cubicBezTo>
                  <a:lnTo>
                    <a:pt x="787" y="1575"/>
                  </a:lnTo>
                  <a:lnTo>
                    <a:pt x="787" y="1575"/>
                  </a:lnTo>
                  <a:lnTo>
                    <a:pt x="787" y="1575"/>
                  </a:lnTo>
                  <a:cubicBezTo>
                    <a:pt x="352" y="1575"/>
                    <a:pt x="0" y="1222"/>
                    <a:pt x="0" y="787"/>
                  </a:cubicBezTo>
                  <a:lnTo>
                    <a:pt x="0" y="787"/>
                  </a:lnTo>
                  <a:close/>
                </a:path>
              </a:pathLst>
            </a:cu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10" name="textbox 110"/>
          <p:cNvSpPr/>
          <p:nvPr/>
        </p:nvSpPr>
        <p:spPr>
          <a:xfrm>
            <a:off x="4819308" y="1754173"/>
            <a:ext cx="2840354" cy="2857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458"/>
              </a:lnSpc>
            </a:pPr>
            <a:endParaRPr lang="Arial" altLang="Arial" sz="100"/>
          </a:p>
          <a:p>
            <a:pPr algn="r" rtl="0" eaLnBrk="0">
              <a:lnSpc>
                <a:spcPct val="86000"/>
              </a:lnSpc>
            </a:pPr>
            <a:r>
              <a:rPr sz="3400" spc="70">
                <a:ln w="9525" cap="flat" cmpd="sng">
                  <a:solidFill>
                    <a:srgbClr val="000000">
                      <a:alpha val="100000"/>
                    </a:srgbClr>
                  </a:solidFill>
                  <a:miter lim="0"/>
                </a:ln>
                <a:solidFill>
                  <a:srgbClr val="D9DFFF">
                    <a:alpha val="100000"/>
                  </a:srgbClr>
                </a:solidFill>
                <a:latin typeface="Microsoft YaHei"/>
                <a:ea typeface="Microsoft YaHei"/>
                <a:cs typeface="Microsoft YaHei"/>
              </a:rPr>
              <a:t>0</a:t>
            </a:r>
            <a:r>
              <a:rPr sz="3400" spc="60">
                <a:ln w="9525" cap="flat" cmpd="sng">
                  <a:solidFill>
                    <a:srgbClr val="000000">
                      <a:alpha val="100000"/>
                    </a:srgbClr>
                  </a:solidFill>
                  <a:miter lim="0"/>
                </a:ln>
                <a:solidFill>
                  <a:srgbClr val="D9DFFF">
                    <a:alpha val="100000"/>
                  </a:srgbClr>
                </a:solidFill>
                <a:latin typeface="Microsoft YaHei"/>
                <a:ea typeface="Microsoft YaHei"/>
                <a:cs typeface="Microsoft YaHei"/>
              </a:rPr>
              <a:t>2</a:t>
            </a:r>
            <a:endParaRPr lang="Microsoft YaHei" altLang="Microsoft YaHei" sz="3400"/>
          </a:p>
          <a:p>
            <a:pPr algn="l" rtl="0" eaLnBrk="0">
              <a:lnSpc>
                <a:spcPct val="129000"/>
              </a:lnSpc>
            </a:pPr>
            <a:endParaRPr lang="Arial" altLang="Arial" sz="1000"/>
          </a:p>
          <a:p>
            <a:pPr algn="l" rtl="0" eaLnBrk="0">
              <a:lnSpc>
                <a:spcPct val="130000"/>
              </a:lnSpc>
            </a:pPr>
            <a:endParaRPr lang="Arial" altLang="Arial" sz="1000"/>
          </a:p>
          <a:p>
            <a:pPr marL="29359" algn="l" rtl="0" eaLnBrk="0">
              <a:lnSpc>
                <a:spcPct val="92000"/>
              </a:lnSpc>
              <a:spcBef>
                <a:spcPts val="699"/>
              </a:spcBef>
            </a:pPr>
            <a:r>
              <a:rPr sz="2300" spc="-10">
                <a:ln w="6350" cap="flat" cmpd="sng">
                  <a:solidFill>
                    <a:srgbClr val="000000">
                      <a:alpha val="100000"/>
                    </a:srgbClr>
                  </a:solidFill>
                  <a:miter lim="0"/>
                </a:ln>
                <a:solidFill>
                  <a:srgbClr val="005B80">
                    <a:alpha val="100000"/>
                  </a:srgbClr>
                </a:solidFill>
                <a:latin typeface="Microsoft YaHei"/>
                <a:ea typeface="Microsoft YaHei"/>
                <a:cs typeface="Microsoft YaHei"/>
              </a:rPr>
              <a:t>品质追</a:t>
            </a:r>
            <a:r>
              <a:rPr sz="2300" spc="0">
                <a:ln w="6350" cap="flat" cmpd="sng">
                  <a:solidFill>
                    <a:srgbClr val="000000">
                      <a:alpha val="100000"/>
                    </a:srgbClr>
                  </a:solidFill>
                  <a:miter lim="0"/>
                </a:ln>
                <a:solidFill>
                  <a:srgbClr val="005B80">
                    <a:alpha val="100000"/>
                  </a:srgbClr>
                </a:solidFill>
                <a:latin typeface="Microsoft YaHei"/>
                <a:ea typeface="Microsoft YaHei"/>
                <a:cs typeface="Microsoft YaHei"/>
              </a:rPr>
              <a:t>求</a:t>
            </a:r>
            <a:endParaRPr lang="Microsoft YaHei" altLang="Microsoft YaHei" sz="2300"/>
          </a:p>
          <a:p>
            <a:pPr algn="l" rtl="0" eaLnBrk="0">
              <a:lnSpc>
                <a:spcPct val="121000"/>
              </a:lnSpc>
            </a:pPr>
            <a:endParaRPr lang="Arial" altLang="Arial" sz="1000"/>
          </a:p>
          <a:p>
            <a:pPr algn="l" rtl="0" eaLnBrk="0">
              <a:lnSpc>
                <a:spcPct val="122000"/>
              </a:lnSpc>
            </a:pPr>
            <a:endParaRPr lang="Arial" altLang="Arial" sz="1000"/>
          </a:p>
          <a:p>
            <a:pPr algn="l" rtl="0" eaLnBrk="0">
              <a:lnSpc>
                <a:spcPct val="122000"/>
              </a:lnSpc>
            </a:pPr>
            <a:endParaRPr lang="Arial" altLang="Arial" sz="1000"/>
          </a:p>
          <a:p>
            <a:pPr algn="l" rtl="0" eaLnBrk="0">
              <a:lnSpc>
                <a:spcPct val="125000"/>
              </a:lnSpc>
            </a:pPr>
            <a:endParaRPr lang="Arial" altLang="Arial" sz="300"/>
          </a:p>
          <a:p>
            <a:pPr marL="12700" indent="3238" algn="l" rtl="0" eaLnBrk="0">
              <a:lnSpc>
                <a:spcPct val="141000"/>
              </a:lnSpc>
              <a:spcBef>
                <a:spcPts val="2"/>
              </a:spcBef>
            </a:pPr>
            <a:r>
              <a:rPr sz="1500" spc="-10">
                <a:solidFill>
                  <a:srgbClr val="005B80">
                    <a:alpha val="100000"/>
                  </a:srgbClr>
                </a:solidFill>
                <a:latin typeface="Microsoft YaHei"/>
                <a:ea typeface="Microsoft YaHei"/>
                <a:cs typeface="Microsoft YaHei"/>
              </a:rPr>
              <a:t>手冲咖啡</a:t>
            </a:r>
            <a:r>
              <a:rPr sz="1500" spc="0">
                <a:solidFill>
                  <a:srgbClr val="005B80">
                    <a:alpha val="100000"/>
                  </a:srgbClr>
                </a:solidFill>
                <a:latin typeface="Microsoft YaHei"/>
                <a:ea typeface="Microsoft YaHei"/>
                <a:cs typeface="Microsoft YaHei"/>
              </a:rPr>
              <a:t>消费者注重咖啡的品质   </a:t>
            </a:r>
            <a:r>
              <a:rPr sz="1500" spc="-10">
                <a:solidFill>
                  <a:srgbClr val="005B80">
                    <a:alpha val="100000"/>
                  </a:srgbClr>
                </a:solidFill>
                <a:latin typeface="Microsoft YaHei"/>
                <a:ea typeface="Microsoft YaHei"/>
                <a:cs typeface="Microsoft YaHei"/>
              </a:rPr>
              <a:t>和</a:t>
            </a:r>
            <a:r>
              <a:rPr sz="1500" spc="0">
                <a:solidFill>
                  <a:srgbClr val="005B80">
                    <a:alpha val="100000"/>
                  </a:srgbClr>
                </a:solidFill>
                <a:latin typeface="Microsoft YaHei"/>
                <a:ea typeface="Microsoft YaHei"/>
                <a:cs typeface="Microsoft YaHei"/>
              </a:rPr>
              <a:t>口感，对咖啡的品种、产地和   </a:t>
            </a:r>
            <a:r>
              <a:rPr sz="1500" spc="-20">
                <a:solidFill>
                  <a:srgbClr val="005B80">
                    <a:alpha val="100000"/>
                  </a:srgbClr>
                </a:solidFill>
                <a:latin typeface="Microsoft YaHei"/>
                <a:ea typeface="Microsoft YaHei"/>
                <a:cs typeface="Microsoft YaHei"/>
              </a:rPr>
              <a:t>加工过程有一定的了解和要求。</a:t>
            </a:r>
            <a:endParaRPr lang="Microsoft YaHei" altLang="Microsoft YaHei" sz="1500"/>
          </a:p>
        </p:txBody>
      </p:sp>
      <p:sp>
        <p:nvSpPr>
          <p:cNvPr id="111" name="textbox 111"/>
          <p:cNvSpPr/>
          <p:nvPr/>
        </p:nvSpPr>
        <p:spPr>
          <a:xfrm>
            <a:off x="8340446" y="1754173"/>
            <a:ext cx="2764789" cy="2857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458"/>
              </a:lnSpc>
            </a:pPr>
            <a:endParaRPr lang="Arial" altLang="Arial" sz="100"/>
          </a:p>
          <a:p>
            <a:pPr algn="r" rtl="0" eaLnBrk="0">
              <a:lnSpc>
                <a:spcPct val="86000"/>
              </a:lnSpc>
            </a:pPr>
            <a:r>
              <a:rPr sz="3400" spc="70">
                <a:ln w="9525" cap="flat" cmpd="sng">
                  <a:solidFill>
                    <a:srgbClr val="000000">
                      <a:alpha val="100000"/>
                    </a:srgbClr>
                  </a:solidFill>
                  <a:miter lim="0"/>
                </a:ln>
                <a:solidFill>
                  <a:srgbClr val="D9DFFF">
                    <a:alpha val="100000"/>
                  </a:srgbClr>
                </a:solidFill>
                <a:latin typeface="Microsoft YaHei"/>
                <a:ea typeface="Microsoft YaHei"/>
                <a:cs typeface="Microsoft YaHei"/>
              </a:rPr>
              <a:t>0</a:t>
            </a:r>
            <a:r>
              <a:rPr sz="3400" spc="60">
                <a:ln w="9525" cap="flat" cmpd="sng">
                  <a:solidFill>
                    <a:srgbClr val="000000">
                      <a:alpha val="100000"/>
                    </a:srgbClr>
                  </a:solidFill>
                  <a:miter lim="0"/>
                </a:ln>
                <a:solidFill>
                  <a:srgbClr val="D9DFFF">
                    <a:alpha val="100000"/>
                  </a:srgbClr>
                </a:solidFill>
                <a:latin typeface="Microsoft YaHei"/>
                <a:ea typeface="Microsoft YaHei"/>
                <a:cs typeface="Microsoft YaHei"/>
              </a:rPr>
              <a:t>3</a:t>
            </a:r>
            <a:endParaRPr lang="Microsoft YaHei" altLang="Microsoft YaHei" sz="3400"/>
          </a:p>
          <a:p>
            <a:pPr algn="l" rtl="0" eaLnBrk="0">
              <a:lnSpc>
                <a:spcPct val="130000"/>
              </a:lnSpc>
            </a:pPr>
            <a:endParaRPr lang="Arial" altLang="Arial" sz="1000"/>
          </a:p>
          <a:p>
            <a:pPr algn="l" rtl="0" eaLnBrk="0">
              <a:lnSpc>
                <a:spcPct val="131000"/>
              </a:lnSpc>
            </a:pPr>
            <a:endParaRPr lang="Arial" altLang="Arial" sz="1000"/>
          </a:p>
          <a:p>
            <a:pPr marL="14949" algn="l" rtl="0" eaLnBrk="0">
              <a:lnSpc>
                <a:spcPct val="92000"/>
              </a:lnSpc>
              <a:spcBef>
                <a:spcPts val="693"/>
              </a:spcBef>
            </a:pPr>
            <a:r>
              <a:rPr sz="2300" spc="20">
                <a:ln w="6350" cap="flat" cmpd="sng">
                  <a:solidFill>
                    <a:srgbClr val="000000">
                      <a:alpha val="100000"/>
                    </a:srgbClr>
                  </a:solidFill>
                  <a:miter lim="0"/>
                </a:ln>
                <a:solidFill>
                  <a:srgbClr val="FFFFFF">
                    <a:alpha val="100000"/>
                  </a:srgbClr>
                </a:solidFill>
                <a:latin typeface="Microsoft YaHei"/>
                <a:ea typeface="Microsoft YaHei"/>
                <a:cs typeface="Microsoft YaHei"/>
              </a:rPr>
              <a:t>文化认</a:t>
            </a:r>
            <a:r>
              <a:rPr sz="2300" spc="0">
                <a:ln w="6350" cap="flat" cmpd="sng">
                  <a:solidFill>
                    <a:srgbClr val="000000">
                      <a:alpha val="100000"/>
                    </a:srgbClr>
                  </a:solidFill>
                  <a:miter lim="0"/>
                </a:ln>
                <a:solidFill>
                  <a:srgbClr val="FFFFFF">
                    <a:alpha val="100000"/>
                  </a:srgbClr>
                </a:solidFill>
                <a:latin typeface="Microsoft YaHei"/>
                <a:ea typeface="Microsoft YaHei"/>
                <a:cs typeface="Microsoft YaHei"/>
              </a:rPr>
              <a:t>同</a:t>
            </a:r>
            <a:endParaRPr lang="Microsoft YaHei" altLang="Microsoft YaHei" sz="2300"/>
          </a:p>
          <a:p>
            <a:pPr algn="l" rtl="0" eaLnBrk="0">
              <a:lnSpc>
                <a:spcPct val="121000"/>
              </a:lnSpc>
            </a:pPr>
            <a:endParaRPr lang="Arial" altLang="Arial" sz="1000"/>
          </a:p>
          <a:p>
            <a:pPr algn="l" rtl="0" eaLnBrk="0">
              <a:lnSpc>
                <a:spcPct val="121000"/>
              </a:lnSpc>
            </a:pPr>
            <a:endParaRPr lang="Arial" altLang="Arial" sz="1000"/>
          </a:p>
          <a:p>
            <a:pPr algn="l" rtl="0" eaLnBrk="0">
              <a:lnSpc>
                <a:spcPct val="121000"/>
              </a:lnSpc>
            </a:pPr>
            <a:endParaRPr lang="Arial" altLang="Arial" sz="1000"/>
          </a:p>
          <a:p>
            <a:pPr algn="l" rtl="0" eaLnBrk="0">
              <a:lnSpc>
                <a:spcPct val="127000"/>
              </a:lnSpc>
            </a:pPr>
            <a:endParaRPr lang="Arial" altLang="Arial" sz="300"/>
          </a:p>
          <a:p>
            <a:pPr marL="12700" indent="1523" algn="l" rtl="0" eaLnBrk="0">
              <a:lnSpc>
                <a:spcPct val="141000"/>
              </a:lnSpc>
              <a:spcBef>
                <a:spcPts val="1"/>
              </a:spcBef>
            </a:pPr>
            <a:r>
              <a:rPr sz="1500" spc="-10">
                <a:solidFill>
                  <a:srgbClr val="FFFFFF">
                    <a:alpha val="100000"/>
                  </a:srgbClr>
                </a:solidFill>
                <a:latin typeface="Microsoft YaHei"/>
                <a:ea typeface="Microsoft YaHei"/>
                <a:cs typeface="Microsoft YaHei"/>
              </a:rPr>
              <a:t>手冲咖啡</a:t>
            </a:r>
            <a:r>
              <a:rPr sz="1500" spc="0">
                <a:solidFill>
                  <a:srgbClr val="FFFFFF">
                    <a:alpha val="100000"/>
                  </a:srgbClr>
                </a:solidFill>
                <a:latin typeface="Microsoft YaHei"/>
                <a:ea typeface="Microsoft YaHei"/>
                <a:cs typeface="Microsoft YaHei"/>
              </a:rPr>
              <a:t>消费者对咖啡文化有浓 </a:t>
            </a:r>
            <a:r>
              <a:rPr sz="1500" spc="-10">
                <a:solidFill>
                  <a:srgbClr val="FFFFFF">
                    <a:alpha val="100000"/>
                  </a:srgbClr>
                </a:solidFill>
                <a:latin typeface="Microsoft YaHei"/>
                <a:ea typeface="Microsoft YaHei"/>
                <a:cs typeface="Microsoft YaHei"/>
              </a:rPr>
              <a:t>厚的</a:t>
            </a:r>
            <a:r>
              <a:rPr sz="1500" spc="0">
                <a:solidFill>
                  <a:srgbClr val="FFFFFF">
                    <a:alpha val="100000"/>
                  </a:srgbClr>
                </a:solidFill>
                <a:latin typeface="Microsoft YaHei"/>
                <a:ea typeface="Microsoft YaHei"/>
                <a:cs typeface="Microsoft YaHei"/>
              </a:rPr>
              <a:t>兴趣，认为手冲咖啡是一种 </a:t>
            </a:r>
            <a:r>
              <a:rPr sz="1500" spc="-30">
                <a:solidFill>
                  <a:srgbClr val="FFFFFF">
                    <a:alpha val="100000"/>
                  </a:srgbClr>
                </a:solidFill>
                <a:latin typeface="Microsoft YaHei"/>
                <a:ea typeface="Microsoft YaHei"/>
                <a:cs typeface="Microsoft YaHei"/>
              </a:rPr>
              <a:t>生活态度和品质的象</a:t>
            </a:r>
            <a:r>
              <a:rPr sz="1500" spc="-10">
                <a:solidFill>
                  <a:srgbClr val="FFFFFF">
                    <a:alpha val="100000"/>
                  </a:srgbClr>
                </a:solidFill>
                <a:latin typeface="Microsoft YaHei"/>
                <a:ea typeface="Microsoft YaHei"/>
                <a:cs typeface="Microsoft YaHei"/>
              </a:rPr>
              <a:t>征</a:t>
            </a:r>
            <a:r>
              <a:rPr sz="1500" spc="0">
                <a:solidFill>
                  <a:srgbClr val="FFFFFF">
                    <a:alpha val="100000"/>
                  </a:srgbClr>
                </a:solidFill>
                <a:latin typeface="Microsoft YaHei"/>
                <a:ea typeface="Microsoft YaHei"/>
                <a:cs typeface="Microsoft YaHei"/>
              </a:rPr>
              <a:t>。</a:t>
            </a:r>
            <a:endParaRPr lang="Microsoft YaHei" altLang="Microsoft YaHei" sz="1500"/>
          </a:p>
        </p:txBody>
      </p:sp>
      <p:sp>
        <p:nvSpPr>
          <p:cNvPr id="112" name="textbox 112"/>
          <p:cNvSpPr/>
          <p:nvPr/>
        </p:nvSpPr>
        <p:spPr>
          <a:xfrm>
            <a:off x="1283060" y="1752420"/>
            <a:ext cx="2844164" cy="25393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959"/>
              </a:lnSpc>
            </a:pPr>
            <a:endParaRPr lang="Arial" altLang="Arial" sz="100"/>
          </a:p>
          <a:p>
            <a:pPr marL="2108524" algn="l" rtl="0" eaLnBrk="0">
              <a:lnSpc>
                <a:spcPct val="86000"/>
              </a:lnSpc>
            </a:pPr>
            <a:r>
              <a:rPr sz="3400" spc="70">
                <a:ln w="9525" cap="flat" cmpd="sng">
                  <a:solidFill>
                    <a:srgbClr val="000000">
                      <a:alpha val="100000"/>
                    </a:srgbClr>
                  </a:solidFill>
                  <a:miter lim="0"/>
                </a:ln>
                <a:solidFill>
                  <a:srgbClr val="D9DFFF">
                    <a:alpha val="100000"/>
                  </a:srgbClr>
                </a:solidFill>
                <a:latin typeface="Microsoft YaHei"/>
                <a:ea typeface="Microsoft YaHei"/>
                <a:cs typeface="Microsoft YaHei"/>
              </a:rPr>
              <a:t>0</a:t>
            </a:r>
            <a:r>
              <a:rPr sz="3400" spc="60">
                <a:ln w="9525" cap="flat" cmpd="sng">
                  <a:solidFill>
                    <a:srgbClr val="000000">
                      <a:alpha val="100000"/>
                    </a:srgbClr>
                  </a:solidFill>
                  <a:miter lim="0"/>
                </a:ln>
                <a:solidFill>
                  <a:srgbClr val="D9DFFF">
                    <a:alpha val="100000"/>
                  </a:srgbClr>
                </a:solidFill>
                <a:latin typeface="Microsoft YaHei"/>
                <a:ea typeface="Microsoft YaHei"/>
                <a:cs typeface="Microsoft YaHei"/>
              </a:rPr>
              <a:t>1</a:t>
            </a:r>
            <a:endParaRPr lang="Microsoft YaHei" altLang="Microsoft YaHei" sz="3400"/>
          </a:p>
          <a:p>
            <a:pPr algn="l" rtl="0" eaLnBrk="0">
              <a:lnSpc>
                <a:spcPct val="130000"/>
              </a:lnSpc>
            </a:pPr>
            <a:endParaRPr lang="Arial" altLang="Arial" sz="1000"/>
          </a:p>
          <a:p>
            <a:pPr algn="l" rtl="0" eaLnBrk="0">
              <a:lnSpc>
                <a:spcPct val="131000"/>
              </a:lnSpc>
            </a:pPr>
            <a:endParaRPr lang="Arial" altLang="Arial" sz="1000"/>
          </a:p>
          <a:p>
            <a:pPr marL="17376" algn="l" rtl="0" eaLnBrk="0">
              <a:lnSpc>
                <a:spcPct val="91000"/>
              </a:lnSpc>
              <a:spcBef>
                <a:spcPts val="700"/>
              </a:spcBef>
            </a:pPr>
            <a:r>
              <a:rPr sz="2300" spc="10">
                <a:ln w="6350" cap="flat" cmpd="sng">
                  <a:solidFill>
                    <a:srgbClr val="000000">
                      <a:alpha val="100000"/>
                    </a:srgbClr>
                  </a:solidFill>
                  <a:miter lim="0"/>
                </a:ln>
                <a:solidFill>
                  <a:srgbClr val="FFFFFF">
                    <a:alpha val="100000"/>
                  </a:srgbClr>
                </a:solidFill>
                <a:latin typeface="Microsoft YaHei"/>
                <a:ea typeface="Microsoft YaHei"/>
                <a:cs typeface="Microsoft YaHei"/>
              </a:rPr>
              <a:t>年轻</a:t>
            </a:r>
            <a:r>
              <a:rPr sz="2300" spc="0">
                <a:ln w="6350" cap="flat" cmpd="sng">
                  <a:solidFill>
                    <a:srgbClr val="000000">
                      <a:alpha val="100000"/>
                    </a:srgbClr>
                  </a:solidFill>
                  <a:miter lim="0"/>
                </a:ln>
                <a:solidFill>
                  <a:srgbClr val="FFFFFF">
                    <a:alpha val="100000"/>
                  </a:srgbClr>
                </a:solidFill>
                <a:latin typeface="Microsoft YaHei"/>
                <a:ea typeface="Microsoft YaHei"/>
                <a:cs typeface="Microsoft YaHei"/>
              </a:rPr>
              <a:t>化</a:t>
            </a:r>
            <a:endParaRPr lang="Microsoft YaHei" altLang="Microsoft YaHei" sz="2300"/>
          </a:p>
          <a:p>
            <a:pPr algn="l" rtl="0" eaLnBrk="0">
              <a:lnSpc>
                <a:spcPct val="122000"/>
              </a:lnSpc>
            </a:pPr>
            <a:endParaRPr lang="Arial" altLang="Arial" sz="1000"/>
          </a:p>
          <a:p>
            <a:pPr algn="l" rtl="0" eaLnBrk="0">
              <a:lnSpc>
                <a:spcPct val="122000"/>
              </a:lnSpc>
            </a:pPr>
            <a:endParaRPr lang="Arial" altLang="Arial" sz="1000"/>
          </a:p>
          <a:p>
            <a:pPr algn="l" rtl="0" eaLnBrk="0">
              <a:lnSpc>
                <a:spcPct val="122000"/>
              </a:lnSpc>
            </a:pPr>
            <a:endParaRPr lang="Arial" altLang="Arial" sz="1000"/>
          </a:p>
          <a:p>
            <a:pPr algn="l" rtl="0" eaLnBrk="0">
              <a:lnSpc>
                <a:spcPct val="127000"/>
              </a:lnSpc>
            </a:pPr>
            <a:endParaRPr lang="Arial" altLang="Arial" sz="300"/>
          </a:p>
          <a:p>
            <a:pPr marL="12700" indent="2476" algn="l" rtl="0" eaLnBrk="0">
              <a:lnSpc>
                <a:spcPct val="141000"/>
              </a:lnSpc>
              <a:spcBef>
                <a:spcPts val="3"/>
              </a:spcBef>
            </a:pPr>
            <a:r>
              <a:rPr sz="1500" spc="-80">
                <a:solidFill>
                  <a:srgbClr val="FFFFFF">
                    <a:alpha val="100000"/>
                  </a:srgbClr>
                </a:solidFill>
                <a:latin typeface="Microsoft YaHei"/>
                <a:ea typeface="Microsoft YaHei"/>
                <a:cs typeface="Microsoft YaHei"/>
              </a:rPr>
              <a:t>手冲咖啡消费群体以年轻人为</a:t>
            </a:r>
            <a:r>
              <a:rPr sz="1500" spc="-40">
                <a:solidFill>
                  <a:srgbClr val="FFFFFF">
                    <a:alpha val="100000"/>
                  </a:srgbClr>
                </a:solidFill>
                <a:latin typeface="Microsoft YaHei"/>
                <a:ea typeface="Microsoft YaHei"/>
                <a:cs typeface="Microsoft YaHei"/>
              </a:rPr>
              <a:t>主</a:t>
            </a:r>
            <a:r>
              <a:rPr sz="1500" spc="0">
                <a:solidFill>
                  <a:srgbClr val="FFFFFF">
                    <a:alpha val="100000"/>
                  </a:srgbClr>
                </a:solidFill>
                <a:latin typeface="Microsoft YaHei"/>
                <a:ea typeface="Microsoft YaHei"/>
                <a:cs typeface="Microsoft YaHei"/>
              </a:rPr>
              <a:t>，  </a:t>
            </a:r>
            <a:r>
              <a:rPr sz="1500" spc="-20">
                <a:solidFill>
                  <a:srgbClr val="FFFFFF">
                    <a:alpha val="100000"/>
                  </a:srgbClr>
                </a:solidFill>
                <a:latin typeface="Microsoft YaHei"/>
                <a:ea typeface="Microsoft YaHei"/>
                <a:cs typeface="Microsoft YaHei"/>
              </a:rPr>
              <a:t>他们追求时尚、品质和个性化。</a:t>
            </a:r>
            <a:endParaRPr lang="Microsoft YaHei" altLang="Microsoft YaHei" sz="1500"/>
          </a:p>
        </p:txBody>
      </p:sp>
      <p:sp>
        <p:nvSpPr>
          <p:cNvPr id="113" name="textbox 113"/>
          <p:cNvSpPr/>
          <p:nvPr/>
        </p:nvSpPr>
        <p:spPr>
          <a:xfrm>
            <a:off x="442263" y="318468"/>
            <a:ext cx="4599304" cy="504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Arial" altLang="Arial" sz="400"/>
          </a:p>
          <a:p>
            <a:pPr marL="528275" algn="l" rtl="0" eaLnBrk="0">
              <a:lnSpc>
                <a:spcPct val="91000"/>
              </a:lnSpc>
              <a:spcBef>
                <a:spcPts val="4"/>
              </a:spcBef>
              <a:tabLst>
                <a:tab pos="781684"/>
              </a:tabLst>
            </a:pPr>
            <a:r>
              <a:rPr sz="3000" spc="0">
                <a:solidFill>
                  <a:srgbClr val="00B6FF">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消费群体</a:t>
            </a:r>
            <a:r>
              <a:rPr sz="3000" spc="0">
                <a:ln w="6350" cap="flat" cmpd="sng">
                  <a:solidFill>
                    <a:srgbClr val="000000">
                      <a:alpha val="100000"/>
                    </a:srgbClr>
                  </a:solidFill>
                  <a:miter lim="0"/>
                </a:ln>
                <a:solidFill>
                  <a:srgbClr val="00B6FF">
                    <a:alpha val="100000"/>
                  </a:srgbClr>
                </a:solidFill>
                <a:latin typeface="Microsoft YaHei"/>
                <a:ea typeface="Microsoft YaHei"/>
                <a:cs typeface="Microsoft YaHei"/>
              </a:rPr>
              <a:t>的特点与偏好</a:t>
            </a:r>
            <a:endParaRPr lang="Microsoft YaHei" altLang="Microsoft YaHei" sz="3000"/>
          </a:p>
        </p:txBody>
      </p:sp>
      <p:grpSp>
        <p:nvGrpSpPr>
          <p:cNvPr id="18" name="group 18"/>
          <p:cNvGrpSpPr/>
          <p:nvPr/>
        </p:nvGrpSpPr>
        <p:grpSpPr>
          <a:xfrm rot="21600000">
            <a:off x="454963" y="331168"/>
            <a:ext cx="515575" cy="439820"/>
            <a:chExt cx="515575" cy="439820"/>
          </a:xfrm>
        </p:grpSpPr>
        <p:sp>
          <p:nvSpPr>
            <p:cNvPr id="114"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5"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6"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8"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9"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3"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4"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5"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7"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34" name="rect"/>
          <p:cNvSpPr/>
          <p:nvPr/>
        </p:nvSpPr>
        <p:spPr>
          <a:xfrm>
            <a:off x="454962" y="6318934"/>
            <a:ext cx="805750" cy="122999"/>
          </a:xfrm>
          <a:prstGeom prst="rect">
            <a:avLst/>
          </a:pr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rect"/>
          <p:cNvSpPr/>
          <p:nvPr/>
        </p:nvSpPr>
        <p:spPr>
          <a:xfrm>
            <a:off x="1209342" y="6386020"/>
            <a:ext cx="10991852" cy="14288"/>
          </a:xfrm>
          <a:prstGeom prst="rect">
            <a:avLst/>
          </a:pr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6" name="rect"/>
          <p:cNvSpPr/>
          <p:nvPr/>
        </p:nvSpPr>
        <p:spPr>
          <a:xfrm>
            <a:off x="0" y="0"/>
            <a:ext cx="12192000" cy="6858000"/>
          </a:xfrm>
          <a:prstGeom prst="rect">
            <a:avLst/>
          </a:prstGeom>
          <a:solidFill>
            <a:srgbClr val="2C3D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0" name="group 20"/>
          <p:cNvGrpSpPr/>
          <p:nvPr/>
        </p:nvGrpSpPr>
        <p:grpSpPr>
          <a:xfrm rot="21600000">
            <a:off x="8171204" y="1751286"/>
            <a:ext cx="3519940" cy="4234459"/>
            <a:chExt cx="3519940" cy="4234459"/>
          </a:xfrm>
        </p:grpSpPr>
        <p:sp>
          <p:nvSpPr>
            <p:cNvPr id="137" name="rect"/>
            <p:cNvSpPr/>
            <p:nvPr/>
          </p:nvSpPr>
          <p:spPr>
            <a:xfrm>
              <a:off x="0" y="0"/>
              <a:ext cx="3519940" cy="4234459"/>
            </a:xfrm>
            <a:prstGeom prst="rect">
              <a:avLst/>
            </a:prstGeom>
            <a:solidFill>
              <a:srgbClr val="405D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textbox 138"/>
            <p:cNvSpPr/>
            <p:nvPr/>
          </p:nvSpPr>
          <p:spPr>
            <a:xfrm>
              <a:off x="371648" y="385824"/>
              <a:ext cx="2690495" cy="22625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954"/>
                </a:lnSpc>
              </a:pPr>
              <a:endParaRPr lang="Arial" altLang="Arial" sz="100"/>
            </a:p>
            <a:p>
              <a:pPr marL="685903" algn="l" rtl="0" eaLnBrk="0">
                <a:lnSpc>
                  <a:spcPct val="92000"/>
                </a:lnSpc>
              </a:pPr>
              <a:r>
                <a:rPr sz="2300" spc="20">
                  <a:ln w="6350" cap="flat" cmpd="sng">
                    <a:solidFill>
                      <a:srgbClr val="000000">
                        <a:alpha val="100000"/>
                      </a:srgbClr>
                    </a:solidFill>
                    <a:miter lim="0"/>
                  </a:ln>
                  <a:solidFill>
                    <a:srgbClr val="FFFFFF">
                      <a:alpha val="100000"/>
                    </a:srgbClr>
                  </a:solidFill>
                  <a:latin typeface="Microsoft YaHei"/>
                  <a:ea typeface="Microsoft YaHei"/>
                  <a:cs typeface="Microsoft YaHei"/>
                </a:rPr>
                <a:t>体验式消</a:t>
              </a:r>
              <a:r>
                <a:rPr sz="2300" spc="10">
                  <a:ln w="6350" cap="flat" cmpd="sng">
                    <a:solidFill>
                      <a:srgbClr val="000000">
                        <a:alpha val="100000"/>
                      </a:srgbClr>
                    </a:solidFill>
                    <a:miter lim="0"/>
                  </a:ln>
                  <a:solidFill>
                    <a:srgbClr val="FFFFFF">
                      <a:alpha val="100000"/>
                    </a:srgbClr>
                  </a:solidFill>
                  <a:latin typeface="Microsoft YaHei"/>
                  <a:ea typeface="Microsoft YaHei"/>
                  <a:cs typeface="Microsoft YaHei"/>
                </a:rPr>
                <a:t>费</a:t>
              </a:r>
              <a:endParaRPr lang="Microsoft YaHei" altLang="Microsoft YaHei" sz="2300"/>
            </a:p>
            <a:p>
              <a:pPr algn="l" rtl="0" eaLnBrk="0">
                <a:lnSpc>
                  <a:spcPct val="106000"/>
                </a:lnSpc>
              </a:pPr>
              <a:endParaRPr lang="Arial" altLang="Arial" sz="1000"/>
            </a:p>
            <a:p>
              <a:pPr algn="l" rtl="0" eaLnBrk="0">
                <a:lnSpc>
                  <a:spcPct val="106000"/>
                </a:lnSpc>
              </a:pPr>
              <a:endParaRPr lang="Arial" altLang="Arial" sz="1000"/>
            </a:p>
            <a:p>
              <a:pPr algn="l" rtl="0" eaLnBrk="0">
                <a:lnSpc>
                  <a:spcPct val="107000"/>
                </a:lnSpc>
              </a:pPr>
              <a:endParaRPr lang="Arial" altLang="Arial" sz="1000"/>
            </a:p>
            <a:p>
              <a:pPr algn="l" rtl="0" eaLnBrk="0">
                <a:lnSpc>
                  <a:spcPct val="128000"/>
                </a:lnSpc>
              </a:pPr>
              <a:endParaRPr lang="Arial" altLang="Arial" sz="300"/>
            </a:p>
            <a:p>
              <a:pPr marL="12700" indent="1905" algn="l" rtl="0" eaLnBrk="0">
                <a:lnSpc>
                  <a:spcPct val="150000"/>
                </a:lnSpc>
                <a:spcBef>
                  <a:spcPts val="1"/>
                </a:spcBef>
              </a:pPr>
              <a:r>
                <a:rPr sz="1500" spc="-10">
                  <a:solidFill>
                    <a:srgbClr val="FFFFFF">
                      <a:alpha val="100000"/>
                    </a:srgbClr>
                  </a:solidFill>
                  <a:latin typeface="Microsoft YaHei"/>
                  <a:ea typeface="Microsoft YaHei"/>
                  <a:cs typeface="Microsoft YaHei"/>
                </a:rPr>
                <a:t>手冲咖啡</a:t>
              </a:r>
              <a:r>
                <a:rPr sz="1500" spc="0">
                  <a:solidFill>
                    <a:srgbClr val="FFFFFF">
                      <a:alpha val="100000"/>
                    </a:srgbClr>
                  </a:solidFill>
                  <a:latin typeface="Microsoft YaHei"/>
                  <a:ea typeface="Microsoft YaHei"/>
                  <a:cs typeface="Microsoft YaHei"/>
                </a:rPr>
                <a:t>消费者注重咖啡的体验 </a:t>
              </a:r>
              <a:r>
                <a:rPr sz="1500" spc="-10">
                  <a:solidFill>
                    <a:srgbClr val="FFFFFF">
                      <a:alpha val="100000"/>
                    </a:srgbClr>
                  </a:solidFill>
                  <a:latin typeface="Microsoft YaHei"/>
                  <a:ea typeface="Microsoft YaHei"/>
                  <a:cs typeface="Microsoft YaHei"/>
                </a:rPr>
                <a:t>价值</a:t>
              </a:r>
              <a:r>
                <a:rPr sz="1500" spc="0">
                  <a:solidFill>
                    <a:srgbClr val="FFFFFF">
                      <a:alpha val="100000"/>
                    </a:srgbClr>
                  </a:solidFill>
                  <a:latin typeface="Microsoft YaHei"/>
                  <a:ea typeface="Microsoft YaHei"/>
                  <a:cs typeface="Microsoft YaHei"/>
                </a:rPr>
                <a:t>，愿意到线下咖啡店或手冲 </a:t>
              </a:r>
              <a:r>
                <a:rPr sz="1500" spc="-10">
                  <a:solidFill>
                    <a:srgbClr val="FFFFFF">
                      <a:alpha val="100000"/>
                    </a:srgbClr>
                  </a:solidFill>
                  <a:latin typeface="Microsoft YaHei"/>
                  <a:ea typeface="Microsoft YaHei"/>
                  <a:cs typeface="Microsoft YaHei"/>
                </a:rPr>
                <a:t>咖啡</a:t>
              </a:r>
              <a:r>
                <a:rPr sz="1500" spc="0">
                  <a:solidFill>
                    <a:srgbClr val="FFFFFF">
                      <a:alpha val="100000"/>
                    </a:srgbClr>
                  </a:solidFill>
                  <a:latin typeface="Microsoft YaHei"/>
                  <a:ea typeface="Microsoft YaHei"/>
                  <a:cs typeface="Microsoft YaHei"/>
                </a:rPr>
                <a:t>工作坊体验手冲咖啡的制作 </a:t>
              </a:r>
              <a:r>
                <a:rPr sz="1500" spc="-30">
                  <a:solidFill>
                    <a:srgbClr val="FFFFFF">
                      <a:alpha val="100000"/>
                    </a:srgbClr>
                  </a:solidFill>
                  <a:latin typeface="Microsoft YaHei"/>
                  <a:ea typeface="Microsoft YaHei"/>
                  <a:cs typeface="Microsoft YaHei"/>
                </a:rPr>
                <a:t>过程，感受咖啡的独</a:t>
              </a:r>
              <a:r>
                <a:rPr sz="1500" spc="-10">
                  <a:solidFill>
                    <a:srgbClr val="FFFFFF">
                      <a:alpha val="100000"/>
                    </a:srgbClr>
                  </a:solidFill>
                  <a:latin typeface="Microsoft YaHei"/>
                  <a:ea typeface="Microsoft YaHei"/>
                  <a:cs typeface="Microsoft YaHei"/>
                </a:rPr>
                <a:t>特</a:t>
              </a:r>
              <a:r>
                <a:rPr sz="1500" spc="0">
                  <a:solidFill>
                    <a:srgbClr val="FFFFFF">
                      <a:alpha val="100000"/>
                    </a:srgbClr>
                  </a:solidFill>
                  <a:latin typeface="Microsoft YaHei"/>
                  <a:ea typeface="Microsoft YaHei"/>
                  <a:cs typeface="Microsoft YaHei"/>
                </a:rPr>
                <a:t>魅力。</a:t>
              </a:r>
              <a:endParaRPr lang="Microsoft YaHei" altLang="Microsoft YaHei" sz="1500"/>
            </a:p>
          </p:txBody>
        </p:sp>
        <p:pic>
          <p:nvPicPr>
            <p:cNvPr id="139" name="picture 139"/>
            <p:cNvPicPr>
              <a:picLocks noChangeAspect="1"/>
            </p:cNvPicPr>
            <p:nvPr/>
          </p:nvPicPr>
          <p:blipFill>
            <a:blip r:embed="rId2"/>
            <a:stretch>
              <a:fillRect/>
            </a:stretch>
          </p:blipFill>
          <p:spPr>
            <a:xfrm rot="21600000">
              <a:off x="394521" y="930555"/>
              <a:ext cx="2692799" cy="76200"/>
            </a:xfrm>
            <a:prstGeom prst="rect">
              <a:avLst/>
            </a:prstGeom>
          </p:spPr>
        </p:pic>
      </p:grpSp>
      <p:grpSp>
        <p:nvGrpSpPr>
          <p:cNvPr id="22" name="group 22"/>
          <p:cNvGrpSpPr/>
          <p:nvPr/>
        </p:nvGrpSpPr>
        <p:grpSpPr>
          <a:xfrm rot="21600000">
            <a:off x="636032" y="1751286"/>
            <a:ext cx="3519940" cy="4234459"/>
            <a:chExt cx="3519940" cy="4234459"/>
          </a:xfrm>
        </p:grpSpPr>
        <p:sp>
          <p:nvSpPr>
            <p:cNvPr id="140" name="rect"/>
            <p:cNvSpPr/>
            <p:nvPr/>
          </p:nvSpPr>
          <p:spPr>
            <a:xfrm>
              <a:off x="0" y="0"/>
              <a:ext cx="3519940" cy="4234459"/>
            </a:xfrm>
            <a:prstGeom prst="rect">
              <a:avLst/>
            </a:prstGeom>
            <a:solidFill>
              <a:srgbClr val="405DFF">
                <a:alpha val="96862"/>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textbox 141"/>
            <p:cNvSpPr/>
            <p:nvPr/>
          </p:nvSpPr>
          <p:spPr>
            <a:xfrm>
              <a:off x="371267" y="386414"/>
              <a:ext cx="2691129" cy="22618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148"/>
                </a:lnSpc>
              </a:pPr>
              <a:endParaRPr lang="Arial" altLang="Arial" sz="100"/>
            </a:p>
            <a:p>
              <a:pPr marL="832740" algn="l" rtl="0" eaLnBrk="0">
                <a:lnSpc>
                  <a:spcPct val="91000"/>
                </a:lnSpc>
              </a:pPr>
              <a:r>
                <a:rPr sz="2300" spc="20">
                  <a:ln w="6350" cap="flat" cmpd="sng">
                    <a:solidFill>
                      <a:srgbClr val="000000">
                        <a:alpha val="100000"/>
                      </a:srgbClr>
                    </a:solidFill>
                    <a:miter lim="0"/>
                  </a:ln>
                  <a:solidFill>
                    <a:srgbClr val="FFFFFF">
                      <a:alpha val="100000"/>
                    </a:srgbClr>
                  </a:solidFill>
                  <a:latin typeface="Microsoft YaHei"/>
                  <a:ea typeface="Microsoft YaHei"/>
                  <a:cs typeface="Microsoft YaHei"/>
                </a:rPr>
                <a:t>线上购</a:t>
              </a:r>
              <a:r>
                <a:rPr sz="2300" spc="10">
                  <a:ln w="6350" cap="flat" cmpd="sng">
                    <a:solidFill>
                      <a:srgbClr val="000000">
                        <a:alpha val="100000"/>
                      </a:srgbClr>
                    </a:solidFill>
                    <a:miter lim="0"/>
                  </a:ln>
                  <a:solidFill>
                    <a:srgbClr val="FFFFFF">
                      <a:alpha val="100000"/>
                    </a:srgbClr>
                  </a:solidFill>
                  <a:latin typeface="Microsoft YaHei"/>
                  <a:ea typeface="Microsoft YaHei"/>
                  <a:cs typeface="Microsoft YaHei"/>
                </a:rPr>
                <a:t>买</a:t>
              </a:r>
              <a:endParaRPr lang="Microsoft YaHei" altLang="Microsoft YaHei" sz="2300"/>
            </a:p>
            <a:p>
              <a:pPr algn="l" rtl="0" eaLnBrk="0">
                <a:lnSpc>
                  <a:spcPct val="106000"/>
                </a:lnSpc>
              </a:pPr>
              <a:endParaRPr lang="Arial" altLang="Arial" sz="1000"/>
            </a:p>
            <a:p>
              <a:pPr algn="l" rtl="0" eaLnBrk="0">
                <a:lnSpc>
                  <a:spcPct val="106000"/>
                </a:lnSpc>
              </a:pPr>
              <a:endParaRPr lang="Arial" altLang="Arial" sz="1000"/>
            </a:p>
            <a:p>
              <a:pPr algn="l" rtl="0" eaLnBrk="0">
                <a:lnSpc>
                  <a:spcPct val="107000"/>
                </a:lnSpc>
              </a:pPr>
              <a:endParaRPr lang="Arial" altLang="Arial" sz="1000"/>
            </a:p>
            <a:p>
              <a:pPr algn="l" rtl="0" eaLnBrk="0">
                <a:lnSpc>
                  <a:spcPct val="127000"/>
                </a:lnSpc>
              </a:pPr>
              <a:endParaRPr lang="Arial" altLang="Arial" sz="300"/>
            </a:p>
            <a:p>
              <a:pPr marL="12700" indent="2286" algn="l" rtl="0" eaLnBrk="0">
                <a:lnSpc>
                  <a:spcPct val="150000"/>
                </a:lnSpc>
                <a:spcBef>
                  <a:spcPts val="2"/>
                </a:spcBef>
              </a:pPr>
              <a:r>
                <a:rPr sz="1500" spc="-10">
                  <a:solidFill>
                    <a:srgbClr val="FFFFFF">
                      <a:alpha val="100000"/>
                    </a:srgbClr>
                  </a:solidFill>
                  <a:latin typeface="Microsoft YaHei"/>
                  <a:ea typeface="Microsoft YaHei"/>
                  <a:cs typeface="Microsoft YaHei"/>
                </a:rPr>
                <a:t>手冲咖啡</a:t>
              </a:r>
              <a:r>
                <a:rPr sz="1500" spc="0">
                  <a:solidFill>
                    <a:srgbClr val="FFFFFF">
                      <a:alpha val="100000"/>
                    </a:srgbClr>
                  </a:solidFill>
                  <a:latin typeface="Microsoft YaHei"/>
                  <a:ea typeface="Microsoft YaHei"/>
                  <a:cs typeface="Microsoft YaHei"/>
                </a:rPr>
                <a:t>消费者更倾向于在线上 </a:t>
              </a:r>
              <a:r>
                <a:rPr sz="1500" spc="-10">
                  <a:solidFill>
                    <a:srgbClr val="FFFFFF">
                      <a:alpha val="100000"/>
                    </a:srgbClr>
                  </a:solidFill>
                  <a:latin typeface="Microsoft YaHei"/>
                  <a:ea typeface="Microsoft YaHei"/>
                  <a:cs typeface="Microsoft YaHei"/>
                </a:rPr>
                <a:t>购买</a:t>
              </a:r>
              <a:r>
                <a:rPr sz="1500" spc="0">
                  <a:solidFill>
                    <a:srgbClr val="FFFFFF">
                      <a:alpha val="100000"/>
                    </a:srgbClr>
                  </a:solidFill>
                  <a:latin typeface="Microsoft YaHei"/>
                  <a:ea typeface="Microsoft YaHei"/>
                  <a:cs typeface="Microsoft YaHei"/>
                </a:rPr>
                <a:t>手冲咖啡豆、咖啡器具和相 </a:t>
              </a:r>
              <a:r>
                <a:rPr sz="1500" spc="-10">
                  <a:solidFill>
                    <a:srgbClr val="FFFFFF">
                      <a:alpha val="100000"/>
                    </a:srgbClr>
                  </a:solidFill>
                  <a:latin typeface="Microsoft YaHei"/>
                  <a:ea typeface="Microsoft YaHei"/>
                  <a:cs typeface="Microsoft YaHei"/>
                </a:rPr>
                <a:t>关产</a:t>
              </a:r>
              <a:r>
                <a:rPr sz="1500" spc="0">
                  <a:solidFill>
                    <a:srgbClr val="FFFFFF">
                      <a:alpha val="100000"/>
                    </a:srgbClr>
                  </a:solidFill>
                  <a:latin typeface="Microsoft YaHei"/>
                  <a:ea typeface="Microsoft YaHei"/>
                  <a:cs typeface="Microsoft YaHei"/>
                </a:rPr>
                <a:t>品，通过电商平台或社交媒 </a:t>
              </a:r>
              <a:r>
                <a:rPr sz="1500" spc="-40">
                  <a:solidFill>
                    <a:srgbClr val="FFFFFF">
                      <a:alpha val="100000"/>
                    </a:srgbClr>
                  </a:solidFill>
                  <a:latin typeface="Microsoft YaHei"/>
                  <a:ea typeface="Microsoft YaHei"/>
                  <a:cs typeface="Microsoft YaHei"/>
                </a:rPr>
                <a:t>体平台完成交</a:t>
              </a:r>
              <a:r>
                <a:rPr sz="1500" spc="-30">
                  <a:solidFill>
                    <a:srgbClr val="FFFFFF">
                      <a:alpha val="100000"/>
                    </a:srgbClr>
                  </a:solidFill>
                  <a:latin typeface="Microsoft YaHei"/>
                  <a:ea typeface="Microsoft YaHei"/>
                  <a:cs typeface="Microsoft YaHei"/>
                </a:rPr>
                <a:t>易</a:t>
              </a:r>
              <a:r>
                <a:rPr sz="1500" spc="0">
                  <a:solidFill>
                    <a:srgbClr val="FFFFFF">
                      <a:alpha val="100000"/>
                    </a:srgbClr>
                  </a:solidFill>
                  <a:latin typeface="Microsoft YaHei"/>
                  <a:ea typeface="Microsoft YaHei"/>
                  <a:cs typeface="Microsoft YaHei"/>
                </a:rPr>
                <a:t>。</a:t>
              </a:r>
              <a:endParaRPr lang="Microsoft YaHei" altLang="Microsoft YaHei" sz="1500"/>
            </a:p>
          </p:txBody>
        </p:sp>
        <p:pic>
          <p:nvPicPr>
            <p:cNvPr id="142" name="picture 142"/>
            <p:cNvPicPr>
              <a:picLocks noChangeAspect="1"/>
            </p:cNvPicPr>
            <p:nvPr/>
          </p:nvPicPr>
          <p:blipFill>
            <a:blip r:embed="rId3"/>
            <a:stretch>
              <a:fillRect/>
            </a:stretch>
          </p:blipFill>
          <p:spPr>
            <a:xfrm rot="21600000">
              <a:off x="394520" y="930555"/>
              <a:ext cx="2692799" cy="76200"/>
            </a:xfrm>
            <a:prstGeom prst="rect">
              <a:avLst/>
            </a:prstGeom>
          </p:spPr>
        </p:pic>
      </p:grpSp>
      <p:grpSp>
        <p:nvGrpSpPr>
          <p:cNvPr id="24" name="group 24"/>
          <p:cNvGrpSpPr/>
          <p:nvPr/>
        </p:nvGrpSpPr>
        <p:grpSpPr>
          <a:xfrm rot="21600000">
            <a:off x="4403619" y="1751286"/>
            <a:ext cx="3519939" cy="4234459"/>
            <a:chExt cx="3519939" cy="4234459"/>
          </a:xfrm>
        </p:grpSpPr>
        <p:sp>
          <p:nvSpPr>
            <p:cNvPr id="143" name="rect"/>
            <p:cNvSpPr/>
            <p:nvPr/>
          </p:nvSpPr>
          <p:spPr>
            <a:xfrm>
              <a:off x="0" y="0"/>
              <a:ext cx="3519939" cy="4234459"/>
            </a:xfrm>
            <a:prstGeom prst="rect">
              <a:avLst/>
            </a:prstGeom>
            <a:solidFill>
              <a:srgbClr val="405DFF">
                <a:alpha val="9960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textbox 144"/>
            <p:cNvSpPr/>
            <p:nvPr/>
          </p:nvSpPr>
          <p:spPr>
            <a:xfrm>
              <a:off x="372600" y="384643"/>
              <a:ext cx="2842260" cy="22637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768"/>
                </a:lnSpc>
              </a:pPr>
              <a:endParaRPr lang="Arial" altLang="Arial" sz="100"/>
            </a:p>
            <a:p>
              <a:pPr marL="832586" algn="l" rtl="0" eaLnBrk="0">
                <a:lnSpc>
                  <a:spcPct val="92000"/>
                </a:lnSpc>
              </a:pPr>
              <a:r>
                <a:rPr sz="2300" spc="20">
                  <a:ln w="6350" cap="flat" cmpd="sng">
                    <a:solidFill>
                      <a:srgbClr val="000000">
                        <a:alpha val="100000"/>
                      </a:srgbClr>
                    </a:solidFill>
                    <a:miter lim="0"/>
                  </a:ln>
                  <a:solidFill>
                    <a:srgbClr val="FFFFFF">
                      <a:alpha val="100000"/>
                    </a:srgbClr>
                  </a:solidFill>
                  <a:latin typeface="Microsoft YaHei"/>
                  <a:ea typeface="Microsoft YaHei"/>
                  <a:cs typeface="Microsoft YaHei"/>
                </a:rPr>
                <a:t>社交分</a:t>
              </a:r>
              <a:r>
                <a:rPr sz="2300" spc="0">
                  <a:ln w="6350" cap="flat" cmpd="sng">
                    <a:solidFill>
                      <a:srgbClr val="000000">
                        <a:alpha val="100000"/>
                      </a:srgbClr>
                    </a:solidFill>
                    <a:miter lim="0"/>
                  </a:ln>
                  <a:solidFill>
                    <a:srgbClr val="FFFFFF">
                      <a:alpha val="100000"/>
                    </a:srgbClr>
                  </a:solidFill>
                  <a:latin typeface="Microsoft YaHei"/>
                  <a:ea typeface="Microsoft YaHei"/>
                  <a:cs typeface="Microsoft YaHei"/>
                </a:rPr>
                <a:t>享</a:t>
              </a:r>
              <a:endParaRPr lang="Microsoft YaHei" altLang="Microsoft YaHei" sz="2300"/>
            </a:p>
            <a:p>
              <a:pPr algn="l" rtl="0" eaLnBrk="0">
                <a:lnSpc>
                  <a:spcPct val="106000"/>
                </a:lnSpc>
              </a:pPr>
              <a:endParaRPr lang="Arial" altLang="Arial" sz="1000"/>
            </a:p>
            <a:p>
              <a:pPr algn="l" rtl="0" eaLnBrk="0">
                <a:lnSpc>
                  <a:spcPct val="107000"/>
                </a:lnSpc>
              </a:pPr>
              <a:endParaRPr lang="Arial" altLang="Arial" sz="1000"/>
            </a:p>
            <a:p>
              <a:pPr algn="l" rtl="0" eaLnBrk="0">
                <a:lnSpc>
                  <a:spcPct val="107000"/>
                </a:lnSpc>
              </a:pPr>
              <a:endParaRPr lang="Arial" altLang="Arial" sz="1000"/>
            </a:p>
            <a:p>
              <a:pPr algn="l" rtl="0" eaLnBrk="0">
                <a:lnSpc>
                  <a:spcPct val="125000"/>
                </a:lnSpc>
              </a:pPr>
              <a:endParaRPr lang="Arial" altLang="Arial" sz="300"/>
            </a:p>
            <a:p>
              <a:pPr marL="12700" indent="952" algn="l" rtl="0" eaLnBrk="0">
                <a:lnSpc>
                  <a:spcPct val="150000"/>
                </a:lnSpc>
                <a:spcBef>
                  <a:spcPts val="2"/>
                </a:spcBef>
              </a:pPr>
              <a:r>
                <a:rPr sz="1500" spc="-10">
                  <a:solidFill>
                    <a:srgbClr val="FFFFFF">
                      <a:alpha val="100000"/>
                    </a:srgbClr>
                  </a:solidFill>
                  <a:latin typeface="Microsoft YaHei"/>
                  <a:ea typeface="Microsoft YaHei"/>
                  <a:cs typeface="Microsoft YaHei"/>
                </a:rPr>
                <a:t>手冲咖啡</a:t>
              </a:r>
              <a:r>
                <a:rPr sz="1500" spc="0">
                  <a:solidFill>
                    <a:srgbClr val="FFFFFF">
                      <a:alpha val="100000"/>
                    </a:srgbClr>
                  </a:solidFill>
                  <a:latin typeface="Microsoft YaHei"/>
                  <a:ea typeface="Microsoft YaHei"/>
                  <a:cs typeface="Microsoft YaHei"/>
                </a:rPr>
                <a:t>消费者喜欢在社交媒体   </a:t>
              </a:r>
              <a:r>
                <a:rPr sz="1500" spc="-80">
                  <a:solidFill>
                    <a:srgbClr val="FFFFFF">
                      <a:alpha val="100000"/>
                    </a:srgbClr>
                  </a:solidFill>
                  <a:latin typeface="Microsoft YaHei"/>
                  <a:ea typeface="Microsoft YaHei"/>
                  <a:cs typeface="Microsoft YaHei"/>
                </a:rPr>
                <a:t>上分享自己的手冲咖啡制作过</a:t>
              </a:r>
              <a:r>
                <a:rPr sz="1500" spc="-40">
                  <a:solidFill>
                    <a:srgbClr val="FFFFFF">
                      <a:alpha val="100000"/>
                    </a:srgbClr>
                  </a:solidFill>
                  <a:latin typeface="Microsoft YaHei"/>
                  <a:ea typeface="Microsoft YaHei"/>
                  <a:cs typeface="Microsoft YaHei"/>
                </a:rPr>
                <a:t>程</a:t>
              </a:r>
              <a:r>
                <a:rPr sz="1500" spc="0">
                  <a:solidFill>
                    <a:srgbClr val="FFFFFF">
                      <a:alpha val="100000"/>
                    </a:srgbClr>
                  </a:solidFill>
                  <a:latin typeface="Microsoft YaHei"/>
                  <a:ea typeface="Microsoft YaHei"/>
                  <a:cs typeface="Microsoft YaHei"/>
                </a:rPr>
                <a:t>、  </a:t>
              </a:r>
              <a:r>
                <a:rPr sz="1500" spc="-10">
                  <a:solidFill>
                    <a:srgbClr val="FFFFFF">
                      <a:alpha val="100000"/>
                    </a:srgbClr>
                  </a:solidFill>
                  <a:latin typeface="Microsoft YaHei"/>
                  <a:ea typeface="Microsoft YaHei"/>
                  <a:cs typeface="Microsoft YaHei"/>
                </a:rPr>
                <a:t>心得和</a:t>
              </a:r>
              <a:r>
                <a:rPr sz="1500" spc="0">
                  <a:solidFill>
                    <a:srgbClr val="FFFFFF">
                      <a:alpha val="100000"/>
                    </a:srgbClr>
                  </a:solidFill>
                  <a:latin typeface="Microsoft YaHei"/>
                  <a:ea typeface="Microsoft YaHei"/>
                  <a:cs typeface="Microsoft YaHei"/>
                </a:rPr>
                <a:t>体验，形成良好的互动和   </a:t>
              </a:r>
              <a:r>
                <a:rPr sz="1500" spc="-70">
                  <a:solidFill>
                    <a:srgbClr val="FFFFFF">
                      <a:alpha val="100000"/>
                    </a:srgbClr>
                  </a:solidFill>
                  <a:latin typeface="Microsoft YaHei"/>
                  <a:ea typeface="Microsoft YaHei"/>
                  <a:cs typeface="Microsoft YaHei"/>
                </a:rPr>
                <a:t>交流。</a:t>
              </a:r>
              <a:endParaRPr lang="Microsoft YaHei" altLang="Microsoft YaHei" sz="1500"/>
            </a:p>
          </p:txBody>
        </p:sp>
        <p:pic>
          <p:nvPicPr>
            <p:cNvPr id="145" name="picture 145"/>
            <p:cNvPicPr>
              <a:picLocks noChangeAspect="1"/>
            </p:cNvPicPr>
            <p:nvPr/>
          </p:nvPicPr>
          <p:blipFill>
            <a:blip r:embed="rId4"/>
            <a:stretch>
              <a:fillRect/>
            </a:stretch>
          </p:blipFill>
          <p:spPr>
            <a:xfrm rot="21600000">
              <a:off x="394520" y="930555"/>
              <a:ext cx="2692798" cy="76200"/>
            </a:xfrm>
            <a:prstGeom prst="rect">
              <a:avLst/>
            </a:prstGeom>
          </p:spPr>
        </p:pic>
      </p:grpSp>
      <p:sp>
        <p:nvSpPr>
          <p:cNvPr id="146" name="textbox 146"/>
          <p:cNvSpPr/>
          <p:nvPr/>
        </p:nvSpPr>
        <p:spPr>
          <a:xfrm>
            <a:off x="442263" y="318468"/>
            <a:ext cx="5361304" cy="5029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400"/>
          </a:p>
          <a:p>
            <a:pPr marL="528275" algn="l" rtl="0" eaLnBrk="0">
              <a:lnSpc>
                <a:spcPct val="90000"/>
              </a:lnSpc>
              <a:spcBef>
                <a:spcPts val="2"/>
              </a:spcBef>
              <a:tabLst>
                <a:tab pos="781684"/>
              </a:tabLst>
            </a:pPr>
            <a:r>
              <a:rPr sz="3000" spc="0">
                <a:solidFill>
                  <a:srgbClr val="00B6FF">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消费群体</a:t>
            </a:r>
            <a:r>
              <a:rPr sz="3000" spc="0">
                <a:ln w="6350" cap="flat" cmpd="sng">
                  <a:solidFill>
                    <a:srgbClr val="000000">
                      <a:alpha val="100000"/>
                    </a:srgbClr>
                  </a:solidFill>
                  <a:miter lim="0"/>
                </a:ln>
                <a:solidFill>
                  <a:srgbClr val="00B6FF">
                    <a:alpha val="100000"/>
                  </a:srgbClr>
                </a:solidFill>
                <a:latin typeface="Microsoft YaHei"/>
                <a:ea typeface="Microsoft YaHei"/>
                <a:cs typeface="Microsoft YaHei"/>
              </a:rPr>
              <a:t>的消费习惯与行为</a:t>
            </a:r>
            <a:endParaRPr lang="Microsoft YaHei" altLang="Microsoft YaHei" sz="3000"/>
          </a:p>
        </p:txBody>
      </p:sp>
      <p:grpSp>
        <p:nvGrpSpPr>
          <p:cNvPr id="26" name="group 26"/>
          <p:cNvGrpSpPr/>
          <p:nvPr/>
        </p:nvGrpSpPr>
        <p:grpSpPr>
          <a:xfrm rot="21600000">
            <a:off x="454963" y="331168"/>
            <a:ext cx="515575" cy="439820"/>
            <a:chExt cx="515575" cy="439820"/>
          </a:xfrm>
        </p:grpSpPr>
        <p:sp>
          <p:nvSpPr>
            <p:cNvPr id="147" name="path"/>
            <p:cNvSpPr/>
            <p:nvPr/>
          </p:nvSpPr>
          <p:spPr>
            <a:xfrm>
              <a:off x="0" y="0"/>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path"/>
            <p:cNvSpPr/>
            <p:nvPr/>
          </p:nvSpPr>
          <p:spPr>
            <a:xfrm>
              <a:off x="120085" y="657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9" name="path"/>
            <p:cNvSpPr/>
            <p:nvPr/>
          </p:nvSpPr>
          <p:spPr>
            <a:xfrm>
              <a:off x="234161" y="8291"/>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0" name="path"/>
            <p:cNvSpPr/>
            <p:nvPr/>
          </p:nvSpPr>
          <p:spPr>
            <a:xfrm>
              <a:off x="344804" y="17261"/>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1" name="path"/>
            <p:cNvSpPr/>
            <p:nvPr/>
          </p:nvSpPr>
          <p:spPr>
            <a:xfrm>
              <a:off x="449981" y="13128"/>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path"/>
            <p:cNvSpPr/>
            <p:nvPr/>
          </p:nvSpPr>
          <p:spPr>
            <a:xfrm>
              <a:off x="0" y="117773"/>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path"/>
            <p:cNvSpPr/>
            <p:nvPr/>
          </p:nvSpPr>
          <p:spPr>
            <a:xfrm>
              <a:off x="120085" y="124348"/>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path"/>
            <p:cNvSpPr/>
            <p:nvPr/>
          </p:nvSpPr>
          <p:spPr>
            <a:xfrm>
              <a:off x="234161" y="126064"/>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path"/>
            <p:cNvSpPr/>
            <p:nvPr/>
          </p:nvSpPr>
          <p:spPr>
            <a:xfrm>
              <a:off x="344804" y="135034"/>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path"/>
            <p:cNvSpPr/>
            <p:nvPr/>
          </p:nvSpPr>
          <p:spPr>
            <a:xfrm>
              <a:off x="449981" y="130901"/>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path"/>
            <p:cNvSpPr/>
            <p:nvPr/>
          </p:nvSpPr>
          <p:spPr>
            <a:xfrm>
              <a:off x="0" y="235546"/>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path"/>
            <p:cNvSpPr/>
            <p:nvPr/>
          </p:nvSpPr>
          <p:spPr>
            <a:xfrm>
              <a:off x="120085" y="24212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path"/>
            <p:cNvSpPr/>
            <p:nvPr/>
          </p:nvSpPr>
          <p:spPr>
            <a:xfrm>
              <a:off x="234161" y="243838"/>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path"/>
            <p:cNvSpPr/>
            <p:nvPr/>
          </p:nvSpPr>
          <p:spPr>
            <a:xfrm>
              <a:off x="344804" y="252808"/>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path"/>
            <p:cNvSpPr/>
            <p:nvPr/>
          </p:nvSpPr>
          <p:spPr>
            <a:xfrm>
              <a:off x="449981" y="248675"/>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path"/>
            <p:cNvSpPr/>
            <p:nvPr/>
          </p:nvSpPr>
          <p:spPr>
            <a:xfrm>
              <a:off x="0" y="353320"/>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path"/>
            <p:cNvSpPr/>
            <p:nvPr/>
          </p:nvSpPr>
          <p:spPr>
            <a:xfrm>
              <a:off x="120085" y="359895"/>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path"/>
            <p:cNvSpPr/>
            <p:nvPr/>
          </p:nvSpPr>
          <p:spPr>
            <a:xfrm>
              <a:off x="234161" y="36161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path"/>
            <p:cNvSpPr/>
            <p:nvPr/>
          </p:nvSpPr>
          <p:spPr>
            <a:xfrm>
              <a:off x="344804" y="37058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path"/>
            <p:cNvSpPr/>
            <p:nvPr/>
          </p:nvSpPr>
          <p:spPr>
            <a:xfrm>
              <a:off x="449981" y="366449"/>
              <a:ext cx="65594" cy="65594"/>
            </a:xfrm>
            <a:custGeom>
              <a:rect l="0" t="0" r="0" b="0"/>
              <a:pathLst>
                <a:path w="103" h="103">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7" name="rect"/>
          <p:cNvSpPr/>
          <p:nvPr/>
        </p:nvSpPr>
        <p:spPr>
          <a:xfrm>
            <a:off x="0" y="0"/>
            <a:ext cx="12192000" cy="6858000"/>
          </a:xfrm>
          <a:prstGeom prst="rect">
            <a:avLst/>
          </a:prstGeom>
          <a:solidFill>
            <a:srgbClr val="2C3D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8" name="group 28"/>
          <p:cNvGrpSpPr/>
          <p:nvPr/>
        </p:nvGrpSpPr>
        <p:grpSpPr>
          <a:xfrm rot="21600000">
            <a:off x="3776917" y="3720617"/>
            <a:ext cx="4640245" cy="1970675"/>
            <a:chExt cx="4640245" cy="1970675"/>
          </a:xfrm>
        </p:grpSpPr>
        <p:sp>
          <p:nvSpPr>
            <p:cNvPr id="168" name="path"/>
            <p:cNvSpPr/>
            <p:nvPr/>
          </p:nvSpPr>
          <p:spPr>
            <a:xfrm>
              <a:off x="1235349" y="0"/>
              <a:ext cx="2167466" cy="1834100"/>
            </a:xfrm>
            <a:custGeom>
              <a:rect l="0" t="0" r="0" b="0"/>
              <a:pathLst>
                <a:path w="3412" h="2888">
                  <a:moveTo>
                    <a:pt x="0" y="0"/>
                  </a:moveTo>
                  <a:lnTo>
                    <a:pt x="1706" y="2888"/>
                  </a:lnTo>
                  <a:lnTo>
                    <a:pt x="3413" y="0"/>
                  </a:lnTo>
                  <a:lnTo>
                    <a:pt x="0" y="0"/>
                  </a:lnTo>
                  <a:close/>
                </a:path>
              </a:pathLst>
            </a:custGeom>
            <a:solidFill>
              <a:srgbClr val="005B8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9" name="path"/>
            <p:cNvSpPr/>
            <p:nvPr/>
          </p:nvSpPr>
          <p:spPr>
            <a:xfrm>
              <a:off x="0" y="144395"/>
              <a:ext cx="4640245" cy="1826279"/>
            </a:xfrm>
            <a:custGeom>
              <a:rect l="0" t="0" r="0" b="0"/>
              <a:pathLst>
                <a:path w="7305" h="2876">
                  <a:moveTo>
                    <a:pt x="3894" y="2876"/>
                  </a:moveTo>
                  <a:lnTo>
                    <a:pt x="5600" y="0"/>
                  </a:lnTo>
                  <a:lnTo>
                    <a:pt x="7307" y="2876"/>
                  </a:lnTo>
                  <a:lnTo>
                    <a:pt x="3894" y="2876"/>
                  </a:lnTo>
                  <a:close/>
                </a:path>
                <a:path w="7305" h="2876">
                  <a:moveTo>
                    <a:pt x="0" y="2876"/>
                  </a:moveTo>
                  <a:lnTo>
                    <a:pt x="1706" y="0"/>
                  </a:lnTo>
                  <a:lnTo>
                    <a:pt x="3413" y="2876"/>
                  </a:lnTo>
                  <a:lnTo>
                    <a:pt x="0" y="287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0" name="path"/>
            <p:cNvSpPr/>
            <p:nvPr/>
          </p:nvSpPr>
          <p:spPr>
            <a:xfrm>
              <a:off x="1083732" y="762540"/>
              <a:ext cx="2484971" cy="887149"/>
            </a:xfrm>
            <a:custGeom>
              <a:rect l="0" t="0" r="0" b="0"/>
              <a:pathLst>
                <a:path w="3913" h="1397">
                  <a:moveTo>
                    <a:pt x="3627" y="921"/>
                  </a:moveTo>
                  <a:lnTo>
                    <a:pt x="3562" y="235"/>
                  </a:lnTo>
                  <a:lnTo>
                    <a:pt x="3419" y="472"/>
                  </a:lnTo>
                  <a:lnTo>
                    <a:pt x="3068" y="262"/>
                  </a:lnTo>
                  <a:lnTo>
                    <a:pt x="2782" y="737"/>
                  </a:lnTo>
                  <a:lnTo>
                    <a:pt x="3133" y="948"/>
                  </a:lnTo>
                  <a:lnTo>
                    <a:pt x="2991" y="1186"/>
                  </a:lnTo>
                  <a:lnTo>
                    <a:pt x="3627" y="921"/>
                  </a:lnTo>
                  <a:close/>
                </a:path>
                <a:path w="3913" h="1397">
                  <a:moveTo>
                    <a:pt x="280" y="892"/>
                  </a:moveTo>
                  <a:lnTo>
                    <a:pt x="914" y="1164"/>
                  </a:lnTo>
                  <a:lnTo>
                    <a:pt x="773" y="924"/>
                  </a:lnTo>
                  <a:lnTo>
                    <a:pt x="1127" y="717"/>
                  </a:lnTo>
                  <a:lnTo>
                    <a:pt x="847" y="239"/>
                  </a:lnTo>
                  <a:lnTo>
                    <a:pt x="493" y="446"/>
                  </a:lnTo>
                  <a:lnTo>
                    <a:pt x="353" y="206"/>
                  </a:lnTo>
                  <a:lnTo>
                    <a:pt x="280" y="892"/>
                  </a:lnTo>
                  <a:close/>
                </a:path>
              </a:pathLst>
            </a:custGeom>
            <a:solidFill>
              <a:srgbClr val="001D4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71" name="path"/>
          <p:cNvSpPr/>
          <p:nvPr/>
        </p:nvSpPr>
        <p:spPr>
          <a:xfrm>
            <a:off x="5012267" y="1711093"/>
            <a:ext cx="2167466" cy="1826279"/>
          </a:xfrm>
          <a:custGeom>
            <a:rect l="0" t="0" r="0" b="0"/>
            <a:pathLst>
              <a:path w="3412" h="2876">
                <a:moveTo>
                  <a:pt x="0" y="2876"/>
                </a:moveTo>
                <a:lnTo>
                  <a:pt x="1706" y="0"/>
                </a:lnTo>
                <a:lnTo>
                  <a:pt x="3413" y="2876"/>
                </a:lnTo>
                <a:lnTo>
                  <a:pt x="0" y="287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2" name="textbox 172"/>
          <p:cNvSpPr/>
          <p:nvPr/>
        </p:nvSpPr>
        <p:spPr>
          <a:xfrm>
            <a:off x="7108924" y="1402386"/>
            <a:ext cx="3796029" cy="13690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648"/>
              </a:lnSpc>
            </a:pPr>
            <a:endParaRPr lang="Arial" altLang="Arial" sz="100"/>
          </a:p>
          <a:p>
            <a:pPr marL="12700" algn="l" rtl="0" eaLnBrk="0">
              <a:lnSpc>
                <a:spcPct val="92000"/>
              </a:lnSpc>
            </a:pPr>
            <a:r>
              <a:rPr sz="2300" spc="30">
                <a:ln w="6350" cap="flat" cmpd="sng">
                  <a:solidFill>
                    <a:srgbClr val="000000">
                      <a:alpha val="100000"/>
                    </a:srgbClr>
                  </a:solidFill>
                  <a:miter lim="0"/>
                </a:ln>
                <a:solidFill>
                  <a:srgbClr val="00B6FF">
                    <a:alpha val="100000"/>
                  </a:srgbClr>
                </a:solidFill>
                <a:latin typeface="Microsoft YaHei"/>
                <a:ea typeface="Microsoft YaHei"/>
                <a:cs typeface="Microsoft YaHei"/>
              </a:rPr>
              <a:t>创新与多</a:t>
            </a:r>
            <a:r>
              <a:rPr sz="23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样</a:t>
            </a:r>
            <a:r>
              <a:rPr sz="2300" spc="0">
                <a:ln w="6350" cap="flat" cmpd="sng">
                  <a:solidFill>
                    <a:srgbClr val="000000">
                      <a:alpha val="100000"/>
                    </a:srgbClr>
                  </a:solidFill>
                  <a:miter lim="0"/>
                </a:ln>
                <a:solidFill>
                  <a:srgbClr val="00B6FF">
                    <a:alpha val="100000"/>
                  </a:srgbClr>
                </a:solidFill>
                <a:latin typeface="Microsoft YaHei"/>
                <a:ea typeface="Microsoft YaHei"/>
                <a:cs typeface="Microsoft YaHei"/>
              </a:rPr>
              <a:t>化</a:t>
            </a:r>
            <a:endParaRPr lang="Microsoft YaHei" altLang="Microsoft YaHei" sz="2300"/>
          </a:p>
          <a:p>
            <a:pPr algn="l" rtl="0" eaLnBrk="0">
              <a:lnSpc>
                <a:spcPct val="104000"/>
              </a:lnSpc>
            </a:pPr>
            <a:endParaRPr lang="Arial" altLang="Arial" sz="1000"/>
          </a:p>
          <a:p>
            <a:pPr algn="l" rtl="0" eaLnBrk="0">
              <a:lnSpc>
                <a:spcPct val="104000"/>
              </a:lnSpc>
            </a:pPr>
            <a:endParaRPr lang="Arial" altLang="Arial" sz="1000"/>
          </a:p>
          <a:p>
            <a:pPr algn="l" rtl="0" eaLnBrk="0">
              <a:lnSpc>
                <a:spcPct val="104000"/>
              </a:lnSpc>
            </a:pPr>
            <a:endParaRPr lang="Arial" altLang="Arial" sz="1000"/>
          </a:p>
          <a:p>
            <a:pPr marL="13624" algn="l" rtl="0" eaLnBrk="0">
              <a:lnSpc>
                <a:spcPct val="94000"/>
              </a:lnSpc>
              <a:spcBef>
                <a:spcPts val="393"/>
              </a:spcBef>
            </a:pPr>
            <a:r>
              <a:rPr sz="1300" spc="50">
                <a:solidFill>
                  <a:srgbClr val="FFFFFF">
                    <a:alpha val="100000"/>
                  </a:srgbClr>
                </a:solidFill>
                <a:latin typeface="Microsoft YaHei"/>
                <a:ea typeface="Microsoft YaHei"/>
                <a:cs typeface="Microsoft YaHei"/>
              </a:rPr>
              <a:t>消费者希望在手冲咖啡领域能够有更多的创新和</a:t>
            </a:r>
            <a:r>
              <a:rPr sz="1300" spc="30">
                <a:solidFill>
                  <a:srgbClr val="FFFFFF">
                    <a:alpha val="100000"/>
                  </a:srgbClr>
                </a:solidFill>
                <a:latin typeface="Microsoft YaHei"/>
                <a:ea typeface="Microsoft YaHei"/>
                <a:cs typeface="Microsoft YaHei"/>
              </a:rPr>
              <a:t>多</a:t>
            </a:r>
            <a:endParaRPr lang="Microsoft YaHei" altLang="Microsoft YaHei" sz="1300"/>
          </a:p>
          <a:p>
            <a:pPr algn="l" rtl="0" eaLnBrk="0">
              <a:lnSpc>
                <a:spcPct val="101000"/>
              </a:lnSpc>
            </a:pPr>
            <a:endParaRPr lang="Arial" altLang="Arial" sz="800"/>
          </a:p>
          <a:p>
            <a:pPr algn="l" rtl="0" eaLnBrk="0">
              <a:lnSpc>
                <a:spcPct val="7991"/>
              </a:lnSpc>
            </a:pPr>
            <a:endParaRPr lang="Arial" altLang="Arial" sz="100"/>
          </a:p>
          <a:p>
            <a:pPr marL="13796" algn="l" rtl="0" eaLnBrk="0">
              <a:lnSpc>
                <a:spcPct val="93000"/>
              </a:lnSpc>
            </a:pPr>
            <a:r>
              <a:rPr sz="1300" spc="-20">
                <a:solidFill>
                  <a:srgbClr val="FFFFFF">
                    <a:alpha val="100000"/>
                  </a:srgbClr>
                </a:solidFill>
                <a:latin typeface="Microsoft YaHei"/>
                <a:ea typeface="Microsoft YaHei"/>
                <a:cs typeface="Microsoft YaHei"/>
              </a:rPr>
              <a:t>样化选择，满足不同</a:t>
            </a:r>
            <a:r>
              <a:rPr sz="1300" spc="-10">
                <a:solidFill>
                  <a:srgbClr val="FFFFFF">
                    <a:alpha val="100000"/>
                  </a:srgbClr>
                </a:solidFill>
                <a:latin typeface="Microsoft YaHei"/>
                <a:ea typeface="Microsoft YaHei"/>
                <a:cs typeface="Microsoft YaHei"/>
              </a:rPr>
              <a:t>口</a:t>
            </a:r>
            <a:r>
              <a:rPr sz="1300" spc="0">
                <a:solidFill>
                  <a:srgbClr val="FFFFFF">
                    <a:alpha val="100000"/>
                  </a:srgbClr>
                </a:solidFill>
                <a:latin typeface="Microsoft YaHei"/>
                <a:ea typeface="Microsoft YaHei"/>
                <a:cs typeface="Microsoft YaHei"/>
              </a:rPr>
              <a:t>味和需求。</a:t>
            </a:r>
            <a:endParaRPr lang="Microsoft YaHei" altLang="Microsoft YaHei" sz="1300"/>
          </a:p>
        </p:txBody>
      </p:sp>
      <p:sp>
        <p:nvSpPr>
          <p:cNvPr id="173" name="textbox 173"/>
          <p:cNvSpPr/>
          <p:nvPr/>
        </p:nvSpPr>
        <p:spPr>
          <a:xfrm>
            <a:off x="8255565" y="4631930"/>
            <a:ext cx="3280409" cy="8299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128"/>
              </a:lnSpc>
            </a:pPr>
            <a:endParaRPr lang="Arial" altLang="Arial" sz="100"/>
          </a:p>
          <a:p>
            <a:pPr marL="13386" algn="l" rtl="0" eaLnBrk="0">
              <a:lnSpc>
                <a:spcPct val="94000"/>
              </a:lnSpc>
            </a:pPr>
            <a:r>
              <a:rPr sz="1300" spc="50">
                <a:solidFill>
                  <a:srgbClr val="FFFFFF">
                    <a:alpha val="100000"/>
                  </a:srgbClr>
                </a:solidFill>
                <a:latin typeface="Microsoft YaHei"/>
                <a:ea typeface="Microsoft YaHei"/>
                <a:cs typeface="Microsoft YaHei"/>
              </a:rPr>
              <a:t>手冲咖啡消费者期望能够通过各种渠道了</a:t>
            </a:r>
            <a:r>
              <a:rPr sz="1300" spc="20">
                <a:solidFill>
                  <a:srgbClr val="FFFFFF">
                    <a:alpha val="100000"/>
                  </a:srgbClr>
                </a:solidFill>
                <a:latin typeface="Microsoft YaHei"/>
                <a:ea typeface="Microsoft YaHei"/>
                <a:cs typeface="Microsoft YaHei"/>
              </a:rPr>
              <a:t>解</a:t>
            </a:r>
            <a:endParaRPr lang="Microsoft YaHei" altLang="Microsoft YaHei" sz="1300"/>
          </a:p>
          <a:p>
            <a:pPr marL="12700" algn="l" rtl="0" eaLnBrk="0">
              <a:lnSpc>
                <a:spcPct val="94000"/>
              </a:lnSpc>
              <a:spcBef>
                <a:spcPts val="963"/>
              </a:spcBef>
            </a:pPr>
            <a:r>
              <a:rPr sz="1300" spc="50">
                <a:solidFill>
                  <a:srgbClr val="FFFFFF">
                    <a:alpha val="100000"/>
                  </a:srgbClr>
                </a:solidFill>
                <a:latin typeface="Microsoft YaHei"/>
                <a:ea typeface="Microsoft YaHei"/>
                <a:cs typeface="Microsoft YaHei"/>
              </a:rPr>
              <a:t>更多关于咖啡的文化和知识，与其他咖啡</a:t>
            </a:r>
            <a:r>
              <a:rPr sz="1300" spc="20">
                <a:solidFill>
                  <a:srgbClr val="FFFFFF">
                    <a:alpha val="100000"/>
                  </a:srgbClr>
                </a:solidFill>
                <a:latin typeface="Microsoft YaHei"/>
                <a:ea typeface="Microsoft YaHei"/>
                <a:cs typeface="Microsoft YaHei"/>
              </a:rPr>
              <a:t>爱</a:t>
            </a:r>
            <a:endParaRPr lang="Microsoft YaHei" altLang="Microsoft YaHei" sz="1300"/>
          </a:p>
          <a:p>
            <a:pPr algn="l" rtl="0" eaLnBrk="0">
              <a:lnSpc>
                <a:spcPct val="112000"/>
              </a:lnSpc>
            </a:pPr>
            <a:endParaRPr lang="Arial" altLang="Arial" sz="700"/>
          </a:p>
          <a:p>
            <a:pPr marL="12871" algn="l" rtl="0" eaLnBrk="0">
              <a:lnSpc>
                <a:spcPct val="95000"/>
              </a:lnSpc>
              <a:spcBef>
                <a:spcPts val="7"/>
              </a:spcBef>
            </a:pPr>
            <a:r>
              <a:rPr sz="1300" spc="-50">
                <a:solidFill>
                  <a:srgbClr val="FFFFFF">
                    <a:alpha val="100000"/>
                  </a:srgbClr>
                </a:solidFill>
                <a:latin typeface="Microsoft YaHei"/>
                <a:ea typeface="Microsoft YaHei"/>
                <a:cs typeface="Microsoft YaHei"/>
              </a:rPr>
              <a:t>好者进行交流和互</a:t>
            </a:r>
            <a:r>
              <a:rPr sz="1300" spc="-20">
                <a:solidFill>
                  <a:srgbClr val="FFFFFF">
                    <a:alpha val="100000"/>
                  </a:srgbClr>
                </a:solidFill>
                <a:latin typeface="Microsoft YaHei"/>
                <a:ea typeface="Microsoft YaHei"/>
                <a:cs typeface="Microsoft YaHei"/>
              </a:rPr>
              <a:t>动</a:t>
            </a:r>
            <a:r>
              <a:rPr sz="1300" spc="0">
                <a:solidFill>
                  <a:srgbClr val="FFFFFF">
                    <a:alpha val="100000"/>
                  </a:srgbClr>
                </a:solidFill>
                <a:latin typeface="Microsoft YaHei"/>
                <a:ea typeface="Microsoft YaHei"/>
                <a:cs typeface="Microsoft YaHei"/>
              </a:rPr>
              <a:t>。</a:t>
            </a:r>
            <a:endParaRPr lang="Microsoft YaHei" altLang="Microsoft YaHei" sz="1300"/>
          </a:p>
        </p:txBody>
      </p:sp>
      <p:sp>
        <p:nvSpPr>
          <p:cNvPr id="174" name="textbox 174"/>
          <p:cNvSpPr/>
          <p:nvPr/>
        </p:nvSpPr>
        <p:spPr>
          <a:xfrm>
            <a:off x="892244" y="331596"/>
            <a:ext cx="4149725" cy="4851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3000"/>
              </a:lnSpc>
            </a:pPr>
            <a:endParaRPr lang="Arial" altLang="Arial" sz="300"/>
          </a:p>
          <a:p>
            <a:pPr marL="78294" algn="l" rtl="0" eaLnBrk="0">
              <a:lnSpc>
                <a:spcPct val="90000"/>
              </a:lnSpc>
              <a:spcBef>
                <a:spcPts val="1"/>
              </a:spcBef>
              <a:tabLst>
                <a:tab pos="331470"/>
              </a:tabLst>
            </a:pPr>
            <a:r>
              <a:rPr sz="3000" spc="0">
                <a:solidFill>
                  <a:srgbClr val="00B6FF">
                    <a:alpha val="100000"/>
                  </a:srgbClr>
                </a:solidFill>
                <a:latin typeface="Microsoft YaHei"/>
                <a:ea typeface="Microsoft YaHei"/>
                <a:cs typeface="Microsoft YaHei"/>
              </a:rPr>
              <a:t>	</a:t>
            </a:r>
            <a:r>
              <a:rPr sz="3000" spc="-10">
                <a:ln w="6350" cap="flat" cmpd="sng">
                  <a:solidFill>
                    <a:srgbClr val="000000">
                      <a:alpha val="100000"/>
                    </a:srgbClr>
                  </a:solidFill>
                  <a:miter lim="0"/>
                </a:ln>
                <a:solidFill>
                  <a:srgbClr val="00B6FF">
                    <a:alpha val="100000"/>
                  </a:srgbClr>
                </a:solidFill>
                <a:latin typeface="Microsoft YaHei"/>
                <a:ea typeface="Microsoft YaHei"/>
                <a:cs typeface="Microsoft YaHei"/>
              </a:rPr>
              <a:t>消费群体</a:t>
            </a:r>
            <a:r>
              <a:rPr sz="3000" spc="0">
                <a:ln w="6350" cap="flat" cmpd="sng">
                  <a:solidFill>
                    <a:srgbClr val="000000">
                      <a:alpha val="100000"/>
                    </a:srgbClr>
                  </a:solidFill>
                  <a:miter lim="0"/>
                </a:ln>
                <a:solidFill>
                  <a:srgbClr val="00B6FF">
                    <a:alpha val="100000"/>
                  </a:srgbClr>
                </a:solidFill>
                <a:latin typeface="Microsoft YaHei"/>
                <a:ea typeface="Microsoft YaHei"/>
                <a:cs typeface="Microsoft YaHei"/>
              </a:rPr>
              <a:t>的需求与期望</a:t>
            </a:r>
            <a:endParaRPr lang="Microsoft YaHei" altLang="Microsoft YaHei" sz="3000"/>
          </a:p>
        </p:txBody>
      </p:sp>
      <p:sp>
        <p:nvSpPr>
          <p:cNvPr id="175" name="path"/>
          <p:cNvSpPr/>
          <p:nvPr/>
        </p:nvSpPr>
        <p:spPr>
          <a:xfrm>
            <a:off x="904944" y="344296"/>
            <a:ext cx="65594" cy="418915"/>
          </a:xfrm>
          <a:custGeom>
            <a:rect l="0" t="0" r="0" b="0"/>
            <a:pathLst>
              <a:path w="103" h="659">
                <a:moveTo>
                  <a:pt x="0" y="51"/>
                </a:moveTo>
                <a:cubicBezTo>
                  <a:pt x="0" y="23"/>
                  <a:pt x="23" y="0"/>
                  <a:pt x="51" y="0"/>
                </a:cubicBezTo>
                <a:lnTo>
                  <a:pt x="51" y="0"/>
                </a:lnTo>
                <a:lnTo>
                  <a:pt x="51" y="0"/>
                </a:lnTo>
                <a:lnTo>
                  <a:pt x="51" y="0"/>
                </a:lnTo>
                <a:cubicBezTo>
                  <a:pt x="80" y="0"/>
                  <a:pt x="103" y="23"/>
                  <a:pt x="103" y="51"/>
                </a:cubicBezTo>
                <a:lnTo>
                  <a:pt x="103" y="51"/>
                </a:lnTo>
                <a:cubicBezTo>
                  <a:pt x="103" y="51"/>
                  <a:pt x="103" y="51"/>
                  <a:pt x="103" y="51"/>
                </a:cubicBezTo>
                <a:lnTo>
                  <a:pt x="103" y="51"/>
                </a:lnTo>
                <a:lnTo>
                  <a:pt x="103" y="51"/>
                </a:lnTo>
                <a:lnTo>
                  <a:pt x="103" y="51"/>
                </a:lnTo>
                <a:cubicBezTo>
                  <a:pt x="103" y="80"/>
                  <a:pt x="80" y="103"/>
                  <a:pt x="51" y="103"/>
                </a:cubicBezTo>
                <a:lnTo>
                  <a:pt x="51" y="103"/>
                </a:lnTo>
                <a:lnTo>
                  <a:pt x="51" y="103"/>
                </a:lnTo>
                <a:lnTo>
                  <a:pt x="51" y="103"/>
                </a:lnTo>
                <a:cubicBezTo>
                  <a:pt x="23" y="103"/>
                  <a:pt x="0" y="80"/>
                  <a:pt x="0" y="51"/>
                </a:cubicBezTo>
                <a:lnTo>
                  <a:pt x="0" y="51"/>
                </a:lnTo>
                <a:close/>
              </a:path>
              <a:path w="103" h="659">
                <a:moveTo>
                  <a:pt x="0" y="237"/>
                </a:moveTo>
                <a:cubicBezTo>
                  <a:pt x="0" y="208"/>
                  <a:pt x="23" y="185"/>
                  <a:pt x="51" y="185"/>
                </a:cubicBezTo>
                <a:lnTo>
                  <a:pt x="51" y="185"/>
                </a:lnTo>
                <a:lnTo>
                  <a:pt x="51" y="185"/>
                </a:lnTo>
                <a:lnTo>
                  <a:pt x="51" y="185"/>
                </a:lnTo>
                <a:cubicBezTo>
                  <a:pt x="80" y="185"/>
                  <a:pt x="103" y="208"/>
                  <a:pt x="103" y="237"/>
                </a:cubicBezTo>
                <a:lnTo>
                  <a:pt x="103" y="237"/>
                </a:lnTo>
                <a:cubicBezTo>
                  <a:pt x="103" y="237"/>
                  <a:pt x="103" y="237"/>
                  <a:pt x="103" y="237"/>
                </a:cubicBezTo>
                <a:lnTo>
                  <a:pt x="103" y="237"/>
                </a:lnTo>
                <a:lnTo>
                  <a:pt x="103" y="237"/>
                </a:lnTo>
                <a:lnTo>
                  <a:pt x="103" y="237"/>
                </a:lnTo>
                <a:cubicBezTo>
                  <a:pt x="103" y="265"/>
                  <a:pt x="80" y="288"/>
                  <a:pt x="51" y="288"/>
                </a:cubicBezTo>
                <a:lnTo>
                  <a:pt x="51" y="288"/>
                </a:lnTo>
                <a:lnTo>
                  <a:pt x="51" y="288"/>
                </a:lnTo>
                <a:lnTo>
                  <a:pt x="51" y="288"/>
                </a:lnTo>
                <a:cubicBezTo>
                  <a:pt x="23" y="288"/>
                  <a:pt x="0" y="265"/>
                  <a:pt x="0" y="237"/>
                </a:cubicBezTo>
                <a:lnTo>
                  <a:pt x="0" y="237"/>
                </a:lnTo>
                <a:close/>
              </a:path>
              <a:path w="103" h="659">
                <a:moveTo>
                  <a:pt x="0" y="422"/>
                </a:moveTo>
                <a:cubicBezTo>
                  <a:pt x="0" y="394"/>
                  <a:pt x="23" y="370"/>
                  <a:pt x="51" y="370"/>
                </a:cubicBezTo>
                <a:lnTo>
                  <a:pt x="51" y="370"/>
                </a:lnTo>
                <a:lnTo>
                  <a:pt x="51" y="370"/>
                </a:lnTo>
                <a:lnTo>
                  <a:pt x="51" y="370"/>
                </a:lnTo>
                <a:cubicBezTo>
                  <a:pt x="80" y="370"/>
                  <a:pt x="103" y="394"/>
                  <a:pt x="103" y="422"/>
                </a:cubicBezTo>
                <a:lnTo>
                  <a:pt x="103" y="422"/>
                </a:lnTo>
                <a:cubicBezTo>
                  <a:pt x="103" y="422"/>
                  <a:pt x="103" y="422"/>
                  <a:pt x="103" y="422"/>
                </a:cubicBezTo>
                <a:lnTo>
                  <a:pt x="103" y="422"/>
                </a:lnTo>
                <a:lnTo>
                  <a:pt x="103" y="422"/>
                </a:lnTo>
                <a:lnTo>
                  <a:pt x="103" y="422"/>
                </a:lnTo>
                <a:cubicBezTo>
                  <a:pt x="103" y="451"/>
                  <a:pt x="80" y="474"/>
                  <a:pt x="51" y="474"/>
                </a:cubicBezTo>
                <a:lnTo>
                  <a:pt x="51" y="474"/>
                </a:lnTo>
                <a:lnTo>
                  <a:pt x="51" y="474"/>
                </a:lnTo>
                <a:lnTo>
                  <a:pt x="51" y="474"/>
                </a:lnTo>
                <a:cubicBezTo>
                  <a:pt x="23" y="474"/>
                  <a:pt x="0" y="451"/>
                  <a:pt x="0" y="422"/>
                </a:cubicBezTo>
                <a:lnTo>
                  <a:pt x="0" y="422"/>
                </a:lnTo>
                <a:close/>
              </a:path>
              <a:path w="103" h="659">
                <a:moveTo>
                  <a:pt x="0" y="608"/>
                </a:moveTo>
                <a:cubicBezTo>
                  <a:pt x="0" y="579"/>
                  <a:pt x="23" y="556"/>
                  <a:pt x="51" y="556"/>
                </a:cubicBezTo>
                <a:lnTo>
                  <a:pt x="51" y="556"/>
                </a:lnTo>
                <a:lnTo>
                  <a:pt x="51" y="556"/>
                </a:lnTo>
                <a:lnTo>
                  <a:pt x="51" y="556"/>
                </a:lnTo>
                <a:cubicBezTo>
                  <a:pt x="80" y="556"/>
                  <a:pt x="103" y="579"/>
                  <a:pt x="103" y="608"/>
                </a:cubicBezTo>
                <a:lnTo>
                  <a:pt x="103" y="608"/>
                </a:lnTo>
                <a:cubicBezTo>
                  <a:pt x="103" y="608"/>
                  <a:pt x="103" y="608"/>
                  <a:pt x="103" y="608"/>
                </a:cubicBezTo>
                <a:lnTo>
                  <a:pt x="103" y="608"/>
                </a:lnTo>
                <a:lnTo>
                  <a:pt x="103" y="608"/>
                </a:lnTo>
                <a:lnTo>
                  <a:pt x="103" y="608"/>
                </a:lnTo>
                <a:cubicBezTo>
                  <a:pt x="103" y="636"/>
                  <a:pt x="80" y="659"/>
                  <a:pt x="51" y="659"/>
                </a:cubicBezTo>
                <a:lnTo>
                  <a:pt x="51" y="659"/>
                </a:lnTo>
                <a:lnTo>
                  <a:pt x="51" y="659"/>
                </a:lnTo>
                <a:lnTo>
                  <a:pt x="51" y="659"/>
                </a:lnTo>
                <a:cubicBezTo>
                  <a:pt x="23" y="659"/>
                  <a:pt x="0" y="636"/>
                  <a:pt x="0" y="608"/>
                </a:cubicBezTo>
                <a:lnTo>
                  <a:pt x="0" y="608"/>
                </a:lnTo>
                <a:close/>
              </a:path>
            </a:pathLst>
          </a:custGeom>
          <a:solidFill>
            <a:srgbClr val="00B6FF">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textbox 176"/>
          <p:cNvSpPr/>
          <p:nvPr/>
        </p:nvSpPr>
        <p:spPr>
          <a:xfrm>
            <a:off x="983731" y="3425983"/>
            <a:ext cx="3279775" cy="504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97"/>
              </a:lnSpc>
            </a:pPr>
            <a:endParaRPr lang="Arial" altLang="Arial" sz="100"/>
          </a:p>
          <a:p>
            <a:pPr marL="12700" algn="l" rtl="0" eaLnBrk="0">
              <a:lnSpc>
                <a:spcPct val="86000"/>
              </a:lnSpc>
            </a:pPr>
            <a:r>
              <a:rPr sz="1300" spc="50">
                <a:solidFill>
                  <a:srgbClr val="FFFFFF">
                    <a:alpha val="100000"/>
                  </a:srgbClr>
                </a:solidFill>
                <a:latin typeface="Microsoft YaHei"/>
                <a:ea typeface="Microsoft YaHei"/>
                <a:cs typeface="Microsoft YaHei"/>
              </a:rPr>
              <a:t>手冲咖啡消费者期望能够获得高品质的手</a:t>
            </a:r>
            <a:r>
              <a:rPr sz="1300" spc="20">
                <a:solidFill>
                  <a:srgbClr val="FFFFFF">
                    <a:alpha val="100000"/>
                  </a:srgbClr>
                </a:solidFill>
                <a:latin typeface="Microsoft YaHei"/>
                <a:ea typeface="Microsoft YaHei"/>
                <a:cs typeface="Microsoft YaHei"/>
              </a:rPr>
              <a:t>冲</a:t>
            </a:r>
            <a:endParaRPr lang="Microsoft YaHei" altLang="Microsoft YaHei" sz="1300"/>
          </a:p>
          <a:p>
            <a:pPr marL="19900" algn="l" rtl="0" eaLnBrk="0">
              <a:lnSpc>
                <a:spcPts val="2425"/>
              </a:lnSpc>
            </a:pPr>
            <a:r>
              <a:rPr sz="1300" spc="-10">
                <a:solidFill>
                  <a:srgbClr val="FFFFFF">
                    <a:alpha val="100000"/>
                  </a:srgbClr>
                </a:solidFill>
                <a:latin typeface="Microsoft YaHei"/>
                <a:ea typeface="Microsoft YaHei"/>
                <a:cs typeface="Microsoft YaHei"/>
              </a:rPr>
              <a:t>咖啡豆和器具，保证咖啡的</a:t>
            </a:r>
            <a:r>
              <a:rPr sz="1300" spc="0">
                <a:solidFill>
                  <a:srgbClr val="FFFFFF">
                    <a:alpha val="100000"/>
                  </a:srgbClr>
                </a:solidFill>
                <a:latin typeface="Microsoft YaHei"/>
                <a:ea typeface="Microsoft YaHei"/>
                <a:cs typeface="Microsoft YaHei"/>
              </a:rPr>
              <a:t>口感和品质。</a:t>
            </a:r>
            <a:endParaRPr lang="Microsoft YaHei" altLang="Microsoft YaHei" sz="1300"/>
          </a:p>
        </p:txBody>
      </p:sp>
      <p:sp>
        <p:nvSpPr>
          <p:cNvPr id="177" name="textbox 177"/>
          <p:cNvSpPr/>
          <p:nvPr/>
        </p:nvSpPr>
        <p:spPr>
          <a:xfrm>
            <a:off x="8245182" y="3697106"/>
            <a:ext cx="2087879" cy="346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950"/>
              </a:lnSpc>
            </a:pPr>
            <a:endParaRPr lang="Arial" altLang="Arial" sz="100"/>
          </a:p>
          <a:p>
            <a:pPr marL="12700" algn="l" rtl="0" eaLnBrk="0">
              <a:lnSpc>
                <a:spcPct val="91000"/>
              </a:lnSpc>
            </a:pPr>
            <a:r>
              <a:rPr sz="2300" spc="20">
                <a:ln w="6350" cap="flat" cmpd="sng">
                  <a:solidFill>
                    <a:srgbClr val="000000">
                      <a:alpha val="100000"/>
                    </a:srgbClr>
                  </a:solidFill>
                  <a:miter lim="0"/>
                </a:ln>
                <a:solidFill>
                  <a:srgbClr val="00B6FF">
                    <a:alpha val="100000"/>
                  </a:srgbClr>
                </a:solidFill>
                <a:latin typeface="Microsoft YaHei"/>
                <a:ea typeface="Microsoft YaHei"/>
                <a:cs typeface="Microsoft YaHei"/>
              </a:rPr>
              <a:t>文化交流与互</a:t>
            </a:r>
            <a:r>
              <a:rPr sz="2300" spc="10">
                <a:ln w="6350" cap="flat" cmpd="sng">
                  <a:solidFill>
                    <a:srgbClr val="000000">
                      <a:alpha val="100000"/>
                    </a:srgbClr>
                  </a:solidFill>
                  <a:miter lim="0"/>
                </a:ln>
                <a:solidFill>
                  <a:srgbClr val="00B6FF">
                    <a:alpha val="100000"/>
                  </a:srgbClr>
                </a:solidFill>
                <a:latin typeface="Microsoft YaHei"/>
                <a:ea typeface="Microsoft YaHei"/>
                <a:cs typeface="Microsoft YaHei"/>
              </a:rPr>
              <a:t>动</a:t>
            </a:r>
            <a:endParaRPr lang="Microsoft YaHei" altLang="Microsoft YaHei" sz="2300"/>
          </a:p>
        </p:txBody>
      </p:sp>
      <p:sp>
        <p:nvSpPr>
          <p:cNvPr id="178" name="path"/>
          <p:cNvSpPr/>
          <p:nvPr/>
        </p:nvSpPr>
        <p:spPr>
          <a:xfrm>
            <a:off x="5786411" y="4041306"/>
            <a:ext cx="661803" cy="579077"/>
          </a:xfrm>
          <a:custGeom>
            <a:rect l="0" t="0" r="0" b="0"/>
            <a:pathLst>
              <a:path w="1042" h="911">
                <a:moveTo>
                  <a:pt x="0" y="651"/>
                </a:moveTo>
                <a:lnTo>
                  <a:pt x="521" y="781"/>
                </a:lnTo>
                <a:lnTo>
                  <a:pt x="1042" y="651"/>
                </a:lnTo>
                <a:lnTo>
                  <a:pt x="1042" y="781"/>
                </a:lnTo>
                <a:lnTo>
                  <a:pt x="521" y="911"/>
                </a:lnTo>
                <a:lnTo>
                  <a:pt x="0" y="781"/>
                </a:lnTo>
                <a:lnTo>
                  <a:pt x="0" y="651"/>
                </a:lnTo>
                <a:close/>
                <a:moveTo>
                  <a:pt x="0" y="390"/>
                </a:moveTo>
                <a:lnTo>
                  <a:pt x="521" y="521"/>
                </a:lnTo>
                <a:lnTo>
                  <a:pt x="1042" y="390"/>
                </a:lnTo>
                <a:lnTo>
                  <a:pt x="1042" y="521"/>
                </a:lnTo>
                <a:lnTo>
                  <a:pt x="521" y="651"/>
                </a:lnTo>
                <a:lnTo>
                  <a:pt x="0" y="521"/>
                </a:lnTo>
                <a:lnTo>
                  <a:pt x="0" y="390"/>
                </a:lnTo>
                <a:close/>
                <a:moveTo>
                  <a:pt x="0" y="130"/>
                </a:moveTo>
                <a:lnTo>
                  <a:pt x="521" y="0"/>
                </a:lnTo>
                <a:lnTo>
                  <a:pt x="1042" y="130"/>
                </a:lnTo>
                <a:lnTo>
                  <a:pt x="1042" y="260"/>
                </a:lnTo>
                <a:lnTo>
                  <a:pt x="521" y="390"/>
                </a:lnTo>
                <a:lnTo>
                  <a:pt x="0" y="260"/>
                </a:lnTo>
                <a:lnTo>
                  <a:pt x="0" y="130"/>
                </a:lnTo>
                <a:close/>
              </a:path>
            </a:pathLst>
          </a:custGeom>
          <a:solidFill>
            <a:srgbClr val="CCF0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path"/>
          <p:cNvSpPr/>
          <p:nvPr/>
        </p:nvSpPr>
        <p:spPr>
          <a:xfrm>
            <a:off x="5743787" y="3022600"/>
            <a:ext cx="704426" cy="520192"/>
          </a:xfrm>
          <a:custGeom>
            <a:rect l="0" t="0" r="0" b="0"/>
            <a:pathLst>
              <a:path w="1109" h="819">
                <a:moveTo>
                  <a:pt x="554" y="0"/>
                </a:moveTo>
                <a:lnTo>
                  <a:pt x="0" y="409"/>
                </a:lnTo>
                <a:lnTo>
                  <a:pt x="277" y="409"/>
                </a:lnTo>
                <a:lnTo>
                  <a:pt x="277" y="819"/>
                </a:lnTo>
                <a:lnTo>
                  <a:pt x="831" y="819"/>
                </a:lnTo>
                <a:lnTo>
                  <a:pt x="831" y="409"/>
                </a:lnTo>
                <a:lnTo>
                  <a:pt x="1109" y="409"/>
                </a:lnTo>
                <a:lnTo>
                  <a:pt x="554" y="0"/>
                </a:lnTo>
                <a:close/>
              </a:path>
            </a:pathLst>
          </a:custGeom>
          <a:solidFill>
            <a:srgbClr val="001D4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textbox 180"/>
          <p:cNvSpPr/>
          <p:nvPr/>
        </p:nvSpPr>
        <p:spPr>
          <a:xfrm>
            <a:off x="997552" y="2492215"/>
            <a:ext cx="1189355" cy="3448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456"/>
              </a:lnSpc>
            </a:pPr>
            <a:endParaRPr lang="Arial" altLang="Arial" sz="100"/>
          </a:p>
          <a:p>
            <a:pPr marL="12700" algn="l" rtl="0" eaLnBrk="0">
              <a:lnSpc>
                <a:spcPct val="91000"/>
              </a:lnSpc>
            </a:pPr>
            <a:r>
              <a:rPr sz="2300" spc="-10">
                <a:ln w="6350" cap="flat" cmpd="sng">
                  <a:solidFill>
                    <a:srgbClr val="000000">
                      <a:alpha val="100000"/>
                    </a:srgbClr>
                  </a:solidFill>
                  <a:miter lim="0"/>
                </a:ln>
                <a:solidFill>
                  <a:srgbClr val="00B6FF">
                    <a:alpha val="100000"/>
                  </a:srgbClr>
                </a:solidFill>
                <a:latin typeface="Microsoft YaHei"/>
                <a:ea typeface="Microsoft YaHei"/>
                <a:cs typeface="Microsoft YaHei"/>
              </a:rPr>
              <a:t>品质保</a:t>
            </a:r>
            <a:r>
              <a:rPr sz="2300" spc="0">
                <a:ln w="6350" cap="flat" cmpd="sng">
                  <a:solidFill>
                    <a:srgbClr val="000000">
                      <a:alpha val="100000"/>
                    </a:srgbClr>
                  </a:solidFill>
                  <a:miter lim="0"/>
                </a:ln>
                <a:solidFill>
                  <a:srgbClr val="00B6FF">
                    <a:alpha val="100000"/>
                  </a:srgbClr>
                </a:solidFill>
                <a:latin typeface="Microsoft YaHei"/>
                <a:ea typeface="Microsoft YaHei"/>
                <a:cs typeface="Microsoft YaHei"/>
              </a:rPr>
              <a:t>证</a:t>
            </a:r>
            <a:endParaRPr lang="Microsoft YaHei" altLang="Microsoft YaHei" sz="2300"/>
          </a:p>
        </p:txBody>
      </p:sp>
      <p:sp>
        <p:nvSpPr>
          <p:cNvPr id="181" name="rect"/>
          <p:cNvSpPr/>
          <p:nvPr/>
        </p:nvSpPr>
        <p:spPr>
          <a:xfrm>
            <a:off x="6818376" y="3279288"/>
            <a:ext cx="4107349" cy="9525"/>
          </a:xfrm>
          <a:prstGeom prst="rect">
            <a:avLst/>
          </a:pr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rect"/>
          <p:cNvSpPr/>
          <p:nvPr/>
        </p:nvSpPr>
        <p:spPr>
          <a:xfrm>
            <a:off x="7345622" y="5622861"/>
            <a:ext cx="4107348" cy="9525"/>
          </a:xfrm>
          <a:prstGeom prst="rect">
            <a:avLst/>
          </a:pr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rect"/>
          <p:cNvSpPr/>
          <p:nvPr/>
        </p:nvSpPr>
        <p:spPr>
          <a:xfrm>
            <a:off x="904944" y="4585186"/>
            <a:ext cx="3793066" cy="9525"/>
          </a:xfrm>
          <a:prstGeom prst="rect">
            <a:avLst/>
          </a:pr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path"/>
          <p:cNvSpPr/>
          <p:nvPr/>
        </p:nvSpPr>
        <p:spPr>
          <a:xfrm>
            <a:off x="10897275" y="3216316"/>
            <a:ext cx="151724" cy="151722"/>
          </a:xfrm>
          <a:custGeom>
            <a:rect l="0" t="0" r="0" b="0"/>
            <a:pathLst>
              <a:path w="238" h="238">
                <a:moveTo>
                  <a:pt x="0" y="119"/>
                </a:moveTo>
                <a:cubicBezTo>
                  <a:pt x="0" y="53"/>
                  <a:pt x="53" y="0"/>
                  <a:pt x="119" y="0"/>
                </a:cubicBezTo>
                <a:lnTo>
                  <a:pt x="119" y="0"/>
                </a:lnTo>
                <a:lnTo>
                  <a:pt x="119" y="0"/>
                </a:lnTo>
                <a:lnTo>
                  <a:pt x="119" y="0"/>
                </a:lnTo>
                <a:cubicBezTo>
                  <a:pt x="185" y="0"/>
                  <a:pt x="238" y="53"/>
                  <a:pt x="238" y="119"/>
                </a:cubicBezTo>
                <a:lnTo>
                  <a:pt x="238" y="119"/>
                </a:lnTo>
                <a:cubicBezTo>
                  <a:pt x="238" y="119"/>
                  <a:pt x="238" y="119"/>
                  <a:pt x="238" y="119"/>
                </a:cubicBezTo>
                <a:lnTo>
                  <a:pt x="238" y="119"/>
                </a:lnTo>
                <a:lnTo>
                  <a:pt x="238" y="119"/>
                </a:lnTo>
                <a:lnTo>
                  <a:pt x="238" y="119"/>
                </a:lnTo>
                <a:cubicBezTo>
                  <a:pt x="238" y="185"/>
                  <a:pt x="185" y="238"/>
                  <a:pt x="119" y="238"/>
                </a:cubicBezTo>
                <a:lnTo>
                  <a:pt x="119" y="238"/>
                </a:lnTo>
                <a:lnTo>
                  <a:pt x="119" y="238"/>
                </a:lnTo>
                <a:lnTo>
                  <a:pt x="119" y="238"/>
                </a:lnTo>
                <a:cubicBezTo>
                  <a:pt x="53" y="238"/>
                  <a:pt x="0" y="185"/>
                  <a:pt x="0" y="119"/>
                </a:cubicBezTo>
                <a:lnTo>
                  <a:pt x="0" y="119"/>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path"/>
          <p:cNvSpPr/>
          <p:nvPr/>
        </p:nvSpPr>
        <p:spPr>
          <a:xfrm>
            <a:off x="11424522" y="5559890"/>
            <a:ext cx="151724" cy="151722"/>
          </a:xfrm>
          <a:custGeom>
            <a:rect l="0" t="0" r="0" b="0"/>
            <a:pathLst>
              <a:path w="238" h="238">
                <a:moveTo>
                  <a:pt x="0" y="119"/>
                </a:moveTo>
                <a:cubicBezTo>
                  <a:pt x="0" y="53"/>
                  <a:pt x="53" y="0"/>
                  <a:pt x="119" y="0"/>
                </a:cubicBezTo>
                <a:lnTo>
                  <a:pt x="119" y="0"/>
                </a:lnTo>
                <a:lnTo>
                  <a:pt x="119" y="0"/>
                </a:lnTo>
                <a:lnTo>
                  <a:pt x="119" y="0"/>
                </a:lnTo>
                <a:cubicBezTo>
                  <a:pt x="185" y="0"/>
                  <a:pt x="238" y="53"/>
                  <a:pt x="238" y="119"/>
                </a:cubicBezTo>
                <a:lnTo>
                  <a:pt x="238" y="119"/>
                </a:lnTo>
                <a:cubicBezTo>
                  <a:pt x="238" y="119"/>
                  <a:pt x="238" y="119"/>
                  <a:pt x="238" y="119"/>
                </a:cubicBezTo>
                <a:lnTo>
                  <a:pt x="238" y="119"/>
                </a:lnTo>
                <a:lnTo>
                  <a:pt x="238" y="119"/>
                </a:lnTo>
                <a:lnTo>
                  <a:pt x="238" y="119"/>
                </a:lnTo>
                <a:cubicBezTo>
                  <a:pt x="238" y="185"/>
                  <a:pt x="185" y="238"/>
                  <a:pt x="119" y="238"/>
                </a:cubicBezTo>
                <a:lnTo>
                  <a:pt x="119" y="238"/>
                </a:lnTo>
                <a:lnTo>
                  <a:pt x="119" y="238"/>
                </a:lnTo>
                <a:lnTo>
                  <a:pt x="119" y="238"/>
                </a:lnTo>
                <a:cubicBezTo>
                  <a:pt x="53" y="238"/>
                  <a:pt x="0" y="185"/>
                  <a:pt x="0" y="119"/>
                </a:cubicBezTo>
                <a:lnTo>
                  <a:pt x="0" y="119"/>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path"/>
          <p:cNvSpPr/>
          <p:nvPr/>
        </p:nvSpPr>
        <p:spPr>
          <a:xfrm>
            <a:off x="904944" y="4510023"/>
            <a:ext cx="151723" cy="151722"/>
          </a:xfrm>
          <a:custGeom>
            <a:rect l="0" t="0" r="0" b="0"/>
            <a:pathLst>
              <a:path w="238" h="238">
                <a:moveTo>
                  <a:pt x="0" y="119"/>
                </a:moveTo>
                <a:cubicBezTo>
                  <a:pt x="0" y="53"/>
                  <a:pt x="53" y="0"/>
                  <a:pt x="119" y="0"/>
                </a:cubicBezTo>
                <a:lnTo>
                  <a:pt x="119" y="0"/>
                </a:lnTo>
                <a:lnTo>
                  <a:pt x="119" y="0"/>
                </a:lnTo>
                <a:lnTo>
                  <a:pt x="119" y="0"/>
                </a:lnTo>
                <a:cubicBezTo>
                  <a:pt x="185" y="0"/>
                  <a:pt x="238" y="53"/>
                  <a:pt x="238" y="119"/>
                </a:cubicBezTo>
                <a:lnTo>
                  <a:pt x="238" y="119"/>
                </a:lnTo>
                <a:cubicBezTo>
                  <a:pt x="238" y="119"/>
                  <a:pt x="238" y="119"/>
                  <a:pt x="238" y="119"/>
                </a:cubicBezTo>
                <a:lnTo>
                  <a:pt x="238" y="119"/>
                </a:lnTo>
                <a:lnTo>
                  <a:pt x="238" y="119"/>
                </a:lnTo>
                <a:lnTo>
                  <a:pt x="238" y="119"/>
                </a:lnTo>
                <a:cubicBezTo>
                  <a:pt x="238" y="185"/>
                  <a:pt x="185" y="238"/>
                  <a:pt x="119" y="238"/>
                </a:cubicBezTo>
                <a:lnTo>
                  <a:pt x="119" y="238"/>
                </a:lnTo>
                <a:lnTo>
                  <a:pt x="119" y="238"/>
                </a:lnTo>
                <a:lnTo>
                  <a:pt x="119" y="238"/>
                </a:lnTo>
                <a:cubicBezTo>
                  <a:pt x="53" y="238"/>
                  <a:pt x="0" y="185"/>
                  <a:pt x="0" y="119"/>
                </a:cubicBezTo>
                <a:lnTo>
                  <a:pt x="0" y="119"/>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path"/>
          <p:cNvSpPr/>
          <p:nvPr/>
        </p:nvSpPr>
        <p:spPr>
          <a:xfrm>
            <a:off x="454963" y="684488"/>
            <a:ext cx="84147" cy="84147"/>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path"/>
          <p:cNvSpPr/>
          <p:nvPr/>
        </p:nvSpPr>
        <p:spPr>
          <a:xfrm>
            <a:off x="454963" y="331168"/>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path"/>
          <p:cNvSpPr/>
          <p:nvPr/>
        </p:nvSpPr>
        <p:spPr>
          <a:xfrm>
            <a:off x="454963" y="448941"/>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0" name="path"/>
          <p:cNvSpPr/>
          <p:nvPr/>
        </p:nvSpPr>
        <p:spPr>
          <a:xfrm>
            <a:off x="454963" y="566715"/>
            <a:ext cx="84147" cy="84146"/>
          </a:xfrm>
          <a:custGeom>
            <a:rect l="0" t="0" r="0" b="0"/>
            <a:pathLst>
              <a:path w="132" h="132">
                <a:moveTo>
                  <a:pt x="0" y="66"/>
                </a:moveTo>
                <a:cubicBezTo>
                  <a:pt x="0" y="29"/>
                  <a:pt x="29" y="0"/>
                  <a:pt x="66" y="0"/>
                </a:cubicBezTo>
                <a:lnTo>
                  <a:pt x="66" y="0"/>
                </a:lnTo>
                <a:lnTo>
                  <a:pt x="66" y="0"/>
                </a:lnTo>
                <a:lnTo>
                  <a:pt x="66" y="0"/>
                </a:lnTo>
                <a:cubicBezTo>
                  <a:pt x="102" y="0"/>
                  <a:pt x="132" y="29"/>
                  <a:pt x="132" y="66"/>
                </a:cubicBezTo>
                <a:lnTo>
                  <a:pt x="132" y="66"/>
                </a:lnTo>
                <a:cubicBezTo>
                  <a:pt x="132" y="66"/>
                  <a:pt x="132" y="66"/>
                  <a:pt x="132" y="66"/>
                </a:cubicBezTo>
                <a:lnTo>
                  <a:pt x="132" y="66"/>
                </a:lnTo>
                <a:lnTo>
                  <a:pt x="132" y="66"/>
                </a:lnTo>
                <a:lnTo>
                  <a:pt x="132" y="66"/>
                </a:lnTo>
                <a:cubicBezTo>
                  <a:pt x="132" y="102"/>
                  <a:pt x="102" y="132"/>
                  <a:pt x="66" y="132"/>
                </a:cubicBezTo>
                <a:lnTo>
                  <a:pt x="66" y="132"/>
                </a:lnTo>
                <a:cubicBezTo>
                  <a:pt x="29" y="132"/>
                  <a:pt x="0" y="102"/>
                  <a:pt x="0" y="66"/>
                </a:cubicBezTo>
                <a:lnTo>
                  <a:pt x="0" y="66"/>
                </a:lnTo>
                <a:close/>
              </a:path>
            </a:pathLst>
          </a:custGeom>
          <a:solidFill>
            <a:srgbClr val="00B6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1" name="path"/>
          <p:cNvSpPr/>
          <p:nvPr/>
        </p:nvSpPr>
        <p:spPr>
          <a:xfrm>
            <a:off x="575048" y="573290"/>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2" name="path"/>
          <p:cNvSpPr/>
          <p:nvPr/>
        </p:nvSpPr>
        <p:spPr>
          <a:xfrm>
            <a:off x="575048" y="691064"/>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3" name="path"/>
          <p:cNvSpPr/>
          <p:nvPr/>
        </p:nvSpPr>
        <p:spPr>
          <a:xfrm>
            <a:off x="575048" y="337742"/>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4" name="path"/>
          <p:cNvSpPr/>
          <p:nvPr/>
        </p:nvSpPr>
        <p:spPr>
          <a:xfrm>
            <a:off x="575048" y="455516"/>
            <a:ext cx="78137" cy="78137"/>
          </a:xfrm>
          <a:custGeom>
            <a:rect l="0" t="0" r="0" b="0"/>
            <a:pathLst>
              <a:path w="123" h="123">
                <a:moveTo>
                  <a:pt x="0" y="61"/>
                </a:moveTo>
                <a:cubicBezTo>
                  <a:pt x="0" y="27"/>
                  <a:pt x="27" y="0"/>
                  <a:pt x="61" y="0"/>
                </a:cubicBezTo>
                <a:lnTo>
                  <a:pt x="61" y="0"/>
                </a:lnTo>
                <a:lnTo>
                  <a:pt x="61" y="0"/>
                </a:lnTo>
                <a:lnTo>
                  <a:pt x="61" y="0"/>
                </a:lnTo>
                <a:cubicBezTo>
                  <a:pt x="95" y="0"/>
                  <a:pt x="123" y="27"/>
                  <a:pt x="123" y="61"/>
                </a:cubicBezTo>
                <a:lnTo>
                  <a:pt x="123" y="61"/>
                </a:lnTo>
                <a:cubicBezTo>
                  <a:pt x="123" y="61"/>
                  <a:pt x="123" y="61"/>
                  <a:pt x="123" y="61"/>
                </a:cubicBezTo>
                <a:lnTo>
                  <a:pt x="123" y="61"/>
                </a:lnTo>
                <a:lnTo>
                  <a:pt x="123" y="61"/>
                </a:lnTo>
                <a:lnTo>
                  <a:pt x="123" y="61"/>
                </a:lnTo>
                <a:cubicBezTo>
                  <a:pt x="123" y="95"/>
                  <a:pt x="95" y="123"/>
                  <a:pt x="61" y="123"/>
                </a:cubicBezTo>
                <a:lnTo>
                  <a:pt x="61" y="123"/>
                </a:lnTo>
                <a:lnTo>
                  <a:pt x="61" y="123"/>
                </a:lnTo>
                <a:lnTo>
                  <a:pt x="61" y="123"/>
                </a:lnTo>
                <a:cubicBezTo>
                  <a:pt x="27" y="123"/>
                  <a:pt x="0" y="95"/>
                  <a:pt x="0" y="61"/>
                </a:cubicBezTo>
                <a:lnTo>
                  <a:pt x="0" y="61"/>
                </a:lnTo>
                <a:close/>
              </a:path>
            </a:pathLst>
          </a:custGeom>
          <a:solidFill>
            <a:srgbClr val="00B6FF">
              <a:alpha val="8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5" name="path"/>
          <p:cNvSpPr/>
          <p:nvPr/>
        </p:nvSpPr>
        <p:spPr>
          <a:xfrm>
            <a:off x="689124" y="575006"/>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6" name="path"/>
          <p:cNvSpPr/>
          <p:nvPr/>
        </p:nvSpPr>
        <p:spPr>
          <a:xfrm>
            <a:off x="689124" y="692780"/>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7" name="path"/>
          <p:cNvSpPr/>
          <p:nvPr/>
        </p:nvSpPr>
        <p:spPr>
          <a:xfrm>
            <a:off x="689124" y="339459"/>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lnTo>
                  <a:pt x="58" y="117"/>
                </a:ln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8" name="path"/>
          <p:cNvSpPr/>
          <p:nvPr/>
        </p:nvSpPr>
        <p:spPr>
          <a:xfrm>
            <a:off x="689124" y="457232"/>
            <a:ext cx="74704" cy="74703"/>
          </a:xfrm>
          <a:custGeom>
            <a:rect l="0" t="0" r="0" b="0"/>
            <a:pathLst>
              <a:path w="117" h="117">
                <a:moveTo>
                  <a:pt x="0" y="58"/>
                </a:moveTo>
                <a:cubicBezTo>
                  <a:pt x="0" y="26"/>
                  <a:pt x="26" y="0"/>
                  <a:pt x="58" y="0"/>
                </a:cubicBezTo>
                <a:lnTo>
                  <a:pt x="58" y="0"/>
                </a:lnTo>
                <a:lnTo>
                  <a:pt x="58" y="0"/>
                </a:lnTo>
                <a:lnTo>
                  <a:pt x="58" y="0"/>
                </a:lnTo>
                <a:cubicBezTo>
                  <a:pt x="91" y="0"/>
                  <a:pt x="117" y="26"/>
                  <a:pt x="117" y="58"/>
                </a:cubicBezTo>
                <a:lnTo>
                  <a:pt x="117" y="58"/>
                </a:lnTo>
                <a:cubicBezTo>
                  <a:pt x="117" y="58"/>
                  <a:pt x="117" y="58"/>
                  <a:pt x="117" y="58"/>
                </a:cubicBezTo>
                <a:lnTo>
                  <a:pt x="117" y="58"/>
                </a:lnTo>
                <a:lnTo>
                  <a:pt x="117" y="58"/>
                </a:lnTo>
                <a:lnTo>
                  <a:pt x="117" y="58"/>
                </a:lnTo>
                <a:cubicBezTo>
                  <a:pt x="117" y="91"/>
                  <a:pt x="91" y="117"/>
                  <a:pt x="58" y="117"/>
                </a:cubicBezTo>
                <a:lnTo>
                  <a:pt x="58" y="117"/>
                </a:lnTo>
                <a:cubicBezTo>
                  <a:pt x="26" y="117"/>
                  <a:pt x="0" y="91"/>
                  <a:pt x="0" y="58"/>
                </a:cubicBezTo>
                <a:lnTo>
                  <a:pt x="0" y="58"/>
                </a:lnTo>
                <a:close/>
              </a:path>
            </a:pathLst>
          </a:custGeom>
          <a:solidFill>
            <a:srgbClr val="00B6FF">
              <a:alpha val="6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9" name="path"/>
          <p:cNvSpPr/>
          <p:nvPr/>
        </p:nvSpPr>
        <p:spPr>
          <a:xfrm>
            <a:off x="799767" y="466202"/>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0" name="path"/>
          <p:cNvSpPr/>
          <p:nvPr/>
        </p:nvSpPr>
        <p:spPr>
          <a:xfrm>
            <a:off x="799767" y="348429"/>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1" name="path"/>
          <p:cNvSpPr/>
          <p:nvPr/>
        </p:nvSpPr>
        <p:spPr>
          <a:xfrm>
            <a:off x="799767" y="701750"/>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2" name="path"/>
          <p:cNvSpPr/>
          <p:nvPr/>
        </p:nvSpPr>
        <p:spPr>
          <a:xfrm>
            <a:off x="799767" y="583976"/>
            <a:ext cx="69238" cy="69238"/>
          </a:xfrm>
          <a:custGeom>
            <a:rect l="0" t="0" r="0" b="0"/>
            <a:pathLst>
              <a:path w="109" h="109">
                <a:moveTo>
                  <a:pt x="0" y="54"/>
                </a:moveTo>
                <a:cubicBezTo>
                  <a:pt x="0" y="24"/>
                  <a:pt x="24" y="0"/>
                  <a:pt x="54" y="0"/>
                </a:cubicBezTo>
                <a:lnTo>
                  <a:pt x="54" y="0"/>
                </a:lnTo>
                <a:lnTo>
                  <a:pt x="54" y="0"/>
                </a:lnTo>
                <a:lnTo>
                  <a:pt x="54" y="0"/>
                </a:lnTo>
                <a:cubicBezTo>
                  <a:pt x="84" y="0"/>
                  <a:pt x="109" y="24"/>
                  <a:pt x="109" y="54"/>
                </a:cubicBezTo>
                <a:lnTo>
                  <a:pt x="109" y="54"/>
                </a:lnTo>
                <a:cubicBezTo>
                  <a:pt x="109" y="54"/>
                  <a:pt x="109" y="54"/>
                  <a:pt x="109" y="54"/>
                </a:cubicBezTo>
                <a:lnTo>
                  <a:pt x="109" y="54"/>
                </a:lnTo>
                <a:lnTo>
                  <a:pt x="109" y="54"/>
                </a:lnTo>
                <a:lnTo>
                  <a:pt x="109" y="54"/>
                </a:lnTo>
                <a:cubicBezTo>
                  <a:pt x="109" y="84"/>
                  <a:pt x="84" y="109"/>
                  <a:pt x="54" y="109"/>
                </a:cubicBezTo>
                <a:lnTo>
                  <a:pt x="54" y="109"/>
                </a:lnTo>
                <a:lnTo>
                  <a:pt x="54" y="109"/>
                </a:lnTo>
                <a:lnTo>
                  <a:pt x="54" y="109"/>
                </a:lnTo>
                <a:cubicBezTo>
                  <a:pt x="24" y="109"/>
                  <a:pt x="0" y="84"/>
                  <a:pt x="0" y="54"/>
                </a:cubicBezTo>
                <a:lnTo>
                  <a:pt x="0" y="54"/>
                </a:lnTo>
                <a:close/>
              </a:path>
            </a:pathLst>
          </a:custGeom>
          <a:solidFill>
            <a:srgbClr val="00B6FF">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3" name="picture 203"/>
          <p:cNvPicPr>
            <a:picLocks noChangeAspect="1"/>
          </p:cNvPicPr>
          <p:nvPr/>
        </p:nvPicPr>
        <p:blipFill>
          <a:blip r:embed="rId2"/>
          <a:stretch>
            <a:fillRect/>
          </a:stretch>
        </p:blipFill>
        <p:spPr>
          <a:xfrm rot="21600000">
            <a:off x="0" y="0"/>
            <a:ext cx="12192000" cy="6858000"/>
          </a:xfrm>
          <a:prstGeom prst="rect">
            <a:avLst/>
          </a:prstGeom>
        </p:spPr>
      </p:pic>
      <p:sp>
        <p:nvSpPr>
          <p:cNvPr id="204" name="textbox 204"/>
          <p:cNvSpPr/>
          <p:nvPr/>
        </p:nvSpPr>
        <p:spPr>
          <a:xfrm>
            <a:off x="595076" y="1883977"/>
            <a:ext cx="5934075" cy="2900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707"/>
              </a:lnSpc>
            </a:pPr>
            <a:endParaRPr lang="Arial" altLang="Arial" sz="100"/>
          </a:p>
          <a:p>
            <a:pPr marL="33997" algn="l" rtl="0" eaLnBrk="0">
              <a:lnSpc>
                <a:spcPct val="86000"/>
              </a:lnSpc>
            </a:pPr>
            <a:r>
              <a:rPr sz="5700" spc="110">
                <a:ln w="15875" cap="flat" cmpd="sng">
                  <a:solidFill>
                    <a:srgbClr val="000000">
                      <a:alpha val="100000"/>
                    </a:srgbClr>
                  </a:solidFill>
                  <a:miter lim="0"/>
                </a:ln>
                <a:solidFill>
                  <a:srgbClr val="FFFFFF">
                    <a:alpha val="100000"/>
                  </a:srgbClr>
                </a:solidFill>
                <a:latin typeface="Microsoft YaHei"/>
                <a:ea typeface="Microsoft YaHei"/>
                <a:cs typeface="Microsoft YaHei"/>
              </a:rPr>
              <a:t>0</a:t>
            </a:r>
            <a:r>
              <a:rPr sz="5700" spc="100">
                <a:ln w="15875" cap="flat" cmpd="sng">
                  <a:solidFill>
                    <a:srgbClr val="000000">
                      <a:alpha val="100000"/>
                    </a:srgbClr>
                  </a:solidFill>
                  <a:miter lim="0"/>
                </a:ln>
                <a:solidFill>
                  <a:srgbClr val="FFFFFF">
                    <a:alpha val="100000"/>
                  </a:srgbClr>
                </a:solidFill>
                <a:latin typeface="Microsoft YaHei"/>
                <a:ea typeface="Microsoft YaHei"/>
                <a:cs typeface="Microsoft YaHei"/>
              </a:rPr>
              <a:t>3</a:t>
            </a:r>
            <a:endParaRPr lang="Microsoft YaHei" altLang="Microsoft YaHei" sz="5700"/>
          </a:p>
          <a:p>
            <a:pPr algn="l" rtl="0" eaLnBrk="0">
              <a:lnSpc>
                <a:spcPct val="101000"/>
              </a:lnSpc>
            </a:pPr>
            <a:endParaRPr lang="Arial" altLang="Arial" sz="2000"/>
          </a:p>
          <a:p>
            <a:pPr algn="l" rtl="0" eaLnBrk="0">
              <a:lnSpc>
                <a:spcPct val="11276"/>
              </a:lnSpc>
            </a:pPr>
            <a:endParaRPr lang="Arial" altLang="Arial" sz="100"/>
          </a:p>
          <a:p>
            <a:pPr marL="12700" indent="4600" algn="l" rtl="0" eaLnBrk="0">
              <a:lnSpc>
                <a:spcPct val="117000"/>
              </a:lnSpc>
            </a:pPr>
            <a:r>
              <a:rPr sz="5100" spc="70">
                <a:ln w="12700" cap="flat" cmpd="sng">
                  <a:solidFill>
                    <a:srgbClr val="000000">
                      <a:alpha val="100000"/>
                    </a:srgbClr>
                  </a:solidFill>
                  <a:miter lim="0"/>
                </a:ln>
                <a:solidFill>
                  <a:srgbClr val="FFFFFF">
                    <a:alpha val="100000"/>
                  </a:srgbClr>
                </a:solidFill>
                <a:latin typeface="Microsoft YaHei"/>
                <a:ea typeface="Microsoft YaHei"/>
                <a:cs typeface="Microsoft YaHei"/>
              </a:rPr>
              <a:t>手冲咖啡产品与服</a:t>
            </a:r>
            <a:r>
              <a:rPr sz="5100" spc="20">
                <a:ln w="12700" cap="flat" cmpd="sng">
                  <a:solidFill>
                    <a:srgbClr val="000000">
                      <a:alpha val="100000"/>
                    </a:srgbClr>
                  </a:solidFill>
                  <a:miter lim="0"/>
                </a:ln>
                <a:solidFill>
                  <a:srgbClr val="FFFFFF">
                    <a:alpha val="100000"/>
                  </a:srgbClr>
                </a:solidFill>
                <a:latin typeface="Microsoft YaHei"/>
                <a:ea typeface="Microsoft YaHei"/>
                <a:cs typeface="Microsoft YaHei"/>
              </a:rPr>
              <a:t>务</a:t>
            </a:r>
            <a:r>
              <a:rPr sz="5100" spc="0">
                <a:solidFill>
                  <a:srgbClr val="FFFFFF">
                    <a:alpha val="100000"/>
                  </a:srgbClr>
                </a:solidFill>
                <a:latin typeface="Microsoft YaHei"/>
                <a:ea typeface="Microsoft YaHei"/>
                <a:cs typeface="Microsoft YaHei"/>
              </a:rPr>
              <a:t> </a:t>
            </a:r>
            <a:r>
              <a:rPr sz="5100" spc="50">
                <a:ln w="12700" cap="flat" cmpd="sng">
                  <a:solidFill>
                    <a:srgbClr val="000000">
                      <a:alpha val="100000"/>
                    </a:srgbClr>
                  </a:solidFill>
                  <a:miter lim="0"/>
                </a:ln>
                <a:solidFill>
                  <a:srgbClr val="FFFFFF">
                    <a:alpha val="100000"/>
                  </a:srgbClr>
                </a:solidFill>
                <a:latin typeface="Microsoft YaHei"/>
                <a:ea typeface="Microsoft YaHei"/>
                <a:cs typeface="Microsoft YaHei"/>
              </a:rPr>
              <a:t>分</a:t>
            </a:r>
            <a:r>
              <a:rPr sz="5100" spc="40">
                <a:ln w="12700" cap="flat" cmpd="sng">
                  <a:solidFill>
                    <a:srgbClr val="000000">
                      <a:alpha val="100000"/>
                    </a:srgbClr>
                  </a:solidFill>
                  <a:miter lim="0"/>
                </a:ln>
                <a:solidFill>
                  <a:srgbClr val="FFFFFF">
                    <a:alpha val="100000"/>
                  </a:srgbClr>
                </a:solidFill>
                <a:latin typeface="Microsoft YaHei"/>
                <a:ea typeface="Microsoft YaHei"/>
                <a:cs typeface="Microsoft YaHei"/>
              </a:rPr>
              <a:t>析</a:t>
            </a:r>
            <a:endParaRPr lang="Microsoft YaHei" altLang="Microsoft YaHei" sz="5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https://d.book118.com/117130143100006051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2024-09-24T13:40:57.531</cp:lastPrinted>
  <dcterms:created xsi:type="dcterms:W3CDTF">2024-09-24T05:40:57Z</dcterms:created>
  <dcterms:modified xsi:type="dcterms:W3CDTF">2024-09-24T05:40:58Z</dcterms:modified>
</cp:coreProperties>
</file>