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JRGSIR+PATNLB+MicrosoftYaHei-Bold"/>
      <p:regular r:id="rId16"/>
    </p:embeddedFont>
    <p:embeddedFont>
      <p:font typeface="BWNIMC+MS-UIGothic"/>
      <p:regular r:id="rId17"/>
    </p:embeddedFont>
    <p:embeddedFont>
      <p:font typeface="SOBREC+TAIHRW+ArialMT"/>
      <p:regular r:id="rId18"/>
    </p:embeddedFont>
    <p:embeddedFont>
      <p:font typeface="IHFBWI+CFFSSA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CFC1A-2C3B-4902-A74A-654B66F83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3242F-EF04-4FB9-8E42-3222B1324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26165-A8B2-47B0-8210-4F86C1180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BC619-5942-44C7-833A-B5543A8ED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971916-3736-4442-B58F-AF975437C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55B1BD-2740-48DF-9541-EAAEBD07D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ED6FDE-8FED-4416-9624-AD0B7B60F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1E388-25F6-4799-AE8B-5B2BA311E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B3D96-A46F-494C-8F3C-D3522E57F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66253-B80F-4850-B037-33E7A19D1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217CC-A008-4569-9C7C-5EB437D7D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36021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JRGSIR+PATNLB+MicrosoftYaHei-Bold"/>
                <a:cs typeface="JRGSIR+PATNLB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JRGSIR+PATNLB+MicrosoftYaHei-Bold"/>
                <a:cs typeface="JRGSIR+PATNLB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JRGSIR+PATNLB+MicrosoftYaHei-Bold"/>
                <a:cs typeface="JRGSIR+PATNLB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JRGSIR+PATNLB+MicrosoftYaHei-Bold"/>
                <a:cs typeface="JRGSIR+PATNLB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1791854"/>
            <a:ext cx="6600825" cy="3080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BWNIMC+MS-UIGothic"/>
                <a:cs typeface="BWNIMC+MS-UIGothic"/>
              </a:rPr>
              <a:t>安全生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产监</a:t>
            </a:r>
            <a:r>
              <a:rPr sz="4950">
                <a:solidFill>
                  <a:srgbClr val="1B1B1B"/>
                </a:solidFill>
                <a:latin typeface="BWNIMC+MS-UIGothic"/>
                <a:cs typeface="BWNIMC+MS-UIGothic"/>
              </a:rPr>
              <a:t>管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监</a:t>
            </a:r>
            <a:r>
              <a:rPr sz="4950">
                <a:solidFill>
                  <a:srgbClr val="1B1B1B"/>
                </a:solidFill>
                <a:latin typeface="BWNIMC+MS-UIGothic"/>
                <a:cs typeface="BWNIMC+MS-UIGothic"/>
              </a:rPr>
              <a:t>察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责</a:t>
            </a:r>
            <a:r>
              <a:rPr sz="4950">
                <a:solidFill>
                  <a:srgbClr val="1B1B1B"/>
                </a:solidFill>
                <a:latin typeface="BWNIMC+MS-UIGothic"/>
                <a:cs typeface="BWNIMC+MS-UIGothic"/>
              </a:rPr>
              <a:t>和行政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执</a:t>
            </a:r>
            <a:r>
              <a:rPr sz="4950">
                <a:solidFill>
                  <a:srgbClr val="1B1B1B"/>
                </a:solidFill>
                <a:latin typeface="BWNIMC+MS-UIGothic"/>
                <a:cs typeface="BWNIMC+MS-UIGothic"/>
              </a:rPr>
              <a:t>法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责</a:t>
            </a:r>
            <a:r>
              <a:rPr sz="4950">
                <a:solidFill>
                  <a:srgbClr val="1B1B1B"/>
                </a:solidFill>
                <a:latin typeface="BWNIMC+MS-UIGothic"/>
                <a:cs typeface="BWNIMC+MS-UIGothic"/>
              </a:rPr>
              <a:t>任追</a:t>
            </a:r>
          </a:p>
          <a:p>
            <a:pPr marL="628650" marR="0">
              <a:lnSpc>
                <a:spcPts val="4950"/>
              </a:lnSpc>
              <a:spcBef>
                <a:spcPts val="939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BWNIMC+MS-UIGothic"/>
                <a:cs typeface="BWNIMC+MS-UIGothic"/>
              </a:rPr>
              <a:t>究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暂</a:t>
            </a:r>
            <a:r>
              <a:rPr sz="4950">
                <a:solidFill>
                  <a:srgbClr val="1B1B1B"/>
                </a:solidFill>
                <a:latin typeface="BWNIMC+MS-UIGothic"/>
                <a:cs typeface="BWNIMC+MS-UIGothic"/>
              </a:rPr>
              <a:t>行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规</a:t>
            </a:r>
            <a:r>
              <a:rPr sz="4950">
                <a:solidFill>
                  <a:srgbClr val="1B1B1B"/>
                </a:solidFill>
                <a:latin typeface="BWNIMC+MS-UIGothic"/>
                <a:cs typeface="BWNIMC+MS-UIGothic"/>
              </a:rPr>
              <a:t>定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B1B1B"/>
                </a:solidFill>
                <a:latin typeface="BWNIMC+MS-UIGothic"/>
                <a:cs typeface="BWNIM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3738822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OBREC+TAIHRW+ArialMT"/>
                <a:cs typeface="SOBREC+TAIHR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安全生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产监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管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察概述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7209" y="1859470"/>
            <a:ext cx="3738822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OBREC+TAIHRW+ArialMT"/>
                <a:cs typeface="SOBREC+TAIHR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安全生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产监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管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47209" y="2298255"/>
            <a:ext cx="3738822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OBREC+TAIHRW+ArialMT"/>
                <a:cs typeface="SOBREC+TAIHR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行政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法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任追究制度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BWNIMC+MS-UIGothic"/>
                <a:cs typeface="BWNIMC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347209" y="2737040"/>
            <a:ext cx="7945060" cy="12226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OBREC+TAIHRW+ArialMT"/>
                <a:cs typeface="SOBREC+TAIHR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安全生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产监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管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察案例分析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OBREC+TAIHRW+ArialMT"/>
                <a:cs typeface="SOBREC+TAIHR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安全生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产监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管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察与行政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法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任追究的未来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BWNIMC+MS-UIGothic"/>
                <a:cs typeface="BWNIMC+MS-UIGothic"/>
              </a:rPr>
              <a:t>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JRGSIR+PATNLB+MicrosoftYaHei-Bold"/>
                <a:cs typeface="JRGSIR+PATNL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JRGSIR+PATNLB+MicrosoftYaHei-Bold"/>
                <a:cs typeface="JRGSIR+PATNLB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38500" y="3441675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BWNIMC+MS-UIGothic"/>
                <a:cs typeface="BWNIMC+MS-UIGothic"/>
              </a:rPr>
              <a:t>安全生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产监</a:t>
            </a:r>
            <a:r>
              <a:rPr sz="4500">
                <a:solidFill>
                  <a:srgbClr val="000000"/>
                </a:solidFill>
                <a:latin typeface="BWNIMC+MS-UIGothic"/>
                <a:cs typeface="BWNIMC+MS-UIGothic"/>
              </a:rPr>
              <a:t>管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4500">
                <a:solidFill>
                  <a:srgbClr val="000000"/>
                </a:solidFill>
                <a:latin typeface="BWNIMC+MS-UIGothic"/>
                <a:cs typeface="BWNIMC+MS-UIGothic"/>
              </a:rPr>
              <a:t>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安全生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产监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管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察的定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BWNIMC+MS-UIGothic"/>
                <a:cs typeface="BWNIMC+MS-UIGothic"/>
              </a:rPr>
              <a:t>定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4485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产监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察是指政府或其授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的部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依法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产经营单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位的安全生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督和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，以确保其符合国家安全生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法律法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BWNIMC+MS-UIGothic"/>
                <a:cs typeface="BWNIMC+MS-UIGothic"/>
              </a:rPr>
              <a:t>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产监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察是保障人民群众生命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安全、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定的重要措施。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产经营单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位的安全生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督和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，可以及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和消除安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患，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防和减少生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安全事故的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安全生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产监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管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察的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史与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历</a:t>
            </a:r>
            <a:r>
              <a:rPr sz="1550">
                <a:solidFill>
                  <a:srgbClr val="006B73"/>
                </a:solidFill>
                <a:latin typeface="BWNIMC+MS-UIGothic"/>
                <a:cs typeface="BWNIMC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我国的安全生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产监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察制度始于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FBWI+CFFSSA+MicrosoftYaHei"/>
                <a:cs typeface="IHFBWI+CFFSSA+MicrosoftYaHei"/>
              </a:rPr>
              <a:t>20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IHFBWI+CFFSSA+MicrosoftYaHei"/>
                <a:cs typeface="IHFBWI+CFFSSA+MicrosoftYaHei"/>
              </a:rPr>
              <a:t>80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年代，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多年的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展，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形成了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完善的安全生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产监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管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察体系。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FFFFFF"/>
                </a:solidFill>
                <a:latin typeface="BWNIMC+MS-UIGothic"/>
                <a:cs typeface="BWNIMC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WNIMC+MS-UIGothic"/>
                <a:cs typeface="BWNIMC+MS-UIGothic"/>
              </a:rPr>
              <a:t>近年来，随着社会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BWNIMC+MS-UIGothic"/>
                <a:cs typeface="BWNIMC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BWNIMC+MS-UIGothic"/>
                <a:cs typeface="BWNIMC+MS-UIGothic"/>
              </a:rPr>
              <a:t>展和人民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WNIMC+MS-UIGothic"/>
                <a:cs typeface="BWNIMC+MS-UIGothic"/>
              </a:rPr>
              <a:t>群众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BWNIMC+MS-UIGothic"/>
                <a:cs typeface="BWNIMC+MS-UIGothic"/>
              </a:rPr>
              <a:t>安全生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BWNIMC+MS-UIGothic"/>
                <a:cs typeface="BWNIMC+MS-UIGothic"/>
              </a:rPr>
              <a:t>的日益关注，安全生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产监</a:t>
            </a:r>
            <a:r>
              <a:rPr sz="1350">
                <a:solidFill>
                  <a:srgbClr val="FFFFFF"/>
                </a:solidFill>
                <a:latin typeface="BWNIMC+MS-UIGothic"/>
                <a:cs typeface="BWNIMC+MS-UIGothic"/>
              </a:rPr>
              <a:t>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FFFFF"/>
                </a:solidFill>
                <a:latin typeface="BWNIMC+MS-UIGothic"/>
                <a:cs typeface="BWNIMC+MS-UIGothic"/>
              </a:rPr>
              <a:t>察工作不断加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BWNIMC+MS-UIGothic"/>
                <a:cs typeface="BWNIMC+MS-UIGothic"/>
              </a:rPr>
              <a:t>，法律法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WNIMC+MS-UIGothic"/>
                <a:cs typeface="BWNIMC+MS-UIGothic"/>
              </a:rPr>
              <a:t>不断完善，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FFFFF"/>
                </a:solidFill>
                <a:latin typeface="BWNIMC+MS-UIGothic"/>
                <a:cs typeface="BWNIMC+MS-UIGothic"/>
              </a:rPr>
              <a:t>管手段不断更新。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安全生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产监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管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察的法律法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001486" cy="13017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SOBREC+TAIHRW+ArialMT"/>
                <a:cs typeface="SOBREC+TAIHRW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法律法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：我国有关安全生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的法律法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主要包括《中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人民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共和国安全生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法》、《中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人民共和国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病防治法》等。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些法律法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明确了安全生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产监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限、程序和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法律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任等内容，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产监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察提供了法律依据。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JRGSIR+PATNLB+MicrosoftYaHei-Bold"/>
                <a:cs typeface="JRGSIR+PATNL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JRGSIR+PATNLB+MicrosoftYaHei-Bold"/>
                <a:cs typeface="JRGSIR+PATNLB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38500" y="3441675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BWNIMC+MS-UIGothic"/>
                <a:cs typeface="BWNIMC+MS-UIGothic"/>
              </a:rPr>
              <a:t>安全生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产监</a:t>
            </a:r>
            <a:r>
              <a:rPr sz="4500">
                <a:solidFill>
                  <a:srgbClr val="000000"/>
                </a:solidFill>
                <a:latin typeface="BWNIMC+MS-UIGothic"/>
                <a:cs typeface="BWNIMC+MS-UIGothic"/>
              </a:rPr>
              <a:t>管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4500">
                <a:solidFill>
                  <a:srgbClr val="000000"/>
                </a:solidFill>
                <a:latin typeface="BWNIMC+MS-UIGothic"/>
                <a:cs typeface="BWNIMC+MS-UIGothic"/>
              </a:rPr>
              <a:t>察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安全生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产监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管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察机构的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20258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BWNIMC+MS-UIGothic"/>
                <a:cs typeface="BWNIMC+MS-UIGothic"/>
              </a:rPr>
              <a:t>制定安全生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006B73"/>
                </a:solidFill>
                <a:latin typeface="BWNIMC+MS-UIGothic"/>
                <a:cs typeface="BWNIMC+MS-UIGothic"/>
              </a:rPr>
              <a:t>政策、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规</a:t>
            </a:r>
            <a:r>
              <a:rPr sz="1600">
                <a:solidFill>
                  <a:srgbClr val="006B73"/>
                </a:solidFill>
                <a:latin typeface="BWNIMC+MS-UIGothic"/>
                <a:cs typeface="BWNIMC+MS-UIGothic"/>
              </a:rPr>
              <a:t>划和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006B73"/>
                </a:solidFill>
                <a:latin typeface="BWNIMC+MS-UIGothic"/>
                <a:cs typeface="BWNIMC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JRGSIR+PATNLB+MicrosoftYaHei-Bold"/>
                <a:cs typeface="JRGSIR+PATNLB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JRGSIR+PATNLB+MicrosoftYaHei-Bold"/>
                <a:cs typeface="JRGSIR+PATNLB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JRGSIR+PATNLB+MicrosoftYaHei-Bold"/>
                <a:cs typeface="JRGSIR+PATNLB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48179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制定安全生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政策、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划和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准，并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组织实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39842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监</a:t>
            </a:r>
            <a:r>
              <a:rPr sz="1600">
                <a:solidFill>
                  <a:srgbClr val="006B73"/>
                </a:solidFill>
                <a:latin typeface="BWNIMC+MS-UIGothic"/>
                <a:cs typeface="BWNIMC+MS-UIGothic"/>
              </a:rPr>
              <a:t>督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检查</a:t>
            </a:r>
            <a:r>
              <a:rPr sz="1600">
                <a:solidFill>
                  <a:srgbClr val="006B73"/>
                </a:solidFill>
                <a:latin typeface="BWNIMC+MS-UIGothic"/>
                <a:cs typeface="BWNIMC+MS-UIGothic"/>
              </a:rPr>
              <a:t>生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产经营单</a:t>
            </a:r>
            <a:r>
              <a:rPr sz="1600">
                <a:solidFill>
                  <a:srgbClr val="006B73"/>
                </a:solidFill>
                <a:latin typeface="BWNIMC+MS-UIGothic"/>
                <a:cs typeface="BWNIMC+MS-UIGothic"/>
              </a:rPr>
              <a:t>位的安全生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006B73"/>
                </a:solidFill>
                <a:latin typeface="BWNIMC+MS-UIGothic"/>
                <a:cs typeface="BWNIMC+MS-UIGothic"/>
              </a:rPr>
              <a:t>工作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产经营单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位的安全生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，督促其落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主体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BWNIMC+MS-UIGothic"/>
                <a:cs typeface="BWNIMC+MS-UIGothic"/>
              </a:rPr>
              <a:t>依法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查处</a:t>
            </a:r>
            <a:r>
              <a:rPr sz="1600">
                <a:solidFill>
                  <a:srgbClr val="006B73"/>
                </a:solidFill>
                <a:latin typeface="BWNIMC+MS-UIGothic"/>
                <a:cs typeface="BWNIMC+MS-UIGothic"/>
              </a:rPr>
              <a:t>安全生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产违</a:t>
            </a:r>
            <a:r>
              <a:rPr sz="1600">
                <a:solidFill>
                  <a:srgbClr val="006B73"/>
                </a:solidFill>
                <a:latin typeface="BWNIMC+MS-UIGothic"/>
                <a:cs typeface="BWNIMC+MS-UIGothic"/>
              </a:rPr>
              <a:t>法行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对违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反安全生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法律法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的行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为进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查处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秩序。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安全生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产监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管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察人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RGSIR+PATNLB+MicrosoftYaHei-Bold"/>
                <a:cs typeface="JRGSIR+PATNL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RGSIR+PATNLB+MicrosoftYaHei-Bold"/>
                <a:cs typeface="JRGSIR+PATNL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RGSIR+PATNLB+MicrosoftYaHei-Bold"/>
                <a:cs typeface="JRGSIR+PATNL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BWNIMC+MS-UIGothic"/>
                <a:cs typeface="BWNIMC+MS-UIGothic"/>
              </a:rPr>
              <a:t>履行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监</a:t>
            </a:r>
            <a:r>
              <a:rPr sz="2000" spc="23">
                <a:solidFill>
                  <a:srgbClr val="006B73"/>
                </a:solidFill>
                <a:latin typeface="BWNIMC+MS-UIGothic"/>
                <a:cs typeface="BWNIMC+MS-UIGothic"/>
              </a:rPr>
              <a:t>管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BWNIMC+MS-UIGothic"/>
                <a:cs typeface="BWNIMC+MS-UIGothic"/>
              </a:rPr>
              <a:t>收集信息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报</a:t>
            </a:r>
            <a:r>
              <a:rPr sz="2000" spc="25">
                <a:solidFill>
                  <a:srgbClr val="006B73"/>
                </a:solidFill>
                <a:latin typeface="BWNIMC+MS-UIGothic"/>
                <a:cs typeface="BWNIMC+MS-UIGothic"/>
              </a:rPr>
              <a:t>告和</a:t>
            </a: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处</a:t>
            </a:r>
            <a:r>
              <a:rPr sz="2000" spc="25">
                <a:solidFill>
                  <a:srgbClr val="006B73"/>
                </a:solidFill>
                <a:latin typeface="BWNIMC+MS-UIGothic"/>
                <a:cs typeface="BWNIMC+MS-UIGothic"/>
              </a:rPr>
              <a:t>置事故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负责监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产经营单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位的安全生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工作，确保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安全措施得到有效落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收集、整理、分析安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信息，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决策提供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依据。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对发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生的事故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告和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置，并参与事故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BWNIMC+MS-UIGothic"/>
                <a:cs typeface="BWNIM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安全生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产监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管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察工作的流程与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6B73"/>
                </a:solidFill>
                <a:latin typeface="BWNIMC+MS-UIGothic"/>
                <a:cs typeface="BWNIMC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HFBWI+CFFSSA+MicrosoftYaHei"/>
                <a:cs typeface="IHFBWI+CFFSSA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HFBWI+CFFSSA+MicrosoftYaHei"/>
                <a:cs typeface="IHFBWI+CFFSSA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HFBWI+CFFSSA+MicrosoftYaHei"/>
                <a:cs typeface="IHFBWI+CFFSSA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HFBWI+CFFSSA+MicrosoftYaHei"/>
                <a:cs typeface="IHFBWI+CFFSSA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BWNIMC+MS-UIGothic"/>
                <a:cs typeface="BWNIMC+MS-UIGothic"/>
              </a:rPr>
              <a:t>制定工作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006B73"/>
                </a:solidFill>
                <a:latin typeface="BWNIMC+MS-UIGothic"/>
                <a:cs typeface="BWNIMC+MS-UIGothic"/>
              </a:rPr>
              <a:t>划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BWNIMC+MS-UIGothic"/>
                <a:cs typeface="BWNIMC+MS-UIGothic"/>
              </a:rPr>
              <a:t>开展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现场检查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727825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记录</a:t>
            </a:r>
            <a:r>
              <a:rPr sz="1550" spc="25">
                <a:solidFill>
                  <a:srgbClr val="006B73"/>
                </a:solidFill>
                <a:latin typeface="BWNIMC+MS-UIGothic"/>
                <a:cs typeface="BWNIMC+MS-UIGothic"/>
              </a:rPr>
              <a:t>和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处</a:t>
            </a:r>
            <a:r>
              <a:rPr sz="1550" spc="25">
                <a:solidFill>
                  <a:srgbClr val="006B73"/>
                </a:solidFill>
                <a:latin typeface="BWNIMC+MS-UIGothic"/>
                <a:cs typeface="BWNIMC+MS-UIGothic"/>
              </a:rPr>
              <a:t>理情况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归</a:t>
            </a:r>
            <a:r>
              <a:rPr sz="1550" spc="25">
                <a:solidFill>
                  <a:srgbClr val="006B73"/>
                </a:solidFill>
                <a:latin typeface="BWNIMC+MS-UIGothic"/>
                <a:cs typeface="BWNIMC+MS-UIGothic"/>
              </a:rPr>
              <a:t>档和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情况制定安全生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产监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察工作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划，明确工作目</a:t>
            </a:r>
          </a:p>
          <a:p>
            <a:pPr marL="68579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和任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按照工作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划开展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现场检查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产经营单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位的安全生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工</a:t>
            </a:r>
          </a:p>
          <a:p>
            <a:pPr marL="4286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对检查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问题进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理，并及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向相关部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门报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告。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档和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今后的工作提供参考和借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350">
                <a:solidFill>
                  <a:srgbClr val="000000"/>
                </a:solidFill>
                <a:latin typeface="BWNIMC+MS-UIGothic"/>
                <a:cs typeface="BWNIM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JRGSIR+PATNLB+MicrosoftYaHei-Bold"/>
                <a:cs typeface="JRGSIR+PATNLB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JRGSIR+PATNLB+MicrosoftYaHei-Bold"/>
                <a:cs typeface="JRGSIR+PATNLB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38500" y="3441675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BWNIMC+MS-UIGothic"/>
                <a:cs typeface="BWNIMC+MS-UIGothic"/>
              </a:rPr>
              <a:t>行政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4500">
                <a:solidFill>
                  <a:srgbClr val="000000"/>
                </a:solidFill>
                <a:latin typeface="BWNIMC+MS-UIGothic"/>
                <a:cs typeface="BWNIMC+MS-UIGothic"/>
              </a:rPr>
              <a:t>法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4500">
                <a:solidFill>
                  <a:srgbClr val="000000"/>
                </a:solidFill>
                <a:latin typeface="BWNIMC+MS-UIGothic"/>
                <a:cs typeface="BWNIMC+MS-UIGothic"/>
              </a:rPr>
              <a:t>任追究制度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https://d.book118.com/117136021110006046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JRGSIR+PATNLB+MicrosoftYaHei-Bold</vt:lpstr>
      <vt:lpstr>BWNIMC+MS-UIGothic</vt:lpstr>
      <vt:lpstr>SimSun</vt:lpstr>
      <vt:lpstr>SOBREC+TAIHRW+ArialMT</vt:lpstr>
      <vt:lpstr>Times New Roman</vt:lpstr>
      <vt:lpstr>IHFBWI+CFFSSA+MicrosoftYaHei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2024-09-21T16:40:00.155</cp:lastPrinted>
  <dcterms:created xsi:type="dcterms:W3CDTF">2024-09-21T08:40:00Z</dcterms:created>
  <dcterms:modified xsi:type="dcterms:W3CDTF">2024-09-21T08:40:01Z</dcterms:modified>
</cp:coreProperties>
</file>