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701090D-8414-4D91-B3E7-213D3C1134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F20EB1-4AD7-4C94-AF48-14041223B6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591F797-0DD8-42F0-9B40-CD5353A5FF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FD0BD55-E548-4362-8C1E-AE596B96623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4E34B1A-4754-4D3C-B1BE-BDE2A0C725C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9F87D19-24CD-4638-B7B8-E60B8007997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1379B6C-7DB7-4EB1-8896-F9F13279EE1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7AF923-758B-4046-8A04-47B4837B595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DC2A124-9FBC-4B7E-83D9-CF3A38B12F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86531FD-519D-4CDC-BE71-EDB62DAC67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43AC2D-1A42-4E33-9892-9231192C07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7140036200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5414013"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143890" y="4180914"/>
            <a:ext cx="438912" cy="438912"/>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05345" y="1888367"/>
            <a:ext cx="6102379" cy="1959893"/>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defRPr/>
            </a:pPr>
            <a:r>
              <a:rPr lang="en-US" sz="5175" b="1">
                <a:solidFill>
                  <a:srgbClr val="FFFFFF">
                    <a:alpha val="100000"/>
                  </a:srgbClr>
                </a:solidFill>
                <a:latin typeface="Microsoft Yahei"/>
                <a:ea typeface="Microsoft Yahei"/>
                <a:cs typeface="Microsoft Yahei"/>
              </a:rPr>
              <a:t>《长期筹资方式》PPT课件</a:t>
            </a:r>
            <a:endParaRPr lang="en-US" sz="1100"/>
          </a:p>
        </p:txBody>
      </p:sp>
      <p:sp>
        <p:nvSpPr>
          <p:cNvPr id="7" name="Freeform 7"/>
          <p:cNvSpPr/>
          <p:nvPr/>
        </p:nvSpPr>
        <p:spPr>
          <a:xfrm>
            <a:off x="5516758" y="4281221"/>
            <a:ext cx="243840" cy="243840"/>
          </a:xfrm>
          <a:custGeom>
            <a:rect l="l" t="t" r="r" b="b"/>
            <a:pathLst>
              <a:path w="304800" h="304800">
                <a:moveTo>
                  <a:pt x="257175" y="0"/>
                </a:moveTo>
                <a:cubicBezTo>
                  <a:pt x="283474" y="0"/>
                  <a:pt x="304800" y="21326"/>
                  <a:pt x="304800" y="47625"/>
                </a:cubicBezTo>
                <a:cubicBezTo>
                  <a:pt x="304800" y="58350"/>
                  <a:pt x="301257" y="68237"/>
                  <a:pt x="295275" y="76200"/>
                </a:cubicBezTo>
                <a:lnTo>
                  <a:pt x="276225" y="95250"/>
                </a:lnTo>
                <a:lnTo>
                  <a:pt x="209550" y="28575"/>
                </a:lnTo>
                <a:lnTo>
                  <a:pt x="228600" y="9525"/>
                </a:lnTo>
                <a:cubicBezTo>
                  <a:pt x="236563" y="3543"/>
                  <a:pt x="246450" y="0"/>
                  <a:pt x="257175" y="0"/>
                </a:cubicBezTo>
                <a:close/>
                <a:moveTo>
                  <a:pt x="19050" y="219075"/>
                </a:moveTo>
                <a:lnTo>
                  <a:pt x="0" y="304800"/>
                </a:lnTo>
                <a:lnTo>
                  <a:pt x="85725" y="285750"/>
                </a:lnTo>
                <a:lnTo>
                  <a:pt x="261938" y="109538"/>
                </a:lnTo>
                <a:lnTo>
                  <a:pt x="195263" y="42863"/>
                </a:lnTo>
                <a:lnTo>
                  <a:pt x="19050" y="219075"/>
                </a:lnTo>
                <a:close/>
                <a:moveTo>
                  <a:pt x="212998" y="108223"/>
                </a:moveTo>
                <a:lnTo>
                  <a:pt x="79648" y="241573"/>
                </a:lnTo>
                <a:lnTo>
                  <a:pt x="63227" y="225152"/>
                </a:lnTo>
                <a:lnTo>
                  <a:pt x="196577" y="91802"/>
                </a:lnTo>
                <a:lnTo>
                  <a:pt x="212998" y="108223"/>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265810" y="4278450"/>
            <a:ext cx="243840" cy="243840"/>
          </a:xfrm>
          <a:custGeom>
            <a:rect l="l" t="t" r="r" b="b"/>
            <a:pathLst>
              <a:path w="304800" h="304800">
                <a:moveTo>
                  <a:pt x="0" y="0"/>
                </a:moveTo>
                <a:lnTo>
                  <a:pt x="304800" y="152400"/>
                </a:lnTo>
                <a:lnTo>
                  <a:pt x="0" y="304800"/>
                </a:lnTo>
                <a:lnTo>
                  <a:pt x="0" y="0"/>
                </a:lnTo>
                <a:close/>
                <a:moveTo>
                  <a:pt x="0" y="121920"/>
                </a:moveTo>
                <a:lnTo>
                  <a:pt x="0" y="182880"/>
                </a:lnTo>
                <a:lnTo>
                  <a:pt x="152400" y="152400"/>
                </a:lnTo>
                <a:lnTo>
                  <a:pt x="0" y="12192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0" y="8128"/>
            <a:ext cx="2682240" cy="685190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1416406" y="2474265"/>
            <a:ext cx="2531669" cy="1919630"/>
            <a:chOff x="1416406" y="2474265"/>
            <a:chExt cx="2531669" cy="1919630"/>
          </a:xfrm>
        </p:grpSpPr>
        <p:sp>
          <p:nvSpPr>
            <p:cNvPr id="4" name="AutoShape 4"/>
            <p:cNvSpPr/>
            <p:nvPr/>
          </p:nvSpPr>
          <p:spPr>
            <a:xfrm>
              <a:off x="1722425" y="2474265"/>
              <a:ext cx="1919630" cy="191963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416406" y="2921955"/>
              <a:ext cx="2531669" cy="859536"/>
            </a:xfrm>
            <a:prstGeom prst="rect">
              <a:avLst/>
            </a:prstGeom>
          </p:spPr>
          <p:txBody>
            <a:bodyPr vert="horz" wrap="square" lIns="85725" tIns="38100" rIns="85725" bIns="3810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075">
                  <a:solidFill>
                    <a:srgbClr val="FFFFFF">
                      <a:alpha val="100000"/>
                    </a:srgbClr>
                  </a:solidFill>
                  <a:latin typeface="Microsoft Yahei"/>
                  <a:ea typeface="Microsoft Yahei"/>
                  <a:cs typeface="Microsoft Yahei"/>
                </a:rPr>
                <a:t>目录</a:t>
              </a:r>
            </a:p>
          </p:txBody>
        </p:sp>
      </p:grpSp>
      <p:sp>
        <p:nvSpPr>
          <p:cNvPr id="6" name="AutoShape 6"/>
          <p:cNvSpPr/>
          <p:nvPr/>
        </p:nvSpPr>
        <p:spPr>
          <a:xfrm>
            <a:off x="5638202" y="869785"/>
            <a:ext cx="5117446" cy="5118431"/>
          </a:xfrm>
          <a:prstGeom prst="rect">
            <a:avLst/>
          </a:prstGeom>
        </p:spPr>
        <p:txBody>
          <a:bodyPr vert="horz" wrap="square" lIns="85725" tIns="85725" rIns="47625" bIns="85725"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50000"/>
              </a:lnSpc>
              <a:spcBef>
                <a:spcPts val="450"/>
              </a:spcBef>
              <a:buFont typeface="Arial"/>
              <a:buChar char="•"/>
              <a:defRPr/>
            </a:pPr>
            <a:r>
              <a:rPr lang="en-US" sz="2400" b="1">
                <a:solidFill>
                  <a:srgbClr val="2C3F55">
                    <a:alpha val="100000"/>
                  </a:srgbClr>
                </a:solidFill>
                <a:latin typeface="Microsoft Yahei"/>
                <a:ea typeface="Microsoft Yahei"/>
                <a:cs typeface="Microsoft Yahei"/>
              </a:rPr>
              <a:t>长期筹资方式概述</a:t>
            </a:r>
            <a:endParaRPr lang="en-US" sz="1100"/>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长期借款筹资</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股票筹资</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债券筹资</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其他长期筹资方式</a:t>
            </a:r>
          </a:p>
          <a:p>
            <a:pPr marL="203200" lvl="0" indent="-203200">
              <a:lnSpc>
                <a:spcPct val="150000"/>
              </a:lnSpc>
              <a:spcBef>
                <a:spcPts val="450"/>
              </a:spcBef>
              <a:buFont typeface="Arial"/>
              <a:buChar char="•"/>
            </a:pPr>
            <a:r>
              <a:rPr lang="en-US" sz="2400" b="1">
                <a:solidFill>
                  <a:srgbClr val="2C3F55">
                    <a:alpha val="100000"/>
                  </a:srgbClr>
                </a:solidFill>
                <a:latin typeface="Microsoft Yahei"/>
                <a:ea typeface="Microsoft Yahei"/>
                <a:cs typeface="Microsoft Yahei"/>
              </a:rPr>
              <a:t>长期筹资方式的比较与选择</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长期筹资方式概述</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1492" b="21492"/>
          <a:stretch>
            <a:fillRect/>
          </a:stretch>
        </p:blipFill>
        <p:spPr>
          <a:xfrm>
            <a:off x="1040081" y="1665908"/>
            <a:ext cx="5058967" cy="2163308"/>
          </a:xfrm>
          <a:prstGeom prst="rect">
            <a:avLst/>
          </a:prstGeom>
        </p:spPr>
      </p:pic>
      <p:pic>
        <p:nvPicPr>
          <p:cNvPr id="3" name="Picture 3"/>
          <p:cNvPicPr>
            <a:picLocks noChangeAspect="1"/>
          </p:cNvPicPr>
          <p:nvPr/>
        </p:nvPicPr>
        <p:blipFill>
          <a:blip r:embed="rId3"/>
          <a:srcRect t="21492" b="21492"/>
          <a:stretch>
            <a:fillRect/>
          </a:stretch>
        </p:blipFill>
        <p:spPr>
          <a:xfrm>
            <a:off x="6099049" y="3829217"/>
            <a:ext cx="5058967" cy="2163308"/>
          </a:xfrm>
          <a:prstGeom prst="rect">
            <a:avLst/>
          </a:prstGeom>
        </p:spPr>
      </p:pic>
      <p:grpSp>
        <p:nvGrpSpPr>
          <p:cNvPr id="4" name="Group 4"/>
          <p:cNvGrpSpPr/>
          <p:nvPr/>
        </p:nvGrpSpPr>
        <p:grpSpPr>
          <a:xfrm>
            <a:off x="6099048" y="1666037"/>
            <a:ext cx="5058949" cy="2163348"/>
            <a:chOff x="6099048" y="1666037"/>
            <a:chExt cx="5058949" cy="2163348"/>
          </a:xfrm>
        </p:grpSpPr>
        <p:sp>
          <p:nvSpPr>
            <p:cNvPr id="5" name="AutoShape 5"/>
            <p:cNvSpPr/>
            <p:nvPr/>
          </p:nvSpPr>
          <p:spPr>
            <a:xfrm>
              <a:off x="6099048" y="1666037"/>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40100" y="3829263"/>
            <a:ext cx="5058949" cy="2163348"/>
            <a:chOff x="1040100" y="3829263"/>
            <a:chExt cx="5058949" cy="2163348"/>
          </a:xfrm>
        </p:grpSpPr>
        <p:sp>
          <p:nvSpPr>
            <p:cNvPr id="7" name="AutoShape 7"/>
            <p:cNvSpPr/>
            <p:nvPr/>
          </p:nvSpPr>
          <p:spPr>
            <a:xfrm>
              <a:off x="1040100" y="3829263"/>
              <a:ext cx="5058949" cy="2163348"/>
            </a:xfrm>
            <a:prstGeom prst="rect">
              <a:avLst/>
            </a:prstGeom>
            <a:solidFill>
              <a:srgbClr val="828181">
                <a:alpha val="4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1199338" y="390227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长期筹资的重要性</a:t>
            </a:r>
            <a:endParaRPr lang="en-US" sz="1100"/>
          </a:p>
        </p:txBody>
      </p:sp>
      <p:sp>
        <p:nvSpPr>
          <p:cNvPr id="9" name="AutoShape 9"/>
          <p:cNvSpPr/>
          <p:nvPr/>
        </p:nvSpPr>
        <p:spPr>
          <a:xfrm>
            <a:off x="1199338" y="4309545"/>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长期筹资是企业稳定发展的关键，能够为企业提供长期、稳定的资金来源，支持企业进行长期投资和经营发展，提高企业的市场竞争力。</a:t>
            </a:r>
            <a:endParaRPr lang="en-US" sz="1100"/>
          </a:p>
        </p:txBody>
      </p:sp>
      <p:sp>
        <p:nvSpPr>
          <p:cNvPr id="10" name="AutoShape 10"/>
          <p:cNvSpPr/>
          <p:nvPr/>
        </p:nvSpPr>
        <p:spPr>
          <a:xfrm>
            <a:off x="6258305" y="1738966"/>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长期筹资的定义</a:t>
            </a:r>
            <a:endParaRPr lang="en-US" sz="1100"/>
          </a:p>
        </p:txBody>
      </p:sp>
      <p:sp>
        <p:nvSpPr>
          <p:cNvPr id="11" name="AutoShape 11"/>
          <p:cNvSpPr/>
          <p:nvPr/>
        </p:nvSpPr>
        <p:spPr>
          <a:xfrm>
            <a:off x="6258305" y="2146237"/>
            <a:ext cx="4740456" cy="161028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2">
                    <a:alpha val="100000"/>
                  </a:schemeClr>
                </a:solidFill>
                <a:latin typeface="Microsoft Yahei"/>
                <a:ea typeface="Microsoft Yahei"/>
                <a:cs typeface="Microsoft Yahei"/>
              </a:rPr>
              <a:t>长期筹资是指企业为满足长期资金需求而进行的筹资活动，通常包括股权融资和债务融资两种方式。</a:t>
            </a:r>
            <a:endParaRPr lang="en-US" sz="1100"/>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长期筹资的定义与重要性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00641"/>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241399"/>
            <a:ext cx="8135183" cy="1244966"/>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500">
                <a:solidFill>
                  <a:srgbClr val="FFFFFF">
                    <a:alpha val="100000"/>
                  </a:srgbClr>
                </a:solidFill>
                <a:latin typeface="Microsoft Yahei"/>
                <a:ea typeface="Microsoft Yahei"/>
                <a:cs typeface="Microsoft Yahei"/>
              </a:rPr>
              <a:t>股权融资是指企业通过发行股票或吸引投资者入股的方式获得资金，其特点是资金来源广泛，能够降低企业的财务风险，但会稀释原有股东的持股比例。</a:t>
            </a:r>
            <a:endParaRPr lang="en-US" sz="1100"/>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552790" y="1859908"/>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27391" y="4182260"/>
            <a:ext cx="8135183" cy="1133298"/>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450"/>
              </a:spcBef>
              <a:defRPr/>
            </a:pPr>
            <a:r>
              <a:rPr lang="en-US" sz="1500">
                <a:solidFill>
                  <a:srgbClr val="FFFFFF">
                    <a:alpha val="100000"/>
                  </a:srgbClr>
                </a:solidFill>
                <a:latin typeface="Microsoft Yahei"/>
                <a:ea typeface="Microsoft Yahei"/>
                <a:cs typeface="Microsoft Yahei"/>
              </a:rPr>
              <a:t>债务融资是指企业通过发行债券或向银行贷款等方式获得资金，其特点是资金成本较低，不会稀释原有股东的持股比例，但会增加企业的财务风险。</a:t>
            </a:r>
            <a:endParaRPr lang="en-US" sz="1100"/>
          </a:p>
          <a:p>
            <a:endParaRPr lang="en-US" sz="1500">
              <a:solidFill>
                <a:srgbClr val="FFFFFF">
                  <a:alpha val="100000"/>
                </a:srgbClr>
              </a:solidFill>
              <a:latin typeface="Microsoft Yahei"/>
              <a:ea typeface="Microsoft Yahei"/>
              <a:cs typeface="Microsoft Yahei"/>
            </a:endParaRPr>
          </a:p>
          <a:p>
            <a:pPr>
              <a:lnSpc>
                <a:spcPct val="150000"/>
              </a:lnSpc>
              <a:spcBef>
                <a:spcPts val="375"/>
              </a:spcBef>
            </a:pPr>
            <a:endParaRPr lang="en-US" sz="1500">
              <a:solidFill>
                <a:srgbClr val="FFFFFF">
                  <a:alpha val="100000"/>
                </a:srgbClr>
              </a:solidFill>
              <a:latin typeface="Microsoft Yahei"/>
              <a:ea typeface="Microsoft Yahei"/>
              <a:cs typeface="Microsoft Yahei"/>
            </a:endParaRPr>
          </a:p>
        </p:txBody>
      </p:sp>
      <p:sp>
        <p:nvSpPr>
          <p:cNvPr id="6" name="AutoShape 6"/>
          <p:cNvSpPr/>
          <p:nvPr/>
        </p:nvSpPr>
        <p:spPr>
          <a:xfrm>
            <a:off x="2127391" y="1747914"/>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股权融资</a:t>
            </a:r>
            <a:endParaRPr lang="en-US" sz="1100"/>
          </a:p>
        </p:txBody>
      </p:sp>
      <p:sp>
        <p:nvSpPr>
          <p:cNvPr id="7" name="AutoShape 7"/>
          <p:cNvSpPr/>
          <p:nvPr/>
        </p:nvSpPr>
        <p:spPr>
          <a:xfrm>
            <a:off x="2127391" y="3718013"/>
            <a:ext cx="4740456" cy="407270"/>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rgbClr val="FFFFFF">
                    <a:alpha val="100000"/>
                  </a:srgbClr>
                </a:solidFill>
                <a:latin typeface="Microsoft Yahei"/>
                <a:ea typeface="Microsoft Yahei"/>
                <a:cs typeface="Microsoft Yahei"/>
              </a:rPr>
              <a:t>债务融资</a:t>
            </a:r>
            <a:endParaRPr lang="en-US" sz="1100"/>
          </a:p>
        </p:txBody>
      </p:sp>
      <p:sp>
        <p:nvSpPr>
          <p:cNvPr id="8" name="AutoShape 8"/>
          <p:cNvSpPr/>
          <p:nvPr/>
        </p:nvSpPr>
        <p:spPr>
          <a:xfrm>
            <a:off x="1552790" y="3813832"/>
            <a:ext cx="270893" cy="27089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8927447" y="1235878"/>
            <a:ext cx="5386942" cy="5386942"/>
            <a:chOff x="8927447" y="1235878"/>
            <a:chExt cx="5386942" cy="5386942"/>
          </a:xfrm>
        </p:grpSpPr>
        <p:sp>
          <p:nvSpPr>
            <p:cNvPr id="10" name="AutoShape 10"/>
            <p:cNvSpPr/>
            <p:nvPr/>
          </p:nvSpPr>
          <p:spPr>
            <a:xfrm>
              <a:off x="11148379" y="3456810"/>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926285" y="3234717"/>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704193" y="3012624"/>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0482100" y="2790531"/>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260006" y="2568437"/>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037913" y="2346344"/>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815819" y="2124251"/>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593727" y="1902158"/>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371633" y="1680064"/>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149540" y="1457971"/>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927447" y="1235878"/>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长期筹资的种类与特点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808" b="17808"/>
          <a:stretch>
            <a:fillRect/>
          </a:stretch>
        </p:blipFill>
        <p:spPr>
          <a:xfrm>
            <a:off x="6230112" y="1739062"/>
            <a:ext cx="5058969" cy="2163307"/>
          </a:xfrm>
          <a:prstGeom prst="rect">
            <a:avLst/>
          </a:prstGeom>
          <a:ln w="19050">
            <a:solidFill>
              <a:schemeClr val="dk1"/>
            </a:solidFill>
          </a:ln>
        </p:spPr>
      </p:pic>
      <p:pic>
        <p:nvPicPr>
          <p:cNvPr id="3" name="Picture 3"/>
          <p:cNvPicPr>
            <a:picLocks noChangeAspect="1"/>
          </p:cNvPicPr>
          <p:nvPr/>
        </p:nvPicPr>
        <p:blipFill>
          <a:blip r:embed="rId3"/>
          <a:srcRect t="17848" b="17848"/>
          <a:stretch>
            <a:fillRect/>
          </a:stretch>
        </p:blipFill>
        <p:spPr>
          <a:xfrm>
            <a:off x="6233164" y="3914561"/>
            <a:ext cx="5058969" cy="2163307"/>
          </a:xfrm>
          <a:prstGeom prst="rect">
            <a:avLst/>
          </a:prstGeom>
          <a:ln w="19050">
            <a:solidFill>
              <a:schemeClr val="dk1"/>
            </a:solidFill>
          </a:ln>
        </p:spPr>
      </p:pic>
      <p:sp>
        <p:nvSpPr>
          <p:cNvPr id="4" name="AutoShape 4"/>
          <p:cNvSpPr/>
          <p:nvPr/>
        </p:nvSpPr>
        <p:spPr>
          <a:xfrm>
            <a:off x="763829" y="1852480"/>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89066" y="1938594"/>
            <a:ext cx="391119"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01</a:t>
            </a:r>
          </a:p>
        </p:txBody>
      </p:sp>
      <p:sp>
        <p:nvSpPr>
          <p:cNvPr id="6" name="AutoShape 6"/>
          <p:cNvSpPr/>
          <p:nvPr/>
        </p:nvSpPr>
        <p:spPr>
          <a:xfrm>
            <a:off x="1306341" y="1467193"/>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适用于企业扩大生产规模、研发新技术、开拓新市场等长期投资项目。</a:t>
            </a:r>
            <a:endParaRPr lang="en-US" sz="1100"/>
          </a:p>
        </p:txBody>
      </p:sp>
      <p:sp>
        <p:nvSpPr>
          <p:cNvPr id="7" name="AutoShape 7"/>
          <p:cNvSpPr/>
          <p:nvPr/>
        </p:nvSpPr>
        <p:spPr>
          <a:xfrm>
            <a:off x="763829" y="3650029"/>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74314" y="3736142"/>
            <a:ext cx="416357"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425">
                <a:solidFill>
                  <a:srgbClr val="FFFFFF">
                    <a:alpha val="100000"/>
                  </a:srgbClr>
                </a:solidFill>
                <a:latin typeface="Microsoft Yahei"/>
                <a:ea typeface="Microsoft Yahei"/>
                <a:cs typeface="Microsoft Yahei"/>
              </a:rPr>
              <a:t>02</a:t>
            </a:r>
          </a:p>
        </p:txBody>
      </p:sp>
      <p:sp>
        <p:nvSpPr>
          <p:cNvPr id="9" name="AutoShape 9"/>
          <p:cNvSpPr/>
          <p:nvPr/>
        </p:nvSpPr>
        <p:spPr>
          <a:xfrm>
            <a:off x="1306341" y="3264741"/>
            <a:ext cx="4276714" cy="1212169"/>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适用于企业补充流动资金、偿还债务等短期资金需求。</a:t>
            </a:r>
            <a:endParaRPr lang="en-US" sz="1100"/>
          </a:p>
        </p:txBody>
      </p:sp>
      <p:sp>
        <p:nvSpPr>
          <p:cNvPr id="10" name="AutoShape 10"/>
          <p:cNvSpPr/>
          <p:nvPr/>
        </p:nvSpPr>
        <p:spPr>
          <a:xfrm>
            <a:off x="763829" y="5441488"/>
            <a:ext cx="441594" cy="441594"/>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773583" y="5527602"/>
            <a:ext cx="441594" cy="269367"/>
          </a:xfrm>
          <a:prstGeom prst="rect">
            <a:avLst/>
          </a:prstGeom>
        </p:spPr>
        <p:txBody>
          <a:bodyPr vert="horz" wrap="square" lIns="85725" tIns="38100" rIns="85725" bIns="3810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1425">
                <a:solidFill>
                  <a:srgbClr val="FFFFFF">
                    <a:alpha val="100000"/>
                  </a:srgbClr>
                </a:solidFill>
                <a:latin typeface="Microsoft Yahei"/>
                <a:ea typeface="Microsoft Yahei"/>
                <a:cs typeface="Microsoft Yahei"/>
              </a:rPr>
              <a:t>03</a:t>
            </a:r>
          </a:p>
        </p:txBody>
      </p:sp>
      <p:sp>
        <p:nvSpPr>
          <p:cNvPr id="12" name="AutoShape 12"/>
          <p:cNvSpPr/>
          <p:nvPr/>
        </p:nvSpPr>
        <p:spPr>
          <a:xfrm>
            <a:off x="1306341" y="5062289"/>
            <a:ext cx="4276714" cy="1199992"/>
          </a:xfrm>
          <a:prstGeom prst="rect">
            <a:avLst/>
          </a:prstGeom>
        </p:spPr>
        <p:txBody>
          <a:bodyPr vert="horz" wrap="square" lIns="85725" tIns="85725" rIns="47625" bIns="857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375"/>
              </a:spcBef>
              <a:defRPr/>
            </a:pPr>
            <a:r>
              <a:rPr lang="en-US" sz="1500">
                <a:solidFill>
                  <a:schemeClr val="dk1">
                    <a:alpha val="100000"/>
                  </a:schemeClr>
                </a:solidFill>
                <a:latin typeface="Microsoft Yahei"/>
                <a:ea typeface="Microsoft Yahei"/>
                <a:cs typeface="Microsoft Yahei"/>
              </a:rPr>
              <a:t>适用于企业调整资本结构、降低财务风险等财务战略需求。</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长期筹资的适用范围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长期借款筹资</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长期借款的定义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长期借款是指企业向银行或其他金融机构借入期限在一年以上的借款，是企业长期负债的主要来源之一。</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长期借款的特点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长期借款的利率通常较高，但可以满足企业长期资金需求，且资金来源稳定。此外，长期借款还可以附带一些优惠条件，如利率优惠、还款期限延长等。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969" r="2496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长期借款的定义与特点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企业需要具备法人资格、稳定的经营状况和良好的信誉等基本条件才能申请长期借款。此外，企业还需要提供详细的财务报表、抵押物或担保人等资料以供银行审核。</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申请条件</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企业需要向银行提交借款申请书，并附上相关资料，如财务报表、抵押物或担保人资料等。银行会对申请进行审核，并要求企业提供其他必要的资料，如企业资质证明等。审核通过后，银行会与企业签订借款合同，明确借款金额、利率、还款方式等条款。</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申请流程</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长期借款的申请条件与流程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2750" r="22750"/>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优点</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长期借款可以满足企业长期资金需求，且资金来源稳定。此外，长期借款还可以帮助企业提高信誉和知名度，有利于企业未来的发展。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缺点</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长期借款的利率通常较高，会增加企业的财务负担。此外，长期借款会对企业的经营状况产生一定的限制，如还款期限、还款方式等，可能会影响企业的正常经营。</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长期借款的优缺点分析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4414570" y="2954902"/>
            <a:ext cx="6210770" cy="770514"/>
          </a:xfrm>
          <a:prstGeom prst="rect">
            <a:avLst/>
          </a:prstGeom>
        </p:spPr>
        <p:txBody>
          <a:bodyPr vert="horz" wrap="square" lIns="85725" tIns="85725" rIns="47625" bIns="85725" rtlCol="0" anchor="b"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ct val="0"/>
              </a:spcBef>
              <a:defRPr/>
            </a:pPr>
            <a:r>
              <a:rPr lang="en-US" sz="3825">
                <a:solidFill>
                  <a:srgbClr val="2C3F55">
                    <a:alpha val="100000"/>
                  </a:srgbClr>
                </a:solidFill>
                <a:latin typeface="Microsoft Yahei"/>
                <a:ea typeface="Microsoft Yahei"/>
                <a:cs typeface="Microsoft Yahei"/>
              </a:rPr>
              <a:t>股票筹资</a:t>
            </a:r>
            <a:endParaRPr lang="en-US" sz="1100"/>
          </a:p>
        </p:txBody>
      </p:sp>
      <p:grpSp>
        <p:nvGrpSpPr>
          <p:cNvPr id="3" name="Group 3"/>
          <p:cNvGrpSpPr/>
          <p:nvPr/>
        </p:nvGrpSpPr>
        <p:grpSpPr>
          <a:xfrm>
            <a:off x="1381415" y="2276490"/>
            <a:ext cx="1851477" cy="2425477"/>
            <a:chOff x="1381415" y="2276490"/>
            <a:chExt cx="1851477" cy="2425477"/>
          </a:xfrm>
        </p:grpSpPr>
        <p:sp>
          <p:nvSpPr>
            <p:cNvPr id="4" name="TextBox 4"/>
            <p:cNvSpPr txBox="1"/>
            <p:nvPr/>
          </p:nvSpPr>
          <p:spPr>
            <a:xfrm>
              <a:off x="1381415" y="2276490"/>
              <a:ext cx="1851477" cy="2425477"/>
            </a:xfrm>
            <a:prstGeom prst="rect">
              <a:avLst/>
            </a:prstGeom>
          </p:spPr>
          <p:txBody>
            <a:bodyPr vert="horz" wrap="square" lIns="85725" tIns="38100" rIns="85725" bIns="3810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75"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股票是公司为筹集资金而发行的一种有价证券，代表股东对公司的所有权。</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股票是公司发行的一种所有权凭证，代表股东对公司的所有权。股东通过购买股票成为公司的所有者，享有公司利润分配、公司决策参与等权利。股票具有收益性、风险性和流通性的特点。</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股票的定义与特点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l="-100" r="-100"/>
          </a:stretch>
        </a:blipFill>
      </p:bgPr>
    </p:bg>
    <p:spTree>
      <p:nvGrpSpPr>
        <p:cNvPr id="1" name=""/>
        <p:cNvGrpSpPr/>
        <p:nvPr/>
      </p:nvGrpSpPr>
      <p:grpSpPr>
        <a:xfrm>
          <a:off x="0" y="0"/>
          <a:ext cx="0" cy="0"/>
        </a:xfrm>
      </p:grpSpPr>
      <p:sp>
        <p:nvSpPr>
          <p:cNvPr id="2" name="AutoShape 2"/>
          <p:cNvSpPr/>
          <p:nvPr/>
        </p:nvSpPr>
        <p:spPr>
          <a:xfrm>
            <a:off x="1251956" y="1859223"/>
            <a:ext cx="3680862" cy="368086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0" y="1859223"/>
            <a:ext cx="3004065" cy="3680862"/>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599244" y="2206511"/>
            <a:ext cx="2986286" cy="298628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189774" y="1566054"/>
            <a:ext cx="6364820" cy="4815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总结词：股票的发行方式包括公开发行和非公开发行，发行流程包括策划、申请、审核、发行和登记等步骤。</a:t>
            </a:r>
          </a:p>
          <a:p>
            <a:pPr marL="203200" lvl="0" indent="-203200">
              <a:lnSpc>
                <a:spcPct val="120000"/>
              </a:lnSpc>
              <a:buFont typeface="Arial"/>
              <a:buChar char="•"/>
            </a:pPr>
            <a:r>
              <a:rPr lang="en-US" sz="900">
                <a:solidFill>
                  <a:srgbClr val="000000">
                    <a:alpha val="100000"/>
                  </a:srgbClr>
                </a:solidFill>
                <a:latin typeface="Microsoft Yahei"/>
                <a:ea typeface="Microsoft Yahei"/>
                <a:cs typeface="Microsoft Yahei"/>
              </a:rPr>
              <a:t>详细描述：股票的发行方式主要有公开发行和非公开发行两种。公开发行是指向不特定对象发行股票，非公开发行是指向特定对象发行股票。发行流程包括策划、申请、审核、发行和登记等步骤。在策划阶段，公司需要确定发行目的、发行规模和发行方式等；在申请阶段，公司需要向证券监管部门提交申请文件；在审核阶段，证券监管部门对申请文件进行审核；在发行阶段，公司通过各种渠道向投资者销售股票；在登记阶段，证券登记结算机构为投资者办理股权登记。</a:t>
            </a:r>
          </a:p>
        </p:txBody>
      </p:sp>
      <p:pic>
        <p:nvPicPr>
          <p:cNvPr id="6" name="Picture 6"/>
          <p:cNvPicPr>
            <a:picLocks noChangeAspect="1"/>
          </p:cNvPicPr>
          <p:nvPr/>
        </p:nvPicPr>
        <p:blipFill>
          <a:blip r:embed="rId2">
            <a:alphaModFix/>
          </a:blip>
          <a:srcRect l="16675" r="16675"/>
          <a:stretch>
            <a:fillRect/>
          </a:stretch>
        </p:blipFill>
        <p:spPr>
          <a:xfrm>
            <a:off x="1644228" y="2251495"/>
            <a:ext cx="2896317" cy="2896317"/>
          </a:xfrm>
          <a:prstGeom prst="ellipse">
            <a:avLst/>
          </a:prstGeom>
        </p:spPr>
      </p:pic>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股票的发行方式与流程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00" r="-100"/>
          </a:stretch>
        </a:blipFill>
      </p:bgPr>
    </p:bg>
    <p:spTree>
      <p:nvGrpSpPr>
        <p:cNvPr id="1" name=""/>
        <p:cNvGrpSpPr/>
        <p:nvPr/>
      </p:nvGrpSpPr>
      <p:grpSpPr>
        <a:xfrm>
          <a:off x="0" y="0"/>
          <a:ext cx="0" cy="0"/>
        </a:xfrm>
      </p:grpSpPr>
      <p:sp>
        <p:nvSpPr>
          <p:cNvPr id="2" name="AutoShape 2"/>
          <p:cNvSpPr/>
          <p:nvPr/>
        </p:nvSpPr>
        <p:spPr>
          <a:xfrm>
            <a:off x="1167764" y="1625025"/>
            <a:ext cx="9862567" cy="4097662"/>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127391" y="2518186"/>
            <a:ext cx="8135183" cy="2747223"/>
          </a:xfrm>
          <a:prstGeom prst="rect">
            <a:avLst/>
          </a:prstGeom>
        </p:spPr>
        <p:txBody>
          <a:bodyPr vert="horz" wrap="square" lIns="85725" tIns="38100" rIns="85725" bIns="381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buFont typeface="Arial"/>
              <a:buChar char="•"/>
              <a:defRPr/>
            </a:pPr>
            <a:r>
              <a:rPr lang="en-US" sz="1500">
                <a:solidFill>
                  <a:srgbClr val="FFFFFF">
                    <a:alpha val="100000"/>
                  </a:srgbClr>
                </a:solidFill>
                <a:latin typeface="Microsoft Yahei"/>
                <a:ea typeface="Microsoft Yahei"/>
                <a:cs typeface="Microsoft Yahei"/>
              </a:rPr>
              <a:t>总结词：股票筹资具有筹资期限长、资金成本低、提高企业知名度和信誉等优点，同时也存在分散企业控制权、信息披露成本高等缺点。</a:t>
            </a:r>
            <a:endParaRPr lang="en-US" sz="1100"/>
          </a:p>
          <a:p>
            <a:pPr marL="203200" lvl="0" indent="-203200" algn="just">
              <a:lnSpc>
                <a:spcPct val="150000"/>
              </a:lnSpc>
              <a:buFont typeface="Arial"/>
              <a:buChar char="•"/>
            </a:pPr>
            <a:r>
              <a:rPr lang="en-US" sz="1500">
                <a:solidFill>
                  <a:srgbClr val="FFFFFF">
                    <a:alpha val="100000"/>
                  </a:srgbClr>
                </a:solidFill>
                <a:latin typeface="Microsoft Yahei"/>
                <a:ea typeface="Microsoft Yahei"/>
                <a:cs typeface="Microsoft Yahei"/>
              </a:rPr>
              <a:t>· 总结词：股票筹资具有筹资期限长、资金成本低、提高企业知名度和信誉等优点，同时也存在分散企业控制权、信息披露成本高等缺点。</a:t>
            </a:r>
          </a:p>
          <a:p>
            <a:pPr marL="203200" lvl="0" indent="-203200">
              <a:lnSpc>
                <a:spcPct val="150000"/>
              </a:lnSpc>
              <a:spcBef>
                <a:spcPts val="375"/>
              </a:spcBef>
              <a:buFont typeface="Arial"/>
              <a:buChar char="•"/>
            </a:pPr>
            <a:endParaRPr lang="en-US" sz="1500">
              <a:solidFill>
                <a:srgbClr val="FFFFFF">
                  <a:alpha val="100000"/>
                </a:srgbClr>
              </a:solidFill>
              <a:latin typeface="Microsoft Yahei"/>
              <a:ea typeface="Microsoft Yahei"/>
              <a:cs typeface="Microsoft Yahei"/>
            </a:endParaRPr>
          </a:p>
        </p:txBody>
      </p:sp>
      <p:sp>
        <p:nvSpPr>
          <p:cNvPr id="4" name="AutoShape 4"/>
          <p:cNvSpPr/>
          <p:nvPr/>
        </p:nvSpPr>
        <p:spPr>
          <a:xfrm>
            <a:off x="1856499" y="2009496"/>
            <a:ext cx="270893" cy="270893"/>
          </a:xfrm>
          <a:prstGeom prst="rect">
            <a:avLst/>
          </a:prstGeom>
          <a:solidFill>
            <a:srgbClr val="FFFFFF">
              <a:alpha val="100000"/>
            </a:srgbClr>
          </a:solidFill>
          <a:effectLst>
            <a:outerShdw blurRad="63500">
              <a:srgbClr val="000000">
                <a:alpha val="4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 name="Group 5"/>
          <p:cNvGrpSpPr/>
          <p:nvPr/>
        </p:nvGrpSpPr>
        <p:grpSpPr>
          <a:xfrm>
            <a:off x="8927447" y="1260262"/>
            <a:ext cx="5386942" cy="5386942"/>
            <a:chOff x="8927447" y="1260262"/>
            <a:chExt cx="5386942" cy="5386942"/>
          </a:xfrm>
        </p:grpSpPr>
        <p:sp>
          <p:nvSpPr>
            <p:cNvPr id="6" name="AutoShape 6"/>
            <p:cNvSpPr/>
            <p:nvPr/>
          </p:nvSpPr>
          <p:spPr>
            <a:xfrm>
              <a:off x="11148379" y="3481194"/>
              <a:ext cx="945078" cy="945078"/>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0926285" y="3259101"/>
              <a:ext cx="1389264" cy="1389264"/>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704193" y="3037008"/>
              <a:ext cx="1833451" cy="1833451"/>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482100" y="2814915"/>
              <a:ext cx="2277637" cy="2277637"/>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0260006" y="2592821"/>
              <a:ext cx="2721823" cy="272182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037913" y="2370728"/>
              <a:ext cx="3166010" cy="3166010"/>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815819" y="2148635"/>
              <a:ext cx="3610196" cy="361019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593727" y="1926542"/>
              <a:ext cx="4054383" cy="4054383"/>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371633" y="1704448"/>
              <a:ext cx="4498569" cy="4498569"/>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149540" y="1482355"/>
              <a:ext cx="4942756" cy="4942756"/>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8927447" y="1260262"/>
              <a:ext cx="5386942" cy="5386942"/>
            </a:xfrm>
            <a:prstGeom prst="ellipse">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454963" y="215798"/>
            <a:ext cx="10649511" cy="926592"/>
            <a:chOff x="454963" y="215798"/>
            <a:chExt cx="10649511" cy="926592"/>
          </a:xfrm>
        </p:grpSpPr>
        <p:sp>
          <p:nvSpPr>
            <p:cNvPr id="18" name="AutoShape 18"/>
            <p:cNvSpPr/>
            <p:nvPr/>
          </p:nvSpPr>
          <p:spPr>
            <a:xfrm>
              <a:off x="454963" y="46503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62089"/>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63805"/>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72775"/>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8642"/>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8281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9862"/>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81579"/>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90549"/>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86416"/>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700586"/>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7636"/>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9352"/>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8322"/>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70419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81835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815410"/>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817126"/>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826096"/>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821963"/>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215798"/>
              <a:ext cx="10009632" cy="92659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75" b="1">
                  <a:solidFill>
                    <a:schemeClr val="accent1">
                      <a:alpha val="100000"/>
                    </a:schemeClr>
                  </a:solidFill>
                  <a:latin typeface="Microsoft Yahei"/>
                  <a:ea typeface="Microsoft Yahei"/>
                  <a:cs typeface="Microsoft Yahei"/>
                </a:rPr>
                <a:t>股票筹资的优缺点分析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https://d.book118.com/117140036200006026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2024-09-01T08:24:37.077</cp:lastPrinted>
  <dcterms:created xsi:type="dcterms:W3CDTF">2024-09-01T00:24:37Z</dcterms:created>
  <dcterms:modified xsi:type="dcterms:W3CDTF">2024-09-01T00:24:38Z</dcterms:modified>
</cp:coreProperties>
</file>