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66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52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image" Target="../media/image2.png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image" Target="../media/image2.png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10" Type="http://schemas.openxmlformats.org/officeDocument/2006/relationships/tags" Target="../tags/tag80.xml" /><Relationship Id="rId11" Type="http://schemas.openxmlformats.org/officeDocument/2006/relationships/tags" Target="../tags/tag81.xml" /><Relationship Id="rId12" Type="http://schemas.openxmlformats.org/officeDocument/2006/relationships/tags" Target="../tags/tag82.xml" /><Relationship Id="rId13" Type="http://schemas.openxmlformats.org/officeDocument/2006/relationships/tags" Target="../tags/tag83.xml" /><Relationship Id="rId14" Type="http://schemas.openxmlformats.org/officeDocument/2006/relationships/tags" Target="../tags/tag84.xml" /><Relationship Id="rId15" Type="http://schemas.openxmlformats.org/officeDocument/2006/relationships/tags" Target="../tags/tag85.xml" /><Relationship Id="rId16" Type="http://schemas.openxmlformats.org/officeDocument/2006/relationships/tags" Target="../tags/tag86.xml" /><Relationship Id="rId17" Type="http://schemas.openxmlformats.org/officeDocument/2006/relationships/tags" Target="../tags/tag8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image" Target="../media/image1.png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tags" Target="../tags/tag7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18A2E8-4E08-431D-B67A-10B3D7470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E935BC-6D88-4B86-B24A-16299F8C2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02698-A15D-4657-9C15-F847A72F6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837EEF-2A02-4E72-8D6E-950AA5819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2303FA-0428-46D5-BF0B-8AC90ABEF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1A9ECC-0DCC-4859-A0B9-8B5C190E1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840791-1FE3-49BC-B22C-9F80DFCB8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AC3DE0-1B74-4CC2-A7AF-591292C61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3F202E-8C7C-4CA8-AD7C-555562602A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45CDE9-B599-4C11-A836-AD82B1000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86641E-7A6E-4EC4-B60B-1760C1482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2376170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添加文档标题</a:t>
            </a:r>
            <a:endParaRPr lang="zh-CN" altLang="en-US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/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/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>
            <a:avLst/>
          </a:prstGeom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vert="horz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>
            <a:avLst/>
          </a:prstGeom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none" spc="0" normalizeH="0" baseline="0" noProof="1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/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41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>
            <a:avLst/>
          </a:prstGeom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all" spc="0" normalizeH="0" baseline="0" noProof="1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/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/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47" name="直接箭头连接符 25"/>
          <p:cNvCxnSpPr/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ags" Target="../tags/tag97.xml" /><Relationship Id="rId22" Type="http://schemas.openxmlformats.org/officeDocument/2006/relationships/tags" Target="../tags/tag98.xml" /><Relationship Id="rId23" Type="http://schemas.openxmlformats.org/officeDocument/2006/relationships/image" Target="../media/image3.png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23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矩形 15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8"/>
          <p:cNvCxnSpPr/>
          <p:nvPr userDrawn="1">
            <p:custDataLst>
              <p:tags r:id="rId18"/>
            </p:custDataLst>
          </p:nvPr>
        </p:nvCxnSpPr>
        <p:spPr>
          <a:xfrm>
            <a:off x="912495" y="1212215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/>
          <p:nvPr userDrawn="1">
            <p:custDataLst>
              <p:tags r:id="rId19"/>
            </p:custDataLst>
          </p:nvPr>
        </p:nvCxnSpPr>
        <p:spPr>
          <a:xfrm>
            <a:off x="848995" y="1212215"/>
            <a:ext cx="818515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0"/>
            </p:custDataLst>
          </p:nvPr>
        </p:nvSpPr>
        <p:spPr>
          <a:xfrm flipH="1" flipV="1">
            <a:off x="11292840" y="0"/>
            <a:ext cx="899160" cy="77597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1"/>
            </p:custDataLst>
          </p:nvPr>
        </p:nvSpPr>
        <p:spPr>
          <a:xfrm>
            <a:off x="11129645" y="1905"/>
            <a:ext cx="1066165" cy="960755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1653" r:id="rId2"/>
    <p:sldLayoutId id="2147491654" r:id="rId3"/>
    <p:sldLayoutId id="2147491655" r:id="rId4"/>
    <p:sldLayoutId id="2147491656" r:id="rId5"/>
    <p:sldLayoutId id="2147491657" r:id="rId6"/>
    <p:sldLayoutId id="2147491658" r:id="rId7"/>
    <p:sldLayoutId id="2147491659" r:id="rId8"/>
    <p:sldLayoutId id="2147491660" r:id="rId9"/>
    <p:sldLayoutId id="2147491661" r:id="rId10"/>
    <p:sldLayoutId id="2147491662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20" Type="http://schemas.openxmlformats.org/officeDocument/2006/relationships/tags" Target="../tags/tag123.xml" /><Relationship Id="rId21" Type="http://schemas.openxmlformats.org/officeDocument/2006/relationships/tags" Target="../tags/tag124.xml" /><Relationship Id="rId22" Type="http://schemas.openxmlformats.org/officeDocument/2006/relationships/tags" Target="../tags/tag12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tags" Target="../tags/tag186.xml" /><Relationship Id="rId15" Type="http://schemas.openxmlformats.org/officeDocument/2006/relationships/tags" Target="../tags/tag187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16" Type="http://schemas.openxmlformats.org/officeDocument/2006/relationships/tags" Target="../tags/tag206.xml" /><Relationship Id="rId17" Type="http://schemas.openxmlformats.org/officeDocument/2006/relationships/tags" Target="../tags/tag207.xml" /><Relationship Id="rId18" Type="http://schemas.openxmlformats.org/officeDocument/2006/relationships/tags" Target="../tags/tag208.xml" /><Relationship Id="rId19" Type="http://schemas.openxmlformats.org/officeDocument/2006/relationships/tags" Target="../tags/tag209.xml" /><Relationship Id="rId2" Type="http://schemas.openxmlformats.org/officeDocument/2006/relationships/tags" Target="../tags/tag192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8.xml" /><Relationship Id="rId11" Type="http://schemas.openxmlformats.org/officeDocument/2006/relationships/tags" Target="../tags/tag249.xml" /><Relationship Id="rId12" Type="http://schemas.openxmlformats.org/officeDocument/2006/relationships/tags" Target="../tags/tag250.xml" /><Relationship Id="rId13" Type="http://schemas.openxmlformats.org/officeDocument/2006/relationships/tags" Target="../tags/tag251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714200303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/>
              <a:t>20XX/01/01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2023年FinanceManager财务经理年度总结及下一年计划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50" name="文本框 1"/>
          <p:cNvSpPr txBox="1"/>
          <p:nvPr>
            <p:custDataLst>
              <p:tags r:id="rId4"/>
            </p:custDataLst>
          </p:nvPr>
        </p:nvSpPr>
        <p:spPr>
          <a:xfrm>
            <a:off x="5483225" y="72390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5"/>
            </p:custDataLst>
          </p:nvPr>
        </p:nvSpPr>
        <p:spPr>
          <a:xfrm>
            <a:off x="7139940" y="89789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2023年工作总结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/>
          <p:nvPr>
            <p:custDataLst>
              <p:tags r:id="rId6"/>
            </p:custDataLst>
          </p:nvPr>
        </p:nvCxnSpPr>
        <p:spPr>
          <a:xfrm>
            <a:off x="5634355" y="14782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7"/>
            </p:custDataLst>
          </p:nvPr>
        </p:nvSpPr>
        <p:spPr>
          <a:xfrm>
            <a:off x="5483225" y="16954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8"/>
            </p:custDataLst>
          </p:nvPr>
        </p:nvSpPr>
        <p:spPr>
          <a:xfrm>
            <a:off x="7139940" y="184721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下一年工作计划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/>
          <p:nvPr>
            <p:custDataLst>
              <p:tags r:id="rId9"/>
            </p:custDataLst>
          </p:nvPr>
        </p:nvCxnSpPr>
        <p:spPr>
          <a:xfrm>
            <a:off x="5634355" y="242760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10"/>
            </p:custDataLst>
          </p:nvPr>
        </p:nvSpPr>
        <p:spPr>
          <a:xfrm>
            <a:off x="5483225" y="2644775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1"/>
            </p:custDataLst>
          </p:nvPr>
        </p:nvSpPr>
        <p:spPr>
          <a:xfrm>
            <a:off x="7139940" y="277431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提升个人能力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/>
          <p:nvPr>
            <p:custDataLst>
              <p:tags r:id="rId12"/>
            </p:custDataLst>
          </p:nvPr>
        </p:nvCxnSpPr>
        <p:spPr>
          <a:xfrm>
            <a:off x="5634355" y="335470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3"/>
            </p:custDataLst>
          </p:nvPr>
        </p:nvSpPr>
        <p:spPr>
          <a:xfrm>
            <a:off x="5483225" y="3571875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4"/>
            </p:custDataLst>
          </p:nvPr>
        </p:nvSpPr>
        <p:spPr>
          <a:xfrm>
            <a:off x="7139940" y="367982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团队建设和协作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/>
          <p:nvPr>
            <p:custDataLst>
              <p:tags r:id="rId15"/>
            </p:custDataLst>
          </p:nvPr>
        </p:nvCxnSpPr>
        <p:spPr>
          <a:xfrm>
            <a:off x="5634355" y="42595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6"/>
            </p:custDataLst>
          </p:nvPr>
        </p:nvSpPr>
        <p:spPr>
          <a:xfrm>
            <a:off x="5483225" y="44767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7"/>
            </p:custDataLst>
          </p:nvPr>
        </p:nvSpPr>
        <p:spPr>
          <a:xfrm>
            <a:off x="7139940" y="460629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风险管理和应对策略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/>
          <p:nvPr>
            <p:custDataLst>
              <p:tags r:id="rId18"/>
            </p:custDataLst>
          </p:nvPr>
        </p:nvCxnSpPr>
        <p:spPr>
          <a:xfrm>
            <a:off x="5634355" y="51866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9"/>
            </p:custDataLst>
          </p:nvPr>
        </p:nvSpPr>
        <p:spPr>
          <a:xfrm>
            <a:off x="5483225" y="54038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20"/>
            </p:custDataLst>
          </p:nvPr>
        </p:nvSpPr>
        <p:spPr>
          <a:xfrm>
            <a:off x="7139940" y="551180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总结和展望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/>
          <p:nvPr>
            <p:custDataLst>
              <p:tags r:id="rId21"/>
            </p:custDataLst>
          </p:nvPr>
        </p:nvCxnSpPr>
        <p:spPr>
          <a:xfrm>
            <a:off x="5634355" y="609155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2023年工作总结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财务指标完成情况</a:t>
            </a:r>
            <a:endParaRPr lang="zh-CN" altLang="en-US"/>
          </a:p>
        </p:txBody>
      </p:sp>
      <p:sp>
        <p:nvSpPr>
          <p:cNvPr id="104899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收入指标完成情况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利润指标完成情况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成本指标完成情况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现金流指标完成情况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重点工作成果</a:t>
            </a:r>
            <a:endParaRPr lang="zh-CN" altLang="en-US"/>
          </a:p>
        </p:txBody>
      </p:sp>
      <p:sp>
        <p:nvSpPr>
          <p:cNvPr id="104905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60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完成年度预算制定与执行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6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6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优化财务管理流程，提高效率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7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72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成功组织多次财务培训，提升团队能力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7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8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深入分析财务报表，为决策提供有力支持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遇到的问题和解决方案</a:t>
            </a:r>
            <a:endParaRPr lang="zh-CN" altLang="en-US"/>
          </a:p>
        </p:txBody>
      </p:sp>
      <p:sp>
        <p:nvSpPr>
          <p:cNvPr id="104912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24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财务报告错误：加强审核流程，提高报表准确性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2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0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2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成本控制不力：优化预算编制，加强成本控制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3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36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资金流动性问题：优化现金流管理，提高资金使用效率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38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4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税务风险：加强与税务部门的沟通，确保合规经营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自我评估和反思</a:t>
            </a:r>
            <a:endParaRPr lang="zh-CN" altLang="en-US"/>
          </a:p>
        </p:txBody>
      </p:sp>
      <p:sp>
        <p:nvSpPr>
          <p:cNvPr id="104918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完成财务报告的准确性和及时性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成本控制的有效性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团队建设和培训成果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与其他部门的沟通和协作效果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2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  <p:sp>
        <p:nvSpPr>
          <p:cNvPr id="104923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下一年工作计划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总体目标和战略规划</a:t>
            </a:r>
            <a:endParaRPr lang="zh-CN" altLang="en-US"/>
          </a:p>
        </p:txBody>
      </p:sp>
      <p:sp>
        <p:nvSpPr>
          <p:cNvPr id="1049294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推进数字化转型和升级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4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加强与业务部门的沟通和协作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2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优化成本控制和预算管理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6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提升财务报告的准确性和及时性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财务预算和预测</a:t>
            </a:r>
            <a:endParaRPr lang="zh-CN" altLang="en-US"/>
          </a:p>
        </p:txBody>
      </p:sp>
      <p:sp>
        <p:nvSpPr>
          <p:cNvPr id="104936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预算编制：根据业务发展目标和实际需求，制定合理的财务预算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预测分析：基于历史数据和市场趋势，进行财务预测和风险评估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成本控制：优化成本结构，降低不必要的开支，提高资金使用效率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预算执行与调整：监督预算执行情况，及时调整预算方案，确保财务目标的实现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重点工作安排</a:t>
            </a:r>
            <a:endParaRPr lang="zh-CN" altLang="en-US"/>
          </a:p>
        </p:txBody>
      </p:sp>
      <p:sp>
        <p:nvSpPr>
          <p:cNvPr id="104941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提高财务报告质量：确保准确、及时地编制财务报告，提高信息披露水平。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加强预算管理：完善预算管理体系，提高预算执行效率，确保公司财务目标实现。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推进财务管理信息化建设：运用先进的信息技术手段，提升财务管理效率和决策支持能力。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优化成本控制：分析成本构成，提出有效的成本控制措施，降低运营成本。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预期成果和里程碑</a:t>
            </a:r>
            <a:endParaRPr lang="zh-CN" altLang="en-US"/>
          </a:p>
        </p:txBody>
      </p:sp>
      <p:sp>
        <p:nvSpPr>
          <p:cNvPr id="1049490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4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团队建设目标：提升团队凝聚力，培养优秀人才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客户关系管理：加强与客户的沟通与合作，提高客户满意度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10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预期财务目标：提高公司财务状况，优化成本控制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12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业务拓展计划：开拓新市场，增加业务收入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5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55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  <p:sp>
        <p:nvSpPr>
          <p:cNvPr id="104955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提升个人能力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专业知识学习</a:t>
            </a:r>
            <a:endParaRPr lang="zh-CN" altLang="en-US"/>
          </a:p>
        </p:txBody>
      </p:sp>
      <p:sp>
        <p:nvSpPr>
          <p:cNvPr id="1049614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掌握财务分析工具和技术，提高财务分析能力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学习金融市场和金融工具，了解投资和风险管理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深入了解公司业务和行业动态，提高战略规划能力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参加专业培训和认证考试，提升专业素养和技能水平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技能提升计划</a:t>
            </a:r>
            <a:endParaRPr lang="zh-CN" altLang="en-US"/>
          </a:p>
        </p:txBody>
      </p:sp>
      <p:sp>
        <p:nvSpPr>
          <p:cNvPr id="1049662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70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学习税务知识：了解税务法规和政策，为公司合理避税。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掌握财务软件：学习并熟练使用财务软件，提高工作效率。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提升英语水平：通过英语培训和自学，提高英语沟通能力。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参加专业培训：参加财务经理相关的培训课程，提升专业素养。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参加培训和交流活动</a:t>
            </a:r>
            <a:endParaRPr lang="zh-CN" altLang="en-US"/>
          </a:p>
        </p:txBody>
      </p:sp>
      <p:sp>
        <p:nvSpPr>
          <p:cNvPr id="104971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2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参加培训课程，提升专业技能和知识水平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2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2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参加行业交流活动，了解行业最新动态和趋势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3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3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学习新知识，提高综合素质和领导能力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3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3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参加团队建设活动，增强团队协作和沟通能力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https://d.book118.com/117142003034006041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12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"/>
  <p:tag name="KSO_WM_UNIT_SUBTYPE" val="a"/>
  <p:tag name="KSO_WM_UNIT_TYPE" val="f"/>
  <p:tag name="KSO_WM_UNIT_VALUE" val="29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1_1"/>
  <p:tag name="KSO_WM_UNIT_INDEX" val="1_1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2_1"/>
  <p:tag name="KSO_WM_UNIT_INDEX" val="1_2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3"/>
  <p:tag name="KSO_WM_UNIT_INDEX" val="3"/>
  <p:tag name="KSO_WM_UNIT_LAYERLEVEL" val="1"/>
  <p:tag name="KSO_WM_UNIT_NOCLEAR" val="0"/>
  <p:tag name="KSO_WM_UNIT_PRESET_TEXT" val="稻壳学院"/>
  <p:tag name="KSO_WM_UNIT_SUBTYPE" val="g"/>
  <p:tag name="KSO_WM_UNIT_TYPE" val="f"/>
  <p:tag name="KSO_WM_UNIT_VALUE" val="8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1"/>
  <p:tag name="KSO_WM_UNIT_INDEX" val="1"/>
  <p:tag name="KSO_WM_UNIT_LAYERLEVEL" val="1"/>
  <p:tag name="KSO_WM_UNIT_NOCLEAR" val="0"/>
  <p:tag name="KSO_WM_UNIT_PRESET_TEXT" val="20XX/01/01"/>
  <p:tag name="KSO_WM_UNIT_SUBTYPE" val="c"/>
  <p:tag name="KSO_WM_UNIT_TYPE" val="f"/>
  <p:tag name="KSO_WM_UNIT_VALUE" val="8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SLIDE_ID" val="custom20231224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1_1"/>
  <p:tag name="KSO_WM_UNIT_INDEX" val="1_1_1"/>
  <p:tag name="KSO_WM_UNIT_LAYERLEVEL" val="1_1_1"/>
  <p:tag name="KSO_WM_UNIT_PRESET_TEXT" val="01. 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2_1"/>
  <p:tag name="KSO_WM_UNIT_INDEX" val="1_2_1"/>
  <p:tag name="KSO_WM_UNIT_LAYERLEVEL" val="1_1_1"/>
  <p:tag name="KSO_WM_UNIT_PRESET_TEXT" val="02. 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3_1"/>
  <p:tag name="KSO_WM_UNIT_INDEX" val="1_3_1"/>
  <p:tag name="KSO_WM_UNIT_LAYERLEVEL" val="1_1_1"/>
  <p:tag name="KSO_WM_UNIT_PRESET_TEXT" val="03. 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4_1"/>
  <p:tag name="KSO_WM_UNIT_INDEX" val="1_4_1"/>
  <p:tag name="KSO_WM_UNIT_LAYERLEVEL" val="1_1_1"/>
  <p:tag name="KSO_WM_UNIT_PRESET_TEXT" val="04. 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5_1"/>
  <p:tag name="KSO_WM_UNIT_INDEX" val="1_5_1"/>
  <p:tag name="KSO_WM_UNIT_LAYERLEVEL" val="1_1_1"/>
  <p:tag name="KSO_WM_UNIT_PRESET_TEXT" val="05. 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5_2"/>
  <p:tag name="KSO_WM_UNIT_INDEX" val="1_5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6_1"/>
  <p:tag name="KSO_WM_UNIT_INDEX" val="1_6_1"/>
  <p:tag name="KSO_WM_UNIT_LAYERLEVEL" val="1_1_1"/>
  <p:tag name="KSO_WM_UNIT_PRESET_TEXT" val="06. 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6_2"/>
  <p:tag name="KSO_WM_UNIT_INDEX" val="1_6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2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2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29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7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7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73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22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2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227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5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17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+中文标题</vt:lpstr>
      <vt:lpstr>Calibri Light</vt:lpstr>
      <vt:lpstr>Wingdings</vt:lpstr>
      <vt:lpstr>宋体</vt:lpstr>
      <vt:lpstr>Office Theme</vt:lpstr>
      <vt:lpstr>2023年FinanceManager财务经理年度总结及下一年计划</vt:lpstr>
      <vt:lpstr>目录</vt:lpstr>
      <vt:lpstr>2023年工作总结</vt:lpstr>
      <vt:lpstr>财务指标完成情况</vt:lpstr>
      <vt:lpstr>重点工作成果</vt:lpstr>
      <vt:lpstr>遇到的问题和解决方案</vt:lpstr>
      <vt:lpstr>自我评估和反思</vt:lpstr>
      <vt:lpstr>下一年工作计划</vt:lpstr>
      <vt:lpstr>总体目标和战略规划</vt:lpstr>
      <vt:lpstr>财务预算和预测</vt:lpstr>
      <vt:lpstr>重点工作安排</vt:lpstr>
      <vt:lpstr>预期成果和里程碑</vt:lpstr>
      <vt:lpstr>提升个人能力</vt:lpstr>
      <vt:lpstr>专业知识学习</vt:lpstr>
      <vt:lpstr>技能提升计划</vt:lpstr>
      <vt:lpstr>参加培训和交流活动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2024-09-13T22:32:10.059</cp:lastPrinted>
  <dcterms:created xsi:type="dcterms:W3CDTF">2024-09-13T14:32:10Z</dcterms:created>
  <dcterms:modified xsi:type="dcterms:W3CDTF">2024-09-13T14:32:12Z</dcterms:modified>
</cp:coreProperties>
</file>