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1"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EFE8712-29F9-44F9-853E-5EB602756E1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6" name="PlaceHolder 1"/>
          <p:cNvSpPr>
            <a:spLocks noGrp="1"/>
          </p:cNvSpPr>
          <p:nvPr>
            <p:ph type="sldImg"/>
          </p:nvPr>
        </p:nvSpPr>
        <p:spPr>
          <a:xfrm>
            <a:off x="685800" y="1143000"/>
            <a:ext cx="5486040" cy="3085920"/>
          </a:xfrm>
          <a:prstGeom prst="rect">
            <a:avLst/>
          </a:prstGeom>
          <a:ln w="0">
            <a:noFill/>
          </a:ln>
        </p:spPr>
      </p:sp>
      <p:sp>
        <p:nvSpPr>
          <p:cNvPr id="58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9" name="PlaceHolder 1"/>
          <p:cNvSpPr>
            <a:spLocks noGrp="1"/>
          </p:cNvSpPr>
          <p:nvPr>
            <p:ph type="sldImg"/>
          </p:nvPr>
        </p:nvSpPr>
        <p:spPr>
          <a:xfrm>
            <a:off x="685800" y="1143000"/>
            <a:ext cx="5486040" cy="3085920"/>
          </a:xfrm>
          <a:prstGeom prst="rect">
            <a:avLst/>
          </a:prstGeom>
          <a:ln w="0">
            <a:noFill/>
          </a:ln>
        </p:spPr>
      </p:sp>
      <p:sp>
        <p:nvSpPr>
          <p:cNvPr id="59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2" name="PlaceHolder 1"/>
          <p:cNvSpPr>
            <a:spLocks noGrp="1"/>
          </p:cNvSpPr>
          <p:nvPr>
            <p:ph type="sldImg"/>
          </p:nvPr>
        </p:nvSpPr>
        <p:spPr>
          <a:xfrm>
            <a:off x="685800" y="1143000"/>
            <a:ext cx="5486040" cy="3085920"/>
          </a:xfrm>
          <a:prstGeom prst="rect">
            <a:avLst/>
          </a:prstGeom>
          <a:ln w="0">
            <a:noFill/>
          </a:ln>
        </p:spPr>
      </p:sp>
      <p:sp>
        <p:nvSpPr>
          <p:cNvPr id="59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5" name="PlaceHolder 1"/>
          <p:cNvSpPr>
            <a:spLocks noGrp="1"/>
          </p:cNvSpPr>
          <p:nvPr>
            <p:ph type="sldImg"/>
          </p:nvPr>
        </p:nvSpPr>
        <p:spPr>
          <a:xfrm>
            <a:off x="685800" y="1143000"/>
            <a:ext cx="5486040" cy="3085920"/>
          </a:xfrm>
          <a:prstGeom prst="rect">
            <a:avLst/>
          </a:prstGeom>
          <a:ln w="0">
            <a:noFill/>
          </a:ln>
        </p:spPr>
      </p:sp>
      <p:sp>
        <p:nvSpPr>
          <p:cNvPr id="59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8" name="PlaceHolder 1"/>
          <p:cNvSpPr>
            <a:spLocks noGrp="1"/>
          </p:cNvSpPr>
          <p:nvPr>
            <p:ph type="sldImg"/>
          </p:nvPr>
        </p:nvSpPr>
        <p:spPr>
          <a:xfrm>
            <a:off x="685800" y="1143000"/>
            <a:ext cx="5486040" cy="3085920"/>
          </a:xfrm>
          <a:prstGeom prst="rect">
            <a:avLst/>
          </a:prstGeom>
          <a:ln w="0">
            <a:noFill/>
          </a:ln>
        </p:spPr>
      </p:sp>
      <p:sp>
        <p:nvSpPr>
          <p:cNvPr id="59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0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1" name="PlaceHolder 1"/>
          <p:cNvSpPr>
            <a:spLocks noGrp="1"/>
          </p:cNvSpPr>
          <p:nvPr>
            <p:ph type="sldImg"/>
          </p:nvPr>
        </p:nvSpPr>
        <p:spPr>
          <a:xfrm>
            <a:off x="685800" y="1143000"/>
            <a:ext cx="5486040" cy="3085920"/>
          </a:xfrm>
          <a:prstGeom prst="rect">
            <a:avLst/>
          </a:prstGeom>
          <a:ln w="0">
            <a:noFill/>
          </a:ln>
        </p:spPr>
      </p:sp>
      <p:sp>
        <p:nvSpPr>
          <p:cNvPr id="60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0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816B17-CB74-4493-A2A7-72CFF756B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0EBE3D-2FFE-4109-8B28-AF4FE3B2E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7BCA9C-5F24-4726-856F-74A50D66E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D410B8-77FA-47E6-8528-E57E8AF677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7B9C70-7B75-47F1-B2DE-34D6BBDEF5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91CE32-D61D-41BA-BC10-1F3A3C2870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0666E0-63F9-49E1-A258-A3EB104CDA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6BAD67-6FF0-4893-940F-0B6C052BE0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C4F72-2531-4283-9F38-63F1D1884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6389A-D70B-45D4-B4AA-5530956974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B75961-AB5D-43D1-B141-A03D98AD4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F975292-D41F-4C15-A830-A08BAFDB5B2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2A4AD1B-5B22-4D71-9668-A3F9D5A2235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0.png" /><Relationship Id="rId4"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0.png" /><Relationship Id="rId4"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45164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EB554D"/>
                </a:solidFill>
                <a:latin typeface="Arial"/>
                <a:ea typeface="微软雅黑"/>
              </a:rPr>
              <a:t>中风的护理业务查房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EB554D">
                <a:alpha val="34000"/>
              </a:srgbClr>
            </a:gs>
            <a:gs pos="100000">
              <a:srgbClr val="FCE8EA">
                <a:alpha val="44000"/>
              </a:srgbClr>
            </a:gs>
          </a:gsLst>
          <a:lin ang="5400000"/>
        </a:grad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简介</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中风的护理</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护理业务查房</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护理问题解决</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护理记录与沟通</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总结</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中风的概念</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中风，又称脑卒中，是由于脑血管破裂或血管堵塞造成脑部供血不足而引起的一系列症状的综合症状。中风是一种常见的神经系统疾病，严重程度可导致残疾甚至死亡。</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126"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7"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8"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9"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13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肢体乏力</a:t>
            </a:r>
            <a:endParaRPr lang="en-US" sz="2000" b="0" strike="noStrike" spc="-1">
              <a:solidFill>
                <a:srgbClr val="000000"/>
              </a:solidFill>
              <a:latin typeface="Arial"/>
            </a:endParaRPr>
          </a:p>
        </p:txBody>
      </p:sp>
      <p:sp>
        <p:nvSpPr>
          <p:cNvPr id="132"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一侧肢体无力或麻木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难以控制手臂或腿部动作</a:t>
            </a:r>
            <a:endParaRPr lang="en-US" sz="1600" b="0" strike="noStrike" spc="-1">
              <a:solidFill>
                <a:srgbClr val="000000"/>
              </a:solidFill>
              <a:latin typeface="Arial"/>
            </a:endParaRPr>
          </a:p>
        </p:txBody>
      </p:sp>
      <p:sp>
        <p:nvSpPr>
          <p:cNvPr id="13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言语不清</a:t>
            </a:r>
            <a:endParaRPr lang="en-US" sz="2000" b="0" strike="noStrike" spc="-1">
              <a:solidFill>
                <a:srgbClr val="000000"/>
              </a:solidFill>
              <a:latin typeface="Arial"/>
            </a:endParaRPr>
          </a:p>
        </p:txBody>
      </p:sp>
      <p:sp>
        <p:nvSpPr>
          <p:cNvPr id="135"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口齿不清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说话困难</a:t>
            </a:r>
            <a:endParaRPr lang="en-US" sz="1600" b="0" strike="noStrike" spc="-1">
              <a:solidFill>
                <a:srgbClr val="000000"/>
              </a:solidFill>
              <a:latin typeface="Arial"/>
            </a:endParaRPr>
          </a:p>
        </p:txBody>
      </p:sp>
      <p:sp>
        <p:nvSpPr>
          <p:cNvPr id="13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视物模糊</a:t>
            </a:r>
            <a:endParaRPr lang="en-US" sz="2000" b="0" strike="noStrike" spc="-1">
              <a:solidFill>
                <a:srgbClr val="000000"/>
              </a:solidFill>
              <a:latin typeface="Arial"/>
            </a:endParaRPr>
          </a:p>
        </p:txBody>
      </p:sp>
      <p:sp>
        <p:nvSpPr>
          <p:cNvPr id="138"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视野模糊或双眼视物不清</a:t>
            </a:r>
            <a:endParaRPr lang="en-US" sz="1600" b="0" strike="noStrike" spc="-1">
              <a:solidFill>
                <a:srgbClr val="000000"/>
              </a:solidFill>
              <a:latin typeface="Arial"/>
            </a:endParaRPr>
          </a:p>
        </p:txBody>
      </p:sp>
      <p:sp>
        <p:nvSpPr>
          <p:cNvPr id="13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中风的症状</a:t>
            </a:r>
            <a:endParaRPr lang="en-US" sz="3000" b="0" strike="noStrike" spc="-1">
              <a:solidFill>
                <a:schemeClr val="dk1"/>
              </a:solidFill>
              <a:latin typeface="Arial"/>
            </a:endParaRPr>
          </a:p>
        </p:txBody>
      </p:sp>
      <p:sp>
        <p:nvSpPr>
          <p:cNvPr id="14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突发性的面瘫</a:t>
            </a:r>
            <a:endParaRPr lang="en-US" sz="2000" b="0" strike="noStrike" spc="-1">
              <a:solidFill>
                <a:srgbClr val="000000"/>
              </a:solidFill>
              <a:latin typeface="Arial"/>
            </a:endParaRPr>
          </a:p>
        </p:txBody>
      </p:sp>
      <p:sp>
        <p:nvSpPr>
          <p:cNvPr id="142"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半边脸突然失去表情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嘴角下垂</a:t>
            </a:r>
            <a:endParaRPr lang="en-US" sz="1600" b="0" strike="noStrike" spc="-1">
              <a:solidFill>
                <a:srgbClr val="000000"/>
              </a:solidFill>
              <a:latin typeface="Arial"/>
            </a:endParaRPr>
          </a:p>
        </p:txBody>
      </p:sp>
      <p:grpSp>
        <p:nvGrpSpPr>
          <p:cNvPr id="143" name="Group 15"/>
          <p:cNvGrpSpPr/>
          <p:nvPr/>
        </p:nvGrpSpPr>
        <p:grpSpPr>
          <a:xfrm>
            <a:off x="435960" y="378720"/>
            <a:ext cx="515160" cy="439560"/>
            <a:chOff x="435960" y="378720"/>
            <a:chExt cx="515160" cy="439560"/>
          </a:xfrm>
        </p:grpSpPr>
        <p:sp>
          <p:nvSpPr>
            <p:cNvPr id="144"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5"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6"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7"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8"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9"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0"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1"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2"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3"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4"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5"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6"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7"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8"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9"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0"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1"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2"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3"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64"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165"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166"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167"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中风的护理</a:t>
            </a:r>
            <a:endParaRPr lang="en-US" sz="40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71"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2"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中风患者的护理原则</a:t>
            </a:r>
            <a:endParaRPr lang="en-US" sz="3000" b="0" strike="noStrike" spc="-1">
              <a:solidFill>
                <a:schemeClr val="dk1"/>
              </a:solidFill>
              <a:latin typeface="Arial"/>
            </a:endParaRPr>
          </a:p>
        </p:txBody>
      </p:sp>
      <p:sp>
        <p:nvSpPr>
          <p:cNvPr id="173"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中风患者的护理原则包括保持患者的呼吸道通畅，避免并发症的发生，并提供安全的护理环境。在护理过程中，护士需要密切监测患者的生命体征，及时处理可能出现的突发情况，确保患者的安全和健康。</a:t>
            </a:r>
            <a:endParaRPr lang="en-US" sz="1800" b="0" strike="noStrike" spc="-1">
              <a:solidFill>
                <a:srgbClr val="000000"/>
              </a:solidFill>
              <a:latin typeface="Arial"/>
            </a:endParaRPr>
          </a:p>
        </p:txBody>
      </p:sp>
      <p:grpSp>
        <p:nvGrpSpPr>
          <p:cNvPr id="174" name="Group 15"/>
          <p:cNvGrpSpPr/>
          <p:nvPr/>
        </p:nvGrpSpPr>
        <p:grpSpPr>
          <a:xfrm>
            <a:off x="435960" y="378720"/>
            <a:ext cx="515160" cy="439560"/>
            <a:chOff x="435960" y="378720"/>
            <a:chExt cx="515160" cy="439560"/>
          </a:xfrm>
        </p:grpSpPr>
        <p:sp>
          <p:nvSpPr>
            <p:cNvPr id="175"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6"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7"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8"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9"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0"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1"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2"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3"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4"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5"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6"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7"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8"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9"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0"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1"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2"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3"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4"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95"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96" name="AutoShape 2"/>
          <p:cNvSpPr/>
          <p:nvPr/>
        </p:nvSpPr>
        <p:spPr>
          <a:xfrm>
            <a:off x="59292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7"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9" name="AutoShape 5"/>
          <p:cNvSpPr/>
          <p:nvPr/>
        </p:nvSpPr>
        <p:spPr>
          <a:xfrm rot="18900000" flipH="1" flipV="1">
            <a:off x="52747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0" name="AutoShape 8"/>
          <p:cNvSpPr/>
          <p:nvPr/>
        </p:nvSpPr>
        <p:spPr>
          <a:xfrm>
            <a:off x="58183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01" name="AutoShape 9"/>
          <p:cNvSpPr/>
          <p:nvPr/>
        </p:nvSpPr>
        <p:spPr>
          <a:xfrm rot="18900000" flipH="1" flipV="1">
            <a:off x="149976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2" name="AutoShape 12"/>
          <p:cNvSpPr/>
          <p:nvPr/>
        </p:nvSpPr>
        <p:spPr>
          <a:xfrm>
            <a:off x="204336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03" name="AutoShape 13"/>
          <p:cNvSpPr/>
          <p:nvPr/>
        </p:nvSpPr>
        <p:spPr>
          <a:xfrm rot="18900000" flipH="1" flipV="1">
            <a:off x="90403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4" name="AutoShape 16"/>
          <p:cNvSpPr/>
          <p:nvPr/>
        </p:nvSpPr>
        <p:spPr>
          <a:xfrm>
            <a:off x="95839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05"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6"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7"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8"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预防褥疮</a:t>
            </a:r>
            <a:endParaRPr lang="en-US" sz="2000" b="0" strike="noStrike" spc="-1">
              <a:solidFill>
                <a:srgbClr val="000000"/>
              </a:solidFill>
              <a:latin typeface="Arial"/>
            </a:endParaRPr>
          </a:p>
        </p:txBody>
      </p:sp>
      <p:sp>
        <p:nvSpPr>
          <p:cNvPr id="210"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定时翻身</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使用合适的床垫</a:t>
            </a:r>
            <a:endParaRPr lang="en-US" sz="1600" b="0" strike="noStrike" spc="-1">
              <a:solidFill>
                <a:srgbClr val="000000"/>
              </a:solidFill>
              <a:latin typeface="Arial"/>
            </a:endParaRPr>
          </a:p>
        </p:txBody>
      </p:sp>
      <p:sp>
        <p:nvSpPr>
          <p:cNvPr id="211"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观察皮肤变化</a:t>
            </a:r>
            <a:endParaRPr lang="en-US" sz="2000" b="0" strike="noStrike" spc="-1">
              <a:solidFill>
                <a:srgbClr val="000000"/>
              </a:solidFill>
              <a:latin typeface="Arial"/>
            </a:endParaRPr>
          </a:p>
        </p:txBody>
      </p:sp>
      <p:sp>
        <p:nvSpPr>
          <p:cNvPr id="213"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及时发现皮肤问题并处理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避免使用刺激性化妆品</a:t>
            </a:r>
            <a:endParaRPr lang="en-US" sz="1600" b="0" strike="noStrike" spc="-1">
              <a:solidFill>
                <a:srgbClr val="000000"/>
              </a:solidFill>
              <a:latin typeface="Arial"/>
            </a:endParaRPr>
          </a:p>
        </p:txBody>
      </p:sp>
      <p:sp>
        <p:nvSpPr>
          <p:cNvPr id="21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中风患者的皮肤护理</a:t>
            </a:r>
            <a:endParaRPr lang="en-US" sz="3000" b="0" strike="noStrike" spc="-1">
              <a:solidFill>
                <a:schemeClr val="dk1"/>
              </a:solidFill>
              <a:latin typeface="Arial"/>
            </a:endParaRPr>
          </a:p>
        </p:txBody>
      </p:sp>
      <p:sp>
        <p:nvSpPr>
          <p:cNvPr id="21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保持皮肤清洁</a:t>
            </a:r>
            <a:endParaRPr lang="en-US" sz="2000" b="0" strike="noStrike" spc="-1">
              <a:solidFill>
                <a:srgbClr val="000000"/>
              </a:solidFill>
              <a:latin typeface="Arial"/>
            </a:endParaRPr>
          </a:p>
        </p:txBody>
      </p:sp>
      <p:sp>
        <p:nvSpPr>
          <p:cNvPr id="218"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定期更换床单被罩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使用温水清洁皮肤</a:t>
            </a:r>
            <a:endParaRPr lang="en-US" sz="1600" b="0" strike="noStrike" spc="-1">
              <a:solidFill>
                <a:srgbClr val="000000"/>
              </a:solidFill>
              <a:latin typeface="Arial"/>
            </a:endParaRPr>
          </a:p>
        </p:txBody>
      </p:sp>
      <p:grpSp>
        <p:nvGrpSpPr>
          <p:cNvPr id="219" name="Group 15"/>
          <p:cNvGrpSpPr/>
          <p:nvPr/>
        </p:nvGrpSpPr>
        <p:grpSpPr>
          <a:xfrm>
            <a:off x="435960" y="378720"/>
            <a:ext cx="515160" cy="439560"/>
            <a:chOff x="435960" y="378720"/>
            <a:chExt cx="515160" cy="439560"/>
          </a:xfrm>
        </p:grpSpPr>
        <p:sp>
          <p:nvSpPr>
            <p:cNvPr id="220"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1"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2"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3"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4"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5"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6"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7"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8"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9"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0"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1"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2"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3"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4"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5"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6"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7"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8"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9"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40"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1"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2"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3"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4"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5"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6"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47"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9"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中风患者护理注意事项</a:t>
            </a:r>
            <a:endParaRPr lang="en-US" sz="3600" b="0" strike="noStrike" spc="-1">
              <a:solidFill>
                <a:srgbClr val="000000"/>
              </a:solidFill>
              <a:latin typeface="Arial"/>
            </a:endParaRPr>
          </a:p>
        </p:txBody>
      </p:sp>
      <p:sp>
        <p:nvSpPr>
          <p:cNvPr id="250"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在日常护理中，要注意维持患者的情绪稳定，避免过度劳累和情绪激动，保持室内空气清新，定时开窗通风。此外，还要定期检查患者的生活环境，确保安全卫生。</a:t>
            </a:r>
            <a:endParaRPr lang="en-US" sz="1800" b="0" strike="noStrike" spc="-1">
              <a:solidFill>
                <a:srgbClr val="000000"/>
              </a:solidFill>
              <a:latin typeface="Arial"/>
            </a:endParaRPr>
          </a:p>
        </p:txBody>
      </p:sp>
      <p:sp>
        <p:nvSpPr>
          <p:cNvPr id="2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52" name="Group 15"/>
          <p:cNvGrpSpPr/>
          <p:nvPr/>
        </p:nvGrpSpPr>
        <p:grpSpPr>
          <a:xfrm>
            <a:off x="431640" y="396000"/>
            <a:ext cx="514800" cy="439200"/>
            <a:chOff x="431640" y="396000"/>
            <a:chExt cx="514800" cy="439200"/>
          </a:xfrm>
        </p:grpSpPr>
        <p:sp>
          <p:nvSpPr>
            <p:cNvPr id="253"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4"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5"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6"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7"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8"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9"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0"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1"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2"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3"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4"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5"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6"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7"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8"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9"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0"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1"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2"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73"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4"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75"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护理业务查房</a:t>
            </a:r>
            <a:endParaRPr lang="en-US" sz="4000" b="0" strike="noStrike" spc="-1">
              <a:solidFill>
                <a:schemeClr val="dk1"/>
              </a:solidFill>
              <a:latin typeface="Arial"/>
            </a:endParaRPr>
          </a:p>
        </p:txBody>
      </p:sp>
      <p:sp>
        <p:nvSpPr>
          <p:cNvPr id="27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77"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8"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查房的重要性</a:t>
            </a:r>
            <a:endParaRPr lang="en-US" sz="3000" b="0" strike="noStrike" spc="-1">
              <a:solidFill>
                <a:schemeClr val="dk1"/>
              </a:solidFill>
              <a:latin typeface="Arial"/>
            </a:endParaRPr>
          </a:p>
        </p:txBody>
      </p:sp>
      <p:sp>
        <p:nvSpPr>
          <p:cNvPr id="279"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护理业务查房是护士对患者的全面评估和护理计划实施的重要环节。通过查房，可以及时发现患者病情的变化，调整护理方案，保障患者的安全和舒适。</a:t>
            </a:r>
            <a:endParaRPr lang="en-US" sz="1800" b="0" strike="noStrike" spc="-1">
              <a:solidFill>
                <a:srgbClr val="000000"/>
              </a:solidFill>
              <a:latin typeface="Arial"/>
            </a:endParaRPr>
          </a:p>
        </p:txBody>
      </p:sp>
      <p:grpSp>
        <p:nvGrpSpPr>
          <p:cNvPr id="280" name="Group 15"/>
          <p:cNvGrpSpPr/>
          <p:nvPr/>
        </p:nvGrpSpPr>
        <p:grpSpPr>
          <a:xfrm>
            <a:off x="435960" y="378720"/>
            <a:ext cx="515160" cy="439560"/>
            <a:chOff x="435960" y="378720"/>
            <a:chExt cx="515160" cy="439560"/>
          </a:xfrm>
        </p:grpSpPr>
        <p:sp>
          <p:nvSpPr>
            <p:cNvPr id="281"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2"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3"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4"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5"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6"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7"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8"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9"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0"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1"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2"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3"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4"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5"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6"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7"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8"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9"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0"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01"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https://d.book118.com/117145164033006054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Times New Roman</vt:lpstr>
      <vt:lpstr>Wingdings</vt:lpstr>
      <vt:lpstr>Symbol</vt:lpstr>
      <vt:lpstr>DejaVu Sans</vt:lpstr>
      <vt:lpstr>Office Theme</vt:lpstr>
      <vt:lpstr>中风的护理业务查房</vt:lpstr>
      <vt:lpstr>目录</vt:lpstr>
      <vt:lpstr>第1章 简介</vt:lpstr>
      <vt:lpstr> </vt:lpstr>
      <vt:lpstr>中风的症状</vt:lpstr>
      <vt:lpstr>第2章 中风的护理</vt:lpstr>
      <vt:lpstr>中风患者的护理原则</vt:lpstr>
      <vt:lpstr>中风患者的皮肤护理</vt:lpstr>
      <vt:lpstr> </vt:lpstr>
      <vt:lpstr>第3章 护理业务查房</vt:lpstr>
      <vt:lpstr>查房的重要性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2024-09-28T10:09:04.975</cp:lastPrinted>
  <dcterms:created xsi:type="dcterms:W3CDTF">2024-09-28T02:09:04Z</dcterms:created>
  <dcterms:modified xsi:type="dcterms:W3CDTF">2024-09-28T02:09:07Z</dcterms:modified>
</cp:coreProperties>
</file>