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E893D03-4C1E-4088-99BB-FE1A39526D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1110EE-AE1B-4A2D-B444-8565694D60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7158D80-944B-4E50-9676-FDC9E9EAD9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CA5FB16-5AEC-4144-8354-9B6C358FF0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C3A639F-5F4A-49F2-BB16-3E58C439D69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B869D61-A61F-4EF3-8FB7-8D5EB6BF7C8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15112E-6599-48BA-89B5-838C172519D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7085D7-F23F-4608-B5DC-A172FC6D69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A3120D-AA92-458B-AC8B-C2BE8BCF8C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F827E5-5062-4A40-81F6-2CDEF8E6EA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0578FC-1207-4AC0-877A-6F591C029B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jpeg" /><Relationship Id="rId4"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7153005033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发展学生听说读写综合语言能力</a:t>
            </a:r>
            <a:endParaRPr lang="en-US" sz="1100"/>
          </a:p>
        </p:txBody>
      </p:sp>
      <p:sp>
        <p:nvSpPr>
          <p:cNvPr id="5" name="AutoShape 5"/>
          <p:cNvSpPr/>
          <p:nvPr/>
        </p:nvSpPr>
        <p:spPr>
          <a:xfrm>
            <a:off x="5838648" y="4167778"/>
            <a:ext cx="2333375"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汇报人：XX</a:t>
            </a:r>
            <a:endParaRPr lang="en-US" sz="1100"/>
          </a:p>
        </p:txBody>
      </p:sp>
      <p:sp>
        <p:nvSpPr>
          <p:cNvPr id="6" name="AutoShape 6"/>
          <p:cNvSpPr/>
          <p:nvPr/>
        </p:nvSpPr>
        <p:spPr>
          <a:xfrm>
            <a:off x="8587678" y="4167778"/>
            <a:ext cx="2820047" cy="341448"/>
          </a:xfrm>
          <a:prstGeom prst="rect">
            <a:avLst/>
          </a:prstGeom>
          <a:noFill/>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2025">
                <a:solidFill>
                  <a:srgbClr val="FFFFFF">
                    <a:alpha val="100000"/>
                  </a:srgbClr>
                </a:solidFill>
                <a:latin typeface="Microsoft Yahei"/>
                <a:ea typeface="Microsoft Yahei"/>
                <a:cs typeface="Microsoft Yahei"/>
              </a:rPr>
              <a:t>2024-01-29</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引言</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听力理解能力培养</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口语表达能力提升</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阅读理解能力提高</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写作能力培养</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综合语言能力运用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引言</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619" b="28619"/>
          <a:stretch>
            <a:fillRect/>
          </a:stretch>
        </p:blipFill>
        <p:spPr>
          <a:xfrm>
            <a:off x="6230112" y="1739062"/>
            <a:ext cx="5058969" cy="2163308"/>
          </a:xfrm>
          <a:prstGeom prst="rect">
            <a:avLst/>
          </a:prstGeom>
          <a:ln w="19050">
            <a:solidFill>
              <a:schemeClr val="accent1">
                <a:lumMod val="50000"/>
              </a:schemeClr>
            </a:solidFill>
          </a:ln>
        </p:spPr>
      </p:pic>
      <p:pic>
        <p:nvPicPr>
          <p:cNvPr id="3" name="Picture 3"/>
          <p:cNvPicPr>
            <a:picLocks noChangeAspect="1"/>
          </p:cNvPicPr>
          <p:nvPr/>
        </p:nvPicPr>
        <p:blipFill>
          <a:blip r:embed="rId3"/>
          <a:srcRect t="19507" b="19507"/>
          <a:stretch>
            <a:fillRect/>
          </a:stretch>
        </p:blipFill>
        <p:spPr>
          <a:xfrm>
            <a:off x="6233164" y="3914561"/>
            <a:ext cx="5058969" cy="2163308"/>
          </a:xfrm>
          <a:prstGeom prst="rect">
            <a:avLst/>
          </a:prstGeom>
          <a:ln w="19050">
            <a:solidFill>
              <a:schemeClr val="accent1">
                <a:lumMod val="50000"/>
              </a:schemeClr>
            </a:solidFill>
          </a:ln>
        </p:spPr>
      </p:pic>
      <p:sp>
        <p:nvSpPr>
          <p:cNvPr id="4" name="AutoShape 4"/>
          <p:cNvSpPr/>
          <p:nvPr/>
        </p:nvSpPr>
        <p:spPr>
          <a:xfrm>
            <a:off x="763829" y="1409026"/>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63829" y="1494370"/>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382445"/>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全球化趋势</a:t>
            </a:r>
            <a:endParaRPr lang="en-US" sz="1100"/>
          </a:p>
        </p:txBody>
      </p:sp>
      <p:sp>
        <p:nvSpPr>
          <p:cNvPr id="7" name="AutoShape 7"/>
          <p:cNvSpPr/>
          <p:nvPr/>
        </p:nvSpPr>
        <p:spPr>
          <a:xfrm>
            <a:off x="1306341" y="1734252"/>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随着全球化的加速发展，跨文化交流变得越来越频繁，具备良好的听说读写综合语言能力对于个人发展和社会进步具有重要意义。</a:t>
            </a:r>
            <a:endParaRPr lang="en-US" sz="1100"/>
          </a:p>
        </p:txBody>
      </p:sp>
      <p:sp>
        <p:nvSpPr>
          <p:cNvPr id="8" name="AutoShape 8"/>
          <p:cNvSpPr/>
          <p:nvPr/>
        </p:nvSpPr>
        <p:spPr>
          <a:xfrm>
            <a:off x="763829" y="3104812"/>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3829" y="3198934"/>
            <a:ext cx="41910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10" name="AutoShape 10"/>
          <p:cNvSpPr/>
          <p:nvPr/>
        </p:nvSpPr>
        <p:spPr>
          <a:xfrm>
            <a:off x="1306341" y="3074046"/>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教育改革需求</a:t>
            </a:r>
            <a:endParaRPr lang="en-US" sz="1100"/>
          </a:p>
        </p:txBody>
      </p:sp>
      <p:sp>
        <p:nvSpPr>
          <p:cNvPr id="11" name="AutoShape 11"/>
          <p:cNvSpPr/>
          <p:nvPr/>
        </p:nvSpPr>
        <p:spPr>
          <a:xfrm>
            <a:off x="1306341" y="348681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当前教育改革强调培养学生的核心素养和综合能力，而听说读写综合语言能力是其中不可或缺的一部分。</a:t>
            </a:r>
            <a:endParaRPr lang="en-US" sz="1100"/>
          </a:p>
        </p:txBody>
      </p:sp>
      <p:sp>
        <p:nvSpPr>
          <p:cNvPr id="12" name="AutoShape 12"/>
          <p:cNvSpPr/>
          <p:nvPr/>
        </p:nvSpPr>
        <p:spPr>
          <a:xfrm>
            <a:off x="763829" y="490227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763829" y="4996400"/>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03</a:t>
            </a:r>
          </a:p>
        </p:txBody>
      </p:sp>
      <p:sp>
        <p:nvSpPr>
          <p:cNvPr id="14" name="AutoShape 14"/>
          <p:cNvSpPr/>
          <p:nvPr/>
        </p:nvSpPr>
        <p:spPr>
          <a:xfrm>
            <a:off x="1306341" y="487049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个人发展需求</a:t>
            </a:r>
            <a:endParaRPr lang="en-US" sz="1100"/>
          </a:p>
        </p:txBody>
      </p:sp>
      <p:sp>
        <p:nvSpPr>
          <p:cNvPr id="15" name="AutoShape 15"/>
          <p:cNvSpPr/>
          <p:nvPr/>
        </p:nvSpPr>
        <p:spPr>
          <a:xfrm>
            <a:off x="1306341" y="5222301"/>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具备良好的听说读写综合语言能力有助于学生更好地学习、工作和生活，提高个人竞争力和适应能力。</a:t>
            </a:r>
            <a:endParaRPr lang="en-US" sz="1100"/>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992337" y="2672075"/>
            <a:ext cx="2207272" cy="22072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7334724" y="1099688"/>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04</a:t>
            </a:r>
          </a:p>
        </p:txBody>
      </p:sp>
      <p:sp>
        <p:nvSpPr>
          <p:cNvPr id="5" name="TextBox 5"/>
          <p:cNvSpPr txBox="1"/>
          <p:nvPr/>
        </p:nvSpPr>
        <p:spPr>
          <a:xfrm>
            <a:off x="7334724" y="2964493"/>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05</a:t>
            </a:r>
          </a:p>
        </p:txBody>
      </p:sp>
      <p:sp>
        <p:nvSpPr>
          <p:cNvPr id="6" name="TextBox 6"/>
          <p:cNvSpPr txBox="1"/>
          <p:nvPr/>
        </p:nvSpPr>
        <p:spPr>
          <a:xfrm>
            <a:off x="7334724" y="4921535"/>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06</a:t>
            </a:r>
          </a:p>
        </p:txBody>
      </p:sp>
      <p:sp>
        <p:nvSpPr>
          <p:cNvPr id="7" name="TextBox 7"/>
          <p:cNvSpPr txBox="1"/>
          <p:nvPr/>
        </p:nvSpPr>
        <p:spPr>
          <a:xfrm>
            <a:off x="376903" y="4921535"/>
            <a:ext cx="4410075"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03</a:t>
            </a:r>
          </a:p>
        </p:txBody>
      </p:sp>
      <p:sp>
        <p:nvSpPr>
          <p:cNvPr id="8" name="TextBox 8"/>
          <p:cNvSpPr txBox="1"/>
          <p:nvPr/>
        </p:nvSpPr>
        <p:spPr>
          <a:xfrm>
            <a:off x="376903" y="2964493"/>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02</a:t>
            </a:r>
          </a:p>
        </p:txBody>
      </p:sp>
      <p:sp>
        <p:nvSpPr>
          <p:cNvPr id="9" name="TextBox 9"/>
          <p:cNvSpPr txBox="1"/>
          <p:nvPr/>
        </p:nvSpPr>
        <p:spPr>
          <a:xfrm>
            <a:off x="376903"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目的：通过发展学生听说读写综合语言能力，提高学生的语言素养和跨文化交际能力，培养具有国际视野和竞争力的人才。</a:t>
            </a:r>
          </a:p>
        </p:txBody>
      </p:sp>
      <p:sp>
        <p:nvSpPr>
          <p:cNvPr id="10" name="TextBox 10"/>
          <p:cNvSpPr txBox="1"/>
          <p:nvPr/>
        </p:nvSpPr>
        <p:spPr>
          <a:xfrm>
            <a:off x="376903"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任务</a:t>
            </a:r>
          </a:p>
        </p:txBody>
      </p:sp>
      <p:sp>
        <p:nvSpPr>
          <p:cNvPr id="11" name="TextBox 11"/>
          <p:cNvSpPr txBox="1"/>
          <p:nvPr/>
        </p:nvSpPr>
        <p:spPr>
          <a:xfrm>
            <a:off x="376903"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提高学生的听力理解能力，培养其获取和处理信息的能力。</a:t>
            </a:r>
          </a:p>
        </p:txBody>
      </p:sp>
      <p:sp>
        <p:nvSpPr>
          <p:cNvPr id="12" name="TextBox 12"/>
          <p:cNvSpPr txBox="1"/>
          <p:nvPr/>
        </p:nvSpPr>
        <p:spPr>
          <a:xfrm>
            <a:off x="7334724"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增强学生的口语表达能力，培养其有效沟通和表达思想的能力。</a:t>
            </a:r>
          </a:p>
        </p:txBody>
      </p:sp>
      <p:sp>
        <p:nvSpPr>
          <p:cNvPr id="13" name="TextBox 13"/>
          <p:cNvSpPr txBox="1"/>
          <p:nvPr/>
        </p:nvSpPr>
        <p:spPr>
          <a:xfrm>
            <a:off x="7334724"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加强学生的阅读理解能力，培养其批判性思维和自主学习能力。</a:t>
            </a:r>
          </a:p>
        </p:txBody>
      </p:sp>
      <p:sp>
        <p:nvSpPr>
          <p:cNvPr id="14" name="TextBox 14"/>
          <p:cNvSpPr txBox="1"/>
          <p:nvPr/>
        </p:nvSpPr>
        <p:spPr>
          <a:xfrm>
            <a:off x="7334724"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提高学生的写作能力，培养其规范表达和创造性思维能力。</a:t>
            </a:r>
          </a:p>
        </p:txBody>
      </p:sp>
      <p:sp>
        <p:nvSpPr>
          <p:cNvPr id="15" name="Freeform 15"/>
          <p:cNvSpPr/>
          <p:nvPr/>
        </p:nvSpPr>
        <p:spPr>
          <a:xfrm>
            <a:off x="5496912" y="3176650"/>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目的和任务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听力理解能力培养</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907441" y="1806607"/>
            <a:ext cx="4502196" cy="4061765"/>
          </a:xfrm>
          <a:prstGeom prst="rect">
            <a:avLst/>
          </a:prstGeom>
        </p:spPr>
      </p:pic>
      <p:pic>
        <p:nvPicPr>
          <p:cNvPr id="3" name="Picture 3"/>
          <p:cNvPicPr>
            <a:picLocks noChangeAspect="1"/>
          </p:cNvPicPr>
          <p:nvPr/>
        </p:nvPicPr>
        <p:blipFill>
          <a:blip r:embed="rId3"/>
          <a:srcRect t="4467" b="4467"/>
          <a:stretch>
            <a:fillRect/>
          </a:stretch>
        </p:blipFill>
        <p:spPr>
          <a:xfrm>
            <a:off x="6907441" y="1792193"/>
            <a:ext cx="4502196" cy="2732629"/>
          </a:xfrm>
          <a:prstGeom prst="rect">
            <a:avLst/>
          </a:prstGeom>
        </p:spPr>
      </p:pic>
      <p:grpSp>
        <p:nvGrpSpPr>
          <p:cNvPr id="4" name="Group 4"/>
          <p:cNvGrpSpPr/>
          <p:nvPr/>
        </p:nvGrpSpPr>
        <p:grpSpPr>
          <a:xfrm>
            <a:off x="-2693471" y="4060468"/>
            <a:ext cx="5386942" cy="5386942"/>
            <a:chOff x="-2693471" y="4060468"/>
            <a:chExt cx="5386942" cy="5386942"/>
          </a:xfrm>
        </p:grpSpPr>
        <p:sp>
          <p:nvSpPr>
            <p:cNvPr id="5" name="AutoShape 5"/>
            <p:cNvSpPr/>
            <p:nvPr/>
          </p:nvSpPr>
          <p:spPr>
            <a:xfrm>
              <a:off x="-472539" y="6281401"/>
              <a:ext cx="945078" cy="945078"/>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4632" y="6059307"/>
              <a:ext cx="1389264" cy="1389264"/>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16725" y="5837215"/>
              <a:ext cx="1833451" cy="1833451"/>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38818" y="5615121"/>
              <a:ext cx="2277637" cy="2277637"/>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60912" y="5393028"/>
              <a:ext cx="2721823" cy="272182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83005" y="5170935"/>
              <a:ext cx="3166010" cy="3166010"/>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05098" y="4948842"/>
              <a:ext cx="3610196" cy="361019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191" y="4726748"/>
              <a:ext cx="4054383" cy="4054383"/>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49285" y="4504655"/>
              <a:ext cx="4498569" cy="4498569"/>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2471378" y="4282562"/>
              <a:ext cx="4942756" cy="4942756"/>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693471" y="4060468"/>
              <a:ext cx="5386942" cy="5386942"/>
            </a:xfrm>
            <a:prstGeom prst="ellipse">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1804696" y="1372731"/>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预测和猜测</a:t>
            </a:r>
            <a:endParaRPr lang="en-US" sz="1100"/>
          </a:p>
        </p:txBody>
      </p:sp>
      <p:sp>
        <p:nvSpPr>
          <p:cNvPr id="17" name="AutoShape 17"/>
          <p:cNvSpPr/>
          <p:nvPr/>
        </p:nvSpPr>
        <p:spPr>
          <a:xfrm>
            <a:off x="1262116" y="1488887"/>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262116" y="1570452"/>
            <a:ext cx="438150" cy="30480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500">
                <a:solidFill>
                  <a:srgbClr val="FFFFFF">
                    <a:alpha val="100000"/>
                  </a:srgbClr>
                </a:solidFill>
                <a:latin typeface="Microsoft Yahei"/>
                <a:ea typeface="Microsoft Yahei"/>
                <a:cs typeface="Microsoft Yahei"/>
              </a:rPr>
              <a:t>01</a:t>
            </a:r>
          </a:p>
        </p:txBody>
      </p:sp>
      <p:sp>
        <p:nvSpPr>
          <p:cNvPr id="19" name="AutoShape 19"/>
          <p:cNvSpPr/>
          <p:nvPr/>
        </p:nvSpPr>
        <p:spPr>
          <a:xfrm>
            <a:off x="1804696" y="1724535"/>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训练学生在听前和听中利用背景知识和上下文线索预测和猜测听力内容。</a:t>
            </a:r>
            <a:endParaRPr lang="en-US" sz="1100"/>
          </a:p>
        </p:txBody>
      </p:sp>
      <p:sp>
        <p:nvSpPr>
          <p:cNvPr id="20" name="AutoShape 20"/>
          <p:cNvSpPr/>
          <p:nvPr/>
        </p:nvSpPr>
        <p:spPr>
          <a:xfrm>
            <a:off x="1262116" y="325647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1272601" y="3332919"/>
            <a:ext cx="416357"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00">
                <a:solidFill>
                  <a:srgbClr val="FFFFFF">
                    <a:alpha val="100000"/>
                  </a:srgbClr>
                </a:solidFill>
                <a:latin typeface="Microsoft Yahei"/>
                <a:ea typeface="Microsoft Yahei"/>
                <a:cs typeface="Microsoft Yahei"/>
              </a:rPr>
              <a:t>02</a:t>
            </a:r>
          </a:p>
        </p:txBody>
      </p:sp>
      <p:sp>
        <p:nvSpPr>
          <p:cNvPr id="22" name="AutoShape 22"/>
          <p:cNvSpPr/>
          <p:nvPr/>
        </p:nvSpPr>
        <p:spPr>
          <a:xfrm>
            <a:off x="1804696" y="3127969"/>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听关键词和重要信息</a:t>
            </a:r>
            <a:endParaRPr lang="en-US" sz="1100"/>
          </a:p>
        </p:txBody>
      </p:sp>
      <p:sp>
        <p:nvSpPr>
          <p:cNvPr id="23" name="AutoShape 23"/>
          <p:cNvSpPr/>
          <p:nvPr/>
        </p:nvSpPr>
        <p:spPr>
          <a:xfrm>
            <a:off x="1804696" y="3479774"/>
            <a:ext cx="4276714" cy="1212169"/>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指导学生学会识别听力材料中的关键词和重要信息，如人名、地名、数字、日期等。</a:t>
            </a:r>
            <a:endParaRPr lang="en-US" sz="1100"/>
          </a:p>
        </p:txBody>
      </p:sp>
      <p:sp>
        <p:nvSpPr>
          <p:cNvPr id="24" name="AutoShape 24"/>
          <p:cNvSpPr/>
          <p:nvPr/>
        </p:nvSpPr>
        <p:spPr>
          <a:xfrm>
            <a:off x="1262116" y="5030785"/>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271991" y="5124907"/>
            <a:ext cx="441594" cy="278130"/>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500">
                <a:solidFill>
                  <a:srgbClr val="FFFFFF">
                    <a:alpha val="100000"/>
                  </a:srgbClr>
                </a:solidFill>
                <a:latin typeface="Microsoft Yahei"/>
                <a:ea typeface="Microsoft Yahei"/>
                <a:cs typeface="Microsoft Yahei"/>
              </a:rPr>
              <a:t>03</a:t>
            </a:r>
          </a:p>
        </p:txBody>
      </p:sp>
      <p:sp>
        <p:nvSpPr>
          <p:cNvPr id="26" name="AutoShape 26"/>
          <p:cNvSpPr/>
          <p:nvPr/>
        </p:nvSpPr>
        <p:spPr>
          <a:xfrm>
            <a:off x="1822337" y="4895384"/>
            <a:ext cx="4276714" cy="407270"/>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速记和笔记</a:t>
            </a:r>
            <a:endParaRPr lang="en-US" sz="1100"/>
          </a:p>
        </p:txBody>
      </p:sp>
      <p:sp>
        <p:nvSpPr>
          <p:cNvPr id="27" name="AutoShape 27"/>
          <p:cNvSpPr/>
          <p:nvPr/>
        </p:nvSpPr>
        <p:spPr>
          <a:xfrm>
            <a:off x="1804696" y="5247188"/>
            <a:ext cx="4276714" cy="1199992"/>
          </a:xfrm>
          <a:prstGeom prst="rect">
            <a:avLst/>
          </a:prstGeom>
          <a:noFill/>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培养学生运用速记和笔记技巧，记录听力材料中的关键信息和要点。</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听力技巧训练</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4969" b="4969"/>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听力材料选择</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多样化材料</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选择不同类型的听力材料，如对话、讲座、新闻广播、电影片段等，以适应不同场合和需求。</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真实场景材料</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选用真实场景中的听力材料，如日常生活中的对话、学术讲座、职场交流等，以提高学生应对实际情境的能力。</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难度适中材料</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根据学生水平选择难度适中的听力材料，避免过于简单或过于复杂，以确保学生能够在挑战中不断进步。</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安排定期的听力练习活动，如听力测试、模拟对话等，以检验学生的听力水平和技巧掌握情况。</a:t>
            </a:r>
          </a:p>
        </p:txBody>
      </p:sp>
      <p:pic>
        <p:nvPicPr>
          <p:cNvPr id="6" name="Picture 6"/>
          <p:cNvPicPr>
            <a:picLocks noChangeAspect="1"/>
          </p:cNvPicPr>
          <p:nvPr/>
        </p:nvPicPr>
        <p:blipFill>
          <a:blip r:embed="rId2"/>
          <a:srcRect t="13458" b="1345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听力练习</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组织学生进行小组讨论，分享听力材料中的关键信息和观点，提高学生的口语表达和听力理解能力。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小组讨论</a:t>
            </a:r>
          </a:p>
        </p:txBody>
      </p:sp>
      <p:pic>
        <p:nvPicPr>
          <p:cNvPr id="10" name="Picture 10"/>
          <p:cNvPicPr>
            <a:picLocks noChangeAspect="1"/>
          </p:cNvPicPr>
          <p:nvPr/>
        </p:nvPicPr>
        <p:blipFill>
          <a:blip r:embed="rId3"/>
          <a:srcRect l="16583" r="16583"/>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4250" r="1425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设计角色扮演活动，让学生在模拟真实场景中运用听力技巧进行交流和沟通，提高学生的实际应用能力。</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角色扮演</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听力实践活动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a:noFill/>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口语表达能力提升</a:t>
            </a:r>
            <a:endParaRPr lang="en-US" sz="1100"/>
          </a:p>
        </p:txBody>
      </p:sp>
      <p:sp>
        <p:nvSpPr>
          <p:cNvPr id="3" name="TextBox 3"/>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通过模仿、跟读等方式，帮助学生掌握正确的发音、语调和语音节奏。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语音训练</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2000" b="12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词汇积累</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8958" r="189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句型操练</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引导学生积极积累常用词汇和短语，扩大词汇量，提高表达的准确性和丰富性。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通过大量的句型操练，使学生熟练掌握各种常用句型和表达方式，提高口语表达的流畅性和自然度。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口语技能训练</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培养学生运用语言进行交际的能力，包括开场白、结束语、话题转换等技巧。</a:t>
            </a:r>
          </a:p>
        </p:txBody>
      </p:sp>
      <p:pic>
        <p:nvPicPr>
          <p:cNvPr id="4" name="Picture 4"/>
          <p:cNvPicPr>
            <a:picLocks noChangeAspect="1"/>
          </p:cNvPicPr>
          <p:nvPr/>
        </p:nvPicPr>
        <p:blipFill>
          <a:blip r:embed="rId2"/>
          <a:srcRect l="12500" r="125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7083" r="1708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交际策略</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指导学生如何应对口语表达中的困难，如遇到生词、语法错误等情况时的应对策略。</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应对策略</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鼓励学生通过小组合作、角色扮演等方式进行口语练习，提高口语表达的互动性和趣味性。</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合作策略</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口语表达策略</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l="-100" r="-100"/>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辩论比赛</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组织学生参加辩论比赛，提高学生的思维敏捷性和口头表达能力。</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课堂演讲</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安排学生在课堂上进行演讲，可以是命题演讲或自由发挥，培养学生的自信心和演讲能力。</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外语角活动</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定期举办外语角活动，为学生提供与母语为外语的人士交流的机会，提高学生的口语交际能力。</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3875" r="1387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7000" r="1700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21500" r="21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口语实践活动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https://d.book118.com/117153005033006041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2024-09-13T22:05:39.976</cp:lastPrinted>
  <dcterms:created xsi:type="dcterms:W3CDTF">2024-09-13T14:05:39Z</dcterms:created>
  <dcterms:modified xsi:type="dcterms:W3CDTF">2024-09-13T14:05:42Z</dcterms:modified>
</cp:coreProperties>
</file>