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9114B407-4AD8-44E4-A1D9-84F9A3BE836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3FD2338-D002-49FC-BE23-876148DB52C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A4E26CB-C55C-41B2-8E0F-BF5F5A0B639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369A96-1A59-4FA8-AD47-8D1522DEDC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FFA6A65E-8121-4B84-A69C-6FA392D8550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7E27B631-5655-46A2-9ECB-40DB3A23DAC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61F2DB6-AE21-48DF-B139-129DE8177A2C}"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1BDFBA6-460D-4D28-A520-7CB66EE34CC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BC2E6A-4844-4F1C-95E1-56DC8E44CE7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88BBE29-1761-42BA-8BDA-335E98F346E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C9F7CAF-1062-4F7F-B1F7-23C456BE33E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17153120064006035"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78406" y="2998000"/>
            <a:ext cx="2059305" cy="4819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lt2">
                    <a:alpha val="100000"/>
                  </a:schemeClr>
                </a:solidFill>
                <a:latin typeface="Microsoft Yahei"/>
                <a:ea typeface="Microsoft Yahei"/>
                <a:cs typeface="Microsoft Yahei"/>
              </a:rPr>
              <a:t>汇报人：XX</a:t>
            </a:r>
          </a:p>
        </p:txBody>
      </p:sp>
      <p:sp>
        <p:nvSpPr>
          <p:cNvPr id="3" name="TextBox 3"/>
          <p:cNvSpPr txBox="1"/>
          <p:nvPr/>
        </p:nvSpPr>
        <p:spPr>
          <a:xfrm>
            <a:off x="3298591" y="2998000"/>
            <a:ext cx="2086078" cy="53426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375"/>
              </a:spcBef>
            </a:pPr>
            <a:r>
              <a:rPr lang="en-US" sz="2025">
                <a:solidFill>
                  <a:schemeClr val="accent1">
                    <a:alpha val="100000"/>
                  </a:schemeClr>
                </a:solidFill>
                <a:latin typeface="Microsoft Yahei"/>
                <a:ea typeface="Microsoft Yahei"/>
                <a:cs typeface="Microsoft Yahei"/>
              </a:rPr>
              <a:t>2024-01-26</a:t>
            </a:r>
          </a:p>
        </p:txBody>
      </p:sp>
      <p:sp>
        <p:nvSpPr>
          <p:cNvPr id="4" name="TextBox 4"/>
          <p:cNvSpPr txBox="1"/>
          <p:nvPr/>
        </p:nvSpPr>
        <p:spPr>
          <a:xfrm>
            <a:off x="763747" y="997750"/>
            <a:ext cx="6503541" cy="2000250"/>
          </a:xfrm>
          <a:prstGeom prst="rect">
            <a:avLst/>
          </a:prstGeom>
        </p:spPr>
        <p:txBody>
          <a:bodyPr vert="horz" wrap="square" lIns="114300" tIns="57150" rIns="114300" bIns="5715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0"/>
              </a:spcBef>
            </a:pPr>
            <a:r>
              <a:rPr lang="en-US" sz="5400" b="1">
                <a:solidFill>
                  <a:schemeClr val="dk1">
                    <a:alpha val="100000"/>
                  </a:schemeClr>
                </a:solidFill>
                <a:latin typeface="Microsoft Yahei"/>
                <a:ea typeface="Microsoft Yahei"/>
                <a:cs typeface="Microsoft Yahei"/>
              </a:rPr>
              <a:t>化学品管理中的委托加工与合同管理</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544858" y="364824"/>
            <a:ext cx="2792730" cy="1005840"/>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5400" b="1">
                <a:solidFill>
                  <a:schemeClr val="dk1">
                    <a:alpha val="100000"/>
                  </a:schemeClr>
                </a:solidFill>
                <a:latin typeface="Microsoft Yahei"/>
                <a:ea typeface="Microsoft Yahei"/>
                <a:cs typeface="Microsoft Yahei"/>
              </a:rPr>
              <a:t>目录</a:t>
            </a:r>
          </a:p>
        </p:txBody>
      </p:sp>
      <p:sp>
        <p:nvSpPr>
          <p:cNvPr id="4" name="TextBox 4"/>
          <p:cNvSpPr txBox="1"/>
          <p:nvPr/>
        </p:nvSpPr>
        <p:spPr>
          <a:xfrm>
            <a:off x="628470" y="1110632"/>
            <a:ext cx="2792730" cy="501015"/>
          </a:xfrm>
          <a:prstGeom prst="rect">
            <a:avLst/>
          </a:prstGeom>
        </p:spPr>
        <p:txBody>
          <a:bodyPr vert="horz" wrap="square" lIns="91440" tIns="45720" rIns="91440" bIns="4572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2400" b="1">
                <a:solidFill>
                  <a:schemeClr val="lt2">
                    <a:alpha val="100000"/>
                  </a:schemeClr>
                </a:solidFill>
                <a:latin typeface="Microsoft Yahei"/>
                <a:ea typeface="Microsoft Yahei"/>
                <a:cs typeface="Microsoft Yahei"/>
              </a:rPr>
              <a:t>CONTENTS</a:t>
            </a:r>
          </a:p>
        </p:txBody>
      </p:sp>
      <p:sp>
        <p:nvSpPr>
          <p:cNvPr id="5" name="TextBox 5"/>
          <p:cNvSpPr txBox="1"/>
          <p:nvPr/>
        </p:nvSpPr>
        <p:spPr>
          <a:xfrm>
            <a:off x="1281479" y="1669445"/>
            <a:ext cx="5811370" cy="433728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委托加工概述</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化学品委托加工流程</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化学品委托加工中的风险管理</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化学品委托加工合同管理要点</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化学品委托加工中的质量控制与监管</a:t>
            </a:r>
          </a:p>
          <a:p>
            <a:pPr marL="203200" lvl="0" indent="-203200" algn="l">
              <a:lnSpc>
                <a:spcPct val="120000"/>
              </a:lnSpc>
              <a:spcBef>
                <a:spcPts val="375"/>
              </a:spcBef>
              <a:buFont typeface="Arial"/>
              <a:buChar char="•"/>
            </a:pPr>
            <a:r>
              <a:rPr lang="en-US" sz="2400">
                <a:solidFill>
                  <a:schemeClr val="dk1">
                    <a:alpha val="100000"/>
                  </a:schemeClr>
                </a:solidFill>
                <a:latin typeface="Microsoft Yahei"/>
                <a:ea typeface="Microsoft Yahei"/>
                <a:cs typeface="Microsoft Yahei"/>
              </a:rPr>
              <a:t>总结与展望</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8025" b="1">
                <a:solidFill>
                  <a:schemeClr val="accent1">
                    <a:alpha val="100000"/>
                  </a:schemeClr>
                </a:solidFill>
                <a:latin typeface="Microsoft Yahei"/>
                <a:ea typeface="Microsoft Yahei"/>
                <a:cs typeface="Microsoft Yahei"/>
              </a:rPr>
              <a:t>01</a:t>
            </a:r>
          </a:p>
        </p:txBody>
      </p:sp>
      <p:sp>
        <p:nvSpPr>
          <p:cNvPr id="3" name="TextBox 3"/>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委托加工概述</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359" b="13359"/>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委托加工是指企业将生产过程中的某个或多个环节交由其他企业完成，以降低成本、提高效率或获取专业技术支持。</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委托加工的特点包括：专业化分工、降低成本、提高生产效率、资源共享等。</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headEnd type="oval"/>
            <a:tailEnd type="none"/>
          </a:ln>
        </p:spPr>
      </p:cxnSp>
      <p:sp>
        <p:nvSpPr>
          <p:cNvPr id="4" name="TextBox 4"/>
          <p:cNvSpPr txBox="1"/>
          <p:nvPr/>
        </p:nvSpPr>
        <p:spPr>
          <a:xfrm>
            <a:off x="695570" y="1775671"/>
            <a:ext cx="3353958" cy="93345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实现资源优化配置</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通过委托加工，化学品企业可以将生产环节中的非核心业务外包，专注于核心业务的发展，实现资源优化配置。</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headEnd type="oval"/>
            <a:tailEnd type="none"/>
          </a:ln>
        </p:spPr>
      </p:cxnSp>
      <p:sp>
        <p:nvSpPr>
          <p:cNvPr id="8" name="TextBox 8"/>
          <p:cNvSpPr txBox="1"/>
          <p:nvPr/>
        </p:nvSpPr>
        <p:spPr>
          <a:xfrm>
            <a:off x="4489344" y="1899496"/>
            <a:ext cx="3368604" cy="68580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降低生产成本</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委托加工可以利用承包企业的专业化优势和规模经济效应，降低生产成本，提高产品质量。</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headEnd type="oval"/>
            <a:tailEnd type="none"/>
          </a:ln>
        </p:spPr>
      </p:cxnSp>
      <p:sp>
        <p:nvSpPr>
          <p:cNvPr id="12" name="TextBox 12"/>
          <p:cNvSpPr txBox="1"/>
          <p:nvPr/>
        </p:nvSpPr>
        <p:spPr>
          <a:xfrm>
            <a:off x="8244774" y="1751287"/>
            <a:ext cx="3353753" cy="933450"/>
          </a:xfrm>
          <a:prstGeom prst="rect">
            <a:avLst/>
          </a:prstGeom>
        </p:spPr>
        <p:txBody>
          <a:bodyPr vert="horz" wrap="square" lIns="0" tIns="0" rIns="0" bIns="0"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应对市场变化</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化学品市场变化迅速，通过委托加工可以快速调整生产策略，适应市场需求的变化。</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委托加工在化学品管理中的重要性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0833" r="1083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1</a:t>
            </a:r>
          </a:p>
        </p:txBody>
      </p:sp>
      <p:sp>
        <p:nvSpPr>
          <p:cNvPr id="5" name="Freeform 5"/>
          <p:cNvSpPr/>
          <p:nvPr/>
        </p:nvSpPr>
        <p:spPr>
          <a:xfrm>
            <a:off x="539110" y="3205847"/>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2</a:t>
            </a:r>
          </a:p>
        </p:txBody>
      </p:sp>
      <p:sp>
        <p:nvSpPr>
          <p:cNvPr id="7" name="Freeform 7"/>
          <p:cNvSpPr/>
          <p:nvPr/>
        </p:nvSpPr>
        <p:spPr>
          <a:xfrm>
            <a:off x="539110" y="4984278"/>
            <a:ext cx="1511760" cy="1373901"/>
          </a:xfrm>
          <a:custGeom>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5775" b="1">
                <a:solidFill>
                  <a:srgbClr val="FFFFFF">
                    <a:alpha val="100000"/>
                  </a:srgbClr>
                </a:solidFill>
                <a:latin typeface="Microsoft Yahei"/>
                <a:ea typeface="Microsoft Yahei"/>
                <a:cs typeface="Microsoft Yahei"/>
              </a:rPr>
              <a:t>3</a:t>
            </a: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委托加工涉及双方企业的权益和责任，必须通过合同明确双方的权利和义务，确保合作的顺利进行。</a:t>
            </a: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合同是委托加工的基础</a:t>
            </a: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合同管理包括合同的签订、履行、变更和解除等环节，是保障委托加工顺利实施的重要手段。</a:t>
            </a: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合同管理保障委托加工的实施</a:t>
            </a: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合同管理水平的提高有助于委托加工的顺利进行，而委托加工的实践经验也有助于完善合同管理制度。</a:t>
            </a: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合同管理与委托加工相互促进</a:t>
            </a: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委托加工与合同管理的关系</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8025" b="1">
                <a:solidFill>
                  <a:schemeClr val="accent1">
                    <a:alpha val="100000"/>
                  </a:schemeClr>
                </a:solidFill>
                <a:latin typeface="Microsoft Yahei"/>
                <a:ea typeface="Microsoft Yahei"/>
                <a:cs typeface="Microsoft Yahei"/>
              </a:rPr>
              <a:t>02</a:t>
            </a:r>
          </a:p>
        </p:txBody>
      </p:sp>
      <p:sp>
        <p:nvSpPr>
          <p:cNvPr id="3" name="TextBox 3"/>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化学品委托加工流程</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确定所需化学品的种类、数量、质量标准等具体要求。</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明确委托加工目标</a:t>
            </a:r>
          </a:p>
        </p:txBody>
      </p:sp>
      <p:pic>
        <p:nvPicPr>
          <p:cNvPr id="5" name="Picture 5"/>
          <p:cNvPicPr>
            <a:picLocks noChangeAspect="1"/>
          </p:cNvPicPr>
          <p:nvPr/>
        </p:nvPicPr>
        <p:blipFill>
          <a:blip r:embed="rId2"/>
          <a:srcRect l="8125" r="8125"/>
          <a:stretch>
            <a:fillRect/>
          </a:stretch>
        </p:blipFill>
        <p:spPr>
          <a:xfrm>
            <a:off x="6096000" y="1153983"/>
            <a:ext cx="5194483"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了解市场上相关化学品的价格、供应商资质、生产能力等信息。</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市场调研</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对委托加工过程中可能出现的风险进行预测和评估。</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风险评估</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需求分析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供应商资质审查</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核实供应商的营业执照、生产许可证等资质文件，确保其具备合法经营资格。</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生产能力评估</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考察供应商的生产设备、技术水平、质量管理体系等，确保其能够满足委托加工要求。</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信誉与业绩评价</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了解供应商的历史业绩、客户评价等，评估其信誉和可靠性。</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供应商选择</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16675" r="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合同执行</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按照合同约定，组织生产、检验、包装等环节的工作，确保委托加工顺利进行。</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合同条款协商</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明确双方的权利和义务，包括化学品的质量标准、交货期限、价格及付款方式等。</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合同签订</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在协商一致的基础上，签订正式的委托加工合同。</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合同签订与执行</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3792" b="13792"/>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产品验收</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对委托加工完成的化学品进行严格的检验和测试，确保其符合合同约定的质量标准。</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结算处理</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根据合同约定和验收结果，进行货款结算和尾款支付等操作。</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合同归档</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将委托加工合同及相关资料进行整理归档，以便后续查阅和管理。</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验收与结算</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084424" y="2462858"/>
            <a:ext cx="2009662" cy="1138956"/>
          </a:xfrm>
          <a:prstGeom prst="rect">
            <a:avLst/>
          </a:prstGeom>
        </p:spPr>
        <p:txBody>
          <a:bodyPr vert="horz"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en-US" sz="8025" b="1">
                <a:solidFill>
                  <a:schemeClr val="accent1">
                    <a:alpha val="100000"/>
                  </a:schemeClr>
                </a:solidFill>
                <a:latin typeface="Microsoft Yahei"/>
                <a:ea typeface="Microsoft Yahei"/>
                <a:cs typeface="Microsoft Yahei"/>
              </a:rPr>
              <a:t>03</a:t>
            </a:r>
          </a:p>
        </p:txBody>
      </p:sp>
      <p:sp>
        <p:nvSpPr>
          <p:cNvPr id="3" name="TextBox 3"/>
          <p:cNvSpPr txBox="1"/>
          <p:nvPr/>
        </p:nvSpPr>
        <p:spPr>
          <a:xfrm>
            <a:off x="3996198" y="2019814"/>
            <a:ext cx="6164285" cy="1951818"/>
          </a:xfrm>
          <a:prstGeom prst="rect">
            <a:avLst/>
          </a:prstGeom>
        </p:spPr>
        <p:txBody>
          <a:bodyPr vert="horz"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spcBef>
                <a:spcPct val="0"/>
              </a:spcBef>
            </a:pPr>
            <a:r>
              <a:rPr lang="en-US" sz="4500" b="1">
                <a:solidFill>
                  <a:schemeClr val="dk1">
                    <a:alpha val="100000"/>
                  </a:schemeClr>
                </a:solidFill>
                <a:latin typeface="Microsoft Yahei"/>
                <a:ea typeface="Microsoft Yahei"/>
                <a:cs typeface="Microsoft Yahei"/>
              </a:rPr>
              <a:t>化学品委托加工中的风险管理</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供应商资质审核</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核实供应商是否具备合法生产、经营资质，以及是否符合相关法规要求。</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供应商信誉评估</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调查供应商的历史业绩、市场口碑、客户反馈等信息，评估其信誉状况。</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供应商能力评估</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考察供应商的生产能力、技术水平、质量管理体系等，确保其能够满足委托加工要求。</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供应商风险识别与评估</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flipV="1">
            <a:off x="5226940" y="2711199"/>
            <a:ext cx="869059" cy="55646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3" name="Connector 3"/>
          <p:cNvCxnSpPr/>
          <p:nvPr/>
        </p:nvCxnSpPr>
        <p:spPr>
          <a:xfrm flipH="1">
            <a:off x="6085799" y="2787060"/>
            <a:ext cx="787048" cy="457877"/>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4" name="Connector 4"/>
          <p:cNvCxnSpPr/>
          <p:nvPr/>
        </p:nvCxnSpPr>
        <p:spPr>
          <a:xfrm flipH="1" flipV="1">
            <a:off x="6096000" y="3252176"/>
            <a:ext cx="0" cy="1146048"/>
          </a:xfrm>
          <a:prstGeom prst="line">
            <a:avLst/>
          </a:prstGeom>
          <a:ln w="1905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5" name="AutoShape 5"/>
          <p:cNvSpPr/>
          <p:nvPr/>
        </p:nvSpPr>
        <p:spPr>
          <a:xfrm>
            <a:off x="654974" y="1746676"/>
            <a:ext cx="4692565" cy="1777323"/>
          </a:xfrm>
          <a:prstGeom prst="snip1Rect">
            <a:avLst>
              <a:gd name="adj" fmla="val 25816"/>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897941"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仔细审查合同条款，确保其内容明确、具体、合法，并符合双方意愿。</a:t>
            </a:r>
          </a:p>
        </p:txBody>
      </p:sp>
      <p:sp>
        <p:nvSpPr>
          <p:cNvPr id="7" name="TextBox 7"/>
          <p:cNvSpPr txBox="1"/>
          <p:nvPr/>
        </p:nvSpPr>
        <p:spPr>
          <a:xfrm>
            <a:off x="897941" y="1951443"/>
            <a:ext cx="3851172"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合同条款审查</a:t>
            </a:r>
          </a:p>
        </p:txBody>
      </p:sp>
      <p:sp>
        <p:nvSpPr>
          <p:cNvPr id="8" name="AutoShape 8"/>
          <p:cNvSpPr/>
          <p:nvPr/>
        </p:nvSpPr>
        <p:spPr>
          <a:xfrm>
            <a:off x="5575257" y="2695566"/>
            <a:ext cx="1041485" cy="1064453"/>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692637" y="2815534"/>
            <a:ext cx="806727" cy="82451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10800000">
            <a:off x="5065769" y="1746676"/>
            <a:ext cx="281771" cy="281771"/>
          </a:xfrm>
          <a:prstGeom prst="r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62010" y="1746676"/>
            <a:ext cx="4692565" cy="1777323"/>
          </a:xfrm>
          <a:prstGeom prst="snip1Rect">
            <a:avLst>
              <a:gd name="adj" fmla="val 25816"/>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rot="10800000">
            <a:off x="11272804" y="1746676"/>
            <a:ext cx="281771" cy="281771"/>
          </a:xfrm>
          <a:prstGeom prst="r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2304288" y="4201903"/>
            <a:ext cx="7583424" cy="1744811"/>
          </a:xfrm>
          <a:prstGeom prst="snip1Rect">
            <a:avLst>
              <a:gd name="adj" fmla="val 25374"/>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rot="10800000">
            <a:off x="9605942" y="4201903"/>
            <a:ext cx="281771" cy="281771"/>
          </a:xfrm>
          <a:prstGeom prst="rtTriangle">
            <a:avLst/>
          </a:prstGeom>
          <a:solidFill>
            <a:schemeClr val="accent2">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7096195" y="2525610"/>
            <a:ext cx="4199811"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评估合同双方是否具备履行合同的能力，包括资金、技术、人员等方面的保障。</a:t>
            </a:r>
          </a:p>
        </p:txBody>
      </p:sp>
      <p:sp>
        <p:nvSpPr>
          <p:cNvPr id="16" name="TextBox 16"/>
          <p:cNvSpPr txBox="1"/>
          <p:nvPr/>
        </p:nvSpPr>
        <p:spPr>
          <a:xfrm>
            <a:off x="7096195" y="1966682"/>
            <a:ext cx="3948708"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合同履行能力评估</a:t>
            </a:r>
          </a:p>
        </p:txBody>
      </p:sp>
      <p:sp>
        <p:nvSpPr>
          <p:cNvPr id="17" name="TextBox 17"/>
          <p:cNvSpPr txBox="1"/>
          <p:nvPr/>
        </p:nvSpPr>
        <p:spPr>
          <a:xfrm>
            <a:off x="2571608" y="4965724"/>
            <a:ext cx="68766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rgbClr val="FFFFFF">
                    <a:alpha val="100000"/>
                  </a:srgbClr>
                </a:solidFill>
                <a:latin typeface="Microsoft Yahei"/>
                <a:ea typeface="Microsoft Yahei"/>
                <a:cs typeface="Microsoft Yahei"/>
              </a:rPr>
              <a:t>分析合同执行过程中可能出现的风险和问题，制定相应的应对措施。</a:t>
            </a:r>
          </a:p>
        </p:txBody>
      </p:sp>
      <p:sp>
        <p:nvSpPr>
          <p:cNvPr id="18" name="TextBox 18"/>
          <p:cNvSpPr txBox="1"/>
          <p:nvPr/>
        </p:nvSpPr>
        <p:spPr>
          <a:xfrm>
            <a:off x="2571608" y="4415940"/>
            <a:ext cx="4371364" cy="51930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100" b="1">
                <a:solidFill>
                  <a:srgbClr val="FFFFFF">
                    <a:alpha val="100000"/>
                  </a:srgbClr>
                </a:solidFill>
                <a:latin typeface="Microsoft Yahei"/>
                <a:ea typeface="Microsoft Yahei"/>
                <a:cs typeface="Microsoft Yahei"/>
              </a:rPr>
              <a:t>合同风险预测</a:t>
            </a:r>
          </a:p>
        </p:txBody>
      </p:sp>
      <p:sp>
        <p:nvSpPr>
          <p:cNvPr id="19" name="Freeform 19"/>
          <p:cNvSpPr/>
          <p:nvPr/>
        </p:nvSpPr>
        <p:spPr>
          <a:xfrm>
            <a:off x="5885368" y="3029673"/>
            <a:ext cx="396240" cy="420624"/>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合同风险识别与评估</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风险降低措施</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对于无法完全规避的风险，采取降低风险的措施，如加强质量抽检、提高合同条款的明确性等。</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风险转移措施</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通过购买保险、与供应商签订质量保证协议等方式，将部分风险转移给第三方。</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风险规避措施</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针对识别出的高风险因素，制定规避策略，如选择更可靠的供应商、采用更安全的生产工艺等。</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风险应对措施制定</a:t>
              </a:r>
            </a:p>
          </p:txBody>
        </p:sp>
      </p:gr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https://d.book118.com/117153120064006035</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FFBEF"/>
      </a:lt1>
      <a:dk2>
        <a:srgbClr val="351E00"/>
      </a:dk2>
      <a:lt2>
        <a:srgbClr val="FFFFFF"/>
      </a:lt2>
      <a:accent1>
        <a:srgbClr val="FF6D1B"/>
      </a:accent1>
      <a:accent2>
        <a:srgbClr val="FF9000"/>
      </a:accent2>
      <a:accent3>
        <a:srgbClr val="C76900"/>
      </a:accent3>
      <a:accent4>
        <a:srgbClr val="FF6E40"/>
      </a:accent4>
      <a:accent5>
        <a:srgbClr val="FF855E"/>
      </a:accent5>
      <a:accent6>
        <a:srgbClr val="B993D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93</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2024-09-09T22:05:11.350</cp:lastPrinted>
  <dcterms:created xsi:type="dcterms:W3CDTF">2024-09-09T14:05:11Z</dcterms:created>
  <dcterms:modified xsi:type="dcterms:W3CDTF">2024-09-09T14:05:13Z</dcterms:modified>
</cp:coreProperties>
</file>