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1FD0D86-0386-4C62-80CC-4D99D028550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F5B4AE-667A-422B-97BE-E6D6A4C65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C332F-8397-4EBA-8AB7-2B8A735A5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0ED158-FA95-49F0-9767-13082D548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4A3C09-9062-40FF-92D5-A427990447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0881E-F111-4C25-AF55-0AA51F34CC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3A6351-C82C-485D-AF04-15B29506B5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3BCD4B-2D0F-4782-9E59-884505864B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D667D-4050-4E2B-BD13-3AF21A8728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8FD62-1386-42B0-A225-78459449E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71D18-079C-488B-8658-9DFC13F0F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51A1D-BCC2-4397-BAC5-0B0FF2458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9DA647E-0686-41D8-ABD5-250C742D120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C3663DE-4ADA-433D-B475-5E163D25F49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5602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销售团队管理培训指南</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销售团队管理培训指南简介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销售团队管理的基础知识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销售团队管理的关键技能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销售团队管理的案例分析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销售团队管理培训的实施策略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销售团队管理培训总结与展望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销售团队管理培训指南简介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什么是销售团队管理培训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销售团队管理培训是为销售团队提供专业培训和指导，帮助他们提升销售技能和团队协作能力。其目的在于提高销售团队的绩效，提升公司的销售业绩。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为什么需要销售团队管理培训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销售团队是公司的推动力量，需要不断提升团队整体素质和竞争力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推动力量</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不断变化的市场和竞争环境需要销售团队保持敏锐的市场洞察和应变能力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市场变化</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增强凝聚力</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增强销售团队凝聚力和协作能力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应对挑战</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帮助销售团队更好地应对市场变化和挑战</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销售团队管理培训的益处</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提升绩效</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销售个人和团队绩效</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销售团队管理培训的目标</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增强销售团队的销售技能和销售方法</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销售技能和方法</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培养销售团队的团队协作和领导能力</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提升销售团队的沟通能力和客户关系管理</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沟通能力</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销售团队管理培训是提升销售团队整体素质和绩效的重要手段。通过持续的专业培训和指导，能够帮助销售团队更好地适应市场变化，提高竞争力，实现销售目标。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销售团队管理的基础知识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销售团队管理的定义</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销售团队管理是指对销售团队进行组织、计划、领导和控制的过程。其目的在于使销售团队更好地实现销售目标，提高销售绩效。对于团队管理者来说，理解和运用销售团队管理的原则至关重要。</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销售团队管理的原则</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明确销售目标和计划</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目标导向</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激发团队的工作热情和合作精神</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团队建设</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奖励和激励机制促进团队的绩效</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激励激励</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销售团队管理的要素</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的要素包括技能、知识和态度。团队成员需要具备良好的销售技能、沟通能力和谈判技巧。此外，掌握产品知识、市场信息和竞争对手分析也至关重要。在态度方面，积极进取的态度和客户至上的服务意识是成功的关键。</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客户需求的多样化</a:t>
            </a:r>
            <a:endParaRPr lang="en-US" sz="2200" b="0" strike="noStrike" spc="-1">
              <a:solidFill>
                <a:srgbClr val="000000"/>
              </a:solidFill>
              <a:latin typeface="Arial"/>
            </a:endParaRPr>
          </a:p>
        </p:txBody>
      </p:sp>
      <p:sp>
        <p:nvSpPr>
          <p:cNvPr id="14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不同客户有不同需求，团队管理者需要灵活应对，提供个性化服务。</a:t>
            </a:r>
            <a:endParaRPr lang="en-US" sz="1500" b="0" strike="noStrike" spc="-1">
              <a:solidFill>
                <a:srgbClr val="000000"/>
              </a:solidFill>
              <a:latin typeface="Arial"/>
            </a:endParaRPr>
          </a:p>
        </p:txBody>
      </p:sp>
      <p:sp>
        <p:nvSpPr>
          <p:cNvPr id="14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人员素质的提升</a:t>
            </a:r>
            <a:endParaRPr lang="en-US" sz="2200" b="0" strike="noStrike" spc="-1">
              <a:solidFill>
                <a:srgbClr val="000000"/>
              </a:solidFill>
              <a:latin typeface="Arial"/>
            </a:endParaRPr>
          </a:p>
        </p:txBody>
      </p:sp>
      <p:sp>
        <p:nvSpPr>
          <p:cNvPr id="14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持续提升团队成员的能力和素质，是团队管理者的重要任务。</a:t>
            </a:r>
            <a:endParaRPr lang="en-US" sz="1500" b="0" strike="noStrike" spc="-1">
              <a:solidFill>
                <a:srgbClr val="000000"/>
              </a:solidFill>
              <a:latin typeface="Arial"/>
            </a:endParaRPr>
          </a:p>
        </p:txBody>
      </p:sp>
      <p:sp>
        <p:nvSpPr>
          <p:cNvPr id="14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销售团队管理的挑战</a:t>
            </a:r>
            <a:endParaRPr lang="en-US" sz="3600" b="0" strike="noStrike" spc="-1">
              <a:solidFill>
                <a:schemeClr val="dk1"/>
              </a:solidFill>
              <a:latin typeface="Arial"/>
            </a:endParaRPr>
          </a:p>
        </p:txBody>
      </p:sp>
      <p:sp>
        <p:nvSpPr>
          <p:cNvPr id="14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市场环境的变化</a:t>
            </a:r>
            <a:endParaRPr lang="en-US" sz="2200" b="0" strike="noStrike" spc="-1">
              <a:solidFill>
                <a:srgbClr val="000000"/>
              </a:solidFill>
              <a:latin typeface="Arial"/>
            </a:endParaRPr>
          </a:p>
        </p:txBody>
      </p:sp>
      <p:sp>
        <p:nvSpPr>
          <p:cNvPr id="15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随着市场的不断变化，团队管理者需要及时调整策略和应对措施。</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关于销售团队管理</a:t>
            </a:r>
            <a:endParaRPr lang="en-US" sz="3600" b="0" strike="noStrike" spc="-1">
              <a:solidFill>
                <a:schemeClr val="dk1"/>
              </a:solidFill>
              <a:latin typeface="Arial"/>
            </a:endParaRPr>
          </a:p>
        </p:txBody>
      </p:sp>
      <p:sp>
        <p:nvSpPr>
          <p:cNvPr id="15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制定有效的销售计划和目标</a:t>
            </a:r>
            <a:endParaRPr lang="en-US" sz="2000" b="0" strike="noStrike" spc="-1">
              <a:solidFill>
                <a:srgbClr val="000000"/>
              </a:solidFill>
              <a:latin typeface="Arial"/>
            </a:endParaRPr>
          </a:p>
        </p:txBody>
      </p:sp>
      <p:sp>
        <p:nvSpPr>
          <p:cNvPr id="15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提升销售绩效</a:t>
            </a:r>
            <a:endParaRPr lang="en-US" sz="3000" b="0" strike="noStrike" spc="-1">
              <a:solidFill>
                <a:srgbClr val="000000"/>
              </a:solidFill>
              <a:latin typeface="Arial"/>
            </a:endParaRPr>
          </a:p>
        </p:txBody>
      </p:sp>
      <p:sp>
        <p:nvSpPr>
          <p:cNvPr id="15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培训团队成员，提升专业技能</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持续学习成长</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建立激励机制，激发团队的工作热情</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激励团队成员</a:t>
            </a:r>
            <a:endParaRPr lang="en-US" sz="3000" b="0" strike="noStrike" spc="-1">
              <a:solidFill>
                <a:srgbClr val="000000"/>
              </a:solidFill>
              <a:latin typeface="Arial"/>
            </a:endParaRPr>
          </a:p>
        </p:txBody>
      </p:sp>
      <p:sp>
        <p:nvSpPr>
          <p:cNvPr id="16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销售团队管理的关键技能</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销售团队激励技巧</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了激发销售团队的工作热情和积极性，管理者需要设定明确的销售目标，并建立相应的激励机制。此外，建立健全的绩效考核体系，及时奖励表彰优秀销售人员，还要培养团队精神，开展团建活动，增强团队凝聚力和向心力。</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销售团队协作能力</a:t>
            </a:r>
            <a:endParaRPr lang="en-US" sz="3600" b="0" strike="noStrike" spc="-1">
              <a:solidFill>
                <a:schemeClr val="dk1"/>
              </a:solidFill>
              <a:latin typeface="Arial"/>
            </a:endParaRPr>
          </a:p>
        </p:txBody>
      </p:sp>
      <p:sp>
        <p:nvSpPr>
          <p:cNvPr id="16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促进信息共享和团队合作</a:t>
            </a:r>
            <a:endParaRPr lang="en-US" sz="2000" b="0" strike="noStrike" spc="-1">
              <a:solidFill>
                <a:srgbClr val="000000"/>
              </a:solidFill>
              <a:latin typeface="Arial"/>
            </a:endParaRPr>
          </a:p>
        </p:txBody>
      </p:sp>
      <p:sp>
        <p:nvSpPr>
          <p:cNvPr id="16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建立团队协作意识</a:t>
            </a:r>
            <a:endParaRPr lang="en-US" sz="3000" b="0" strike="noStrike" spc="-1">
              <a:solidFill>
                <a:srgbClr val="000000"/>
              </a:solidFill>
              <a:latin typeface="Arial"/>
            </a:endParaRPr>
          </a:p>
        </p:txBody>
      </p:sp>
      <p:sp>
        <p:nvSpPr>
          <p:cNvPr id="16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解决团队内部矛盾和问题</a:t>
            </a:r>
            <a:endParaRPr lang="en-US" sz="2000" b="0" strike="noStrike" spc="-1">
              <a:solidFill>
                <a:srgbClr val="000000"/>
              </a:solidFill>
              <a:latin typeface="Arial"/>
            </a:endParaRPr>
          </a:p>
        </p:txBody>
      </p:sp>
      <p:sp>
        <p:nvSpPr>
          <p:cNvPr id="17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培养团队沟通能力</a:t>
            </a:r>
            <a:endParaRPr lang="en-US" sz="3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规范任务分工方案</a:t>
            </a:r>
            <a:endParaRPr lang="en-US" sz="2000" b="0" strike="noStrike" spc="-1">
              <a:solidFill>
                <a:srgbClr val="000000"/>
              </a:solidFill>
              <a:latin typeface="Arial"/>
            </a:endParaRPr>
          </a:p>
        </p:txBody>
      </p:sp>
      <p:sp>
        <p:nvSpPr>
          <p:cNvPr id="17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制定有效的工作流程</a:t>
            </a:r>
            <a:endParaRPr lang="en-US" sz="3000" b="0" strike="noStrike" spc="-1">
              <a:solidFill>
                <a:srgbClr val="000000"/>
              </a:solidFill>
              <a:latin typeface="Arial"/>
            </a:endParaRPr>
          </a:p>
        </p:txBody>
      </p:sp>
      <p:sp>
        <p:nvSpPr>
          <p:cNvPr id="17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销售团队领导技能</a:t>
            </a:r>
            <a:endParaRPr lang="en-US" sz="3600" b="0" strike="noStrike" spc="-1">
              <a:solidFill>
                <a:schemeClr val="dk1"/>
              </a:solidFill>
              <a:latin typeface="Arial"/>
            </a:endParaRPr>
          </a:p>
        </p:txBody>
      </p:sp>
      <p:sp>
        <p:nvSpPr>
          <p:cNvPr id="17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a:t>
            </a:r>
            <a:endParaRPr lang="en-US" sz="1500" b="0" strike="noStrike" spc="-1">
              <a:solidFill>
                <a:srgbClr val="000000"/>
              </a:solidFill>
              <a:latin typeface="Arial"/>
            </a:endParaRPr>
          </a:p>
        </p:txBody>
      </p:sp>
      <p:sp>
        <p:nvSpPr>
          <p:cNvPr id="17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建立权威形象</a:t>
            </a:r>
            <a:endParaRPr lang="en-US" sz="2200" b="0" strike="noStrike" spc="-1">
              <a:solidFill>
                <a:srgbClr val="000000"/>
              </a:solidFill>
              <a:latin typeface="Arial"/>
            </a:endParaRPr>
          </a:p>
        </p:txBody>
      </p:sp>
      <p:sp>
        <p:nvSpPr>
          <p:cNvPr id="17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关注团队成员的需求和反馈</a:t>
            </a:r>
            <a:endParaRPr lang="en-US" sz="1500" b="0" strike="noStrike" spc="-1">
              <a:solidFill>
                <a:srgbClr val="000000"/>
              </a:solidFill>
              <a:latin typeface="Arial"/>
            </a:endParaRPr>
          </a:p>
        </p:txBody>
      </p:sp>
      <p:sp>
        <p:nvSpPr>
          <p:cNvPr id="18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善于倾听</a:t>
            </a:r>
            <a:endParaRPr lang="en-US" sz="2200" b="0" strike="noStrike" spc="-1">
              <a:solidFill>
                <a:srgbClr val="000000"/>
              </a:solidFill>
              <a:latin typeface="Arial"/>
            </a:endParaRPr>
          </a:p>
        </p:txBody>
      </p:sp>
      <p:sp>
        <p:nvSpPr>
          <p:cNvPr id="18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灵活应对各种挑战</a:t>
            </a:r>
            <a:endParaRPr lang="en-US" sz="1500" b="0" strike="noStrike" spc="-1">
              <a:solidFill>
                <a:srgbClr val="000000"/>
              </a:solidFill>
              <a:latin typeface="Arial"/>
            </a:endParaRPr>
          </a:p>
        </p:txBody>
      </p:sp>
      <p:sp>
        <p:nvSpPr>
          <p:cNvPr id="18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具备危机处理能力</a:t>
            </a:r>
            <a:endParaRPr lang="en-US" sz="2200" b="0" strike="noStrike" spc="-1">
              <a:solidFill>
                <a:srgbClr val="000000"/>
              </a:solidFill>
              <a:latin typeface="Arial"/>
            </a:endParaRPr>
          </a:p>
        </p:txBody>
      </p:sp>
      <p:sp>
        <p:nvSpPr>
          <p:cNvPr id="18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销售团队管理的有效方法</a:t>
            </a:r>
            <a:endParaRPr lang="en-US" sz="3500" b="0" strike="noStrike" spc="-1">
              <a:solidFill>
                <a:srgbClr val="000000"/>
              </a:solidFill>
              <a:latin typeface="Arial"/>
            </a:endParaRPr>
          </a:p>
        </p:txBody>
      </p:sp>
      <p:sp>
        <p:nvSpPr>
          <p:cNvPr id="18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有效的销售团队管理需要制定明确的销售计划和策略，定期组织销售培训和团队建设活动，同时建立有效的销售数据分析和监控机制，及时调整策略和方法，确保团队的高效运作与业绩提升。</a:t>
            </a:r>
            <a:endParaRPr lang="en-US" sz="25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销售团队协作能力</a:t>
            </a:r>
            <a:endParaRPr lang="en-US" sz="2200" b="0" strike="noStrike" spc="-1">
              <a:solidFill>
                <a:srgbClr val="000000"/>
              </a:solidFill>
              <a:latin typeface="Arial"/>
            </a:endParaRPr>
          </a:p>
        </p:txBody>
      </p:sp>
      <p:sp>
        <p:nvSpPr>
          <p:cNvPr id="19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建立团队协作意识，促进信息共享和团队合作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制定有效的工作流程和任务分工方案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培养团队沟通能力，解决团队内部矛盾和问题</a:t>
            </a:r>
            <a:endParaRPr lang="en-US" sz="1500" b="0" strike="noStrike" spc="-1">
              <a:solidFill>
                <a:srgbClr val="000000"/>
              </a:solidFill>
              <a:latin typeface="Arial"/>
            </a:endParaRPr>
          </a:p>
        </p:txBody>
      </p:sp>
      <p:sp>
        <p:nvSpPr>
          <p:cNvPr id="1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销售团队领导技能</a:t>
            </a:r>
            <a:endParaRPr lang="en-US" sz="2200" b="0" strike="noStrike" spc="-1">
              <a:solidFill>
                <a:srgbClr val="000000"/>
              </a:solidFill>
              <a:latin typeface="Arial"/>
            </a:endParaRPr>
          </a:p>
        </p:txBody>
      </p:sp>
      <p:sp>
        <p:nvSpPr>
          <p:cNvPr id="19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建立权威形象，激励团队成员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善于倾听，关注团队成员的需求和反馈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具备危机处理和决策能力</a:t>
            </a:r>
            <a:endParaRPr lang="en-US" sz="1500" b="0" strike="noStrike" spc="-1">
              <a:solidFill>
                <a:srgbClr val="000000"/>
              </a:solidFill>
              <a:latin typeface="Arial"/>
            </a:endParaRPr>
          </a:p>
        </p:txBody>
      </p:sp>
      <p:sp>
        <p:nvSpPr>
          <p:cNvPr id="1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销售团队管理的有效方法</a:t>
            </a:r>
            <a:endParaRPr lang="en-US" sz="2200" b="0" strike="noStrike" spc="-1">
              <a:solidFill>
                <a:srgbClr val="000000"/>
              </a:solidFill>
              <a:latin typeface="Arial"/>
            </a:endParaRPr>
          </a:p>
        </p:txBody>
      </p:sp>
      <p:sp>
        <p:nvSpPr>
          <p:cNvPr id="19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制定明确的销售计划和策略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定期组织销售培训和团队建设活动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建立有效的销售数据分析和监控机制</a:t>
            </a:r>
            <a:endParaRPr lang="en-US" sz="1500" b="0" strike="noStrike" spc="-1">
              <a:solidFill>
                <a:srgbClr val="000000"/>
              </a:solidFill>
              <a:latin typeface="Arial"/>
            </a:endParaRPr>
          </a:p>
        </p:txBody>
      </p:sp>
      <p:sp>
        <p:nvSpPr>
          <p:cNvPr id="19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销售团队管理的关键技能总结</a:t>
            </a:r>
            <a:endParaRPr lang="en-US" sz="3600" b="0" strike="noStrike" spc="-1">
              <a:solidFill>
                <a:schemeClr val="dk1"/>
              </a:solidFill>
              <a:latin typeface="Arial"/>
            </a:endParaRPr>
          </a:p>
        </p:txBody>
      </p:sp>
      <p:sp>
        <p:nvSpPr>
          <p:cNvPr id="1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销售团队激励技巧</a:t>
            </a:r>
            <a:endParaRPr lang="en-US" sz="2200" b="0" strike="noStrike" spc="-1">
              <a:solidFill>
                <a:srgbClr val="000000"/>
              </a:solidFill>
              <a:latin typeface="Arial"/>
            </a:endParaRPr>
          </a:p>
        </p:txBody>
      </p:sp>
      <p:sp>
        <p:nvSpPr>
          <p:cNvPr id="20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设定明确的销售目标和激励机制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建立绩效考核体系，奖励表彰优秀销售人员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培养团队精神，开展团建活动</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https://d.book118.com/117156022011006055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销售团队管理培训指南</vt:lpstr>
      <vt:lpstr>目录</vt:lpstr>
      <vt:lpstr>第1章 销售团队管理培训指南简介</vt:lpstr>
      <vt:lpstr> </vt:lpstr>
      <vt:lpstr>为什么需要销售团队管理培训</vt:lpstr>
      <vt:lpstr>销售团队管理培训的益处</vt:lpstr>
      <vt:lpstr>销售团队管理培训的目标</vt:lpstr>
      <vt:lpstr>结语</vt:lpstr>
      <vt:lpstr>第2章 销售团队管理的基础知识</vt:lpstr>
      <vt:lpstr> </vt:lpstr>
      <vt:lpstr>销售团队管理的原则</vt:lpstr>
      <vt:lpstr> </vt:lpstr>
      <vt:lpstr>销售团队管理的挑战</vt:lpstr>
      <vt:lpstr>关于销售团队管理</vt:lpstr>
      <vt:lpstr>第3章 销售团队管理的关键技能</vt:lpstr>
      <vt:lpstr>销售团队激励技巧</vt:lpstr>
      <vt:lpstr>销售团队协作能力</vt:lpstr>
      <vt:lpstr>销售团队领导技能</vt:lpstr>
      <vt:lpstr> </vt:lpstr>
      <vt:lpstr>销售团队管理的关键技能总结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2024-09-29T14:37:17.745</cp:lastPrinted>
  <dcterms:created xsi:type="dcterms:W3CDTF">2024-09-29T06:37:17Z</dcterms:created>
  <dcterms:modified xsi:type="dcterms:W3CDTF">2024-09-29T06:37:19Z</dcterms:modified>
</cp:coreProperties>
</file>