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DA189E-6515-45A6-BC57-551FAE8F18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3D48DF-94EE-4089-BE3B-BCB1C5A19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52D1CB-E6B0-40C2-BD90-8F4B6BA70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B3261A-4C85-4D51-859D-125C251473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128B00-327F-4BE8-9ADA-EC2E48C736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FB2B40-ADB5-49B2-87B2-5D0A341FE9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E0E5C3-D18C-4E78-A3DA-62C4363670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7185C9-65A4-4444-B51B-B82DDA8A88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5879A9-843A-4C87-8522-EA594D7044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1EF31E-58A0-4063-B2CE-D6B44878BD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C010C5-AB37-4720-89E5-B61CD6CB3F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6411503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《克服厌学情绪》ppt课件</a:t>
            </a:r>
            <a:endParaRPr lang="en-US" sz="1100"/>
          </a:p>
        </p:txBody>
      </p:sp>
      <p:grpSp>
        <p:nvGrpSpPr>
          <p:cNvPr id="3" name="Group 3"/>
          <p:cNvGrpSpPr/>
          <p:nvPr/>
        </p:nvGrpSpPr>
        <p:grpSpPr>
          <a:xfrm>
            <a:off x="2739291" y="3540703"/>
            <a:ext cx="6713418" cy="489827"/>
            <a:chOff x="2739291" y="3540703"/>
            <a:chExt cx="6713418" cy="489827"/>
          </a:xfrm>
        </p:grpSpPr>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厌学情绪的成因</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厌学情绪的影响</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克服厌学情绪的方法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案例分享</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厌学情绪的成因</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家庭氛围</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不和谐的家庭氛围可能导致孩子产生厌学情绪。例如，父母经常吵架或离异，会让孩子感到焦虑和无助，进而影响学习。</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家庭期望</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过高的家庭期望可能会让孩子感到无法达到，从而产生厌学情绪。家长应该根据孩子的实际情况和兴趣，合理设定学习目标。</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家庭经济条件</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家庭经济条件较差的孩子可能会因为担忧家庭经济状况而无法专注于学习，从而产生厌学情绪。</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家庭教育方式</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过于严格或过于宽松的家庭教育方式都可能导致孩子产生厌学情绪。严格的教育方式可能会让孩子感到压力过大，而过于宽松的教育方式则可能让孩子缺乏学习的动力和目标。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家庭因素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教育资源</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教育资源的不均衡分配可能会让孩子感到不公平，从而产生厌学情绪。学校应该尽力提供公平的教育资源，确保每个孩子都有平等的学习机会。</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学习压力</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过大的学习压力可能会让孩子感到无法承受，从而产生厌学情绪。学校应该合理安排学习任务，避免给孩子带来过大的压力。</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师生关系</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不和谐的师生关系可能会让孩子对学习失去兴趣，从而产生厌学情绪。教师应该关注孩子的情感需求，建立良好的师生关系。</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同学关系</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不友好的同学关系可能会让孩子感到孤独和无助，从而影响学习。学校应该营造良好的校园氛围，鼓励孩子积极参与集体活动。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482757"/>
            <a:ext cx="776002" cy="766477"/>
            <a:chOff x="5708618" y="1482757"/>
            <a:chExt cx="776002" cy="766477"/>
          </a:xfrm>
        </p:grpSpPr>
        <p:sp>
          <p:nvSpPr>
            <p:cNvPr id="3" name="TextBox 3"/>
            <p:cNvSpPr txBox="1"/>
            <p:nvPr/>
          </p:nvSpPr>
          <p:spPr>
            <a:xfrm>
              <a:off x="5708618" y="1482757"/>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alpha val="100000"/>
                    </a:schemeClr>
                  </a:solidFill>
                  <a:latin typeface="微软雅黑"/>
                  <a:ea typeface="微软雅黑"/>
                  <a:cs typeface="微软雅黑"/>
                </a:rPr>
                <a:t>输入</a:t>
              </a:r>
            </a:p>
            <a:p>
              <a:pPr algn="ctr">
                <a:lnSpc>
                  <a:spcPct val="80000"/>
                </a:lnSpc>
              </a:pPr>
              <a:r>
                <a:rPr lang="en-US" sz="2100">
                  <a:solidFill>
                    <a:schemeClr val="lt1">
                      <a:alpha val="100000"/>
                    </a:schemeClr>
                  </a:solidFill>
                  <a:latin typeface="微软雅黑"/>
                  <a:ea typeface="微软雅黑"/>
                  <a:cs typeface="微软雅黑"/>
                </a:rPr>
                <a:t>标题</a:t>
              </a:r>
            </a:p>
          </p:txBody>
        </p:sp>
      </p:grpSp>
      <p:grpSp>
        <p:nvGrpSpPr>
          <p:cNvPr id="4" name="Group 4"/>
          <p:cNvGrpSpPr/>
          <p:nvPr/>
        </p:nvGrpSpPr>
        <p:grpSpPr>
          <a:xfrm>
            <a:off x="5311711" y="2857500"/>
            <a:ext cx="1569720" cy="1569720"/>
            <a:chOff x="5311711" y="2857500"/>
            <a:chExt cx="1569720" cy="1569720"/>
          </a:xfrm>
        </p:grpSpPr>
        <p:sp>
          <p:nvSpPr>
            <p:cNvPr id="5" name="AutoShape 5"/>
            <p:cNvSpPr/>
            <p:nvPr/>
          </p:nvSpPr>
          <p:spPr>
            <a:xfrm>
              <a:off x="5311711" y="2857500"/>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08618" y="3289935"/>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7016823" y="3022761"/>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5424910" y="14653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471779" y="1727808"/>
            <a:ext cx="1249680" cy="7391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就业压力</a:t>
            </a:r>
          </a:p>
        </p:txBody>
      </p:sp>
      <p:sp>
        <p:nvSpPr>
          <p:cNvPr id="10" name="AutoShape 10"/>
          <p:cNvSpPr/>
          <p:nvPr/>
        </p:nvSpPr>
        <p:spPr>
          <a:xfrm>
            <a:off x="2976282" y="3010286"/>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535932"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社会价值观</a:t>
            </a:r>
          </a:p>
        </p:txBody>
      </p:sp>
      <p:sp>
        <p:nvSpPr>
          <p:cNvPr id="12" name="AutoShape 12"/>
          <p:cNvSpPr/>
          <p:nvPr/>
        </p:nvSpPr>
        <p:spPr>
          <a:xfrm rot="5400000">
            <a:off x="5426875" y="46038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
        <p:nvSpPr>
          <p:cNvPr id="35" name="TextBox 35"/>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社会对成功和成就的过分强调可能会让孩子感到焦虑和无助，从而产生厌学情绪。社会应该倡导多元化的价值观，鼓励孩子追求自己的兴趣和梦想。</a:t>
            </a:r>
          </a:p>
        </p:txBody>
      </p:sp>
      <p:sp>
        <p:nvSpPr>
          <p:cNvPr id="36" name="TextBox 36"/>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激烈的社会竞争可能会让孩子感到无法适应，从而产生厌学情绪。社会应该营造一个公平竞争的环境，鼓励孩子积极参与竞争。</a:t>
            </a:r>
          </a:p>
        </p:txBody>
      </p:sp>
      <p:sp>
        <p:nvSpPr>
          <p:cNvPr id="37" name="TextBox 37"/>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网络上的负面信息和不良诱惑可能会让孩子沉迷其中，从而影响学习。社会应该加强对网络环境的监管，为孩子提供一个健康的网络环境。</a:t>
            </a:r>
          </a:p>
        </p:txBody>
      </p:sp>
      <p:sp>
        <p:nvSpPr>
          <p:cNvPr id="38" name="TextBox 38"/>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过大的就业压力可能会让孩子对未来感到迷茫和无助，从而影响学习。社会应该提供更多的就业机会和职业指导，帮助孩子更好地规划未来。</a:t>
            </a:r>
          </a:p>
        </p:txBody>
      </p:sp>
      <p:sp>
        <p:nvSpPr>
          <p:cNvPr id="39" name="TextBox 39"/>
          <p:cNvSpPr txBox="1"/>
          <p:nvPr/>
        </p:nvSpPr>
        <p:spPr>
          <a:xfrm>
            <a:off x="5471779" y="4866009"/>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社会竞争</a:t>
            </a:r>
          </a:p>
        </p:txBody>
      </p:sp>
      <p:sp>
        <p:nvSpPr>
          <p:cNvPr id="40" name="TextBox 40"/>
          <p:cNvSpPr txBox="1"/>
          <p:nvPr/>
        </p:nvSpPr>
        <p:spPr>
          <a:xfrm>
            <a:off x="7502598"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网络环境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兴趣爱好</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孩子可能对某些学科或活动有特别的兴趣和天赋，而对其他学科或活动则缺乏兴趣和动力。家长和学校应该关注孩子的兴趣和天赋，鼓励孩子在自己擅长的领域发挥所长。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自我认知</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孩子可能对自己的能力和兴趣缺乏正确的认知，导致学习目标过高或过低，从而产生厌学情绪。家长和学校应该帮助孩子建立正确的自我认知，设定合理的学习目标。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心理问题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孩子可能存在心理问题，如焦虑、抑郁等，导致无法专注于学习，从而产生厌学情绪。家长和学校应该关注孩子的心理健康状况，及时寻求专业帮助。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厌学情绪的影响</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学业成绩下降</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长期厌学可能导致学生无法跟上课程进度，影响未来的升学和职业发展。</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厌学情绪会导致学生对学习失去兴趣，缺乏主动性和积极性，从而影响学业成绩。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心理健康问题</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厌学情绪可能引发焦虑、抑郁等心理健康问题，对学生的身心健康造成负面影响。</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厌学情绪还可能影响学生的自尊心和自信心，使他们难以建立积极的人际关系。</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167" r="1416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厌学情绪可能使学生对学习产生抵触情绪，进而影响与老师、同学之间的关系。</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长期厌学可能导致学生与家人之间的关系紧张，影响家庭和谐。</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人际关系紧张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厌学情绪可能使学生对生活失去热情和动力，表现出消极的生活态度。</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长期厌学可能导致学生缺乏自信和勇气，难以面对生活中的挑战和机遇。</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生活态度消极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克服厌学情绪的方法</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https://d.book118.com/117164115032006034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2024-09-08T00:21:44.868</cp:lastPrinted>
  <dcterms:created xsi:type="dcterms:W3CDTF">2024-09-07T16:21:44Z</dcterms:created>
  <dcterms:modified xsi:type="dcterms:W3CDTF">2024-09-07T16:21:46Z</dcterms:modified>
</cp:coreProperties>
</file>