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9" r:id="rId25"/>
    <p:sldId id="321" r:id="rId26"/>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tags" Target="tags/tag1.xml" /><Relationship Id="rId28" Type="http://schemas.openxmlformats.org/officeDocument/2006/relationships/presProps" Target="presProps.xml" /><Relationship Id="rId29" Type="http://schemas.openxmlformats.org/officeDocument/2006/relationships/viewProps" Target="viewProps.xml" /><Relationship Id="rId3" Type="http://schemas.openxmlformats.org/officeDocument/2006/relationships/slideMaster" Target="slideMasters/slideMaster3.xml" /><Relationship Id="rId30" Type="http://schemas.openxmlformats.org/officeDocument/2006/relationships/theme" Target="theme/theme1.xml" /><Relationship Id="rId31"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0DA92070-C19B-435E-9A2C-8BC06629FD28}"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4" name="PlaceHolder 1"/>
          <p:cNvSpPr>
            <a:spLocks noGrp="1"/>
          </p:cNvSpPr>
          <p:nvPr>
            <p:ph type="sldImg"/>
          </p:nvPr>
        </p:nvSpPr>
        <p:spPr>
          <a:xfrm>
            <a:off x="685800" y="1143000"/>
            <a:ext cx="5486040" cy="3085920"/>
          </a:xfrm>
          <a:prstGeom prst="rect">
            <a:avLst/>
          </a:prstGeom>
          <a:ln w="0">
            <a:noFill/>
          </a:ln>
        </p:spPr>
      </p:sp>
      <p:sp>
        <p:nvSpPr>
          <p:cNvPr id="355"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6"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7" name="PlaceHolder 1"/>
          <p:cNvSpPr>
            <a:spLocks noGrp="1"/>
          </p:cNvSpPr>
          <p:nvPr>
            <p:ph type="sldImg"/>
          </p:nvPr>
        </p:nvSpPr>
        <p:spPr>
          <a:xfrm>
            <a:off x="685800" y="1143000"/>
            <a:ext cx="5486040" cy="3085920"/>
          </a:xfrm>
          <a:prstGeom prst="rect">
            <a:avLst/>
          </a:prstGeom>
          <a:ln w="0">
            <a:noFill/>
          </a:ln>
        </p:spPr>
      </p:sp>
      <p:sp>
        <p:nvSpPr>
          <p:cNvPr id="358"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9"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0" name="PlaceHolder 1"/>
          <p:cNvSpPr>
            <a:spLocks noGrp="1"/>
          </p:cNvSpPr>
          <p:nvPr>
            <p:ph type="sldImg"/>
          </p:nvPr>
        </p:nvSpPr>
        <p:spPr>
          <a:xfrm>
            <a:off x="685800" y="1143000"/>
            <a:ext cx="5486040" cy="3085920"/>
          </a:xfrm>
          <a:prstGeom prst="rect">
            <a:avLst/>
          </a:prstGeom>
          <a:ln w="0">
            <a:noFill/>
          </a:ln>
        </p:spPr>
      </p:sp>
      <p:sp>
        <p:nvSpPr>
          <p:cNvPr id="361"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2"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3" name="PlaceHolder 1"/>
          <p:cNvSpPr>
            <a:spLocks noGrp="1"/>
          </p:cNvSpPr>
          <p:nvPr>
            <p:ph type="sldImg"/>
          </p:nvPr>
        </p:nvSpPr>
        <p:spPr>
          <a:xfrm>
            <a:off x="685800" y="1143000"/>
            <a:ext cx="5486040" cy="3085920"/>
          </a:xfrm>
          <a:prstGeom prst="rect">
            <a:avLst/>
          </a:prstGeom>
          <a:ln w="0">
            <a:noFill/>
          </a:ln>
        </p:spPr>
      </p:sp>
      <p:sp>
        <p:nvSpPr>
          <p:cNvPr id="364"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5"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6" name="PlaceHolder 1"/>
          <p:cNvSpPr>
            <a:spLocks noGrp="1"/>
          </p:cNvSpPr>
          <p:nvPr>
            <p:ph type="sldImg"/>
          </p:nvPr>
        </p:nvSpPr>
        <p:spPr>
          <a:xfrm>
            <a:off x="685800" y="1143000"/>
            <a:ext cx="5486040" cy="3085920"/>
          </a:xfrm>
          <a:prstGeom prst="rect">
            <a:avLst/>
          </a:prstGeom>
          <a:ln w="0">
            <a:noFill/>
          </a:ln>
        </p:spPr>
      </p:sp>
      <p:sp>
        <p:nvSpPr>
          <p:cNvPr id="367"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8"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9" name="PlaceHolder 1"/>
          <p:cNvSpPr>
            <a:spLocks noGrp="1"/>
          </p:cNvSpPr>
          <p:nvPr>
            <p:ph type="sldImg"/>
          </p:nvPr>
        </p:nvSpPr>
        <p:spPr>
          <a:xfrm>
            <a:off x="685800" y="1143000"/>
            <a:ext cx="5486040" cy="3085920"/>
          </a:xfrm>
          <a:prstGeom prst="rect">
            <a:avLst/>
          </a:prstGeom>
          <a:ln w="0">
            <a:noFill/>
          </a:ln>
        </p:spPr>
      </p:sp>
      <p:sp>
        <p:nvSpPr>
          <p:cNvPr id="370"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1"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2" name="PlaceHolder 1"/>
          <p:cNvSpPr>
            <a:spLocks noGrp="1"/>
          </p:cNvSpPr>
          <p:nvPr>
            <p:ph type="sldImg"/>
          </p:nvPr>
        </p:nvSpPr>
        <p:spPr>
          <a:xfrm>
            <a:off x="685800" y="1143000"/>
            <a:ext cx="5486040" cy="3085920"/>
          </a:xfrm>
          <a:prstGeom prst="rect">
            <a:avLst/>
          </a:prstGeom>
          <a:ln w="0">
            <a:noFill/>
          </a:ln>
        </p:spPr>
      </p:sp>
      <p:sp>
        <p:nvSpPr>
          <p:cNvPr id="373" name="PlaceHolder 2"/>
          <p:cNvSpPr>
            <a:spLocks noGrp="1"/>
          </p:cNvSpPr>
          <p:nvPr>
            <p:ph type="body" idx="44"/>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4" name="PlaceHolder 3"/>
          <p:cNvSpPr>
            <a:spLocks noGrp="1"/>
          </p:cNvSpPr>
          <p:nvPr>
            <p:ph type="sldNum" idx="43"/>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E655AD3-748B-46BC-A5EC-3ADBFF783A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2DCA3A1-B6B0-419C-AD21-2120E053FD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6DEF38C-DB22-40CF-BE7B-8651723047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2B4225A-8BD9-4221-8122-A2861F1AB20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6B578D3-CA0A-4E57-B533-244748AE455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AC6F8AC-2AFB-4265-B85D-29BFA68A2C3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6D66335-4CCB-45AC-B970-23CF17EC174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94804BE-2DE6-4B4C-9410-61B391F1C2A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0850429-D2E6-4239-A84A-C3F08D98A21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4F0B7A6-E5F6-4C16-B220-BE8ED3A833E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EA7A8C4-1F81-4CD5-A7BB-53EBFCB237E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0F8CA8AD-956C-4FA4-B806-81FC44CE187D}"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1D4A15C5-F5E8-4792-A8F8-D7C3E027A416}"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1.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1.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1.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7.xml" /><Relationship Id="rId3" Type="http://schemas.openxmlformats.org/officeDocument/2006/relationships/image" Target="../media/image1.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18012135010006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人工智能对学习者个性化诊断和指导的有效性评价</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000000"/>
              </a:solidFill>
              <a:latin typeface="Arial"/>
            </a:endParaRPr>
          </a:p>
          <a:p>
            <a:pPr defTabSz="914400">
              <a:lnSpc>
                <a:spcPct val="100000"/>
              </a:lnSpc>
            </a:pPr>
            <a:endParaRPr lang="en-US" sz="1800" b="0" strike="noStrike" spc="-1">
              <a:solidFill>
                <a:srgbClr val="000000"/>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3</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1</a:t>
            </a:r>
            <a:r>
              <a:rPr lang="zh-CN" sz="3000" b="0" strike="noStrike" spc="-1">
                <a:solidFill>
                  <a:schemeClr val="dk1"/>
                </a:solidFill>
                <a:latin typeface="微软雅黑"/>
                <a:ea typeface="微软雅黑"/>
              </a:rPr>
              <a:t>章  人工智能在教育领域的应用介绍</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2</a:t>
            </a:r>
            <a:r>
              <a:rPr lang="zh-CN" sz="3000" b="0" strike="noStrike" spc="-1">
                <a:solidFill>
                  <a:schemeClr val="dk1"/>
                </a:solidFill>
                <a:latin typeface="微软雅黑"/>
                <a:ea typeface="微软雅黑"/>
              </a:rPr>
              <a:t>章  人工智能在学习者个性化诊断中的应用</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3</a:t>
            </a:r>
            <a:r>
              <a:rPr lang="zh-CN" sz="3000" b="0" strike="noStrike" spc="-1">
                <a:solidFill>
                  <a:schemeClr val="dk1"/>
                </a:solidFill>
                <a:latin typeface="微软雅黑"/>
                <a:ea typeface="微软雅黑"/>
              </a:rPr>
              <a:t>章  人工智能在学习者个性化指导中的应用</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4</a:t>
            </a:r>
            <a:r>
              <a:rPr lang="zh-CN" sz="3000" b="0" strike="noStrike" spc="-1">
                <a:solidFill>
                  <a:schemeClr val="dk1"/>
                </a:solidFill>
                <a:latin typeface="微软雅黑"/>
                <a:ea typeface="微软雅黑"/>
              </a:rPr>
              <a:t>章  人工智能在学习者行为分析中的应用</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5</a:t>
            </a:r>
            <a:r>
              <a:rPr lang="zh-CN" sz="3000" b="0" strike="noStrike" spc="-1">
                <a:solidFill>
                  <a:schemeClr val="dk1"/>
                </a:solidFill>
                <a:latin typeface="微软雅黑"/>
                <a:ea typeface="微软雅黑"/>
              </a:rPr>
              <a:t>章  人工智能在学习者情感分析中的应用</a:t>
            </a:r>
            <a:endParaRPr lang="en-US" sz="3000" b="0" strike="noStrike" spc="-1">
              <a:solidFill>
                <a:srgbClr val="000000"/>
              </a:solidFill>
              <a:latin typeface="Arial"/>
            </a:endParaRPr>
          </a:p>
          <a:p>
            <a:pPr defTabSz="914400">
              <a:lnSpc>
                <a:spcPct val="100000"/>
              </a:lnSpc>
            </a:pPr>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6</a:t>
            </a:r>
            <a:r>
              <a:rPr lang="zh-CN" sz="3000" b="0" strike="noStrike" spc="-1">
                <a:solidFill>
                  <a:schemeClr val="dk1"/>
                </a:solidFill>
                <a:latin typeface="微软雅黑"/>
                <a:ea typeface="微软雅黑"/>
              </a:rPr>
              <a:t>章  总结与展望</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1</a:t>
            </a:r>
            <a:r>
              <a:rPr lang="zh-CN" sz="3600" b="1" strike="noStrike" spc="299">
                <a:solidFill>
                  <a:schemeClr val="dk1">
                    <a:lumMod val="85000"/>
                    <a:lumOff val="15000"/>
                  </a:schemeClr>
                </a:solidFill>
                <a:latin typeface="Arial"/>
                <a:ea typeface="微软雅黑"/>
              </a:rPr>
              <a:t>章 人工智能在教育领域的应用介绍</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80"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人工智能与教育的融合</a:t>
            </a:r>
            <a:endParaRPr lang="en-US" sz="3600" b="0" strike="noStrike" spc="-1">
              <a:solidFill>
                <a:schemeClr val="dk1"/>
              </a:solidFill>
              <a:latin typeface="Arial"/>
            </a:endParaRPr>
          </a:p>
        </p:txBody>
      </p:sp>
      <p:sp>
        <p:nvSpPr>
          <p:cNvPr id="81"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随着人工智能技术的不断发展，其在教育领域的应用也日益普及。通过人工智能技术，教育领域可以实现更加个性化的学习体验，帮助学习者更有效地获取知识和技能。人工智能可以根据学习者的特点和需求，提供个性化的诊断和指导，这对于教育的发展具有重要意义。</a:t>
            </a:r>
            <a:endParaRPr lang="en-US" sz="2500" b="0" strike="noStrike" spc="-1">
              <a:solidFill>
                <a:srgbClr val="000000"/>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2"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人工智能个性化诊断的优势</a:t>
            </a:r>
            <a:endParaRPr lang="en-US" sz="3600" b="0" strike="noStrike" spc="-1">
              <a:solidFill>
                <a:schemeClr val="dk1"/>
              </a:solidFill>
              <a:latin typeface="Arial"/>
            </a:endParaRPr>
          </a:p>
        </p:txBody>
      </p:sp>
      <p:sp>
        <p:nvSpPr>
          <p:cNvPr id="83"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根据学习者的特点和需求进行精准的诊断</a:t>
            </a:r>
            <a:endParaRPr lang="en-US" sz="2000" b="0" strike="noStrike" spc="-1">
              <a:solidFill>
                <a:srgbClr val="000000"/>
              </a:solidFill>
              <a:latin typeface="Arial"/>
            </a:endParaRPr>
          </a:p>
        </p:txBody>
      </p:sp>
      <p:sp>
        <p:nvSpPr>
          <p:cNvPr id="84"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精准的诊断</a:t>
            </a:r>
            <a:endParaRPr lang="en-US" sz="3000" b="0" strike="noStrike" spc="-1">
              <a:solidFill>
                <a:srgbClr val="000000"/>
              </a:solidFill>
              <a:latin typeface="Arial"/>
            </a:endParaRPr>
          </a:p>
        </p:txBody>
      </p:sp>
      <p:sp>
        <p:nvSpPr>
          <p:cNvPr id="85"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86"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根据不同学习者的情况进行个性化指导</a:t>
            </a:r>
            <a:endParaRPr lang="en-US" sz="2000" b="0" strike="noStrike" spc="-1">
              <a:solidFill>
                <a:srgbClr val="000000"/>
              </a:solidFill>
              <a:latin typeface="Arial"/>
            </a:endParaRPr>
          </a:p>
        </p:txBody>
      </p:sp>
      <p:sp>
        <p:nvSpPr>
          <p:cNvPr id="87"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个性化学习</a:t>
            </a:r>
            <a:endParaRPr lang="en-US" sz="3000" b="0" strike="noStrike" spc="-1">
              <a:solidFill>
                <a:srgbClr val="000000"/>
              </a:solidFill>
              <a:latin typeface="Arial"/>
            </a:endParaRPr>
          </a:p>
        </p:txBody>
      </p:sp>
      <p:sp>
        <p:nvSpPr>
          <p:cNvPr id="88"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89"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提供针对性的学习建议和指导</a:t>
            </a:r>
            <a:endParaRPr lang="en-US" sz="2000" b="0" strike="noStrike" spc="-1">
              <a:solidFill>
                <a:srgbClr val="000000"/>
              </a:solidFill>
              <a:latin typeface="Arial"/>
            </a:endParaRPr>
          </a:p>
        </p:txBody>
      </p:sp>
      <p:sp>
        <p:nvSpPr>
          <p:cNvPr id="90"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针对性指导</a:t>
            </a:r>
            <a:endParaRPr lang="en-US" sz="3000" b="0" strike="noStrike" spc="-1">
              <a:solidFill>
                <a:srgbClr val="000000"/>
              </a:solidFill>
              <a:latin typeface="Arial"/>
            </a:endParaRPr>
          </a:p>
        </p:txBody>
      </p:sp>
      <p:sp>
        <p:nvSpPr>
          <p:cNvPr id="91"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2"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3"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参与度</a:t>
            </a:r>
            <a:endParaRPr lang="en-US" sz="2200" b="0" strike="noStrike" spc="-1">
              <a:solidFill>
                <a:srgbClr val="000000"/>
              </a:solidFill>
              <a:latin typeface="Arial"/>
            </a:endParaRPr>
          </a:p>
        </p:txBody>
      </p:sp>
      <p:sp>
        <p:nvSpPr>
          <p:cNvPr id="94"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观察学习者在学习过程中的参与度和积极性</a:t>
            </a:r>
            <a:endParaRPr lang="en-US" sz="1500" b="0" strike="noStrike" spc="-1">
              <a:solidFill>
                <a:srgbClr val="000000"/>
              </a:solidFill>
              <a:latin typeface="Arial"/>
            </a:endParaRPr>
          </a:p>
        </p:txBody>
      </p:sp>
      <p:sp>
        <p:nvSpPr>
          <p:cNvPr id="95"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6"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反馈效果</a:t>
            </a:r>
            <a:endParaRPr lang="en-US" sz="2200" b="0" strike="noStrike" spc="-1">
              <a:solidFill>
                <a:srgbClr val="000000"/>
              </a:solidFill>
              <a:latin typeface="Arial"/>
            </a:endParaRPr>
          </a:p>
        </p:txBody>
      </p:sp>
      <p:sp>
        <p:nvSpPr>
          <p:cNvPr id="97"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收集学习者对个性化指导的反馈，分析效果</a:t>
            </a:r>
            <a:endParaRPr lang="en-US" sz="1500" b="0" strike="noStrike" spc="-1">
              <a:solidFill>
                <a:srgbClr val="000000"/>
              </a:solidFill>
              <a:latin typeface="Arial"/>
            </a:endParaRPr>
          </a:p>
        </p:txBody>
      </p:sp>
      <p:sp>
        <p:nvSpPr>
          <p:cNvPr id="98"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9"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学习效率</a:t>
            </a:r>
            <a:endParaRPr lang="en-US" sz="2200" b="0" strike="noStrike" spc="-1">
              <a:solidFill>
                <a:srgbClr val="000000"/>
              </a:solidFill>
              <a:latin typeface="Arial"/>
            </a:endParaRPr>
          </a:p>
        </p:txBody>
      </p:sp>
      <p:sp>
        <p:nvSpPr>
          <p:cNvPr id="100"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对比个性化指导和传统指导的学习效率</a:t>
            </a:r>
            <a:endParaRPr lang="en-US" sz="1500" b="0" strike="noStrike" spc="-1">
              <a:solidFill>
                <a:srgbClr val="000000"/>
              </a:solidFill>
              <a:latin typeface="Arial"/>
            </a:endParaRPr>
          </a:p>
        </p:txBody>
      </p:sp>
      <p:sp>
        <p:nvSpPr>
          <p:cNvPr id="101"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人工智能指导的有效性评价</a:t>
            </a:r>
            <a:endParaRPr lang="en-US" sz="3600" b="0" strike="noStrike" spc="-1">
              <a:solidFill>
                <a:schemeClr val="dk1"/>
              </a:solidFill>
              <a:latin typeface="Arial"/>
            </a:endParaRPr>
          </a:p>
        </p:txBody>
      </p:sp>
      <p:sp>
        <p:nvSpPr>
          <p:cNvPr id="102"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3"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学习成绩</a:t>
            </a:r>
            <a:endParaRPr lang="en-US" sz="2200" b="0" strike="noStrike" spc="-1">
              <a:solidFill>
                <a:srgbClr val="000000"/>
              </a:solidFill>
              <a:latin typeface="Arial"/>
            </a:endParaRPr>
          </a:p>
        </p:txBody>
      </p:sp>
      <p:sp>
        <p:nvSpPr>
          <p:cNvPr id="104"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评估学习者的学习成绩，看是否有提升</a:t>
            </a:r>
            <a:endParaRPr lang="en-US" sz="15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5"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6"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个性化诊断和指导案例分析</a:t>
            </a:r>
            <a:endParaRPr lang="en-US" sz="3500" b="0" strike="noStrike" spc="-1">
              <a:solidFill>
                <a:srgbClr val="000000"/>
              </a:solidFill>
              <a:latin typeface="Arial"/>
            </a:endParaRPr>
          </a:p>
        </p:txBody>
      </p:sp>
      <p:sp>
        <p:nvSpPr>
          <p:cNvPr id="107"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通过实际案例分析，可以更直观地理解人工智能对学习者的个性化诊断和指导的实际效果。在实际应用中，人工智能可以根据学习者的学习情况和反馈信息，提供个性化的学习路径和建议，从而帮助学习者更好地成长和发展。个性化诊断和指导是未来教育发展的重要趋势，值得深入研究和探讨。</a:t>
            </a:r>
            <a:endParaRPr lang="en-US" sz="2500" b="0" strike="noStrike" spc="-1">
              <a:solidFill>
                <a:srgbClr val="000000"/>
              </a:solidFill>
              <a:latin typeface="Arial"/>
            </a:endParaRPr>
          </a:p>
        </p:txBody>
      </p:sp>
      <p:sp>
        <p:nvSpPr>
          <p:cNvPr id="108"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09"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10"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人工智能在学习者个性化诊断中的应用</a:t>
            </a:r>
            <a:endParaRPr lang="en-US" sz="3600" b="0" strike="noStrike" spc="-1">
              <a:solidFill>
                <a:schemeClr val="dk1"/>
              </a:solidFill>
              <a:latin typeface="Arial"/>
            </a:endParaRPr>
          </a:p>
        </p:txBody>
      </p:sp>
      <p:sp>
        <p:nvSpPr>
          <p:cNvPr id="11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12"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3"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个性化诊断的概念</a:t>
            </a:r>
            <a:endParaRPr lang="en-US" sz="3500" b="0" strike="noStrike" spc="-1">
              <a:solidFill>
                <a:srgbClr val="000000"/>
              </a:solidFill>
              <a:latin typeface="Arial"/>
            </a:endParaRPr>
          </a:p>
        </p:txBody>
      </p:sp>
      <p:sp>
        <p:nvSpPr>
          <p:cNvPr id="114"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个性化诊断是指根据学习者的特点和需求，对其进行精准的诊断和评估。通过人工智能技术，可以更加全面和深入地了解学习者的学习状态和需求，从而提供更加有效的指导和帮助。</a:t>
            </a:r>
            <a:endParaRPr lang="en-US" sz="2500" b="0" strike="noStrike" spc="-1">
              <a:solidFill>
                <a:srgbClr val="000000"/>
              </a:solidFill>
              <a:latin typeface="Arial"/>
            </a:endParaRPr>
          </a:p>
        </p:txBody>
      </p:sp>
      <p:sp>
        <p:nvSpPr>
          <p:cNvPr id="115"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16"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人工智能在个性化诊断中的角色</a:t>
            </a:r>
            <a:endParaRPr lang="en-US" sz="3600" b="0" strike="noStrike" spc="-1">
              <a:solidFill>
                <a:schemeClr val="dk1"/>
              </a:solidFill>
              <a:latin typeface="Arial"/>
            </a:endParaRPr>
          </a:p>
        </p:txBody>
      </p:sp>
      <p:sp>
        <p:nvSpPr>
          <p:cNvPr id="117"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通过分析海量数据，发现学习者的学习特点</a:t>
            </a:r>
            <a:endParaRPr lang="en-US" sz="1500" b="0" strike="noStrike" spc="-1">
              <a:solidFill>
                <a:srgbClr val="000000"/>
              </a:solidFill>
              <a:latin typeface="Arial"/>
            </a:endParaRPr>
          </a:p>
        </p:txBody>
      </p:sp>
      <p:sp>
        <p:nvSpPr>
          <p:cNvPr id="118"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大数据分析</a:t>
            </a:r>
            <a:endParaRPr lang="en-US" sz="2200" b="0" strike="noStrike" spc="-1">
              <a:solidFill>
                <a:srgbClr val="000000"/>
              </a:solidFill>
              <a:latin typeface="Arial"/>
            </a:endParaRPr>
          </a:p>
        </p:txBody>
      </p:sp>
      <p:sp>
        <p:nvSpPr>
          <p:cNvPr id="119"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运用算法技术进行个性化诊断和评估</a:t>
            </a:r>
            <a:endParaRPr lang="en-US" sz="1500" b="0" strike="noStrike" spc="-1">
              <a:solidFill>
                <a:srgbClr val="000000"/>
              </a:solidFill>
              <a:latin typeface="Arial"/>
            </a:endParaRPr>
          </a:p>
        </p:txBody>
      </p:sp>
      <p:sp>
        <p:nvSpPr>
          <p:cNvPr id="120"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算法应用</a:t>
            </a:r>
            <a:endParaRPr lang="en-US" sz="2200" b="0" strike="noStrike" spc="-1">
              <a:solidFill>
                <a:srgbClr val="000000"/>
              </a:solidFill>
              <a:latin typeface="Arial"/>
            </a:endParaRPr>
          </a:p>
        </p:txBody>
      </p:sp>
      <p:sp>
        <p:nvSpPr>
          <p:cNvPr id="121"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人工智能可快速准确地对学习者进行个性化诊断</a:t>
            </a:r>
            <a:endParaRPr lang="en-US" sz="1500" b="0" strike="noStrike" spc="-1">
              <a:solidFill>
                <a:srgbClr val="000000"/>
              </a:solidFill>
              <a:latin typeface="Arial"/>
            </a:endParaRPr>
          </a:p>
        </p:txBody>
      </p:sp>
      <p:sp>
        <p:nvSpPr>
          <p:cNvPr id="122"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快速准确</a:t>
            </a:r>
            <a:endParaRPr lang="en-US" sz="2200" b="0" strike="noStrike" spc="-1">
              <a:solidFill>
                <a:srgbClr val="000000"/>
              </a:solidFill>
              <a:latin typeface="Arial"/>
            </a:endParaRPr>
          </a:p>
        </p:txBody>
      </p:sp>
      <p:sp>
        <p:nvSpPr>
          <p:cNvPr id="123"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24"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5"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个性化诊断的实际应用</a:t>
            </a:r>
            <a:endParaRPr lang="en-US" sz="3600" b="0" strike="noStrike" spc="-1">
              <a:solidFill>
                <a:schemeClr val="dk1"/>
              </a:solidFill>
              <a:latin typeface="Arial"/>
            </a:endParaRPr>
          </a:p>
        </p:txBody>
      </p:sp>
      <p:sp>
        <p:nvSpPr>
          <p:cNvPr id="126"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根据学习者的学习数据，提供个性化学习方案</a:t>
            </a:r>
            <a:endParaRPr lang="en-US" sz="1500" b="0" strike="noStrike" spc="-1">
              <a:solidFill>
                <a:srgbClr val="000000"/>
              </a:solidFill>
              <a:latin typeface="Arial"/>
            </a:endParaRPr>
          </a:p>
        </p:txBody>
      </p:sp>
      <p:sp>
        <p:nvSpPr>
          <p:cNvPr id="127"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在线教育</a:t>
            </a:r>
            <a:endParaRPr lang="en-US" sz="2200" b="0" strike="noStrike" spc="-1">
              <a:solidFill>
                <a:srgbClr val="000000"/>
              </a:solidFill>
              <a:latin typeface="Arial"/>
            </a:endParaRPr>
          </a:p>
        </p:txBody>
      </p:sp>
      <p:sp>
        <p:nvSpPr>
          <p:cNvPr id="128"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人工智能作为智能导师，为学习者提供个性化指导</a:t>
            </a:r>
            <a:endParaRPr lang="en-US" sz="1500" b="0" strike="noStrike" spc="-1">
              <a:solidFill>
                <a:srgbClr val="000000"/>
              </a:solidFill>
              <a:latin typeface="Arial"/>
            </a:endParaRPr>
          </a:p>
        </p:txBody>
      </p:sp>
      <p:sp>
        <p:nvSpPr>
          <p:cNvPr id="129"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智能导师</a:t>
            </a:r>
            <a:endParaRPr lang="en-US" sz="2200" b="0" strike="noStrike" spc="-1">
              <a:solidFill>
                <a:srgbClr val="000000"/>
              </a:solidFill>
              <a:latin typeface="Arial"/>
            </a:endParaRPr>
          </a:p>
        </p:txBody>
      </p:sp>
      <p:sp>
        <p:nvSpPr>
          <p:cNvPr id="130"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实时追踪学习者的学习进展，调整教学策略</a:t>
            </a:r>
            <a:endParaRPr lang="en-US" sz="1500" b="0" strike="noStrike" spc="-1">
              <a:solidFill>
                <a:srgbClr val="000000"/>
              </a:solidFill>
              <a:latin typeface="Arial"/>
            </a:endParaRPr>
          </a:p>
        </p:txBody>
      </p:sp>
      <p:sp>
        <p:nvSpPr>
          <p:cNvPr id="131"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学习跟踪</a:t>
            </a:r>
            <a:endParaRPr lang="en-US" sz="2200" b="0" strike="noStrike" spc="-1">
              <a:solidFill>
                <a:srgbClr val="000000"/>
              </a:solidFill>
              <a:latin typeface="Arial"/>
            </a:endParaRPr>
          </a:p>
        </p:txBody>
      </p:sp>
      <p:sp>
        <p:nvSpPr>
          <p:cNvPr id="132"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根据学习者需求，定制个性化学习课程</a:t>
            </a:r>
            <a:endParaRPr lang="en-US" sz="1500" b="0" strike="noStrike" spc="-1">
              <a:solidFill>
                <a:srgbClr val="000000"/>
              </a:solidFill>
              <a:latin typeface="Arial"/>
            </a:endParaRPr>
          </a:p>
        </p:txBody>
      </p:sp>
      <p:sp>
        <p:nvSpPr>
          <p:cNvPr id="133"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定制课程</a:t>
            </a:r>
            <a:endParaRPr lang="en-US" sz="22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4"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个性化诊断的评价标准</a:t>
            </a:r>
            <a:endParaRPr lang="en-US" sz="3600" b="0" strike="noStrike" spc="-1">
              <a:solidFill>
                <a:schemeClr val="dk1"/>
              </a:solidFill>
              <a:latin typeface="Arial"/>
            </a:endParaRPr>
          </a:p>
        </p:txBody>
      </p:sp>
      <p:sp>
        <p:nvSpPr>
          <p:cNvPr id="135"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评估人工智能个性化诊断的准确性</a:t>
            </a:r>
            <a:endParaRPr lang="en-US" sz="2000" b="0" strike="noStrike" spc="-1">
              <a:solidFill>
                <a:srgbClr val="000000"/>
              </a:solidFill>
              <a:latin typeface="Arial"/>
            </a:endParaRPr>
          </a:p>
        </p:txBody>
      </p:sp>
      <p:sp>
        <p:nvSpPr>
          <p:cNvPr id="136"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准确性评估</a:t>
            </a:r>
            <a:endParaRPr lang="en-US" sz="3000" b="0" strike="noStrike" spc="-1">
              <a:solidFill>
                <a:srgbClr val="000000"/>
              </a:solidFill>
              <a:latin typeface="Arial"/>
            </a:endParaRPr>
          </a:p>
        </p:txBody>
      </p:sp>
      <p:sp>
        <p:nvSpPr>
          <p:cNvPr id="137"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38"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139"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3000" b="1" strike="noStrike" spc="-1">
                <a:solidFill>
                  <a:schemeClr val="dk1"/>
                </a:solidFill>
                <a:latin typeface="微软雅黑"/>
                <a:ea typeface="微软雅黑"/>
              </a:rPr>
              <a:t> </a:t>
            </a:r>
            <a:endParaRPr lang="en-US" sz="3000" b="0" strike="noStrike" spc="-1">
              <a:solidFill>
                <a:srgbClr val="000000"/>
              </a:solidFill>
              <a:latin typeface="Arial"/>
            </a:endParaRPr>
          </a:p>
        </p:txBody>
      </p:sp>
      <p:sp>
        <p:nvSpPr>
          <p:cNvPr id="140"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41"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评估人工智能个性化诊断对学习效果的影响</a:t>
            </a:r>
            <a:endParaRPr lang="en-US" sz="2000" b="0" strike="noStrike" spc="-1">
              <a:solidFill>
                <a:srgbClr val="000000"/>
              </a:solidFill>
              <a:latin typeface="Arial"/>
            </a:endParaRPr>
          </a:p>
        </p:txBody>
      </p:sp>
      <p:sp>
        <p:nvSpPr>
          <p:cNvPr id="142"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有效性评估</a:t>
            </a:r>
            <a:endParaRPr lang="en-US" sz="3000" b="0" strike="noStrike" spc="-1">
              <a:solidFill>
                <a:srgbClr val="000000"/>
              </a:solidFill>
              <a:latin typeface="Arial"/>
            </a:endParaRPr>
          </a:p>
        </p:txBody>
      </p:sp>
      <p:sp>
        <p:nvSpPr>
          <p:cNvPr id="143"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44"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结语</a:t>
            </a:r>
            <a:endParaRPr lang="en-US" sz="3600" b="0" strike="noStrike" spc="-1">
              <a:solidFill>
                <a:schemeClr val="dk1"/>
              </a:solidFill>
              <a:latin typeface="Arial"/>
            </a:endParaRPr>
          </a:p>
        </p:txBody>
      </p:sp>
      <p:sp>
        <p:nvSpPr>
          <p:cNvPr id="145"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人工智能在学习者个性化诊断和指导领域发挥着越来越重要的作用，其快速准确的特点为教育领域带来了新的可能性。期待未来，人工智能技术能够进一步提升个性化诊断的效果，为学习者提供更好的学习体验。</a:t>
            </a:r>
            <a:endParaRPr lang="en-US" sz="25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46"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47"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人工智能在学习者个性化指导中的应用</a:t>
            </a:r>
            <a:endParaRPr lang="en-US" sz="3600" b="0" strike="noStrike" spc="-1">
              <a:solidFill>
                <a:schemeClr val="dk1"/>
              </a:solidFill>
              <a:latin typeface="Arial"/>
            </a:endParaRPr>
          </a:p>
        </p:txBody>
      </p:sp>
      <p:sp>
        <p:nvSpPr>
          <p:cNvPr id="148"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49"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0"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个性化指导的重要性</a:t>
            </a:r>
            <a:endParaRPr lang="en-US" sz="3500" b="0" strike="noStrike" spc="-1">
              <a:solidFill>
                <a:srgbClr val="000000"/>
              </a:solidFill>
              <a:latin typeface="Arial"/>
            </a:endParaRPr>
          </a:p>
        </p:txBody>
      </p:sp>
      <p:sp>
        <p:nvSpPr>
          <p:cNvPr id="151"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个性化指导可以帮助学习者更好地理解知识，提高学习效果。通过人工智能技术，可以更好地满足学习者的个性化需求，提供精准的指导方案。</a:t>
            </a:r>
            <a:endParaRPr lang="en-US" sz="2500" b="0" strike="noStrike" spc="-1">
              <a:solidFill>
                <a:srgbClr val="000000"/>
              </a:solidFill>
              <a:latin typeface="Arial"/>
            </a:endParaRPr>
          </a:p>
        </p:txBody>
      </p:sp>
      <p:sp>
        <p:nvSpPr>
          <p:cNvPr id="152"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3"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人工智能在个性化指导中的作用</a:t>
            </a:r>
            <a:endParaRPr lang="en-US" sz="3600" b="0" strike="noStrike" spc="-1">
              <a:solidFill>
                <a:schemeClr val="dk1"/>
              </a:solidFill>
              <a:latin typeface="Arial"/>
            </a:endParaRPr>
          </a:p>
        </p:txBody>
      </p:sp>
      <p:sp>
        <p:nvSpPr>
          <p:cNvPr id="154"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根据学习者的反馈和数据，提供个性化学习建议</a:t>
            </a:r>
            <a:endParaRPr lang="en-US" sz="1500" b="0" strike="noStrike" spc="-1">
              <a:solidFill>
                <a:srgbClr val="000000"/>
              </a:solidFill>
              <a:latin typeface="Arial"/>
            </a:endParaRPr>
          </a:p>
        </p:txBody>
      </p:sp>
      <p:sp>
        <p:nvSpPr>
          <p:cNvPr id="155"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个性化建议</a:t>
            </a:r>
            <a:endParaRPr lang="en-US" sz="2200" b="0" strike="noStrike" spc="-1">
              <a:solidFill>
                <a:srgbClr val="000000"/>
              </a:solidFill>
              <a:latin typeface="Arial"/>
            </a:endParaRPr>
          </a:p>
        </p:txBody>
      </p:sp>
      <p:sp>
        <p:nvSpPr>
          <p:cNvPr id="156"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提供针对性的学习指导，帮助学习者更快掌握知识点</a:t>
            </a:r>
            <a:endParaRPr lang="en-US" sz="1500" b="0" strike="noStrike" spc="-1">
              <a:solidFill>
                <a:srgbClr val="000000"/>
              </a:solidFill>
              <a:latin typeface="Arial"/>
            </a:endParaRPr>
          </a:p>
        </p:txBody>
      </p:sp>
      <p:sp>
        <p:nvSpPr>
          <p:cNvPr id="157"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学习指导</a:t>
            </a:r>
            <a:endParaRPr lang="en-US" sz="2200" b="0" strike="noStrike" spc="-1">
              <a:solidFill>
                <a:srgbClr val="000000"/>
              </a:solidFill>
              <a:latin typeface="Arial"/>
            </a:endParaRPr>
          </a:p>
        </p:txBody>
      </p:sp>
      <p:sp>
        <p:nvSpPr>
          <p:cNvPr id="158"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59"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60"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61"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2"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3"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学习兴趣</a:t>
            </a:r>
            <a:endParaRPr lang="en-US" sz="2200" b="0" strike="noStrike" spc="-1">
              <a:solidFill>
                <a:srgbClr val="000000"/>
              </a:solidFill>
              <a:latin typeface="Arial"/>
            </a:endParaRPr>
          </a:p>
        </p:txBody>
      </p:sp>
      <p:sp>
        <p:nvSpPr>
          <p:cNvPr id="164"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观察学习者的学习兴趣是否提升，评估个性化指导的效果</a:t>
            </a:r>
            <a:endParaRPr lang="en-US" sz="1500" b="0" strike="noStrike" spc="-1">
              <a:solidFill>
                <a:srgbClr val="000000"/>
              </a:solidFill>
              <a:latin typeface="Arial"/>
            </a:endParaRPr>
          </a:p>
        </p:txBody>
      </p:sp>
      <p:sp>
        <p:nvSpPr>
          <p:cNvPr id="165"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6"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学习效率</a:t>
            </a:r>
            <a:endParaRPr lang="en-US" sz="2200" b="0" strike="noStrike" spc="-1">
              <a:solidFill>
                <a:srgbClr val="000000"/>
              </a:solidFill>
              <a:latin typeface="Arial"/>
            </a:endParaRPr>
          </a:p>
        </p:txBody>
      </p:sp>
      <p:sp>
        <p:nvSpPr>
          <p:cNvPr id="167"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比较学习前后的学习效率，评估个性化指导的效果</a:t>
            </a:r>
            <a:endParaRPr lang="en-US" sz="1500" b="0" strike="noStrike" spc="-1">
              <a:solidFill>
                <a:srgbClr val="000000"/>
              </a:solidFill>
              <a:latin typeface="Arial"/>
            </a:endParaRPr>
          </a:p>
        </p:txBody>
      </p:sp>
      <p:sp>
        <p:nvSpPr>
          <p:cNvPr id="168"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9"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学习动力</a:t>
            </a:r>
            <a:endParaRPr lang="en-US" sz="2200" b="0" strike="noStrike" spc="-1">
              <a:solidFill>
                <a:srgbClr val="000000"/>
              </a:solidFill>
              <a:latin typeface="Arial"/>
            </a:endParaRPr>
          </a:p>
        </p:txBody>
      </p:sp>
      <p:sp>
        <p:nvSpPr>
          <p:cNvPr id="170"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分析学习者的学习动力变化，评估个性化指导的效果</a:t>
            </a:r>
            <a:endParaRPr lang="en-US" sz="1500" b="0" strike="noStrike" spc="-1">
              <a:solidFill>
                <a:srgbClr val="000000"/>
              </a:solidFill>
              <a:latin typeface="Arial"/>
            </a:endParaRPr>
          </a:p>
        </p:txBody>
      </p:sp>
      <p:sp>
        <p:nvSpPr>
          <p:cNvPr id="171"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个性化指导的效果评价</a:t>
            </a:r>
            <a:endParaRPr lang="en-US" sz="3600" b="0" strike="noStrike" spc="-1">
              <a:solidFill>
                <a:schemeClr val="dk1"/>
              </a:solidFill>
              <a:latin typeface="Arial"/>
            </a:endParaRPr>
          </a:p>
        </p:txBody>
      </p:sp>
      <p:sp>
        <p:nvSpPr>
          <p:cNvPr id="172"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3"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学习成绩</a:t>
            </a:r>
            <a:endParaRPr lang="en-US" sz="2200" b="0" strike="noStrike" spc="-1">
              <a:solidFill>
                <a:srgbClr val="000000"/>
              </a:solidFill>
              <a:latin typeface="Arial"/>
            </a:endParaRPr>
          </a:p>
        </p:txBody>
      </p:sp>
      <p:sp>
        <p:nvSpPr>
          <p:cNvPr id="174"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根据学习者的表现和成绩变化评估个性化指导的效果</a:t>
            </a:r>
            <a:endParaRPr lang="en-US" sz="1500" b="0" strike="noStrike" spc="-1">
              <a:solidFill>
                <a:srgbClr val="000000"/>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5"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6"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个性化指导的实践案例分析</a:t>
            </a:r>
            <a:endParaRPr lang="en-US" sz="3500" b="0" strike="noStrike" spc="-1">
              <a:solidFill>
                <a:srgbClr val="000000"/>
              </a:solidFill>
              <a:latin typeface="Arial"/>
            </a:endParaRPr>
          </a:p>
        </p:txBody>
      </p:sp>
      <p:sp>
        <p:nvSpPr>
          <p:cNvPr id="177"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通过案例分析，可以深入了解人工智能在个性化指导中的应用效果。实践案例展示了个性化指导对学习者的影响，以及人工智能技术在教育领域的潜力。</a:t>
            </a:r>
            <a:endParaRPr lang="en-US" sz="2500" b="0" strike="noStrike" spc="-1">
              <a:solidFill>
                <a:srgbClr val="000000"/>
              </a:solidFill>
              <a:latin typeface="Arial"/>
            </a:endParaRPr>
          </a:p>
        </p:txBody>
      </p:sp>
      <p:sp>
        <p:nvSpPr>
          <p:cNvPr id="178"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9"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个性化指导案例分析</a:t>
            </a:r>
            <a:endParaRPr lang="en-US" sz="3600" b="0" strike="noStrike" spc="-1">
              <a:solidFill>
                <a:schemeClr val="dk1"/>
              </a:solidFill>
              <a:latin typeface="Arial"/>
            </a:endParaRPr>
          </a:p>
        </p:txBody>
      </p:sp>
      <p:sp>
        <p:nvSpPr>
          <p:cNvPr id="180"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个性化指导让学习者更容易理解知识，提高学习效果</a:t>
            </a:r>
            <a:endParaRPr lang="en-US" sz="1500" b="0" strike="noStrike" spc="-1">
              <a:solidFill>
                <a:srgbClr val="000000"/>
              </a:solidFill>
              <a:latin typeface="Arial"/>
            </a:endParaRPr>
          </a:p>
        </p:txBody>
      </p:sp>
      <p:sp>
        <p:nvSpPr>
          <p:cNvPr id="181"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学习效果提升</a:t>
            </a:r>
            <a:endParaRPr lang="en-US" sz="2200" b="0" strike="noStrike" spc="-1">
              <a:solidFill>
                <a:srgbClr val="000000"/>
              </a:solidFill>
              <a:latin typeface="Arial"/>
            </a:endParaRPr>
          </a:p>
        </p:txBody>
      </p:sp>
      <p:sp>
        <p:nvSpPr>
          <p:cNvPr id="182"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根据学习者的兴趣推荐学习内容，提升学习动力</a:t>
            </a:r>
            <a:endParaRPr lang="en-US" sz="1500" b="0" strike="noStrike" spc="-1">
              <a:solidFill>
                <a:srgbClr val="000000"/>
              </a:solidFill>
              <a:latin typeface="Arial"/>
            </a:endParaRPr>
          </a:p>
        </p:txBody>
      </p:sp>
      <p:sp>
        <p:nvSpPr>
          <p:cNvPr id="183"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学习兴趣增加</a:t>
            </a:r>
            <a:endParaRPr lang="en-US" sz="2200" b="0" strike="noStrike" spc="-1">
              <a:solidFill>
                <a:srgbClr val="000000"/>
              </a:solidFill>
              <a:latin typeface="Arial"/>
            </a:endParaRPr>
          </a:p>
        </p:txBody>
      </p:sp>
      <p:sp>
        <p:nvSpPr>
          <p:cNvPr id="184"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个性化指导可以根据学习者的情况调整学习计划，提高学习效率</a:t>
            </a:r>
            <a:endParaRPr lang="en-US" sz="1500" b="0" strike="noStrike" spc="-1">
              <a:solidFill>
                <a:srgbClr val="000000"/>
              </a:solidFill>
              <a:latin typeface="Arial"/>
            </a:endParaRPr>
          </a:p>
        </p:txBody>
      </p:sp>
      <p:sp>
        <p:nvSpPr>
          <p:cNvPr id="185"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学习计划优化</a:t>
            </a:r>
            <a:endParaRPr lang="en-US" sz="2200" b="0" strike="noStrike" spc="-1">
              <a:solidFill>
                <a:srgbClr val="000000"/>
              </a:solidFill>
              <a:latin typeface="Arial"/>
            </a:endParaRPr>
          </a:p>
        </p:txBody>
      </p:sp>
      <p:sp>
        <p:nvSpPr>
          <p:cNvPr id="186"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个性化指导帮助学习者更快掌握知识，提高学习成绩</a:t>
            </a:r>
            <a:endParaRPr lang="en-US" sz="1500" b="0" strike="noStrike" spc="-1">
              <a:solidFill>
                <a:srgbClr val="000000"/>
              </a:solidFill>
              <a:latin typeface="Arial"/>
            </a:endParaRPr>
          </a:p>
        </p:txBody>
      </p:sp>
      <p:sp>
        <p:nvSpPr>
          <p:cNvPr id="187"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学习成绩提升</a:t>
            </a:r>
            <a:endParaRPr lang="en-US" sz="2200" b="0" strike="noStrike" spc="-1">
              <a:solidFill>
                <a:srgbClr val="000000"/>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88"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04</a:t>
            </a:r>
            <a:endParaRPr lang="en-US" sz="1800" b="0" strike="noStrike" spc="148">
              <a:solidFill>
                <a:schemeClr val="dk1">
                  <a:lumMod val="65000"/>
                  <a:lumOff val="35000"/>
                </a:schemeClr>
              </a:solidFill>
              <a:latin typeface="Arial"/>
            </a:endParaRPr>
          </a:p>
        </p:txBody>
      </p:sp>
      <p:sp>
        <p:nvSpPr>
          <p:cNvPr id="189"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第四章 人工智能在学习者行为分析中的应用</a:t>
            </a:r>
            <a:endParaRPr lang="en-US" sz="3600" b="0" strike="noStrike" spc="-1">
              <a:solidFill>
                <a:schemeClr val="dk1"/>
              </a:solidFill>
              <a:latin typeface="Arial"/>
            </a:endParaRPr>
          </a:p>
        </p:txBody>
      </p:sp>
      <p:sp>
        <p:nvSpPr>
          <p:cNvPr id="190"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91"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2"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学习者行为分析的概念</a:t>
            </a:r>
            <a:endParaRPr lang="en-US" sz="3500" b="0" strike="noStrike" spc="-1">
              <a:solidFill>
                <a:srgbClr val="000000"/>
              </a:solidFill>
              <a:latin typeface="Arial"/>
            </a:endParaRPr>
          </a:p>
        </p:txBody>
      </p:sp>
      <p:sp>
        <p:nvSpPr>
          <p:cNvPr id="193"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学习者行为分析是指通过分析学习者的行为数据，了解其学习特点和需求。这包括学习者的学习习惯、学习进度、知识掌握情况等方面的数据分析。通过人工智能技术，可以更快速地对这些数据进行处理和分析，为个性化诊断和指导提供支持。</a:t>
            </a:r>
            <a:endParaRPr lang="en-US" sz="2500" b="0" strike="noStrike" spc="-1">
              <a:solidFill>
                <a:srgbClr val="000000"/>
              </a:solidFill>
              <a:latin typeface="Arial"/>
            </a:endParaRPr>
          </a:p>
        </p:txBody>
      </p:sp>
      <p:sp>
        <p:nvSpPr>
          <p:cNvPr id="194"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https://d.book118.com/118012135010006050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117</Paragraphs>
  <Slides>22</Slides>
  <Notes>7</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22</vt:i4>
      </vt:variant>
    </vt:vector>
  </HeadingPairs>
  <TitlesOfParts>
    <vt:vector baseType="lpstr" size="30">
      <vt:lpstr>Arial</vt:lpstr>
      <vt:lpstr>Calibri</vt:lpstr>
      <vt:lpstr>微软雅黑</vt:lpstr>
      <vt:lpstr>Times New Roman</vt:lpstr>
      <vt:lpstr>Wingdings</vt:lpstr>
      <vt:lpstr>Symbol</vt:lpstr>
      <vt:lpstr>DejaVu Sans</vt:lpstr>
      <vt:lpstr>Office Theme</vt:lpstr>
      <vt:lpstr>人工智能对学习者个性化诊断和指导的有效性评价</vt:lpstr>
      <vt:lpstr>目录</vt:lpstr>
      <vt:lpstr>第1章 人工智能在教育领域的应用介绍</vt:lpstr>
      <vt:lpstr>人工智能与教育的融合</vt:lpstr>
      <vt:lpstr>人工智能个性化诊断的优势</vt:lpstr>
      <vt:lpstr>人工智能指导的有效性评价</vt:lpstr>
      <vt:lpstr> </vt:lpstr>
      <vt:lpstr>第2章 人工智能在学习者个性化诊断中的应用</vt:lpstr>
      <vt:lpstr> </vt:lpstr>
      <vt:lpstr>人工智能在个性化诊断中的角色</vt:lpstr>
      <vt:lpstr>个性化诊断的实际应用</vt:lpstr>
      <vt:lpstr>个性化诊断的评价标准</vt:lpstr>
      <vt:lpstr>结语</vt:lpstr>
      <vt:lpstr>第3章 人工智能在学习者个性化指导中的应用</vt:lpstr>
      <vt:lpstr> </vt:lpstr>
      <vt:lpstr>人工智能在个性化指导中的作用</vt:lpstr>
      <vt:lpstr>个性化指导的效果评价</vt:lpstr>
      <vt:lpstr> </vt:lpstr>
      <vt:lpstr>个性化指导案例分析</vt:lpstr>
      <vt:lpstr>第四章 人工智能在学习者行为分析中的应用</vt:lpstr>
      <vt:lpstr> </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2024-09-29T14:01:05.513</cp:lastPrinted>
  <dcterms:created xsi:type="dcterms:W3CDTF">2024-09-29T06:01:05Z</dcterms:created>
  <dcterms:modified xsi:type="dcterms:W3CDTF">2024-09-29T06:01:07Z</dcterms:modified>
</cp:coreProperties>
</file>