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4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56901-5DF9-4B44-840A-E7DA6386B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FE1F5-4A22-463C-905F-EA3E5F701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4CAB7-AAC2-4A2D-8DA2-03FFB7637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CD0D36-3914-46C5-8C58-6C9592E37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3A2AF1-2F68-4D94-951C-2D426F9D6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F6857C-A3F9-45AE-AF10-AA4866114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5A2765-B125-4097-9B94-33D2CE15B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6B53D4-F97F-4BCD-912D-2E453A5F1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DB3447-704A-4F9A-9534-DED28969B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2E729-6269-42D2-ADF7-B09F53067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1B225-133F-4354-AABD-E3B97677F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5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9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3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uFillTx/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5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18" Type="http://schemas.openxmlformats.org/officeDocument/2006/relationships/tags" Target="../tags/tag190.xml" /><Relationship Id="rId19" Type="http://schemas.openxmlformats.org/officeDocument/2006/relationships/tags" Target="../tags/tag191.xml" /><Relationship Id="rId2" Type="http://schemas.openxmlformats.org/officeDocument/2006/relationships/tags" Target="../tags/tag174.xml" /><Relationship Id="rId20" Type="http://schemas.openxmlformats.org/officeDocument/2006/relationships/tags" Target="../tags/tag192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18" Type="http://schemas.openxmlformats.org/officeDocument/2006/relationships/tags" Target="../tags/tag221.xml" /><Relationship Id="rId19" Type="http://schemas.openxmlformats.org/officeDocument/2006/relationships/tags" Target="../tags/tag222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14" Type="http://schemas.openxmlformats.org/officeDocument/2006/relationships/tags" Target="../tags/tag235.xml" /><Relationship Id="rId15" Type="http://schemas.openxmlformats.org/officeDocument/2006/relationships/tags" Target="../tags/tag236.xml" /><Relationship Id="rId16" Type="http://schemas.openxmlformats.org/officeDocument/2006/relationships/tags" Target="../tags/tag237.xml" /><Relationship Id="rId17" Type="http://schemas.openxmlformats.org/officeDocument/2006/relationships/tags" Target="../tags/tag238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160101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7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细胞性脑水肿个案护理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8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矩形: 圆角 2"/>
          <p:cNvSpPr/>
          <p:nvPr>
            <p:custDataLst>
              <p:tags r:id="rId7"/>
            </p:custDataLst>
          </p:nvPr>
        </p:nvSpPr>
        <p:spPr>
          <a:xfrm>
            <a:off x="4204970" y="82994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8" name="椭圆 47"/>
          <p:cNvSpPr/>
          <p:nvPr>
            <p:custDataLst>
              <p:tags r:id="rId8"/>
            </p:custDataLst>
          </p:nvPr>
        </p:nvSpPr>
        <p:spPr>
          <a:xfrm>
            <a:off x="4212590" y="83693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9" name="序号"/>
          <p:cNvSpPr/>
          <p:nvPr>
            <p:custDataLst>
              <p:tags r:id="rId9"/>
            </p:custDataLst>
          </p:nvPr>
        </p:nvSpPr>
        <p:spPr>
          <a:xfrm>
            <a:off x="4281170" y="91376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41" name="标题"/>
          <p:cNvSpPr txBox="1"/>
          <p:nvPr>
            <p:custDataLst>
              <p:tags r:id="rId10"/>
            </p:custDataLst>
          </p:nvPr>
        </p:nvSpPr>
        <p:spPr>
          <a:xfrm>
            <a:off x="5363845" y="82994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了解细胞性脑水肿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7" name="矩形: 圆角 2"/>
          <p:cNvSpPr/>
          <p:nvPr>
            <p:custDataLst>
              <p:tags r:id="rId11"/>
            </p:custDataLst>
          </p:nvPr>
        </p:nvSpPr>
        <p:spPr>
          <a:xfrm>
            <a:off x="4474845" y="194183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9" name="椭圆 48"/>
          <p:cNvSpPr/>
          <p:nvPr>
            <p:custDataLst>
              <p:tags r:id="rId12"/>
            </p:custDataLst>
          </p:nvPr>
        </p:nvSpPr>
        <p:spPr>
          <a:xfrm>
            <a:off x="4482465" y="194881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" name="序号"/>
          <p:cNvSpPr/>
          <p:nvPr>
            <p:custDataLst>
              <p:tags r:id="rId13"/>
            </p:custDataLst>
          </p:nvPr>
        </p:nvSpPr>
        <p:spPr>
          <a:xfrm>
            <a:off x="4551045" y="202565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2" name="标题"/>
          <p:cNvSpPr txBox="1"/>
          <p:nvPr>
            <p:custDataLst>
              <p:tags r:id="rId14"/>
            </p:custDataLst>
          </p:nvPr>
        </p:nvSpPr>
        <p:spPr>
          <a:xfrm>
            <a:off x="5633720" y="194183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制定护理计划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4" name="矩形: 圆角 2"/>
          <p:cNvSpPr/>
          <p:nvPr>
            <p:custDataLst>
              <p:tags r:id="rId15"/>
            </p:custDataLst>
          </p:nvPr>
        </p:nvSpPr>
        <p:spPr>
          <a:xfrm>
            <a:off x="4204970" y="527748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4212590" y="528447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6" name="序号"/>
          <p:cNvSpPr/>
          <p:nvPr>
            <p:custDataLst>
              <p:tags r:id="rId17"/>
            </p:custDataLst>
          </p:nvPr>
        </p:nvSpPr>
        <p:spPr>
          <a:xfrm>
            <a:off x="4281170" y="536130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8" name="标题"/>
          <p:cNvSpPr txBox="1"/>
          <p:nvPr>
            <p:custDataLst>
              <p:tags r:id="rId18"/>
            </p:custDataLst>
          </p:nvPr>
        </p:nvSpPr>
        <p:spPr>
          <a:xfrm>
            <a:off x="5363845" y="527748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健康教育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6" name="矩形: 圆角 2"/>
          <p:cNvSpPr/>
          <p:nvPr>
            <p:custDataLst>
              <p:tags r:id="rId19"/>
            </p:custDataLst>
          </p:nvPr>
        </p:nvSpPr>
        <p:spPr>
          <a:xfrm>
            <a:off x="4634865" y="305371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7" name="椭圆 66"/>
          <p:cNvSpPr/>
          <p:nvPr>
            <p:custDataLst>
              <p:tags r:id="rId20"/>
            </p:custDataLst>
          </p:nvPr>
        </p:nvSpPr>
        <p:spPr>
          <a:xfrm>
            <a:off x="4642485" y="306070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8" name="序号"/>
          <p:cNvSpPr/>
          <p:nvPr>
            <p:custDataLst>
              <p:tags r:id="rId21"/>
            </p:custDataLst>
          </p:nvPr>
        </p:nvSpPr>
        <p:spPr>
          <a:xfrm>
            <a:off x="4711065" y="313753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75" name="标题"/>
          <p:cNvSpPr txBox="1"/>
          <p:nvPr>
            <p:custDataLst>
              <p:tags r:id="rId22"/>
            </p:custDataLst>
          </p:nvPr>
        </p:nvSpPr>
        <p:spPr>
          <a:xfrm>
            <a:off x="5793740" y="305371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实施护理措施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7" name="矩形: 圆角 2"/>
          <p:cNvSpPr/>
          <p:nvPr>
            <p:custDataLst>
              <p:tags r:id="rId23"/>
            </p:custDataLst>
          </p:nvPr>
        </p:nvSpPr>
        <p:spPr>
          <a:xfrm>
            <a:off x="4474845" y="416560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8" name="椭圆 87"/>
          <p:cNvSpPr/>
          <p:nvPr>
            <p:custDataLst>
              <p:tags r:id="rId24"/>
            </p:custDataLst>
          </p:nvPr>
        </p:nvSpPr>
        <p:spPr>
          <a:xfrm>
            <a:off x="4482465" y="417258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9" name="序号"/>
          <p:cNvSpPr/>
          <p:nvPr>
            <p:custDataLst>
              <p:tags r:id="rId25"/>
            </p:custDataLst>
          </p:nvPr>
        </p:nvSpPr>
        <p:spPr>
          <a:xfrm>
            <a:off x="4551045" y="424942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91" name="标题"/>
          <p:cNvSpPr txBox="1"/>
          <p:nvPr>
            <p:custDataLst>
              <p:tags r:id="rId26"/>
            </p:custDataLst>
          </p:nvPr>
        </p:nvSpPr>
        <p:spPr>
          <a:xfrm>
            <a:off x="5633720" y="416560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评价护理效果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了解细胞性脑水肿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定义和病因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定义：细胞性脑水肿是一种由于脑细胞肿胀导致的脑水肿，通常由脑损伤、脑肿瘤、脑出血等引起。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病因：脑损伤、脑肿瘤、脑出血、脑炎、脑膜炎、脑寄生虫病等。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症状：头痛、恶心、呕吐、意识障碍、癫痫发作等。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治疗：药物治疗、手术治疗、物理治疗等。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症状和体征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头痛、头晕、恶心、呕吐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意识模糊、昏迷、抽搐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瞳孔散大、对光反射消失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呼吸困难、心律失常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肢体无力、感觉异常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8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脑脊液检查异常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诊断和鉴别诊断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症状：头痛、恶心、呕吐、意识障碍等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检查：CT扫描、MRI扫描等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诊断标准：脑水肿、脑细胞肿胀等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鉴别诊断：脑出血、脑梗死、脑肿瘤等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病程和预后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病程：细胞性脑水肿通常在数小时至数天内发展，症状包括头痛、恶心、呕吐、意识模糊等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预后：预后取决于病因、病情严重程度和治疗效果，部分患者可完全恢复，部分患者可能出现后遗症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治疗：包括药物治疗、手术治疗等，需要根据病情选择合适的治疗方案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护理：包括监测生命体征、保持呼吸道通畅、预防并发症等，需要密切观察病情变化并采取相应措施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制定护理计划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评估患者情况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2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5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家庭和社会支持：了解患者的家庭和社会支持情况，包括家庭关系、经济状况等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心理评估：了解患者的心理状况，包括情绪、认知、行为等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实验室检查：进行血液、尿液、脑脊液等实验室检查，了解患者的生理状况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影像学检查：进行CT、MRI等影像学检查，了解患者的脑水肿情况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病史：了解患者的病史，包括发病时间、症状、治疗过程等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体格检查：观察患者的生命体征、意识状态、肢体活动等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28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36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制定护理目标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减轻脑水肿症状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预防并发症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提高生活质量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促进康复进程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制定护理措施</a:t>
            </a:r>
            <a:endParaRPr lang="zh-CN" altLang="en-US"/>
          </a:p>
        </p:txBody>
      </p:sp>
      <p:sp>
        <p:nvSpPr>
          <p:cNvPr id="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预防并发症：预防感染、癫痫发作、脑疝等并发症，必要时使用抗生素、抗癫痫药物等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7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58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营养支持：保证患者营养摄入，必要时进行肠内或肠外营养支持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1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心理护理：关注患者及家属的心理状态，提供心理支持和疏导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5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观察病情：密切观察患者意识状态、生命体征、瞳孔变化等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维持生命体征：保持呼吸道通畅，必要时进行气管插管或呼吸机辅助呼吸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4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控制颅内压：使用甘露醇、甘油果糖等药物降低颅内压，必要时进行脑室引流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调整护理计划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调整护理措施：根据患者病情变化，调整护理措施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评估患者病情：了解患者病情变化，评估护理需求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制定护理目标：根据患者病情和需求，制定护理目标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监测护理效果：定期监测护理效果，及时调整护理计划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实施护理措施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https://d.book118.com/118016010142006037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TYPE" val="1"/>
  <p:tag name="KSO_WM_UNIT_TYPE" val="b"/>
  <p:tag name="KSO_WM_UNIT_USESOURCEFORMAT_APPLY" val="0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1"/>
  <p:tag name="KSO_WM_UNIT_INDEX" val="1_1"/>
  <p:tag name="KSO_WM_UNIT_LAYERLEVEL" val="1_1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2"/>
  <p:tag name="KSO_WM_UNIT_INDEX" val="1_2"/>
  <p:tag name="KSO_WM_UNIT_LAYERLEVEL" val="1_1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2_3"/>
  <p:tag name="KSO_WM_UNIT_INDEX" val="1_2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5_3"/>
  <p:tag name="KSO_WM_UNIT_INDEX" val="1_5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3_3"/>
  <p:tag name="KSO_WM_UNIT_INDEX" val="1_3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4_3"/>
  <p:tag name="KSO_WM_UNIT_INDEX" val="1_4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TEMPLATE_CATEGORY" val="custom"/>
  <p:tag name="KSO_WM_TEMPLATE_INDEX" val="20230914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6_1"/>
  <p:tag name="KSO_WM_UNIT_INDEX" val="1_6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TEMPLATE_CATEGORY" val="custom"/>
  <p:tag name="KSO_WM_TEMPLATE_INDEX" val="20230914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1"/>
  <p:tag name="KSO_WM_UNIT_INDEX" val="1_6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41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Calibri Light</vt:lpstr>
      <vt:lpstr>Office Theme</vt:lpstr>
      <vt:lpstr>细胞性脑水肿个案护理</vt:lpstr>
      <vt:lpstr>目录</vt:lpstr>
      <vt:lpstr>了解细胞性脑水肿</vt:lpstr>
      <vt:lpstr>定义和病因</vt:lpstr>
      <vt:lpstr>症状和体征</vt:lpstr>
      <vt:lpstr>诊断和鉴别诊断</vt:lpstr>
      <vt:lpstr>病程和预后</vt:lpstr>
      <vt:lpstr>制定护理计划</vt:lpstr>
      <vt:lpstr>评估患者情况</vt:lpstr>
      <vt:lpstr>制定护理目标</vt:lpstr>
      <vt:lpstr>制定护理措施</vt:lpstr>
      <vt:lpstr>调整护理计划</vt:lpstr>
      <vt:lpstr>实施护理措施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2024-09-18T01:29:15.556</cp:lastPrinted>
  <dcterms:created xsi:type="dcterms:W3CDTF">2024-09-17T17:29:15Z</dcterms:created>
  <dcterms:modified xsi:type="dcterms:W3CDTF">2024-09-17T17:29:17Z</dcterms:modified>
</cp:coreProperties>
</file>