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C154F48-BD74-440E-937F-523B76E8F1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D5B941-4ED3-48A7-8FB6-587DB18E7A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60BEBF8-3C4E-4CE1-B554-E42B9D3C02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53EDAA7-8E83-4F6C-9664-CCEBE930D5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718B3D8-DF00-4234-A117-31FA330CC88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797A82A-592F-4366-8BE5-A9839E4C3FC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76757E5-7A0B-413F-8582-60EFC122B53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F7CC6C9-DE7E-4BBA-88F7-6941D17750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E2A5DF-B28F-41E1-AFE0-07A4986945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02AA02A-88B2-46AB-936F-CFC388218E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1D4D7A-B8A1-433B-84F0-FEDE42695B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 Id="rId6"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8022112044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呼吸气囊和心肺复苏</a:t>
            </a:r>
          </a:p>
        </p:txBody>
      </p:sp>
      <p:grpSp>
        <p:nvGrpSpPr>
          <p:cNvPr id="5" name="Group 5"/>
          <p:cNvGrpSpPr/>
          <p:nvPr/>
        </p:nvGrpSpPr>
        <p:grpSpPr>
          <a:xfrm>
            <a:off x="5059558" y="1161765"/>
            <a:ext cx="2072884" cy="2072884"/>
            <a:chOff x="5059558" y="1161765"/>
            <a:chExt cx="2072884" cy="2072884"/>
          </a:xfrm>
        </p:grpSpPr>
        <p:sp>
          <p:nvSpPr>
            <p:cNvPr id="6" name="AutoShape 6"/>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116739" y="1218945"/>
            <a:ext cx="1958523" cy="1958523"/>
            <a:chOff x="5116739" y="1218945"/>
            <a:chExt cx="1958523" cy="1958523"/>
          </a:xfrm>
        </p:grpSpPr>
        <p:sp>
          <p:nvSpPr>
            <p:cNvPr id="8" name="Freeform 8"/>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16739" y="1218945"/>
              <a:ext cx="1958523" cy="1958523"/>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253411" y="1355617"/>
              <a:ext cx="1685300" cy="1685300"/>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5441229" y="1902429"/>
            <a:ext cx="1309543" cy="896478"/>
            <a:chOff x="5441229" y="1902429"/>
            <a:chExt cx="1309543" cy="896478"/>
          </a:xfrm>
        </p:grpSpPr>
        <p:sp>
          <p:nvSpPr>
            <p:cNvPr id="12" name="Freeform 12"/>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1200" y="495117"/>
            <a:ext cx="757489" cy="757489"/>
            <a:chOff x="551200" y="495117"/>
            <a:chExt cx="757489" cy="757489"/>
          </a:xfrm>
        </p:grpSpPr>
        <p:sp>
          <p:nvSpPr>
            <p:cNvPr id="3" name="AutoShape 3"/>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572171" y="516087"/>
            <a:ext cx="715670" cy="715670"/>
            <a:chOff x="572171" y="516087"/>
            <a:chExt cx="715670" cy="715670"/>
          </a:xfrm>
        </p:grpSpPr>
        <p:sp>
          <p:nvSpPr>
            <p:cNvPr id="5" name="Freeform 5"/>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2171" y="516087"/>
              <a:ext cx="715670" cy="715670"/>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22036" y="565953"/>
              <a:ext cx="615696" cy="615696"/>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490568" y="1247584"/>
            <a:ext cx="1681506" cy="76675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9" name="Connector 9"/>
          <p:cNvCxnSpPr/>
          <p:nvPr/>
        </p:nvCxnSpPr>
        <p:spPr>
          <a:xfrm>
            <a:off x="4573574" y="1614170"/>
            <a:ext cx="5237390" cy="0"/>
          </a:xfrm>
          <a:prstGeom prst="line">
            <a:avLst/>
          </a:prstGeom>
          <a:ln w="9525">
            <a:solidFill>
              <a:srgbClr val="FFFFFF">
                <a:alpha val="100000"/>
              </a:srgbClr>
            </a:solidFill>
            <a:prstDash val="solid"/>
          </a:ln>
        </p:spPr>
      </p:cxnSp>
      <p:sp>
        <p:nvSpPr>
          <p:cNvPr id="10" name="TextBox 10"/>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呼吸气囊介绍</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心肺复苏介绍</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呼吸气囊在心肺复苏中的应用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心肺复苏的实践操作</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呼吸气囊介绍</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在意外事故、窒息或呼吸衰竭等紧急情况下，呼吸气囊可以作为紧急救援设备，为患者提供呼吸支持。</a:t>
            </a:r>
          </a:p>
        </p:txBody>
      </p:sp>
      <p:pic>
        <p:nvPicPr>
          <p:cNvPr id="6" name="Picture 6"/>
          <p:cNvPicPr>
            <a:picLocks noChangeAspect="1"/>
          </p:cNvPicPr>
          <p:nvPr/>
        </p:nvPicPr>
        <p:blipFill>
          <a:blip r:embed="rId2"/>
          <a:srcRect l="42" r="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紧急救援</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在等待专业医疗救援或转运患者的过程中，呼吸气囊可以作为过渡性治疗设备，维持患者的生命体征。</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过渡性治疗</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583" r="16583"/>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在灾难现场或医疗资源匮乏的环境下，呼吸气囊可以作为现场急救设备，为患者提供基本的呼吸支持。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现场急救</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呼吸气囊的用途</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4906" r="249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手动充气</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呼吸气囊由一个可充气的气囊和一个用于控制气流的可调节阀门组成。使用时，操作者需通过捏挤气囊的方式为气囊充气，并通过阀门控制气流进出。</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气压调节</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呼吸气囊通常配备压力表，用于监测气囊内的压力。操作者可以根据患者的需求和气囊压力的变化，适时调整捏挤气囊的力度和频率。</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循环呼吸</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通过反复捏挤气囊，使气囊内的空气进出，形成循环呼吸。每次进气和出气时，阀门会控制气流以一定的流量进出，模拟人体的自然呼吸过程。</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呼吸气囊的工作原理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简易呼吸气囊结构简单，易于操作，适用于一般家庭和基层医疗机构的紧急救援。</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简易呼吸气囊</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专业呼吸气囊</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便携式呼吸气囊</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6675" b="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专业呼吸气囊设计更为复杂，性能更稳定，适用于专业医疗机构和紧急救援队的现场急救。</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便携式呼吸气囊体积小、重量轻，便于携带和转运，适用于灾害现场和野外急救等特殊环境。</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呼吸气囊的类型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心肺复苏介绍</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2817" b="1281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5462" r="5462"/>
          <a:stretch>
            <a:fillRect/>
          </a:stretch>
        </p:blipFill>
        <p:spPr>
          <a:xfrm>
            <a:off x="7771734"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抢救生命</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心肺复苏是一种紧急抢救措施，通过胸外按压和人工呼吸来恢复患者的自主心跳和呼吸，对于挽救患者生命至关重要。</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减少并发症</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及时进行心肺复苏可以减少患者因心脏骤停而导致的脑部和其他器官损伤，降低后遗症和死亡率。</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提高生存率</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迅速正确地进行心肺复苏可以大大提高患者的生存率，为后续的医疗救治创造条件。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506" r="16506"/>
          <a:stretch>
            <a:fillRect/>
          </a:stretch>
        </p:blipFill>
        <p:spPr>
          <a:xfrm>
            <a:off x="882858" y="1563009"/>
            <a:ext cx="2465519" cy="2459823"/>
          </a:xfrm>
          <a:prstGeom prst="rect">
            <a:avLst/>
          </a:prstGeom>
        </p:spPr>
      </p:pic>
      <p:pic>
        <p:nvPicPr>
          <p:cNvPr id="3" name="Picture 3"/>
          <p:cNvPicPr>
            <a:picLocks noChangeAspect="1"/>
          </p:cNvPicPr>
          <p:nvPr/>
        </p:nvPicPr>
        <p:blipFill>
          <a:blip r:embed="rId3"/>
          <a:srcRect t="116" b="116"/>
          <a:stretch>
            <a:fillRect/>
          </a:stretch>
        </p:blipFill>
        <p:spPr>
          <a:xfrm>
            <a:off x="3561054" y="1563009"/>
            <a:ext cx="2465519" cy="2459823"/>
          </a:xfrm>
          <a:prstGeom prst="rect">
            <a:avLst/>
          </a:prstGeom>
        </p:spPr>
      </p:pic>
      <p:pic>
        <p:nvPicPr>
          <p:cNvPr id="4" name="Picture 4"/>
          <p:cNvPicPr>
            <a:picLocks noChangeAspect="1"/>
          </p:cNvPicPr>
          <p:nvPr/>
        </p:nvPicPr>
        <p:blipFill>
          <a:blip r:embed="rId4"/>
          <a:srcRect l="12413" r="12413"/>
          <a:stretch>
            <a:fillRect/>
          </a:stretch>
        </p:blipFill>
        <p:spPr>
          <a:xfrm>
            <a:off x="6239251" y="1563009"/>
            <a:ext cx="2465519" cy="2459823"/>
          </a:xfrm>
          <a:prstGeom prst="rect">
            <a:avLst/>
          </a:prstGeom>
        </p:spPr>
      </p:pic>
      <p:pic>
        <p:nvPicPr>
          <p:cNvPr id="5" name="Picture 5"/>
          <p:cNvPicPr>
            <a:picLocks noChangeAspect="1"/>
          </p:cNvPicPr>
          <p:nvPr/>
        </p:nvPicPr>
        <p:blipFill>
          <a:blip r:embed="rId5"/>
          <a:srcRect l="12413" r="12413"/>
          <a:stretch>
            <a:fillRect/>
          </a:stretch>
        </p:blipFill>
        <p:spPr>
          <a:xfrm>
            <a:off x="8917447" y="1563009"/>
            <a:ext cx="2465519" cy="2459823"/>
          </a:xfrm>
          <a:prstGeom prst="rect">
            <a:avLst/>
          </a:prstGeom>
        </p:spPr>
      </p:pic>
      <p:sp>
        <p:nvSpPr>
          <p:cNvPr id="6" name="AutoShape 6"/>
          <p:cNvSpPr/>
          <p:nvPr/>
        </p:nvSpPr>
        <p:spPr>
          <a:xfrm>
            <a:off x="1401243" y="3336168"/>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079439" y="3336168"/>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66032" y="3336168"/>
            <a:ext cx="1368351" cy="146042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757636" y="3336168"/>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7981" y="5054414"/>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C：胸外按压：在心脏骤停患者胸部中央进行快速而有节奏的按压，以产生人工循环。</a:t>
            </a:r>
            <a:endParaRPr lang="en-US" sz="1100"/>
          </a:p>
        </p:txBody>
      </p:sp>
      <p:sp>
        <p:nvSpPr>
          <p:cNvPr id="11" name="AutoShape 11"/>
          <p:cNvSpPr/>
          <p:nvPr/>
        </p:nvSpPr>
        <p:spPr>
          <a:xfrm>
            <a:off x="3586178" y="5054414"/>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A：开放气道：清理并开放患者的气道，保持呼吸道通畅。</a:t>
            </a:r>
            <a:endParaRPr lang="en-US" sz="1100"/>
          </a:p>
        </p:txBody>
      </p:sp>
      <p:sp>
        <p:nvSpPr>
          <p:cNvPr id="12" name="AutoShape 12"/>
          <p:cNvSpPr/>
          <p:nvPr/>
        </p:nvSpPr>
        <p:spPr>
          <a:xfrm>
            <a:off x="6264374" y="5054414"/>
            <a:ext cx="2415273" cy="99992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B：人工呼吸：捏住患者的鼻子，对患者口部吹气，以维持患者的氧气供应。</a:t>
            </a:r>
            <a:endParaRPr lang="en-US" sz="1100"/>
          </a:p>
        </p:txBody>
      </p:sp>
      <p:sp>
        <p:nvSpPr>
          <p:cNvPr id="13" name="AutoShape 13"/>
          <p:cNvSpPr/>
          <p:nvPr/>
        </p:nvSpPr>
        <p:spPr>
          <a:xfrm>
            <a:off x="8942570" y="5054414"/>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C、A、B顺序并非固定，应根据患者具体情况灵活调整。</a:t>
            </a:r>
            <a:endParaRPr lang="en-US" sz="1100"/>
          </a:p>
        </p:txBody>
      </p:sp>
      <p:sp>
        <p:nvSpPr>
          <p:cNvPr id="14" name="TextBox 14"/>
          <p:cNvSpPr txBox="1"/>
          <p:nvPr/>
        </p:nvSpPr>
        <p:spPr>
          <a:xfrm>
            <a:off x="1431442" y="3725383"/>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15" name="TextBox 15"/>
          <p:cNvSpPr txBox="1"/>
          <p:nvPr/>
        </p:nvSpPr>
        <p:spPr>
          <a:xfrm>
            <a:off x="4111824"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16" name="TextBox 16"/>
          <p:cNvSpPr txBox="1"/>
          <p:nvPr/>
        </p:nvSpPr>
        <p:spPr>
          <a:xfrm>
            <a:off x="6790020"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17" name="TextBox 17"/>
          <p:cNvSpPr txBox="1"/>
          <p:nvPr/>
        </p:nvSpPr>
        <p:spPr>
          <a:xfrm>
            <a:off x="9468217"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心肺复苏的步骤</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411224" y="4511544"/>
            <a:ext cx="2926080" cy="158496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进行心肺复苏时应适时换人，避免操作者疲劳导致按压和吹气质量下降。</a:t>
            </a:r>
            <a:endParaRPr lang="en-US" sz="1100"/>
          </a:p>
        </p:txBody>
      </p:sp>
      <p:sp>
        <p:nvSpPr>
          <p:cNvPr id="10" name="AutoShape 10"/>
          <p:cNvSpPr/>
          <p:nvPr/>
        </p:nvSpPr>
        <p:spPr>
          <a:xfrm>
            <a:off x="1411224" y="2644137"/>
            <a:ext cx="2926080" cy="158496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人工呼吸时应适度吹气，避免过度通气导致胃部胀气和呕吐。</a:t>
            </a:r>
            <a:endParaRPr lang="en-US" sz="1100"/>
          </a:p>
        </p:txBody>
      </p:sp>
      <p:sp>
        <p:nvSpPr>
          <p:cNvPr id="11" name="AutoShape 11"/>
          <p:cNvSpPr/>
          <p:nvPr/>
        </p:nvSpPr>
        <p:spPr>
          <a:xfrm>
            <a:off x="7965938" y="1476145"/>
            <a:ext cx="2926080" cy="158496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胸外按压时应注意按压深度和频率，避免过度用力导致肋骨骨折和胸骨损伤。</a:t>
            </a:r>
            <a:endParaRPr lang="en-US" sz="1100"/>
          </a:p>
        </p:txBody>
      </p:sp>
      <p:sp>
        <p:nvSpPr>
          <p:cNvPr id="12" name="AutoShape 12"/>
          <p:cNvSpPr/>
          <p:nvPr/>
        </p:nvSpPr>
        <p:spPr>
          <a:xfrm>
            <a:off x="8078669" y="3640986"/>
            <a:ext cx="2926080" cy="158496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心肺复苏过程中应持续进行，避免中断，直到专业人员接手或患者恢复自主心跳和呼吸。</a:t>
            </a:r>
            <a:endParaRPr lang="en-US" sz="1100"/>
          </a:p>
        </p:txBody>
      </p:sp>
      <p:sp>
        <p:nvSpPr>
          <p:cNvPr id="13" name="AutoShape 13"/>
          <p:cNvSpPr/>
          <p:nvPr/>
        </p:nvSpPr>
        <p:spPr>
          <a:xfrm>
            <a:off x="5078274" y="2850712"/>
            <a:ext cx="2048256" cy="438912"/>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避免过度通气</a:t>
            </a:r>
            <a:endParaRPr lang="en-US" sz="1100"/>
          </a:p>
        </p:txBody>
      </p:sp>
      <p:sp>
        <p:nvSpPr>
          <p:cNvPr id="14" name="AutoShape 14"/>
          <p:cNvSpPr/>
          <p:nvPr/>
        </p:nvSpPr>
        <p:spPr>
          <a:xfrm>
            <a:off x="4799914" y="1872460"/>
            <a:ext cx="2253828" cy="438912"/>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避免过度用力</a:t>
            </a:r>
            <a:endParaRPr lang="en-US" sz="1100"/>
          </a:p>
        </p:txBody>
      </p:sp>
      <p:sp>
        <p:nvSpPr>
          <p:cNvPr id="15" name="AutoShape 15"/>
          <p:cNvSpPr/>
          <p:nvPr/>
        </p:nvSpPr>
        <p:spPr>
          <a:xfrm>
            <a:off x="5070960" y="3831676"/>
            <a:ext cx="2050081" cy="43961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避免中断</a:t>
            </a:r>
            <a:endParaRPr lang="en-US" sz="1100"/>
          </a:p>
        </p:txBody>
      </p:sp>
      <p:sp>
        <p:nvSpPr>
          <p:cNvPr id="16" name="AutoShape 16"/>
          <p:cNvSpPr/>
          <p:nvPr/>
        </p:nvSpPr>
        <p:spPr>
          <a:xfrm>
            <a:off x="5070960" y="4817092"/>
            <a:ext cx="2050081" cy="43961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避免操作者疲劳</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心肺复苏的注意事项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呼吸气囊在心肺复苏中的应用</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https://d.book118.com/118022112044006031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2024-09-08T04:47:36.286</cp:lastPrinted>
  <dcterms:created xsi:type="dcterms:W3CDTF">2024-09-07T20:47:36Z</dcterms:created>
  <dcterms:modified xsi:type="dcterms:W3CDTF">2024-09-07T20:47:38Z</dcterms:modified>
</cp:coreProperties>
</file>