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0DC0CF-8DA9-444B-A039-AB6CC72A67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00B09D-AD7B-4F9C-92C3-FC56A4B9B3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8E5457-53BA-4728-A9B9-CF3A1AC136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71EDB5-E6FE-4030-88A1-BC1AD6BADE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203D336-9273-4B26-902E-483014E8D4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27A488F-63DA-4D70-AB83-0C305C134D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A1BF1EA-838E-470F-ABE9-205542A31F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8426EB-3383-4CA9-8C82-B3A7757D78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1DABA4-56BA-4D63-B149-3223BFE603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640801-7421-45F1-9613-1AAA8776DF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2E3A6E-F437-46D2-9D46-781BE0B228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8026075037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镧系元素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镧系元素的简介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镧系元素的物理和化学性质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镧系元素的应用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镧系元素的提取和制备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镧系元素的安全和环保问题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镧系元素的简介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440684" y="1569551"/>
            <a:ext cx="3418416" cy="4073482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51615" y="2379250"/>
            <a:ext cx="2811304" cy="2809875"/>
          </a:xfrm>
          <a:custGeom>
            <a:rect l="l" t="t" r="r" b="b"/>
            <a:pathLst>
              <a:path w="21600" h="21600">
                <a:moveTo>
                  <a:pt x="0" y="10800"/>
                </a:moveTo>
                <a:cubicBezTo>
                  <a:pt x="0" y="4835"/>
                  <a:pt x="4835" y="0"/>
                  <a:pt x="10800" y="0"/>
                </a:cubicBezTo>
                <a:cubicBezTo>
                  <a:pt x="16765" y="0"/>
                  <a:pt x="21600" y="4835"/>
                  <a:pt x="21600" y="10800"/>
                </a:cubicBezTo>
                <a:cubicBezTo>
                  <a:pt x="21600" y="16765"/>
                  <a:pt x="16765" y="21600"/>
                  <a:pt x="10800" y="21600"/>
                </a:cubicBezTo>
                <a:cubicBezTo>
                  <a:pt x="4835" y="21600"/>
                  <a:pt x="0" y="16765"/>
                  <a:pt x="0" y="10800"/>
                </a:cubicBezTo>
                <a:close/>
                <a:moveTo>
                  <a:pt x="1177" y="10800"/>
                </a:moveTo>
                <a:cubicBezTo>
                  <a:pt x="1177" y="16115"/>
                  <a:pt x="5485" y="20423"/>
                  <a:pt x="10800" y="20423"/>
                </a:cubicBezTo>
                <a:cubicBezTo>
                  <a:pt x="16115" y="20423"/>
                  <a:pt x="20423" y="16115"/>
                  <a:pt x="20423" y="10800"/>
                </a:cubicBezTo>
                <a:cubicBezTo>
                  <a:pt x="20423" y="5485"/>
                  <a:pt x="16115" y="1177"/>
                  <a:pt x="10800" y="1177"/>
                </a:cubicBezTo>
                <a:cubicBezTo>
                  <a:pt x="5485" y="1177"/>
                  <a:pt x="1177" y="5485"/>
                  <a:pt x="1177" y="1080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03256" y="1797082"/>
            <a:ext cx="1348359" cy="1019157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420201" y="5637371"/>
            <a:ext cx="826770" cy="460343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346696" y="4534330"/>
            <a:ext cx="1348359" cy="1019157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510170" y="2701925"/>
            <a:ext cx="2294194" cy="2200553"/>
          </a:xfrm>
          <a:custGeom>
            <a:rect l="l" t="t" r="r" b="b"/>
            <a:pathLst>
              <a:path w="1905000" h="1905000">
                <a:moveTo>
                  <a:pt x="47625" y="666750"/>
                </a:moveTo>
                <a:lnTo>
                  <a:pt x="381000" y="190500"/>
                </a:lnTo>
                <a:lnTo>
                  <a:pt x="952500" y="0"/>
                </a:lnTo>
                <a:lnTo>
                  <a:pt x="1524000" y="190500"/>
                </a:lnTo>
                <a:lnTo>
                  <a:pt x="1857375" y="666750"/>
                </a:lnTo>
                <a:lnTo>
                  <a:pt x="1857375" y="1238250"/>
                </a:lnTo>
                <a:lnTo>
                  <a:pt x="1524000" y="1714500"/>
                </a:lnTo>
                <a:lnTo>
                  <a:pt x="952500" y="1905000"/>
                </a:lnTo>
                <a:lnTo>
                  <a:pt x="381000" y="1714500"/>
                </a:lnTo>
                <a:lnTo>
                  <a:pt x="47625" y="123825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087620" y="3214540"/>
            <a:ext cx="1139293" cy="113929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镧系元素的定义</a:t>
              </a:r>
            </a:p>
          </p:txBody>
        </p:sp>
      </p:grpSp>
      <p:sp>
        <p:nvSpPr>
          <p:cNvPr id="31" name="Freeform 31"/>
          <p:cNvSpPr/>
          <p:nvPr/>
        </p:nvSpPr>
        <p:spPr>
          <a:xfrm>
            <a:off x="1262052" y="1991277"/>
            <a:ext cx="630767" cy="630767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5705598" y="4728631"/>
            <a:ext cx="630555" cy="630555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291556" y="4966363"/>
            <a:ext cx="1154900" cy="1591889"/>
          </a:xfrm>
          <a:custGeom>
            <a:rect l="l" t="t" r="r" b="b"/>
            <a:pathLst>
              <a:path w="1154900" h="1591889">
                <a:moveTo>
                  <a:pt x="0" y="0"/>
                </a:moveTo>
                <a:lnTo>
                  <a:pt x="0" y="1591889"/>
                </a:lnTo>
                <a:lnTo>
                  <a:pt x="1154900" y="1591889"/>
                </a:lnTo>
                <a:lnTo>
                  <a:pt x="1154900" y="1303164"/>
                </a:lnTo>
                <a:lnTo>
                  <a:pt x="288725" y="1303164"/>
                </a:lnTo>
                <a:lnTo>
                  <a:pt x="288725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 rot="-10800000">
            <a:off x="10781066" y="205192"/>
            <a:ext cx="1154900" cy="1591889"/>
          </a:xfrm>
          <a:custGeom>
            <a:rect l="l" t="t" r="r" b="b"/>
            <a:pathLst>
              <a:path w="1154900" h="1591889">
                <a:moveTo>
                  <a:pt x="0" y="0"/>
                </a:moveTo>
                <a:lnTo>
                  <a:pt x="0" y="1591889"/>
                </a:lnTo>
                <a:lnTo>
                  <a:pt x="1154900" y="1591889"/>
                </a:lnTo>
                <a:lnTo>
                  <a:pt x="1154900" y="1303164"/>
                </a:lnTo>
                <a:lnTo>
                  <a:pt x="288725" y="1303164"/>
                </a:lnTo>
                <a:lnTo>
                  <a:pt x="288725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5" name="Group 35"/>
          <p:cNvGrpSpPr/>
          <p:nvPr/>
        </p:nvGrpSpPr>
        <p:grpSpPr>
          <a:xfrm>
            <a:off x="7581403" y="1797082"/>
            <a:ext cx="3111273" cy="3664926"/>
            <a:chOff x="7581403" y="1797082"/>
            <a:chExt cx="3111273" cy="3664926"/>
          </a:xfrm>
        </p:grpSpPr>
        <p:sp>
          <p:nvSpPr>
            <p:cNvPr id="36" name="TextBox 36"/>
            <p:cNvSpPr txBox="1"/>
            <p:nvPr/>
          </p:nvSpPr>
          <p:spPr>
            <a:xfrm>
              <a:off x="7581403" y="1797082"/>
              <a:ext cx="3111273" cy="366492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203200" lvl="0" indent="-203200">
                <a:lnSpc>
                  <a:spcPct val="80000"/>
                </a:lnSpc>
                <a:buFont typeface="Arial"/>
                <a:buChar char="•"/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镧系元素：是指周期表中原子序数为57至71的15种镧系元素，它们是元素周期表ⅢB族中原子序数从57至71的15个元素，包括镧、铈、镨、钕、钷、钐、铕、钆、铽、镝、钬、铒、铥、镱和镥。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电子构型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镧系元素的电子构型基本相同，最外层电子数均为2，但随着原子序数增加，电子填充到内层轨道，导致其化学性质相似。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物理性质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镧系元素具有类似的物理性质，如熔点、沸点等，随着原子序数增加，这些性质呈现一定的规律性变化。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化学性质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镧系元素具有类似的化学性质，如氧化态、配位数等，在化合物中常见+3价态。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镧系元素的特性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4575" r="145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镧系元素在地壳中的丰度较低，主要存在于某些矿石和稀土矿物中。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分布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镧系元素在工业中有广泛的应用，如荧光材料、催化剂、电池等。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用途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镧系元素在自然界中的存在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镧系元素的物理和化学性质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原子序数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从57（镧）到71（镥）的15个元素，原子序数逐渐增加。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原子半径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随着原子序数的增加而减小，表现出明显的规律性。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熔点与沸点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随着原子序数的增加而升高，表现出一定的规律性。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镧系元素的物理性质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电负性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随着原子序数的增加而减小，表现出一定的规律性。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氧化态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主要呈现+3价态，但随着原子序数的增加，部分元素也呈现+2价态。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配位数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在化合物中，镧系元素的配位数通常为6或8。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镧系元素的化学性质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镧系元素容易与氧结合形成氧化物。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与氧的反应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7167" r="71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镧系元素可以与氢气反应生成氢化物。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与氢的反应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镧系元素可以与硫反应生成硫化物。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与硫的反应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镧系元素与其他元素的反应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镧系元素的应用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https://d.book118.com/118026075037006025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2024-09-01T20:19:15.755</cp:lastPrinted>
  <dcterms:created xsi:type="dcterms:W3CDTF">2024-09-01T12:19:15Z</dcterms:created>
  <dcterms:modified xsi:type="dcterms:W3CDTF">2024-09-01T12:19:17Z</dcterms:modified>
</cp:coreProperties>
</file>