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DE03F5-FDAA-498D-B06E-1F2E5458C1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4A35D6-1292-4C45-901B-BF47F80362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7797FC-57AE-41F3-97DB-52217A4910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0A2ABD-3B0C-45D8-8E7E-3E9235C696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DC0479-325B-4843-A97E-6869E14906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F505D4-BC74-4D0F-882F-6AEE534F57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075694-5987-4266-B23B-3D819580E0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3FF53C-6A7E-4F27-9A14-C065F3E9CC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4F5363-7FCD-4DBC-9F3F-EA149B83BF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8935F2-4071-4624-98E7-A6CB903207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16B13C-EDB8-44FC-A6D5-FB87D4F4F9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03203104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系统性金融风险分析</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系统性金融风险定义与背景
 风险形成机制与影响因素
 风险识别与度量方法
 系统性金融风险模型
 风险和传染性分析
 监管与政策措施
 案例分析
 总结与建议</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系统性金融风险定义与背景</a:t>
            </a:r>
          </a:p>
        </p:txBody>
      </p:sp>
      <p:sp>
        <p:nvSpPr>
          <p:cNvPr id="3" name="Subtitle 2"/>
          <p:cNvSpPr>
            <a:spLocks noGrp="1"/>
          </p:cNvSpPr>
          <p:nvPr>
            <p:ph type="subTitle" idx="1"/>
          </p:nvPr>
        </p:nvSpPr>
        <p:spPr/>
        <p:txBody>
          <a:bodyPr/>
          <a:lstStyle/>
          <a:p>
            <a:r>
              <a:t>系统性金融风险分析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系统性金融风险定义与背景</a:t>
            </a:r>
          </a:p>
        </p:txBody>
      </p:sp>
      <p:sp>
        <p:nvSpPr>
          <p:cNvPr id="3" name="Text Placeholder 2"/>
          <p:cNvSpPr>
            <a:spLocks noGrp="1"/>
          </p:cNvSpPr>
          <p:nvPr>
            <p:ph type="body" idx="1"/>
          </p:nvPr>
        </p:nvSpPr>
        <p:spPr/>
        <p:txBody>
          <a:bodyPr/>
          <a:lstStyle/>
          <a:p>
            <a:r>
              <a:t>系统性金融风险的定义</a:t>
            </a:r>
          </a:p>
        </p:txBody>
      </p:sp>
      <p:sp>
        <p:nvSpPr>
          <p:cNvPr id="4" name="Content Placeholder 3"/>
          <p:cNvSpPr>
            <a:spLocks noGrp="1"/>
          </p:cNvSpPr>
          <p:nvPr>
            <p:ph sz="half" idx="2"/>
          </p:nvPr>
        </p:nvSpPr>
        <p:spPr/>
        <p:txBody>
          <a:bodyPr/>
          <a:lstStyle/>
          <a:p>
            <a:r>
              <a:t>1.系统性金融风险是指整个金融体系崩溃或严重受损的风险。</a:t>
            </a:r>
          </a:p>
          <a:p>
            <a:r>
              <a:t>2.这种风险源于金融机构之间的相互联系和依赖性，以及金融市场的不稳定性。</a:t>
            </a:r>
          </a:p>
          <a:p>
            <a:r>
              <a:t>3.系统性金融风险具有传染性和放大性，会对实体经济产生严重影响。</a:t>
            </a:r>
          </a:p>
          <a:p/>
        </p:txBody>
      </p:sp>
      <p:sp>
        <p:nvSpPr>
          <p:cNvPr id="5" name="Text Placeholder 4"/>
          <p:cNvSpPr>
            <a:spLocks noGrp="1"/>
          </p:cNvSpPr>
          <p:nvPr>
            <p:ph type="body" idx="3"/>
          </p:nvPr>
        </p:nvSpPr>
        <p:spPr/>
        <p:txBody>
          <a:bodyPr/>
          <a:lstStyle/>
          <a:p>
            <a:r>
              <a:t>全球性金融危机</a:t>
            </a:r>
          </a:p>
        </p:txBody>
      </p:sp>
      <p:sp>
        <p:nvSpPr>
          <p:cNvPr id="6" name="Content Placeholder 5"/>
          <p:cNvSpPr>
            <a:spLocks noGrp="1"/>
          </p:cNvSpPr>
          <p:nvPr>
            <p:ph sz="half" idx="4"/>
          </p:nvPr>
        </p:nvSpPr>
        <p:spPr/>
        <p:txBody>
          <a:bodyPr/>
          <a:lstStyle/>
          <a:p>
            <a:r>
              <a:t>1.全球性金融危机是系统性金融风险的重要体现，如2008年金融危机。</a:t>
            </a:r>
          </a:p>
          <a:p>
            <a:r>
              <a:t>2.金融危机通常由于金融市场失衡、金融机构过度风险和监管不足引发。</a:t>
            </a:r>
          </a:p>
          <a:p>
            <a:r>
              <a:t>3.金融危机对全球经济稳定和可持续发展造成重大威胁。</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系统性金融风险定义与背景</a:t>
            </a:r>
          </a:p>
        </p:txBody>
      </p:sp>
      <p:sp>
        <p:nvSpPr>
          <p:cNvPr id="3" name="Text Placeholder 2"/>
          <p:cNvSpPr>
            <a:spLocks noGrp="1"/>
          </p:cNvSpPr>
          <p:nvPr>
            <p:ph type="body" idx="1"/>
          </p:nvPr>
        </p:nvSpPr>
        <p:spPr/>
        <p:txBody>
          <a:bodyPr/>
          <a:lstStyle/>
          <a:p>
            <a:r>
              <a:t>金融机构的关联性</a:t>
            </a:r>
          </a:p>
        </p:txBody>
      </p:sp>
      <p:sp>
        <p:nvSpPr>
          <p:cNvPr id="4" name="Content Placeholder 3"/>
          <p:cNvSpPr>
            <a:spLocks noGrp="1"/>
          </p:cNvSpPr>
          <p:nvPr>
            <p:ph sz="half" idx="2"/>
          </p:nvPr>
        </p:nvSpPr>
        <p:spPr/>
        <p:txBody>
          <a:bodyPr/>
          <a:lstStyle/>
          <a:p>
            <a:r>
              <a:t>1.金融机构之间的相互关联性是系统性金融风险的主要来源之一。</a:t>
            </a:r>
          </a:p>
          <a:p>
            <a:r>
              <a:t>2.金融机构之间的借贷关系、资产负债表等相互连接，形成复杂的金融网络。</a:t>
            </a:r>
          </a:p>
          <a:p>
            <a:r>
              <a:t>3.当一个机构出现问题时，其影响会通过金融网络迅速传递到其他机构，引发系统性风险。</a:t>
            </a:r>
          </a:p>
          <a:p/>
        </p:txBody>
      </p:sp>
      <p:sp>
        <p:nvSpPr>
          <p:cNvPr id="5" name="Text Placeholder 4"/>
          <p:cNvSpPr>
            <a:spLocks noGrp="1"/>
          </p:cNvSpPr>
          <p:nvPr>
            <p:ph type="body" idx="3"/>
          </p:nvPr>
        </p:nvSpPr>
        <p:spPr/>
        <p:txBody>
          <a:bodyPr/>
          <a:lstStyle/>
          <a:p>
            <a:r>
              <a:t>监管制度与风险管理</a:t>
            </a:r>
          </a:p>
        </p:txBody>
      </p:sp>
      <p:sp>
        <p:nvSpPr>
          <p:cNvPr id="6" name="Content Placeholder 5"/>
          <p:cNvSpPr>
            <a:spLocks noGrp="1"/>
          </p:cNvSpPr>
          <p:nvPr>
            <p:ph sz="half" idx="4"/>
          </p:nvPr>
        </p:nvSpPr>
        <p:spPr/>
        <p:txBody>
          <a:bodyPr/>
          <a:lstStyle/>
          <a:p>
            <a:r>
              <a:t>1.有效的监管制度和风险管理机制是防范系统性金融风险的关键。</a:t>
            </a:r>
          </a:p>
          <a:p>
            <a:r>
              <a:t>2.监管机构需要加强对金融机构的监管，确保其稳健经营和符合法律法规。</a:t>
            </a:r>
          </a:p>
          <a:p>
            <a:r>
              <a:t>3.金融机构自身也需要建立完善的风险管理体系，以识别和降低风险。</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系统性金融风险定义与背景</a:t>
            </a:r>
          </a:p>
        </p:txBody>
      </p:sp>
      <p:sp>
        <p:nvSpPr>
          <p:cNvPr id="3" name="Text Placeholder 2"/>
          <p:cNvSpPr>
            <a:spLocks noGrp="1"/>
          </p:cNvSpPr>
          <p:nvPr>
            <p:ph type="body" idx="1"/>
          </p:nvPr>
        </p:nvSpPr>
        <p:spPr/>
        <p:txBody>
          <a:bodyPr/>
          <a:lstStyle/>
          <a:p>
            <a:r>
              <a:t>宏观经济环境与政策</a:t>
            </a:r>
          </a:p>
        </p:txBody>
      </p:sp>
      <p:sp>
        <p:nvSpPr>
          <p:cNvPr id="4" name="Content Placeholder 3"/>
          <p:cNvSpPr>
            <a:spLocks noGrp="1"/>
          </p:cNvSpPr>
          <p:nvPr>
            <p:ph sz="half" idx="2"/>
          </p:nvPr>
        </p:nvSpPr>
        <p:spPr/>
        <p:txBody>
          <a:bodyPr/>
          <a:lstStyle/>
          <a:p>
            <a:r>
              <a:t>1.宏观经济环境和政策对系统性金融风险产生重要影响。</a:t>
            </a:r>
          </a:p>
          <a:p>
            <a:r>
              <a:t>2.经济周期、货币政策、财政政策等都会影响金融体系的稳定性。</a:t>
            </a:r>
          </a:p>
          <a:p>
            <a:r>
              <a:t>3.政策制定者需要密切关注宏观经济形势，并采取相应措施防范系统性金融风险。</a:t>
            </a:r>
          </a:p>
          <a:p/>
        </p:txBody>
      </p:sp>
      <p:sp>
        <p:nvSpPr>
          <p:cNvPr id="5" name="Text Placeholder 4"/>
          <p:cNvSpPr>
            <a:spLocks noGrp="1"/>
          </p:cNvSpPr>
          <p:nvPr>
            <p:ph type="body" idx="3"/>
          </p:nvPr>
        </p:nvSpPr>
        <p:spPr/>
        <p:txBody>
          <a:bodyPr/>
          <a:lstStyle/>
          <a:p>
            <a:r>
              <a:t>技术创新与金融科技</a:t>
            </a:r>
          </a:p>
        </p:txBody>
      </p:sp>
      <p:sp>
        <p:nvSpPr>
          <p:cNvPr id="6" name="Content Placeholder 5"/>
          <p:cNvSpPr>
            <a:spLocks noGrp="1"/>
          </p:cNvSpPr>
          <p:nvPr>
            <p:ph sz="half" idx="4"/>
          </p:nvPr>
        </p:nvSpPr>
        <p:spPr/>
        <p:txBody>
          <a:bodyPr/>
          <a:lstStyle/>
          <a:p>
            <a:r>
              <a:t>1.技术创新和金融科技的发展为金融系统带来了新的风险和挑战。</a:t>
            </a:r>
          </a:p>
          <a:p>
            <a:r>
              <a:t>2.金融科技的应用可能导致金融体系变得更加复杂和难以监管。</a:t>
            </a:r>
          </a:p>
          <a:p>
            <a:r>
              <a:t>3.监管机构需要加强与金融科技的沟通协作，确保金融创新的稳健发展，降低潜在风险。以上内容仅供参考，如有需要，建议您查阅相关网站。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风险形成机制与影响因素</a:t>
            </a:r>
          </a:p>
        </p:txBody>
      </p:sp>
      <p:sp>
        <p:nvSpPr>
          <p:cNvPr id="3" name="Subtitle 2"/>
          <p:cNvSpPr>
            <a:spLocks noGrp="1"/>
          </p:cNvSpPr>
          <p:nvPr>
            <p:ph type="subTitle" idx="1"/>
          </p:nvPr>
        </p:nvSpPr>
        <p:spPr/>
        <p:txBody>
          <a:bodyPr/>
          <a:lstStyle/>
          <a:p>
            <a:r>
              <a:t>系统性金融风险分析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风险形成机制与影响因素</a:t>
            </a:r>
          </a:p>
        </p:txBody>
      </p:sp>
      <p:sp>
        <p:nvSpPr>
          <p:cNvPr id="3" name="Content Placeholder 2"/>
          <p:cNvSpPr>
            <a:spLocks noGrp="1"/>
          </p:cNvSpPr>
          <p:nvPr>
            <p:ph sz="half" idx="2"/>
          </p:nvPr>
        </p:nvSpPr>
        <p:spPr/>
        <p:txBody>
          <a:bodyPr/>
          <a:lstStyle/>
          <a:p>
            <a:r>
              <a:t>1.金融市场的内在不稳定性：金融市场存在投机行为和羊群效应，导致市场波动和风险的积累。</a:t>
            </a:r>
          </a:p>
          <a:p>
            <a:r>
              <a:t>2.信息不对称：金融机构和投资者之间的信息不对称可能导致逆向选择和道德风险，进一步增加风险。</a:t>
            </a:r>
          </a:p>
          <a:p>
            <a:r>
              <a:t>3.复杂的金融衍生产品：金融衍生产品的过度创新和复杂性可能导致风险难以评估和监控。</a:t>
            </a:r>
          </a:p>
          <a:p/>
        </p:txBody>
      </p:sp>
      <p:sp>
        <p:nvSpPr>
          <p:cNvPr id="4" name="Text Placeholder 3"/>
          <p:cNvSpPr>
            <a:spLocks noGrp="1"/>
          </p:cNvSpPr>
          <p:nvPr>
            <p:ph type="body" idx="3"/>
          </p:nvPr>
        </p:nvSpPr>
        <p:spPr/>
        <p:txBody>
          <a:bodyPr/>
          <a:lstStyle/>
          <a:p>
            <a:r>
              <a:t>宏观经济因素</a:t>
            </a:r>
          </a:p>
        </p:txBody>
      </p:sp>
      <p:sp>
        <p:nvSpPr>
          <p:cNvPr id="5" name="Content Placeholder 4"/>
          <p:cNvSpPr>
            <a:spLocks noGrp="1"/>
          </p:cNvSpPr>
          <p:nvPr>
            <p:ph sz="half" idx="4"/>
          </p:nvPr>
        </p:nvSpPr>
        <p:spPr/>
        <p:txBody>
          <a:bodyPr/>
          <a:lstStyle/>
          <a:p>
            <a:r>
              <a:t>1.经济周期：经济繁荣期可能导致过度投资和风险积累，而经济衰退期则可能导致资产质量下降和违约风险增加。</a:t>
            </a:r>
          </a:p>
          <a:p>
            <a:r>
              <a:t>2.政策变化：货币政策、财政政策和监管政策的变化可能对金融机构的经营和风险状况产生影响。</a:t>
            </a:r>
          </a:p>
          <a:p/>
        </p:txBody>
      </p:sp>
      <p:sp>
        <p:nvSpPr>
          <p:cNvPr id="6" name="Text Placeholder 5"/>
          <p:cNvSpPr>
            <a:spLocks noGrp="1"/>
          </p:cNvSpPr>
          <p:nvPr>
            <p:ph type="body" idx="1"/>
          </p:nvPr>
        </p:nvSpPr>
        <p:spPr/>
        <p:txBody>
          <a:bodyPr/>
          <a:lstStyle/>
          <a:p>
            <a:r>
              <a:t>风险形成机制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风险形成机制与影响因素</a:t>
            </a:r>
          </a:p>
        </p:txBody>
      </p:sp>
      <p:sp>
        <p:nvSpPr>
          <p:cNvPr id="3" name="Text Placeholder 2"/>
          <p:cNvSpPr>
            <a:spLocks noGrp="1"/>
          </p:cNvSpPr>
          <p:nvPr>
            <p:ph type="body" idx="1"/>
          </p:nvPr>
        </p:nvSpPr>
        <p:spPr/>
        <p:txBody>
          <a:bodyPr/>
          <a:lstStyle/>
          <a:p>
            <a:r>
              <a:t>金融机构的风险管理</a:t>
            </a:r>
          </a:p>
        </p:txBody>
      </p:sp>
      <p:sp>
        <p:nvSpPr>
          <p:cNvPr id="4" name="Content Placeholder 3"/>
          <p:cNvSpPr>
            <a:spLocks noGrp="1"/>
          </p:cNvSpPr>
          <p:nvPr>
            <p:ph sz="half" idx="2"/>
          </p:nvPr>
        </p:nvSpPr>
        <p:spPr/>
        <p:txBody>
          <a:bodyPr/>
          <a:lstStyle/>
          <a:p>
            <a:r>
              <a:t>1.风险管理制度：金融机构的风险管理制度不健全或执行不力可能导致风险失控。</a:t>
            </a:r>
          </a:p>
          <a:p>
            <a:r>
              <a:t>2.内部控制：内部控制的缺陷可能导致操作风险和道德风险。</a:t>
            </a:r>
          </a:p>
          <a:p/>
        </p:txBody>
      </p:sp>
      <p:sp>
        <p:nvSpPr>
          <p:cNvPr id="5" name="Text Placeholder 4"/>
          <p:cNvSpPr>
            <a:spLocks noGrp="1"/>
          </p:cNvSpPr>
          <p:nvPr>
            <p:ph type="body" idx="3"/>
          </p:nvPr>
        </p:nvSpPr>
        <p:spPr/>
        <p:txBody>
          <a:bodyPr/>
          <a:lstStyle/>
          <a:p>
            <a:r>
              <a:t>全球化和跨境风险</a:t>
            </a:r>
          </a:p>
        </p:txBody>
      </p:sp>
      <p:sp>
        <p:nvSpPr>
          <p:cNvPr id="6" name="Content Placeholder 5"/>
          <p:cNvSpPr>
            <a:spLocks noGrp="1"/>
          </p:cNvSpPr>
          <p:nvPr>
            <p:ph sz="half" idx="4"/>
          </p:nvPr>
        </p:nvSpPr>
        <p:spPr/>
        <p:txBody>
          <a:bodyPr/>
          <a:lstStyle/>
          <a:p>
            <a:r>
              <a:t>1.跨境风险传染：全球化背景下，一国金融风险可能迅速传染至其他国家，引发系统性风险。</a:t>
            </a:r>
          </a:p>
          <a:p>
            <a:r>
              <a:t>2.监管套利：全球范围内的监管差异可能导致监管套利，进一步增加风险。</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风险形成机制与影响因素</a:t>
            </a:r>
          </a:p>
        </p:txBody>
      </p:sp>
      <p:sp>
        <p:nvSpPr>
          <p:cNvPr id="3" name="Text Placeholder 2"/>
          <p:cNvSpPr>
            <a:spLocks noGrp="1"/>
          </p:cNvSpPr>
          <p:nvPr>
            <p:ph type="body" idx="1"/>
          </p:nvPr>
        </p:nvSpPr>
        <p:spPr/>
        <p:txBody>
          <a:bodyPr/>
          <a:lstStyle/>
          <a:p>
            <a:r>
              <a:t>科技因素</a:t>
            </a:r>
          </a:p>
        </p:txBody>
      </p:sp>
      <p:sp>
        <p:nvSpPr>
          <p:cNvPr id="4" name="Content Placeholder 3"/>
          <p:cNvSpPr>
            <a:spLocks noGrp="1"/>
          </p:cNvSpPr>
          <p:nvPr>
            <p:ph sz="half" idx="2"/>
          </p:nvPr>
        </p:nvSpPr>
        <p:spPr/>
        <p:txBody>
          <a:bodyPr/>
          <a:lstStyle/>
          <a:p>
            <a:r>
              <a:t>1.金融科技：金融科技的发展可能带来创新和效率，但同时也增加了技术风险和信息安全风险。</a:t>
            </a:r>
          </a:p>
          <a:p>
            <a:r>
              <a:t>2.数据分析：大数据和人工智能的应用可能提高风险管理水平，但也可能导致模型风险和数据安全风险。</a:t>
            </a:r>
          </a:p>
          <a:p/>
        </p:txBody>
      </p:sp>
      <p:sp>
        <p:nvSpPr>
          <p:cNvPr id="5" name="Text Placeholder 4"/>
          <p:cNvSpPr>
            <a:spLocks noGrp="1"/>
          </p:cNvSpPr>
          <p:nvPr>
            <p:ph type="body" idx="3"/>
          </p:nvPr>
        </p:nvSpPr>
        <p:spPr/>
        <p:txBody>
          <a:bodyPr/>
          <a:lstStyle/>
          <a:p>
            <a:r>
              <a:t>环境和社会因素</a:t>
            </a:r>
          </a:p>
        </p:txBody>
      </p:sp>
      <p:sp>
        <p:nvSpPr>
          <p:cNvPr id="6" name="Content Placeholder 5"/>
          <p:cNvSpPr>
            <a:spLocks noGrp="1"/>
          </p:cNvSpPr>
          <p:nvPr>
            <p:ph sz="half" idx="4"/>
          </p:nvPr>
        </p:nvSpPr>
        <p:spPr/>
        <p:txBody>
          <a:bodyPr/>
          <a:lstStyle/>
          <a:p>
            <a:r>
              <a:t>1.环境风险：气候变化和环境恶化可能对金融机构的资产和负债产生影响，增加风险。</a:t>
            </a:r>
          </a:p>
          <a:p>
            <a:r>
              <a:t>2.社会稳定：社会不稳定和冲突可能对金融机构的经营和风险状况产生不利影响。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风险识别与度量方法</a:t>
            </a:r>
          </a:p>
        </p:txBody>
      </p:sp>
      <p:sp>
        <p:nvSpPr>
          <p:cNvPr id="3" name="Subtitle 2"/>
          <p:cNvSpPr>
            <a:spLocks noGrp="1"/>
          </p:cNvSpPr>
          <p:nvPr>
            <p:ph type="subTitle" idx="1"/>
          </p:nvPr>
        </p:nvSpPr>
        <p:spPr/>
        <p:txBody>
          <a:bodyPr/>
          <a:lstStyle/>
          <a:p>
            <a:r>
              <a:t>系统性金融风险分析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风险识别与度量方法</a:t>
            </a:r>
          </a:p>
        </p:txBody>
      </p:sp>
      <p:sp>
        <p:nvSpPr>
          <p:cNvPr id="3" name="Text Placeholder 2"/>
          <p:cNvSpPr>
            <a:spLocks noGrp="1"/>
          </p:cNvSpPr>
          <p:nvPr>
            <p:ph type="body" idx="1"/>
          </p:nvPr>
        </p:nvSpPr>
        <p:spPr/>
        <p:txBody>
          <a:bodyPr/>
          <a:lstStyle/>
          <a:p>
            <a:r>
              <a:t>风险识别</a:t>
            </a:r>
          </a:p>
        </p:txBody>
      </p:sp>
      <p:sp>
        <p:nvSpPr>
          <p:cNvPr id="4" name="Content Placeholder 3"/>
          <p:cNvSpPr>
            <a:spLocks noGrp="1"/>
          </p:cNvSpPr>
          <p:nvPr>
            <p:ph sz="half" idx="2"/>
          </p:nvPr>
        </p:nvSpPr>
        <p:spPr/>
        <p:txBody>
          <a:bodyPr/>
          <a:lstStyle/>
          <a:p>
            <a:r>
              <a:t>1.风险识别是通过各种方法和工具来识别和评估可能的风险，包括定性和定量方法。</a:t>
            </a:r>
          </a:p>
          <a:p>
            <a:r>
              <a:t>2.常见的定性方法包括专家评估、历史数据分析、情景分析等，可以初步判断风险的大小和可能性。</a:t>
            </a:r>
          </a:p>
          <a:p>
            <a:r>
              <a:t>3.定量方法则通过数学模型和统计分析，对风险进行量化评估，更准确地衡量风险的大小和影响。</a:t>
            </a:r>
          </a:p>
          <a:p/>
        </p:txBody>
      </p:sp>
      <p:sp>
        <p:nvSpPr>
          <p:cNvPr id="5" name="Text Placeholder 4"/>
          <p:cNvSpPr>
            <a:spLocks noGrp="1"/>
          </p:cNvSpPr>
          <p:nvPr>
            <p:ph type="body" idx="3"/>
          </p:nvPr>
        </p:nvSpPr>
        <p:spPr/>
        <p:txBody>
          <a:bodyPr/>
          <a:lstStyle/>
          <a:p>
            <a:r>
              <a:t>风险度量</a:t>
            </a:r>
          </a:p>
        </p:txBody>
      </p:sp>
      <p:sp>
        <p:nvSpPr>
          <p:cNvPr id="6" name="Content Placeholder 5"/>
          <p:cNvSpPr>
            <a:spLocks noGrp="1"/>
          </p:cNvSpPr>
          <p:nvPr>
            <p:ph sz="half" idx="4"/>
          </p:nvPr>
        </p:nvSpPr>
        <p:spPr/>
        <p:txBody>
          <a:bodyPr/>
          <a:lstStyle/>
          <a:p>
            <a:r>
              <a:t>1.风险度量是衡量风险大小和影响的量化指标，常见的指标包括方差、标准差、VaR（ValueatRisk）等。</a:t>
            </a:r>
          </a:p>
          <a:p>
            <a:r>
              <a:t>2.VaR是衡量一定置信水平下，投资组合在未来特定时间段内的最大可能损失，是广泛应用的风险度量指标。</a:t>
            </a:r>
          </a:p>
          <a:p>
            <a:r>
              <a:t>3.风险度量需要结合历史数据和模型分析，以准确评估风险的大小和影响，为投资决策提供依据。</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风险识别与度量方法</a:t>
            </a:r>
          </a:p>
        </p:txBody>
      </p:sp>
      <p:sp>
        <p:nvSpPr>
          <p:cNvPr id="3" name="Content Placeholder 2"/>
          <p:cNvSpPr>
            <a:spLocks noGrp="1"/>
          </p:cNvSpPr>
          <p:nvPr>
            <p:ph sz="half" idx="2"/>
          </p:nvPr>
        </p:nvSpPr>
        <p:spPr/>
        <p:txBody>
          <a:bodyPr/>
          <a:lstStyle/>
          <a:p>
            <a:r>
              <a:t>1.市场风险是指因市场价格波动导致投资组合价值下降的风险，包括股票、债券、商品等多种投资品种。</a:t>
            </a:r>
          </a:p>
          <a:p>
            <a:r>
              <a:t>2.市场风险的识别需要通过分析市场趋势、波动率、相关性等指标，以评估投资组合的市场风险。</a:t>
            </a:r>
          </a:p>
          <a:p>
            <a:r>
              <a:t>3.市场风险的度量通常使用VaR、CVaR（ConditionalVaR）等指标，以衡量市场风险的大小和影响。</a:t>
            </a:r>
          </a:p>
          <a:p/>
        </p:txBody>
      </p:sp>
      <p:sp>
        <p:nvSpPr>
          <p:cNvPr id="4" name="Text Placeholder 3"/>
          <p:cNvSpPr>
            <a:spLocks noGrp="1"/>
          </p:cNvSpPr>
          <p:nvPr>
            <p:ph type="body" idx="3"/>
          </p:nvPr>
        </p:nvSpPr>
        <p:spPr/>
        <p:txBody>
          <a:bodyPr/>
          <a:lstStyle/>
          <a:p>
            <a:r>
              <a:t>信用风险识别与度量</a:t>
            </a:r>
          </a:p>
        </p:txBody>
      </p:sp>
      <p:sp>
        <p:nvSpPr>
          <p:cNvPr id="5" name="Content Placeholder 4"/>
          <p:cNvSpPr>
            <a:spLocks noGrp="1"/>
          </p:cNvSpPr>
          <p:nvPr>
            <p:ph sz="half" idx="4"/>
          </p:nvPr>
        </p:nvSpPr>
        <p:spPr/>
        <p:txBody>
          <a:bodyPr/>
          <a:lstStyle/>
          <a:p>
            <a:r>
              <a:t>1.信用风险是指因债务人违约导致投资损失的风险，主要存在于债券和贷款等投资品种。</a:t>
            </a:r>
          </a:p>
          <a:p>
            <a:r>
              <a:t>2.信用风险的识别需要通过分析债务人的信用评级、历史违约率、财务状况等指标，以评估投资组合的信用风险。</a:t>
            </a:r>
          </a:p>
          <a:p>
            <a:r>
              <a:t>3.信用风险的度量通常使用信用利差、违约概率等指标，以衡量信用风险的大小和影响。</a:t>
            </a:r>
          </a:p>
          <a:p/>
        </p:txBody>
      </p:sp>
      <p:sp>
        <p:nvSpPr>
          <p:cNvPr id="6" name="Text Placeholder 5"/>
          <p:cNvSpPr>
            <a:spLocks noGrp="1"/>
          </p:cNvSpPr>
          <p:nvPr>
            <p:ph type="body" idx="1"/>
          </p:nvPr>
        </p:nvSpPr>
        <p:spPr/>
        <p:txBody>
          <a:bodyPr/>
          <a:lstStyle/>
          <a:p>
            <a:r>
              <a:t>市场风险识别与度量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风险识别与度量方法</a:t>
            </a:r>
          </a:p>
        </p:txBody>
      </p:sp>
      <p:sp>
        <p:nvSpPr>
          <p:cNvPr id="3" name="Text Placeholder 2"/>
          <p:cNvSpPr>
            <a:spLocks noGrp="1"/>
          </p:cNvSpPr>
          <p:nvPr>
            <p:ph type="body" idx="1"/>
          </p:nvPr>
        </p:nvSpPr>
        <p:spPr/>
        <p:txBody>
          <a:bodyPr/>
          <a:lstStyle/>
          <a:p>
            <a:r>
              <a:t>操作风险识别与度量</a:t>
            </a:r>
          </a:p>
        </p:txBody>
      </p:sp>
      <p:sp>
        <p:nvSpPr>
          <p:cNvPr id="4" name="Content Placeholder 3"/>
          <p:cNvSpPr>
            <a:spLocks noGrp="1"/>
          </p:cNvSpPr>
          <p:nvPr>
            <p:ph sz="half" idx="2"/>
          </p:nvPr>
        </p:nvSpPr>
        <p:spPr/>
        <p:txBody>
          <a:bodyPr/>
          <a:lstStyle/>
          <a:p>
            <a:r>
              <a:t>1.操作风险是指因操作失误、系统故障、欺诈等行为导致投资损失的风险。</a:t>
            </a:r>
          </a:p>
          <a:p>
            <a:r>
              <a:t>2.操作风险的识别需要通过分析业务流程、系统安全性、内部控制等指标，以评估投资组合的操作风险。</a:t>
            </a:r>
          </a:p>
          <a:p>
            <a:r>
              <a:t>3.操作风险的度量通常使用损失数据分析和模拟等方法，以衡量操作风险的大小和影响。</a:t>
            </a:r>
          </a:p>
          <a:p/>
        </p:txBody>
      </p:sp>
      <p:sp>
        <p:nvSpPr>
          <p:cNvPr id="5" name="Text Placeholder 4"/>
          <p:cNvSpPr>
            <a:spLocks noGrp="1"/>
          </p:cNvSpPr>
          <p:nvPr>
            <p:ph type="body" idx="3"/>
          </p:nvPr>
        </p:nvSpPr>
        <p:spPr/>
        <p:txBody>
          <a:bodyPr/>
          <a:lstStyle/>
          <a:p>
            <a:r>
              <a:t>流动性风险识别与度量</a:t>
            </a:r>
          </a:p>
        </p:txBody>
      </p:sp>
      <p:sp>
        <p:nvSpPr>
          <p:cNvPr id="6" name="Content Placeholder 5"/>
          <p:cNvSpPr>
            <a:spLocks noGrp="1"/>
          </p:cNvSpPr>
          <p:nvPr>
            <p:ph sz="half" idx="4"/>
          </p:nvPr>
        </p:nvSpPr>
        <p:spPr/>
        <p:txBody>
          <a:bodyPr/>
          <a:lstStyle/>
          <a:p>
            <a:r>
              <a:t>1.流动性风险是指因市场流动性不足导致投资无法及时卖出而遭受损失的风险。</a:t>
            </a:r>
          </a:p>
          <a:p>
            <a:r>
              <a:t>2.流动性风险的识别需要通过分析投资品种的交易量、买卖差价、流动性比率等指标，以评估投资组合的流动性风险。</a:t>
            </a:r>
          </a:p>
          <a:p>
            <a:r>
              <a:t>3.流动性风险的度量通常使用流动性比率、流动性缺口等指标，以衡量流动性风险的大小和影响。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系统性金融风险模型</a:t>
            </a:r>
          </a:p>
        </p:txBody>
      </p:sp>
      <p:sp>
        <p:nvSpPr>
          <p:cNvPr id="3" name="Subtitle 2"/>
          <p:cNvSpPr>
            <a:spLocks noGrp="1"/>
          </p:cNvSpPr>
          <p:nvPr>
            <p:ph type="subTitle" idx="1"/>
          </p:nvPr>
        </p:nvSpPr>
        <p:spPr/>
        <p:txBody>
          <a:bodyPr/>
          <a:lstStyle/>
          <a:p>
            <a:r>
              <a:t>系统性金融风险分析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系统性金融风险模型</a:t>
            </a:r>
          </a:p>
        </p:txBody>
      </p:sp>
      <p:sp>
        <p:nvSpPr>
          <p:cNvPr id="3" name="Text Placeholder 2"/>
          <p:cNvSpPr>
            <a:spLocks noGrp="1"/>
          </p:cNvSpPr>
          <p:nvPr>
            <p:ph type="body" idx="1"/>
          </p:nvPr>
        </p:nvSpPr>
        <p:spPr/>
        <p:txBody>
          <a:bodyPr/>
          <a:lstStyle/>
          <a:p>
            <a:r>
              <a:t>风险传递机制</a:t>
            </a:r>
          </a:p>
        </p:txBody>
      </p:sp>
      <p:sp>
        <p:nvSpPr>
          <p:cNvPr id="4" name="Content Placeholder 3"/>
          <p:cNvSpPr>
            <a:spLocks noGrp="1"/>
          </p:cNvSpPr>
          <p:nvPr>
            <p:ph sz="half" idx="2"/>
          </p:nvPr>
        </p:nvSpPr>
        <p:spPr/>
        <p:txBody>
          <a:bodyPr/>
          <a:lstStyle/>
          <a:p>
            <a:r>
              <a:t>1.金融机构间的相互关联性：通过金融网络和资产负债表等渠道，风险在机构间传递。2.风险放大机制：部分机构的破产可能引发连锁反应，导致整个系统的崩溃。3.系统性风险度量：利用数学模型和统计方法，量化风险传递的程度和可能性。</a:t>
            </a:r>
          </a:p>
          <a:p/>
        </p:txBody>
      </p:sp>
      <p:sp>
        <p:nvSpPr>
          <p:cNvPr id="5" name="Text Placeholder 4"/>
          <p:cNvSpPr>
            <a:spLocks noGrp="1"/>
          </p:cNvSpPr>
          <p:nvPr>
            <p:ph type="body" idx="3"/>
          </p:nvPr>
        </p:nvSpPr>
        <p:spPr/>
        <p:txBody>
          <a:bodyPr/>
          <a:lstStyle/>
          <a:p>
            <a:r>
              <a:t>宏观审慎监管</a:t>
            </a:r>
          </a:p>
        </p:txBody>
      </p:sp>
      <p:sp>
        <p:nvSpPr>
          <p:cNvPr id="6" name="Content Placeholder 5"/>
          <p:cNvSpPr>
            <a:spLocks noGrp="1"/>
          </p:cNvSpPr>
          <p:nvPr>
            <p:ph sz="half" idx="4"/>
          </p:nvPr>
        </p:nvSpPr>
        <p:spPr/>
        <p:txBody>
          <a:bodyPr/>
          <a:lstStyle/>
          <a:p>
            <a:r>
              <a:t>1.逆周期政策：通过在经济周期不同阶段采取不同监管措施，降低系统性风险。2.系统重要性机构监管：对具有系统重要性的金融机构加强监管，防范其破产对系统的影响。3.监管国际合作：各国监管机构加强沟通协作，共同应对跨境风险。</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系统性金融风险模型</a:t>
            </a:r>
          </a:p>
        </p:txBody>
      </p:sp>
      <p:sp>
        <p:nvSpPr>
          <p:cNvPr id="3" name="Text Placeholder 2"/>
          <p:cNvSpPr>
            <a:spLocks noGrp="1"/>
          </p:cNvSpPr>
          <p:nvPr>
            <p:ph type="body" idx="1"/>
          </p:nvPr>
        </p:nvSpPr>
        <p:spPr/>
        <p:txBody>
          <a:bodyPr/>
          <a:lstStyle/>
          <a:p>
            <a:r>
              <a:t>微观审慎监管</a:t>
            </a:r>
          </a:p>
        </p:txBody>
      </p:sp>
      <p:sp>
        <p:nvSpPr>
          <p:cNvPr id="4" name="Content Placeholder 3"/>
          <p:cNvSpPr>
            <a:spLocks noGrp="1"/>
          </p:cNvSpPr>
          <p:nvPr>
            <p:ph sz="half" idx="2"/>
          </p:nvPr>
        </p:nvSpPr>
        <p:spPr/>
        <p:txBody>
          <a:bodyPr/>
          <a:lstStyle/>
          <a:p>
            <a:r>
              <a:t>1.风险管理文化：金融机构应建立全面的风险管理文化，提高风险防范意识。2.风险管理技术：运用现代风险管理模型和工具，准确识别和度量风险。3.内部控制机制：完善内部控制体系，防止内部欺诈和违规行为。</a:t>
            </a:r>
          </a:p>
          <a:p/>
        </p:txBody>
      </p:sp>
      <p:sp>
        <p:nvSpPr>
          <p:cNvPr id="5" name="Text Placeholder 4"/>
          <p:cNvSpPr>
            <a:spLocks noGrp="1"/>
          </p:cNvSpPr>
          <p:nvPr>
            <p:ph type="body" idx="3"/>
          </p:nvPr>
        </p:nvSpPr>
        <p:spPr/>
        <p:txBody>
          <a:bodyPr/>
          <a:lstStyle/>
          <a:p>
            <a:r>
              <a:t>金融市场稳定性</a:t>
            </a:r>
          </a:p>
        </p:txBody>
      </p:sp>
      <p:sp>
        <p:nvSpPr>
          <p:cNvPr id="6" name="Content Placeholder 5"/>
          <p:cNvSpPr>
            <a:spLocks noGrp="1"/>
          </p:cNvSpPr>
          <p:nvPr>
            <p:ph sz="half" idx="4"/>
          </p:nvPr>
        </p:nvSpPr>
        <p:spPr/>
        <p:txBody>
          <a:bodyPr/>
          <a:lstStyle/>
          <a:p>
            <a:r>
              <a:t>1.市场流动性风险：在市场波动大或流动性紧张时，金融机构可能面临资金短缺风险。2.价格波动风险：金融市场价格的大幅波动可能对金融机构的资产负债表产生影响。3.金融机构的杠杆风险：高杠杆可能加剧市场的波动性，影响金融稳定。</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https://d.book118.com/118032031042006027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系统性金融风险定义与背景</vt:lpstr>
      <vt:lpstr> 系统性金融风险定义与背景</vt:lpstr>
      <vt:lpstr> 系统性金融风险定义与背景</vt:lpstr>
      <vt:lpstr> 系统性金融风险定义与背景</vt:lpstr>
      <vt:lpstr> 风险形成机制与影响因素</vt:lpstr>
      <vt:lpstr> 风险形成机制与影响因素</vt:lpstr>
      <vt:lpstr> 风险形成机制与影响因素</vt:lpstr>
      <vt:lpstr> 风险形成机制与影响因素</vt:lpstr>
      <vt:lpstr> 风险识别与度量方法</vt:lpstr>
      <vt:lpstr> 风险识别与度量方法</vt:lpstr>
      <vt:lpstr> 风险识别与度量方法</vt:lpstr>
      <vt:lpstr> 风险识别与度量方法</vt:lpstr>
      <vt:lpstr> 系统性金融风险模型</vt:lpstr>
      <vt:lpstr> 系统性金融风险模型</vt:lpstr>
      <vt:lpstr> 系统性金融风险模型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2024-09-05T01:22:18.883</cp:lastPrinted>
  <dcterms:created xsi:type="dcterms:W3CDTF">2024-09-04T17:22:18Z</dcterms:created>
  <dcterms:modified xsi:type="dcterms:W3CDTF">2024-09-04T17:22:21Z</dcterms:modified>
</cp:coreProperties>
</file>