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B6ED2-A4C9-4DB1-B558-60F874075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FADD8-4251-458D-9A36-45861470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75961-BBEF-46F7-B4A6-2CC7ECF46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42CAF-DD09-4857-8882-20093DAAD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AA8CB-0F9F-4252-9AFE-89EF4E200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FCBA7-CA5E-4FB6-B885-212AD400A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6F853-9FB9-4121-8A05-6E8E156FB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01A83-2152-4E8C-B1A5-A69B3C10C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F3EB0-0585-4097-9084-AB1B9F520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57BB1-68AF-4442-8B1F-99DAC40A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09CFD-E4FC-4D06-9498-1D528BF9E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0015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际税法案例解析\n## 1.国际税法基本概念与原则\n### 1.1国际税法的基本概念及其重要性\n### 1.2国际税法的基本原则及其应用\n### 1.3国际税法的法律渊源及其效力\n## 2.国际避税与反避税案例\n### 2.1国际避税的主要手段及其影响\n### 2.2国际反避税措施及其实施\n### 2.3国际避税与反避税案例分析\n## 3.国际双重征税案例\n### 3.1国际双重征税的产生原因及其影响\n### 3.2国际双重征税的解决方法及其比较\n### 3.3国际双重征税案例分析\n## 4.国际税收协定案例\n### 4.1国际税收协定的重要作用及其意义\n### 4.2国际税收协定的主要内容及其实施\n### 4.3国际税收协定案例分析\n## 5.国际税收合作与协调案例\n### 5.1国际税收合作与协调的背景及其意义\n### 5.2国际税收合作与协调的主要方式及其效果\n### 5.3国际税收合作与协调案例分析\n## 6.国际税法未来发展展望\n### 6.1国际税法发展的趋势及其影响\n### 6.2国际税法发展的挑战及其应对\n### 6.3国际税法发展的前景及其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国际税法案例解析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国际税法基本概念与原则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国际税法是调整跨国经济活动中税收关系的法律规范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涉及跨国纳税人、征税国和税收管辖权等问题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旨在维护各国的税收权益和国际税收秩序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国际税法的重要性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促进国际经济合作与发展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保护跨国纳税人的合法权益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维护各国的财政利益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国际税法的基本概念及其重要性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国际税法的基本原则及其应用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国际税法的基本原则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税收主权原则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税收中性原则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税收合作与协调原则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国际税法的应用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在跨国税收立法中体现公平原则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在税收征管中遵循税收中性原则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通过国际税收合作与协调解决双重征税问题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国际税法的法律渊源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国际公约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国际税收协定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国内税法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国际税法的效力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国际公约对缔约国具有法律约束力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国际税收协定对签署国具有法律效力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国内税法在各国国内范围内具有法律效力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国际税法的法律渊源及其效力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国际避税与反避税案例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国际避税的主要手段及其影响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国际避税的主要手段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利用税收天堂避税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通过转移定价避税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利用国际税收协定避税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国际避税的影响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导致税收流失，影响国家财政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破坏国际税收公平，损害其他国家税收权益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容易导致国际税收恶性竞争，影响全球经济秩序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国际反避税措施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加强税收征管，提高税收透明度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签订国际税收协定，加强国际税收合作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制定反避税法规，规范税收行为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国际反避税措施的实施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通过信息交换，打击国际避税行为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通过税务审计，核实纳税人税收申报的真实性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通过罚款、补缴税款等措施，惩罚国际避税行为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国际反避税措施及其实施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案例一：某跨国公司利用税收天堂避税</a:t>
                </a:r>
                <a:endParaRPr/>
              </a:p>
            </p:txBody>
          </p:sp>
          <p:sp>
            <p:nvSpPr>
              <p:cNvPr id="3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通过在税收天堂设立子公司，将利润转移到低税国家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通过税收筹划，降低集团整体税负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反避税措施：加强税收征管，提高税收透明度</a:t>
                </a:r>
                <a:endParaRPr/>
              </a:p>
            </p:txBody>
          </p:sp>
        </p:grpSp>
        <p:grpSp>
          <p:nvGrpSpPr>
            <p:cNvPr id="30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案例二：某跨国企业通过转移定价避税</a:t>
                </a:r>
                <a:endParaRPr/>
              </a:p>
            </p:txBody>
          </p:sp>
          <p:sp>
            <p:nvSpPr>
              <p:cNvPr id="3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将高价商品销售给关联企业，降低集团整体税负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通过转移定价，将利润转移到低税国家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反避税措施：制定反避税法规，规范税收行为</a:t>
                </a:r>
                <a:endParaRPr/>
              </a:p>
            </p:txBody>
          </p:sp>
        </p:grpSp>
        <p:grpSp>
          <p:nvGrpSpPr>
            <p:cNvPr id="30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案例三：某跨国公司利用国际税收协定避税</a:t>
                </a:r>
                <a:endParaRPr/>
              </a:p>
            </p:txBody>
          </p:sp>
          <p:sp>
            <p:nvSpPr>
              <p:cNvPr id="30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通过签订国际税收协定，享受税收优惠政策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通过税收筹划，降低集团整体税负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反避税措施：加强国际税收合作，打击国际避税行为</a:t>
                </a:r>
                <a:endParaRPr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国际避税与反避税案例分析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国际双重征税案例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国际双重征税的产生原因及其影响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国际双重征税的产生原因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跨国纳税人同时是两个或多个国家的税收居民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一个国家同时对跨国纳税人的同一笔收入进行征税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国际双重征税的影响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增加跨国纳税人的税收负担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影响跨国纳税人的投资决策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容易导致国际税收恶性竞争，影响全球经济秩序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国际双重征税的解决方法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采用税收抵免法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采用税收减免法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采用税收饶让法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国际双重征税解决方法的比较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税收抵免法：通过抵免已缴纳的税款，减轻税收负担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税收减免法：通过减免税收，降低税收负担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税收饶让法：通过承认他国税收管辖权，减轻税收负担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国际双重征税的解决方法及其比较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在甲国和乙国都进行经营活动，同时是两个国家的税收居民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甲国和乙国都对跨国企业的同一笔收入进行征税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解决方法：采用税收抵免法，抵免已缴纳的税款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案例一：某跨国企业在两个国家同时设有分支机构</a:t>
                </a:r>
                <a:endParaRPr/>
              </a:p>
            </p:txBody>
          </p:sp>
        </p:grpSp>
        <p:grpSp>
          <p:nvGrpSpPr>
            <p:cNvPr id="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通过跨国并购，享受乙国的税收优惠政策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同时在甲国进行经营活动，成为甲国的税收居民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解决方法：采用税收减免法，减免税收</a:t>
                </a:r>
                <a:endParaRPr/>
              </a:p>
            </p:txBody>
          </p:sp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案例二：某跨国企业通过跨国并购获得税收优惠</a:t>
                </a:r>
                <a:endParaRPr/>
              </a:p>
            </p:txBody>
          </p:sp>
        </p:grpSp>
        <p:grpSp>
          <p:nvGrpSpPr>
            <p:cNvPr id="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在甲国提供技术援助，获得甲国的税收饶让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同时在乙国进行经营活动，成为乙国的税收居民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解决方法：采用税收饶让法，承认他国税收管辖权</a:t>
                </a:r>
                <a:endParaRPr/>
              </a:p>
            </p:txBody>
          </p:sp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案例三：某跨国企业向他国提供技术援助</a:t>
                </a:r>
                <a:endParaRPr/>
              </a:p>
            </p:txBody>
          </p:sp>
        </p:grpSp>
      </p:grpSp>
      <p:pic>
        <p:nvPicPr>
          <p:cNvPr id="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国际双重征税案例分析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https://d.book118.com/118040015002006040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国际税法案例解析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2024-09-18T02:11:59.907</cp:lastPrinted>
  <dcterms:created xsi:type="dcterms:W3CDTF">2024-09-17T18:11:59Z</dcterms:created>
  <dcterms:modified xsi:type="dcterms:W3CDTF">2024-09-17T18:12:01Z</dcterms:modified>
</cp:coreProperties>
</file>