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ETHKIA+MS-UIGothic"/>
      <p:regular r:id="rId18"/>
    </p:embeddedFont>
    <p:embeddedFont>
      <p:font typeface="VVCJCR+RBTLFB+ArialMT"/>
      <p:regular r:id="rId19"/>
    </p:embeddedFont>
    <p:embeddedFont>
      <p:font typeface="RNEBOU+TNGELJ+MicrosoftYaHei"/>
      <p:regular r:id="rId20"/>
    </p:embeddedFont>
    <p:embeddedFont>
      <p:font typeface="MJDFLJ+GLPPPF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376B8-318B-4933-B43D-04A0DCAB2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DC0C6-F51F-492E-A11B-B2E53BD31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A2358E-D0EF-4B97-BD23-F54B47030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0D4B4-1C45-4E9C-A37D-B008FABFF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7F37C2-16A6-4DA0-8FF1-A3DDCBBEA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7DDFCE-1D87-4C5D-B359-A67F0F7F6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A024A4-57B7-4014-9036-B6A4E234B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99FF01-88C6-43CB-8BEC-DB5B25575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B98788-E4B3-435D-96CE-8DD3861A1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942C2-28D6-4DAA-AA7E-D2F4E10B3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C803A-A454-4429-B8DB-1604EDE11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4307307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15303500" y="914400"/>
            <a:ext cx="838200" cy="756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0460" y="2287722"/>
            <a:ext cx="8324850" cy="285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5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5700">
                <a:solidFill>
                  <a:srgbClr val="00A5B2"/>
                </a:solidFill>
                <a:latin typeface="ETHKIA+MS-UIGothic"/>
                <a:cs typeface="ETHKIA+MS-UIGothic"/>
              </a:rPr>
              <a:t>与管理体</a:t>
            </a:r>
          </a:p>
          <a:p>
            <a:pPr marL="1809750" marR="0">
              <a:lnSpc>
                <a:spcPts val="5700"/>
              </a:lnSpc>
              <a:spcBef>
                <a:spcPts val="251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ETHKIA+MS-UIGothic"/>
                <a:cs typeface="ETHKIA+MS-UIGothic"/>
              </a:rPr>
              <a:t>制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讲义课</a:t>
            </a:r>
            <a:r>
              <a:rPr sz="5700">
                <a:solidFill>
                  <a:srgbClr val="00A5B2"/>
                </a:solidFill>
                <a:latin typeface="ETHKIA+MS-UIGothic"/>
                <a:cs typeface="ETHKIA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7609" y="1120354"/>
            <a:ext cx="3461985" cy="88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07609" y="1737574"/>
            <a:ext cx="4571569" cy="1498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的主要内容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管理体制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00860" y="2516504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ETHKIA+MS-UIGothic"/>
                <a:cs typeface="ETHKIA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07609" y="2972014"/>
            <a:ext cx="6148909" cy="271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的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行与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监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督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的完善与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展</a:t>
            </a:r>
          </a:p>
          <a:p>
            <a:pPr marL="0" marR="0">
              <a:lnSpc>
                <a:spcPts val="2865"/>
              </a:lnSpc>
              <a:spcBef>
                <a:spcPts val="199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VVCJCR+RBTLFB+ArialMT"/>
                <a:cs typeface="VVCJCR+RBTL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与管理体制的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践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应</a:t>
            </a:r>
          </a:p>
          <a:p>
            <a:pPr marL="203200" marR="0">
              <a:lnSpc>
                <a:spcPts val="2700"/>
              </a:lnSpc>
              <a:spcBef>
                <a:spcPts val="2170"/>
              </a:spcBef>
              <a:spcAft>
                <a:spcPct val="0"/>
              </a:spcAft>
            </a:pPr>
            <a:r>
              <a:rPr sz="2700">
                <a:solidFill>
                  <a:srgbClr val="00A5B2"/>
                </a:solidFill>
                <a:latin typeface="ETHKIA+MS-UIGothic"/>
                <a:cs typeface="ETHKIA+MS-UIGothic"/>
              </a:rPr>
              <a:t>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64335" y="3320376"/>
            <a:ext cx="2002155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RNEBOU+TNGELJ+MicrosoftYaHei"/>
                <a:cs typeface="RNEBOU+TNGELJ+Microsoft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8602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与意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定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749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是指国家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了保障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劳动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者在生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程中的安全与健康，促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进经济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社会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展而制定的法律、法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章。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意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749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是保障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劳动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者生命安全和身体健康的重要法律保障，是促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进经济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社会可持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续发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展的重要保障，是落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主体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任的重要依据。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史与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89077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2000">
                <a:solidFill>
                  <a:srgbClr val="FFFFFF"/>
                </a:solidFill>
                <a:latin typeface="ETHKIA+MS-UIGothic"/>
                <a:cs typeface="ETHKIA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5138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我国的安全生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规经历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了从无到有、从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简单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到复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、从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一到全面的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程。建国初期，安全生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主要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是一些行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性的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定和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准。随着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社会的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展，国家开始制定一系列安全生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，逐步形成了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完善的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ETHKIA+MS-UIGothic"/>
                <a:cs typeface="ETHKIA+MS-UIGothic"/>
              </a:rPr>
              <a:t>体系。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00A5B2"/>
                </a:solidFill>
                <a:latin typeface="ETHKIA+MS-UIGothic"/>
                <a:cs typeface="ETHKIA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4029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近年来，我国安全生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不断完善，逐步加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了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工作的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管和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法力度。同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，随着信息化技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展，安全生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的制定和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施也更加注重信息化、智能化技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的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5359"/>
                </a:solidFill>
                <a:latin typeface="ETHKIA+MS-UIGothic"/>
                <a:cs typeface="ETHKIA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的体系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10410" y="164000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法律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6715" y="164000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行政法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8620" y="2240017"/>
            <a:ext cx="43079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包括《中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华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人民共和国安全生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法》等，是</a:t>
            </a:r>
          </a:p>
          <a:p>
            <a:pPr marL="1523999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体系的核心。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41969" y="2240017"/>
            <a:ext cx="38697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包括《中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华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人民共和国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矿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山安全法》等，是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体系的重要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成部分。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4179" y="44117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部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门规</a:t>
            </a:r>
            <a:r>
              <a:rPr sz="2300">
                <a:solidFill>
                  <a:srgbClr val="00A5B2"/>
                </a:solidFill>
                <a:latin typeface="ETHKIA+MS-UIGothic"/>
                <a:cs typeface="ETHKIA+MS-UIGothic"/>
              </a:rPr>
              <a:t>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095615" y="4411781"/>
            <a:ext cx="4071291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地方性法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和地方政府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300">
                <a:solidFill>
                  <a:srgbClr val="00A5B2"/>
                </a:solidFill>
                <a:latin typeface="ETHKIA+MS-UIGothic"/>
                <a:cs typeface="ETHKIA+MS-UIGothic"/>
              </a:rPr>
              <a:t>章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8300" y="5011793"/>
            <a:ext cx="43079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包括《危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化学品安全管理条例》等，是安</a:t>
            </a:r>
          </a:p>
          <a:p>
            <a:pPr marL="9525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体系的具体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细则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41969" y="5011793"/>
            <a:ext cx="40888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根据当地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情况制定，是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国家安全生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的具体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充和完善。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3786028"/>
            <a:ext cx="5783579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法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的主要内容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基本法律制度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339207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的定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和内涵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57678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明确安全生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的含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，以及其在生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程中的重要性和地位。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339207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法律法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体系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5705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绍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我国安全生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法律法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体系的构成，包括国家法律、行政法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、地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方性法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章等。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490" y="4899461"/>
            <a:ext cx="5089784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基本法律制度的主要内容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5394063"/>
            <a:ext cx="66441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详细阐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述安全生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基本法律制度的主要内容，包括安全生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产许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可制度、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任制度、安全生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制度、安全生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产检查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制度等。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产监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管体制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4919" y="1709959"/>
            <a:ext cx="324961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ETHKIA+MS-UIGothic"/>
                <a:cs typeface="ETHKIA+MS-UIGothic"/>
              </a:rPr>
              <a:t>安全生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2000" spc="23">
                <a:solidFill>
                  <a:srgbClr val="FFFDFD"/>
                </a:solidFill>
                <a:latin typeface="ETHKIA+MS-UIGothic"/>
                <a:cs typeface="ETHKIA+MS-UIGothic"/>
              </a:rPr>
              <a:t>管机构的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2000">
                <a:solidFill>
                  <a:srgbClr val="FFFDFD"/>
                </a:solidFill>
                <a:latin typeface="ETHKIA+MS-UIGothic"/>
                <a:cs typeface="ETHKIA+MS-UIGothic"/>
              </a:rPr>
              <a:t>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54975" y="1709959"/>
            <a:ext cx="324961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ETHKIA+MS-UIGothic"/>
                <a:cs typeface="ETHKIA+MS-UIGothic"/>
              </a:rPr>
              <a:t>安全生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2000" spc="23">
                <a:solidFill>
                  <a:srgbClr val="FFFDFD"/>
                </a:solidFill>
                <a:latin typeface="ETHKIA+MS-UIGothic"/>
                <a:cs typeface="ETHKIA+MS-UIGothic"/>
              </a:rPr>
              <a:t>管的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2000" spc="23">
                <a:solidFill>
                  <a:srgbClr val="FFFDFD"/>
                </a:solidFill>
                <a:latin typeface="ETHKIA+MS-UIGothic"/>
                <a:cs typeface="ETHKIA+MS-UIGothic"/>
              </a:rPr>
              <a:t>践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经验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绍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我国安全生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管机构的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置情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况，包括国家、省、市、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县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级监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机构的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职责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限。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总结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我国在安全生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管方面的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践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，包括加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队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伍建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、推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信息化建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化事故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调查处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理等。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59629" y="3853719"/>
            <a:ext cx="324961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ETHKIA+MS-UIGothic"/>
                <a:cs typeface="ETHKIA+MS-UIGothic"/>
              </a:rPr>
              <a:t>安全生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2000" spc="25">
                <a:solidFill>
                  <a:srgbClr val="FFFDFD"/>
                </a:solidFill>
                <a:latin typeface="ETHKIA+MS-UIGothic"/>
                <a:cs typeface="ETHKIA+MS-UIGothic"/>
              </a:rPr>
              <a:t>管体制的特点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34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分析我国安全生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管体制的特点，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包括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领导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管、分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级负责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属地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FFFDFD"/>
                </a:solidFill>
                <a:latin typeface="ETHKIA+MS-UIGothic"/>
                <a:cs typeface="ETHKIA+MS-UIGothic"/>
              </a:rPr>
              <a:t>管等。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产责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任制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328110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产责</a:t>
            </a: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任制的含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和重要性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558538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阐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述安全生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产责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任制的含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，以及其在保障生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安全中的重要性。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304648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产责</a:t>
            </a: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任制的建立和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755706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绍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如何建立和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施安全生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产责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任制，包括明确各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级领导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工的安全生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产职责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、制定安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产规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章制度、开展安全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患排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304648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产责</a:t>
            </a:r>
            <a:r>
              <a:rPr sz="1600">
                <a:solidFill>
                  <a:srgbClr val="00A5B2"/>
                </a:solidFill>
                <a:latin typeface="ETHKIA+MS-UIGothic"/>
                <a:cs typeface="ETHKIA+MS-UIGothic"/>
              </a:rPr>
              <a:t>任制的考核和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奖惩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762329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阐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产责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任制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行考核和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奖惩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的方法和措施，包括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级领导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行考核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价、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对违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定的行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为进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处罚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产标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准化建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6820" y="1552575"/>
            <a:ext cx="328110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产标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准化的定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和重要性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6489" y="2262358"/>
            <a:ext cx="637405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阐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述安全生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产标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准化的含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，以及其在提高企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安全管理水平中的重要性。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17139" y="3314700"/>
            <a:ext cx="2812105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产标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准化建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的内容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96489" y="3999083"/>
            <a:ext cx="762175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绍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产标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准化建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的主要内容，包括制定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准、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准、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和持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ETHKIA+MS-UIGothic"/>
                <a:cs typeface="ETHKIA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53970" y="5079364"/>
            <a:ext cx="328110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安全生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产标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准化建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的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600">
                <a:solidFill>
                  <a:srgbClr val="FFFFFF"/>
                </a:solidFill>
                <a:latin typeface="ETHKIA+MS-UIGothic"/>
                <a:cs typeface="ETHKIA+MS-UIGothic"/>
              </a:rPr>
              <a:t>践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经验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14904" y="5767443"/>
            <a:ext cx="978306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总结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我国在安全生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产标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准化建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方面的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，包括加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、推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进试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点示范、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化政策引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等。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也要注意在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践中不断完善和提高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准水平，以适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业发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展的需要。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JDFLJ+GLPPPF+MicrosoftYaHei-Bold"/>
                <a:cs typeface="MJDFLJ+GLPPPF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8602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600">
                <a:solidFill>
                  <a:srgbClr val="00A5B2"/>
                </a:solidFill>
                <a:latin typeface="ETHKIA+MS-UIGothic"/>
                <a:cs typeface="ETHKIA+MS-UIGothic"/>
              </a:rPr>
              <a:t>管理体制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政府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层</a:t>
            </a:r>
            <a:r>
              <a:rPr sz="3000">
                <a:solidFill>
                  <a:srgbClr val="00A5B2"/>
                </a:solidFill>
                <a:latin typeface="ETHKIA+MS-UIGothic"/>
                <a:cs typeface="ETHKIA+MS-UIGothic"/>
              </a:rPr>
              <a:t>面的安全管理体制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产责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任制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政府主要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本行政区域内的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全面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领导责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任，分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分管范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内的安全生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直接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领导责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0739" y="225722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产监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管机构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8615" y="2820408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政府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立安全生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产监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管机构，</a:t>
            </a:r>
          </a:p>
          <a:p>
            <a:pPr marL="190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制定安全生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政策、法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，</a:t>
            </a:r>
          </a:p>
          <a:p>
            <a:pPr marL="1905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安全生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300" spc="25">
                <a:solidFill>
                  <a:srgbClr val="00A5B2"/>
                </a:solidFill>
                <a:latin typeface="ETHKIA+MS-UIGothic"/>
                <a:cs typeface="ETHKIA+MS-UIGothic"/>
              </a:rPr>
              <a:t>考核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政府将安全生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纳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政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府和各部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的考核内容，定期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考核和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ETHKIA+MS-UIGothic"/>
                <a:cs typeface="ETHKIA+MS-UIGothic"/>
              </a:rPr>
              <a:t>估。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https://d.book118.com/118043073074006030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ETHKIA+MS-UIGothic</vt:lpstr>
      <vt:lpstr>SimSun</vt:lpstr>
      <vt:lpstr>VVCJCR+RBTLFB+ArialMT</vt:lpstr>
      <vt:lpstr>Times New Roman</vt:lpstr>
      <vt:lpstr>RNEBOU+TNGELJ+MicrosoftYaHei</vt:lpstr>
      <vt:lpstr>MJDFLJ+GLPPPF+MicrosoftYaHei-Bold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2024-09-07T02:37:51.813</cp:lastPrinted>
  <dcterms:created xsi:type="dcterms:W3CDTF">2024-09-06T18:37:51Z</dcterms:created>
  <dcterms:modified xsi:type="dcterms:W3CDTF">2024-09-06T18:37:53Z</dcterms:modified>
</cp:coreProperties>
</file>