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67314-2C94-4390-BA2B-A19231828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B9F8C-A001-4850-B5A5-A1ADFB85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4D158-6C7F-4722-BEDF-A6362859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A0732-95CF-46A2-B616-1B33200DA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CA96C-DED2-449C-B888-3C87C1335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9A3393-C950-4EED-865A-6394BC565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0177C-E250-4195-A3AC-C8832985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5C0F1-0416-4162-A0C7-F162FE50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5CDD8-EA79-49F8-B8EC-85216E727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636EE-4DD8-4E69-AA7B-FB188AB4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2E930-FD9C-41D9-AFF7-511126EE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31" Type="http://schemas.openxmlformats.org/officeDocument/2006/relationships/tags" Target="../tags/tag158.xml" /><Relationship Id="rId32" Type="http://schemas.openxmlformats.org/officeDocument/2006/relationships/tags" Target="../tags/tag159.xml" /><Relationship Id="rId33" Type="http://schemas.openxmlformats.org/officeDocument/2006/relationships/tags" Target="../tags/tag16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3.xml" /><Relationship Id="rId3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ags" Target="../tags/tag258.xml" /><Relationship Id="rId26" Type="http://schemas.openxmlformats.org/officeDocument/2006/relationships/tags" Target="../tags/tag259.xml" /><Relationship Id="rId27" Type="http://schemas.openxmlformats.org/officeDocument/2006/relationships/tags" Target="../tags/tag260.xml" /><Relationship Id="rId28" Type="http://schemas.openxmlformats.org/officeDocument/2006/relationships/tags" Target="../tags/tag261.xml" /><Relationship Id="rId29" Type="http://schemas.openxmlformats.org/officeDocument/2006/relationships/tags" Target="../tags/tag262.xml" /><Relationship Id="rId3" Type="http://schemas.openxmlformats.org/officeDocument/2006/relationships/tags" Target="../tags/tag236.xml" /><Relationship Id="rId30" Type="http://schemas.openxmlformats.org/officeDocument/2006/relationships/tags" Target="../tags/tag263.xml" /><Relationship Id="rId31" Type="http://schemas.openxmlformats.org/officeDocument/2006/relationships/tags" Target="../tags/tag264.xml" /><Relationship Id="rId32" Type="http://schemas.openxmlformats.org/officeDocument/2006/relationships/tags" Target="../tags/tag265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4067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vert="horz" wrap="square" lIns="91440" tIns="45720" rIns="144145" bIns="45720" rtlCol="0" anchor="t">
            <a:normAutofit/>
          </a:bodyPr>
          <a:lstStyle>
            <a:defPPr>
              <a:defRPr lang="zh-CN"/>
            </a:defPPr>
            <a:lvl1pPr marL="0" marR="0" lvl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7200"/>
              <a:t>现代化培训方法在员工学习和发展中的作用</a:t>
            </a:r>
            <a:endParaRPr lang="zh-CN" altLang="en-US" sz="72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圆角矩形 4"/>
          <p:cNvSpPr/>
          <p:nvPr>
            <p:custDataLst>
              <p:tags r:id="rId4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序号"/>
          <p:cNvSpPr txBox="1"/>
          <p:nvPr>
            <p:custDataLst>
              <p:tags r:id="rId5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6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现代化培训方法概述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圆角矩形 11"/>
          <p:cNvSpPr/>
          <p:nvPr>
            <p:custDataLst>
              <p:tags r:id="rId7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8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9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现代化培训方法在员工学习中的作用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7" name="圆角矩形 16"/>
          <p:cNvSpPr/>
          <p:nvPr>
            <p:custDataLst>
              <p:tags r:id="rId10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1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2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现代化培训方法在员工发展中的作用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0" name="圆角矩形 19"/>
          <p:cNvSpPr/>
          <p:nvPr>
            <p:custDataLst>
              <p:tags r:id="rId13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序号"/>
          <p:cNvSpPr txBox="1"/>
          <p:nvPr>
            <p:custDataLst>
              <p:tags r:id="rId14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2" name="标题"/>
          <p:cNvSpPr txBox="1"/>
          <p:nvPr>
            <p:custDataLst>
              <p:tags r:id="rId15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现代化培训方法实施的关键要素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圆角矩形 22"/>
          <p:cNvSpPr/>
          <p:nvPr>
            <p:custDataLst>
              <p:tags r:id="rId16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序号"/>
          <p:cNvSpPr txBox="1"/>
          <p:nvPr>
            <p:custDataLst>
              <p:tags r:id="rId17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5" name="标题"/>
          <p:cNvSpPr txBox="1"/>
          <p:nvPr>
            <p:custDataLst>
              <p:tags r:id="rId18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现代化培训方法面临的挑战和解决方案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6" name="圆角矩形 25"/>
          <p:cNvSpPr/>
          <p:nvPr>
            <p:custDataLst>
              <p:tags r:id="rId19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序号"/>
          <p:cNvSpPr txBox="1"/>
          <p:nvPr>
            <p:custDataLst>
              <p:tags r:id="rId20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8" name="标题"/>
          <p:cNvSpPr txBox="1"/>
          <p:nvPr>
            <p:custDataLst>
              <p:tags r:id="rId21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总结与展望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现代化培训方法概述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>
            <a:off x="838200" y="1489514"/>
            <a:ext cx="10516209" cy="6753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4"/>
            </p:custDataLst>
          </p:nvPr>
        </p:nvSpPr>
        <p:spPr>
          <a:xfrm>
            <a:off x="882654" y="1524834"/>
            <a:ext cx="10426082" cy="60470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72" name="直接连接符 71"/>
          <p:cNvCxnSpPr/>
          <p:nvPr>
            <p:custDataLst>
              <p:tags r:id="rId5"/>
            </p:custDataLst>
          </p:nvPr>
        </p:nvCxnSpPr>
        <p:spPr>
          <a:xfrm flipH="1">
            <a:off x="2038469" y="1698389"/>
            <a:ext cx="0" cy="257592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正文"/>
          <p:cNvSpPr txBox="1"/>
          <p:nvPr>
            <p:custDataLst>
              <p:tags r:id="rId6"/>
            </p:custDataLst>
          </p:nvPr>
        </p:nvSpPr>
        <p:spPr>
          <a:xfrm>
            <a:off x="2255261" y="1524225"/>
            <a:ext cx="8791621" cy="606529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定义：现代化培训方法是指采用现代科技手段，如计算机、网络、多媒体等，进行培训的一种方法。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74" name="矩形 7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flipH="1">
            <a:off x="1061690" y="1524225"/>
            <a:ext cx="862903" cy="606529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33" name="任意多边形 32"/>
          <p:cNvSpPr/>
          <p:nvPr>
            <p:custDataLst>
              <p:tags r:id="rId8"/>
            </p:custDataLst>
          </p:nvPr>
        </p:nvSpPr>
        <p:spPr>
          <a:xfrm>
            <a:off x="838200" y="2267162"/>
            <a:ext cx="10516209" cy="6753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任意多边形 33"/>
          <p:cNvSpPr/>
          <p:nvPr>
            <p:custDataLst>
              <p:tags r:id="rId9"/>
            </p:custDataLst>
          </p:nvPr>
        </p:nvSpPr>
        <p:spPr>
          <a:xfrm>
            <a:off x="883263" y="2302482"/>
            <a:ext cx="10426082" cy="60470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5" name="直接连接符 34"/>
          <p:cNvCxnSpPr/>
          <p:nvPr>
            <p:custDataLst>
              <p:tags r:id="rId10"/>
            </p:custDataLst>
          </p:nvPr>
        </p:nvCxnSpPr>
        <p:spPr>
          <a:xfrm flipH="1">
            <a:off x="2038469" y="2476037"/>
            <a:ext cx="0" cy="257592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正文"/>
          <p:cNvSpPr txBox="1"/>
          <p:nvPr>
            <p:custDataLst>
              <p:tags r:id="rId11"/>
            </p:custDataLst>
          </p:nvPr>
        </p:nvSpPr>
        <p:spPr>
          <a:xfrm>
            <a:off x="2255261" y="2301873"/>
            <a:ext cx="8791621" cy="606529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分类：现代化培训方法可以分为在线培训、虚拟培训、移动学习、游戏化学习等。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38" name="矩形 37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 flipH="1">
            <a:off x="1061690" y="2301873"/>
            <a:ext cx="862903" cy="606529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63" name="任意多边形 62"/>
          <p:cNvSpPr/>
          <p:nvPr>
            <p:custDataLst>
              <p:tags r:id="rId13"/>
            </p:custDataLst>
          </p:nvPr>
        </p:nvSpPr>
        <p:spPr>
          <a:xfrm>
            <a:off x="838200" y="3044810"/>
            <a:ext cx="10516209" cy="6753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64" name="任意多边形 63"/>
          <p:cNvSpPr/>
          <p:nvPr>
            <p:custDataLst>
              <p:tags r:id="rId14"/>
            </p:custDataLst>
          </p:nvPr>
        </p:nvSpPr>
        <p:spPr>
          <a:xfrm>
            <a:off x="883263" y="3080130"/>
            <a:ext cx="10426082" cy="60470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65" name="直接连接符 64"/>
          <p:cNvCxnSpPr/>
          <p:nvPr>
            <p:custDataLst>
              <p:tags r:id="rId15"/>
            </p:custDataLst>
          </p:nvPr>
        </p:nvCxnSpPr>
        <p:spPr>
          <a:xfrm flipH="1">
            <a:off x="2038469" y="3253685"/>
            <a:ext cx="0" cy="257592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正文"/>
          <p:cNvSpPr txBox="1"/>
          <p:nvPr>
            <p:custDataLst>
              <p:tags r:id="rId16"/>
            </p:custDataLst>
          </p:nvPr>
        </p:nvSpPr>
        <p:spPr>
          <a:xfrm>
            <a:off x="2255261" y="3079521"/>
            <a:ext cx="8791621" cy="606529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在线培训：通过互联网进行培训，如网络课程、在线讲座等。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67" name="矩形 66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flipH="1">
            <a:off x="1061690" y="3079521"/>
            <a:ext cx="862903" cy="606529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69" name="任意多边形 68"/>
          <p:cNvSpPr/>
          <p:nvPr>
            <p:custDataLst>
              <p:tags r:id="rId18"/>
            </p:custDataLst>
          </p:nvPr>
        </p:nvSpPr>
        <p:spPr>
          <a:xfrm>
            <a:off x="838200" y="3822457"/>
            <a:ext cx="10516209" cy="6753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70" name="任意多边形 69"/>
          <p:cNvSpPr/>
          <p:nvPr>
            <p:custDataLst>
              <p:tags r:id="rId19"/>
            </p:custDataLst>
          </p:nvPr>
        </p:nvSpPr>
        <p:spPr>
          <a:xfrm>
            <a:off x="883263" y="3857777"/>
            <a:ext cx="10426082" cy="60470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71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2038469" y="4031332"/>
            <a:ext cx="0" cy="257592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正文"/>
          <p:cNvSpPr txBox="1"/>
          <p:nvPr>
            <p:custDataLst>
              <p:tags r:id="rId21"/>
            </p:custDataLst>
          </p:nvPr>
        </p:nvSpPr>
        <p:spPr>
          <a:xfrm>
            <a:off x="2255261" y="3857168"/>
            <a:ext cx="8791621" cy="606529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虚拟培训：通过模拟现实场景进行培训，如虚拟现实、模拟操作等。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76" name="矩形 75"/>
          <p:cNvSpPr>
            <a:spLocks noChangeAspect="1"/>
          </p:cNvSpPr>
          <p:nvPr>
            <p:custDataLst>
              <p:tags r:id="rId22"/>
            </p:custDataLst>
          </p:nvPr>
        </p:nvSpPr>
        <p:spPr>
          <a:xfrm flipH="1">
            <a:off x="1061690" y="3857168"/>
            <a:ext cx="862903" cy="606529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78" name="任意多边形 77"/>
          <p:cNvSpPr/>
          <p:nvPr>
            <p:custDataLst>
              <p:tags r:id="rId23"/>
            </p:custDataLst>
          </p:nvPr>
        </p:nvSpPr>
        <p:spPr>
          <a:xfrm>
            <a:off x="838200" y="4600105"/>
            <a:ext cx="10516209" cy="6753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79" name="任意多边形 78"/>
          <p:cNvSpPr/>
          <p:nvPr>
            <p:custDataLst>
              <p:tags r:id="rId24"/>
            </p:custDataLst>
          </p:nvPr>
        </p:nvSpPr>
        <p:spPr>
          <a:xfrm>
            <a:off x="883263" y="4635425"/>
            <a:ext cx="10426082" cy="60470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80" name="直接连接符 79"/>
          <p:cNvCxnSpPr/>
          <p:nvPr>
            <p:custDataLst>
              <p:tags r:id="rId25"/>
            </p:custDataLst>
          </p:nvPr>
        </p:nvCxnSpPr>
        <p:spPr>
          <a:xfrm flipH="1">
            <a:off x="2038469" y="4808980"/>
            <a:ext cx="0" cy="257592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正文"/>
          <p:cNvSpPr txBox="1"/>
          <p:nvPr>
            <p:custDataLst>
              <p:tags r:id="rId26"/>
            </p:custDataLst>
          </p:nvPr>
        </p:nvSpPr>
        <p:spPr>
          <a:xfrm>
            <a:off x="2255261" y="4634816"/>
            <a:ext cx="8791621" cy="606529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移动学习：通过手机、平板等移动设备进行培训，如移动应用、电子书等。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82" name="矩形 8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1061690" y="4634816"/>
            <a:ext cx="862903" cy="606529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84" name="任意多边形 83"/>
          <p:cNvSpPr/>
          <p:nvPr>
            <p:custDataLst>
              <p:tags r:id="rId28"/>
            </p:custDataLst>
          </p:nvPr>
        </p:nvSpPr>
        <p:spPr>
          <a:xfrm>
            <a:off x="838200" y="5377753"/>
            <a:ext cx="10516209" cy="67534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5" name="任意多边形 84"/>
          <p:cNvSpPr/>
          <p:nvPr>
            <p:custDataLst>
              <p:tags r:id="rId29"/>
            </p:custDataLst>
          </p:nvPr>
        </p:nvSpPr>
        <p:spPr>
          <a:xfrm>
            <a:off x="883263" y="5413073"/>
            <a:ext cx="10426082" cy="60470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077">
                <a:moveTo>
                  <a:pt x="195" y="0"/>
                </a:moveTo>
                <a:lnTo>
                  <a:pt x="17084" y="0"/>
                </a:lnTo>
                <a:lnTo>
                  <a:pt x="17085" y="9"/>
                </a:lnTo>
                <a:cubicBezTo>
                  <a:pt x="17095" y="102"/>
                  <a:pt x="17169" y="176"/>
                  <a:pt x="17262" y="186"/>
                </a:cubicBezTo>
                <a:lnTo>
                  <a:pt x="17269" y="186"/>
                </a:lnTo>
                <a:lnTo>
                  <a:pt x="17269" y="892"/>
                </a:lnTo>
                <a:lnTo>
                  <a:pt x="17262" y="892"/>
                </a:lnTo>
                <a:cubicBezTo>
                  <a:pt x="17169" y="902"/>
                  <a:pt x="17095" y="976"/>
                  <a:pt x="17085" y="1069"/>
                </a:cubicBezTo>
                <a:lnTo>
                  <a:pt x="17084" y="1077"/>
                </a:lnTo>
                <a:lnTo>
                  <a:pt x="195" y="1077"/>
                </a:lnTo>
                <a:lnTo>
                  <a:pt x="195" y="1069"/>
                </a:lnTo>
                <a:cubicBezTo>
                  <a:pt x="185" y="972"/>
                  <a:pt x="106" y="896"/>
                  <a:pt x="8" y="891"/>
                </a:cubicBezTo>
                <a:lnTo>
                  <a:pt x="0" y="891"/>
                </a:lnTo>
                <a:lnTo>
                  <a:pt x="0" y="187"/>
                </a:lnTo>
                <a:lnTo>
                  <a:pt x="8" y="187"/>
                </a:lnTo>
                <a:cubicBezTo>
                  <a:pt x="106" y="182"/>
                  <a:pt x="185" y="105"/>
                  <a:pt x="195" y="9"/>
                </a:cubicBezTo>
                <a:lnTo>
                  <a:pt x="195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86" name="直接连接符 85"/>
          <p:cNvCxnSpPr/>
          <p:nvPr>
            <p:custDataLst>
              <p:tags r:id="rId30"/>
            </p:custDataLst>
          </p:nvPr>
        </p:nvCxnSpPr>
        <p:spPr>
          <a:xfrm flipH="1">
            <a:off x="2038469" y="5586628"/>
            <a:ext cx="0" cy="257592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正文"/>
          <p:cNvSpPr txBox="1"/>
          <p:nvPr>
            <p:custDataLst>
              <p:tags r:id="rId31"/>
            </p:custDataLst>
          </p:nvPr>
        </p:nvSpPr>
        <p:spPr>
          <a:xfrm>
            <a:off x="2255261" y="5412464"/>
            <a:ext cx="8791621" cy="606529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游戏化学习：通过游戏进行培训，如角色扮演、模拟经营等。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88" name="矩形 87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 flipH="1">
            <a:off x="1061690" y="5412464"/>
            <a:ext cx="862903" cy="606529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现代化培训方法的优势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3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4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5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提高员工技能和知识水平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6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7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8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增强员工适应性和创新能力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9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0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提高员工工作效率和绩效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1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2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3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4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降低企业培训成本和资源浪费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现代化培训方法的应用场景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3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4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5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6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虚拟现实技术：提供沉浸式学习体验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在线学习平台：员工可以随时随地进行学习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人工智能教学：个性化教学，提高学习效率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游戏化学习：增加学习的趣味性和参与度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现代化培训方法在员工学习中的作用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提高员工学习兴趣和能力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现代化培训方法：采用多媒体、互动式教学，提高员工学习兴趣。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定制化培训方案：根据员工需求，制定个性化的培训方案，提高学习效果。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实践操作：通过实际操作，让员工在实践中掌握技能，提高学习能力。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激励机制：设立奖励制度，鼓励员工积极参与培训，提高学习积极性。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促进员工自主学习和终身学习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现代化培训方法：提供丰富的学习资源和工具，方便员工自主学习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4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自主学习：员工可以根据自己的需求和兴趣，选择适合自己的学习内容和方式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7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8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终身学习：鼓励员工持续学习和更新知识，适应不断变化的工作环境和需求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10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1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2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效果评估：通过考核和反馈，评估员工自主学习和终身学习的效果，以便改进培训方法和策略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3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4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培养员工的创新思维和创新能力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现代化培训方法：采用先进的教学技术和方法，如线上学习、虚拟现实等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6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8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创新思维：鼓励员工提出新的想法和解决问题的方法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0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1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创新能力：通过实践和尝试，将创新思维转化为实际成果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3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员工学习和发展：通过现代化培训方法，提高员工的创新思维和创新能力，促进员工的个人发展和职业成长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4800"/>
              <a:t>现代化培训方法在员工发展中的作用</a:t>
            </a:r>
            <a:endParaRPr lang="zh-CN" altLang="en-US" sz="48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提升员工职业技能和素质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促进员工职业发展和晋升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3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4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5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6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7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8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9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10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1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2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3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4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5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6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7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8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9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20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1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2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3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4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5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6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7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8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现代化培训方法可以提高员工的职业技能和素质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9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培训可以增强员工的自信心和自我价值感，促进职业发展和晋升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0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培训可以帮助员工了解行业发展趋势，提高竞争力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员工通过培训可以掌握新的知识和技能，提高工作效率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https://d.book118.com/118044067106006043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HEME_ID" val="3303413"/>
  <p:tag name="KSO_WM_SLIDE_THEME_NAME" val="蓝色极简几何图形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HEME_ID" val="3303413"/>
  <p:tag name="KSO_WM_SLIDE_THEME_NAME" val="蓝色极简几何图形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1_1"/>
  <p:tag name="KSO_WM_UNIT_INDEX" val="1_1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1_3"/>
  <p:tag name="KSO_WM_UNIT_INDEX" val="1_1_3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USESOURCEFORMAT_APPLY" val="0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2_3"/>
  <p:tag name="KSO_WM_UNIT_INDEX" val="1_2_3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3_1"/>
  <p:tag name="KSO_WM_UNIT_INDEX" val="1_3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3_3"/>
  <p:tag name="KSO_WM_UNIT_INDEX" val="1_3_3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USESOURCEFORMAT_APPLY" val="0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4_3"/>
  <p:tag name="KSO_WM_UNIT_INDEX" val="1_4_3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5_1"/>
  <p:tag name="KSO_WM_UNIT_INDEX" val="1_5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5_3"/>
  <p:tag name="KSO_WM_UNIT_INDEX" val="1_5_3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USESOURCEFORMAT_APPLY" val="0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5*l_h_i*1_6_1"/>
  <p:tag name="KSO_WM_UNIT_INDEX" val="1_6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i*1_6_3"/>
  <p:tag name="KSO_WM_UNIT_INDEX" val="1_6_3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f*1_6_1"/>
  <p:tag name="KSO_WM_UNIT_INDEX" val="1_6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USESOURCEFORMAT_APPLY" val="0"/>
  <p:tag name="KSO_WM_UNIT_VALUE" val="10"/>
</p:tagLst>
</file>

<file path=ppt/tags/tag160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12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4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4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1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12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9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HEME_ID" val="3303413"/>
  <p:tag name="KSO_WM_SLIDE_THEME_NAME" val="蓝色极简几何图形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  <p:tag name="KSO_WM_TEMPLATE_CATEGORY" val="custom"/>
  <p:tag name="KSO_WM_TEMPLATE_INDEX" val="20231212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SLIDE_THEME_ID" val="3303413"/>
  <p:tag name="KSO_WM_SLIDE_THEME_NAME" val="蓝色极简几何图形"/>
  <p:tag name="KSO_WM_SLIDE_TYPE" val="text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+中文正文</vt:lpstr>
      <vt:lpstr>微软雅黑</vt:lpstr>
      <vt:lpstr>Office Theme</vt:lpstr>
      <vt:lpstr>现代化培训方法在员工学习和发展中的作用</vt:lpstr>
      <vt:lpstr>目录</vt:lpstr>
      <vt:lpstr>现代化培训方法概述</vt:lpstr>
      <vt:lpstr>定义和分类</vt:lpstr>
      <vt:lpstr>现代化培训方法的优势</vt:lpstr>
      <vt:lpstr>现代化培训方法的应用场景</vt:lpstr>
      <vt:lpstr>现代化培训方法在员工学习中的作用</vt:lpstr>
      <vt:lpstr>提高员工学习兴趣和能力</vt:lpstr>
      <vt:lpstr>促进员工自主学习和终身学习</vt:lpstr>
      <vt:lpstr>培养员工的创新思维和创新能力</vt:lpstr>
      <vt:lpstr>现代化培训方法在员工发展中的作用</vt:lpstr>
      <vt:lpstr>提升员工职业技能和素质</vt:lpstr>
      <vt:lpstr>促进员工职业发展和晋升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2024-09-23T07:31:29.926</cp:lastPrinted>
  <dcterms:created xsi:type="dcterms:W3CDTF">2024-09-22T23:31:29Z</dcterms:created>
  <dcterms:modified xsi:type="dcterms:W3CDTF">2024-09-22T23:31:32Z</dcterms:modified>
</cp:coreProperties>
</file>