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VGTVR+MS-UIGothic"/>
      <p:regular r:id="rId15"/>
    </p:embeddedFont>
    <p:embeddedFont>
      <p:font typeface="NGKPHV+BGVFKT+ArialMT"/>
      <p:regular r:id="rId16"/>
    </p:embeddedFont>
    <p:embeddedFont>
      <p:font typeface="HOTIED+NRPEAR+MicrosoftYaHei"/>
      <p:regular r:id="rId17"/>
    </p:embeddedFont>
    <p:embeddedFont>
      <p:font typeface="PWIKEK+SCQJJC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254F6-0E1B-4CD1-B1F8-F575D1D66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9ADE3-18F5-4102-B1EF-AF2DAA82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C6D23-368B-4462-A1E7-9969A671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DFF4A-647A-4C39-9CD2-00058CBE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0ABE7-475B-4607-BF65-0924877F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38708-01A0-4169-AFCA-4973A3CFF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CE9E65-27FF-474B-BE67-C7DB6D73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BFFF0-A74E-47D5-B3D2-B84260A2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463CF-03C7-4BF4-9D98-A5FFC7494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E6537-B26F-4D18-A9E9-BBD9765E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50CF5-6B48-47C5-8B15-A7C52A830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0133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VGTVR+MS-UIGothic"/>
                <a:cs typeface="HVGTVR+MS-UIGothic"/>
              </a:rPr>
              <a:t>中医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5400">
                <a:solidFill>
                  <a:srgbClr val="000000"/>
                </a:solidFill>
                <a:latin typeface="HVGTVR+MS-UIGothic"/>
                <a:cs typeface="HVGTVR+MS-UIGothic"/>
              </a:rPr>
              <a:t>外感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发热护</a:t>
            </a:r>
          </a:p>
          <a:p>
            <a:pPr marL="20574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VGTVR+MS-UIGothic"/>
                <a:cs typeface="HVGTVR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HVGTVR+MS-UIGothic"/>
                <a:cs typeface="HVGTV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HVGTVR+MS-UIGothic"/>
                <a:cs typeface="HVGTVR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5922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GKPHV+BGVFKT+ArialMT"/>
                <a:cs typeface="NGKPHV+BGVFK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中医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对发热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078670"/>
            <a:ext cx="3404581" cy="175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GKPHV+BGVFKT+ArialMT"/>
                <a:cs typeface="NGKPHV+BGVFK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中医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理原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与方法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GKPHV+BGVFKT+ArialMT"/>
                <a:cs typeface="NGKPHV+BGVFK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中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疗发热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GKPHV+BGVFKT+ArialMT"/>
                <a:cs typeface="NGKPHV+BGVFK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理与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VGTVR+MS-UIGothic"/>
                <a:cs typeface="HVGTVR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VGTVR+MS-UIGothic"/>
                <a:cs typeface="HVGTVR+MS-UIGothic"/>
              </a:rPr>
              <a:t>中医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对发热</a:t>
            </a:r>
            <a:r>
              <a:rPr sz="3600">
                <a:solidFill>
                  <a:srgbClr val="000000"/>
                </a:solidFill>
                <a:latin typeface="HVGTVR+MS-UIGothic"/>
                <a:cs typeface="HVGTVR+MS-UIGothic"/>
              </a:rPr>
              <a:t>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发热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与分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中医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认为发热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是由于体内正气与邪气相争，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致体温升高的一种病理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象。根据病因和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床表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的不同，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以分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外感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和内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伤发热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HVGTVR+MS-UIGothic"/>
                <a:cs typeface="HVGTV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490F4"/>
                </a:solidFill>
                <a:latin typeface="HVGTVR+MS-UIGothic"/>
                <a:cs typeface="HVGTV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593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中医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是体内正气与邪气相争，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致体温升高的一种病理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象。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可以分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外感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和内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伤发热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两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外感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多由感受六淫之邪所致，以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寒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、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身疼痛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主要表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；内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伤发热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多由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腑功能失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、气血阴阳失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衡所致，以低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、乏力、盗汗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主要表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8478C"/>
                </a:solidFill>
                <a:latin typeface="HVGTVR+MS-UIGothic"/>
                <a:cs typeface="HVGT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发热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的病因与病机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0304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中医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，外感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的病因主要包括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、暑湿等六淫之邪，病机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邪气侵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人</a:t>
            </a:r>
          </a:p>
          <a:p>
            <a:pPr marL="2286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气郁滞、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营卫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不和。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3490F4"/>
                </a:solidFill>
                <a:latin typeface="HVGTVR+MS-UIGothic"/>
                <a:cs typeface="HVGTV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030467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外感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的病因主要包括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、暑湿等六淫之邪。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些邪气侵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人体，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郁滞、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营卫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不和，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体温升高。其中，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寒之邪主要侵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人体肌表，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寒、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无汗等症状；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之邪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多侵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人体口鼻、咽喉等部位，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致高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、咽痛等症状；暑湿</a:t>
            </a:r>
          </a:p>
          <a:p>
            <a:pPr marL="1238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之邪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多在夏季出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致身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000000"/>
                </a:solidFill>
                <a:latin typeface="HVGTVR+MS-UIGothic"/>
                <a:cs typeface="HVGTVR+MS-UIGothic"/>
              </a:rPr>
              <a:t>、肢体困重等症状。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发热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的中医辨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6997871" cy="6137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NGKPHV+BGVFKT+ArialMT"/>
                <a:cs typeface="NGKPHV+BGVFKT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：中医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，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的辨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证应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从寒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性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400" spc="23">
                <a:solidFill>
                  <a:srgbClr val="000000"/>
                </a:solidFill>
                <a:latin typeface="HVGTVR+MS-UIGothic"/>
                <a:cs typeface="HVGTVR+MS-UIGothic"/>
              </a:rPr>
              <a:t>、虚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属性等方面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行。根据不</a:t>
            </a:r>
          </a:p>
          <a:p>
            <a:pPr marL="203200" marR="0">
              <a:lnSpc>
                <a:spcPts val="1319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同的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候表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，可以分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为风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寒感冒、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风热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感冒、暑湿感冒等多种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400" spc="25">
                <a:solidFill>
                  <a:srgbClr val="000000"/>
                </a:solidFill>
                <a:latin typeface="HVGTVR+MS-UIGothic"/>
                <a:cs typeface="HVGTVR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HVGTVR+MS-UIGothic"/>
                <a:cs typeface="HVGTVR+MS-UIGothic"/>
              </a:rPr>
              <a:t>中医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000000"/>
                </a:solidFill>
                <a:latin typeface="HVGTVR+MS-UIGothic"/>
                <a:cs typeface="HVGTVR+MS-UIGothic"/>
              </a:rPr>
              <a:t>理原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3600">
                <a:solidFill>
                  <a:srgbClr val="000000"/>
                </a:solidFill>
                <a:latin typeface="HVGTVR+MS-UIGothic"/>
                <a:cs typeface="HVGTVR+MS-UIGothic"/>
              </a:rPr>
              <a:t>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理原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VGTVR+MS-UIGothic"/>
                <a:cs typeface="HVGTVR+MS-UIGothic"/>
              </a:rPr>
              <a:t>扶正祛邪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HVGTVR+MS-UIGothic"/>
                <a:cs typeface="HVGTVR+MS-UIGothic"/>
              </a:rPr>
              <a:t>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FFF"/>
                </a:solidFill>
                <a:latin typeface="HVGTVR+MS-UIGothic"/>
                <a:cs typeface="HVGTVR+MS-UIGothic"/>
              </a:rPr>
              <a:t>施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HVGTVR+MS-UIGothic"/>
                <a:cs typeface="HVGTVR+MS-UIGothic"/>
              </a:rPr>
              <a:t>整体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FFFFFF"/>
                </a:solidFill>
                <a:latin typeface="HVGTVR+MS-UIGothic"/>
                <a:cs typeface="HVGTVR+MS-UIGothic"/>
              </a:rPr>
              <a:t>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HVGTVR+MS-UIGothic"/>
                <a:cs typeface="HVGTVR+MS-UIGothic"/>
              </a:rPr>
              <a:t>防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000">
                <a:solidFill>
                  <a:srgbClr val="FFFFFF"/>
                </a:solidFill>
                <a:latin typeface="HVGTVR+MS-UIGothic"/>
                <a:cs typeface="HVGTVR+MS-UIGothic"/>
              </a:rPr>
              <a:t>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正气，帮助身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体抵御外邪，防止病情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的具体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候，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采取相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理措施。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注重整体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理，改善患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提前采取措施，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防外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生和复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者的生活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HVGTVR+MS-UIGothic"/>
                <a:cs typeface="HVGTVR+MS-UIGothic"/>
              </a:rPr>
              <a:t>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常用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OTIED+NRPEAR+MicrosoftYaHei"/>
                <a:cs typeface="HOTIED+NRPEA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OTIED+NRPEAR+MicrosoftYaHei"/>
                <a:cs typeface="HOTIED+NRPEA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OTIED+NRPEAR+MicrosoftYaHei"/>
                <a:cs typeface="HOTIED+NRPEA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OTIED+NRPEAR+MicrosoftYaHei"/>
                <a:cs typeface="HOTIED+NRPEA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中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药调</a:t>
            </a:r>
            <a:r>
              <a:rPr sz="1550">
                <a:solidFill>
                  <a:srgbClr val="3490F4"/>
                </a:solidFill>
                <a:latin typeface="HVGTVR+MS-UIGothic"/>
                <a:cs typeface="HVGTVR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食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3490F4"/>
                </a:solidFill>
                <a:latin typeface="HVGTVR+MS-UIGothic"/>
                <a:cs typeface="HVGTVR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起居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3490F4"/>
                </a:solidFill>
                <a:latin typeface="HVGTVR+MS-UIGothic"/>
                <a:cs typeface="HVGTVR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情志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3490F4"/>
                </a:solidFill>
                <a:latin typeface="HVGTVR+MS-UIGothic"/>
                <a:cs typeface="HVGTVR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根据病情需要，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患者开具合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适的中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患者合理搭配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食，增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养，提高抵抗力。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保持室内空气流通，注意保暖，</a:t>
            </a:r>
          </a:p>
          <a:p>
            <a:pPr marL="77152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避免受寒。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关注患者的心理状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行适</a:t>
            </a:r>
          </a:p>
          <a:p>
            <a:pPr marL="5143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当的心理疏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490F4"/>
                </a:solidFill>
                <a:latin typeface="HVGTVR+MS-UIGothic"/>
                <a:cs typeface="HVGTVR+MS-UIGothic"/>
              </a:rPr>
              <a:t>理注意事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察病情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避免交叉感染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密切关注患者的体温、脉搏等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注意个人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生，避免与感染源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3975" y="284655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化，及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异常情况。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63659" y="284655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接触。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遵医嘱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HVGTVR+MS-UIGothic"/>
                <a:cs typeface="HVGTVR+MS-UIGothic"/>
              </a:rPr>
              <a:t>休息与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锻炼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183992"/>
            <a:ext cx="243070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遵循医生的建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，按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不随意更改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物或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适当休息，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行适当的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，</a:t>
            </a:r>
          </a:p>
          <a:p>
            <a:pPr marL="15430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VGTVR+MS-UIGothic"/>
                <a:cs typeface="HVGTV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https://d.book118.com/118060133140006037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HVGTVR+MS-UIGothic</vt:lpstr>
      <vt:lpstr>SimSun</vt:lpstr>
      <vt:lpstr>NGKPHV+BGVFKT+ArialMT</vt:lpstr>
      <vt:lpstr>Times New Roman</vt:lpstr>
      <vt:lpstr>HOTIED+NRPEAR+MicrosoftYaHei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2024-09-18T00:57:28.383</cp:lastPrinted>
  <dcterms:created xsi:type="dcterms:W3CDTF">2024-09-17T16:57:28Z</dcterms:created>
  <dcterms:modified xsi:type="dcterms:W3CDTF">2024-09-17T16:57:29Z</dcterms:modified>
</cp:coreProperties>
</file>