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5D7C69-7116-493E-97F5-6E6365B4B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A09C5C-B135-43AA-A928-AFCBF0D79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D93C05-5B1A-4B67-B4BF-D583E274A0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426BB9-BEB9-4C24-9961-E84AAE351B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30ED0A-7413-4463-877A-6BB6EF73F5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2E6D32-9137-44B7-A5F5-FB1AE26F65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805FF3-3E06-4E7F-BFA8-8DB24EE9CA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B4E08A-7971-45C2-8413-4D04563DFB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6923DF-F250-4E21-B866-38A0749D05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2BC72B-4BAA-451F-A2AE-1EB5297D35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2530D1-6467-4F2B-8460-A95DA1895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06400106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教师职业道德师德教育课件\n## 1.教师职业道德概述及重要性\n### 1.1教师职业道德的定义与内涵\n### 1.2教师职业道德的基本原则\n### 1.3教师职业道德的重要性及影响\n## 2.教师职业道德的具体要求\n### 2.1尊重学生，关爱学生\n### 2.2爱岗敬业，教书育人\n### 2.3严谨治学，追求卓越\n## 3.教师职业道德的实践与培养\n### 3.1教师职业道德的实践途径\n### 3.2教师职业道德的培养方法\n### 3.3教师职业道德的自我提升\n## 4.教师职业道德的现实挑战与应对策略\n### 4.1教师职业道德面临的现实挑战\n### 4.2教师职业道德问题的原因分析\n### 4.3教师职业道德的应对策略与建议\n## 5.教师职业道德的经典案例与分析\n### 5.1优秀教师职业道德的案例分享\n### 5.2教师职业道德问题的案例分析\n### 5.3从案例中学习的教师职业道德启示\n## 6.教师职业道德教育的未来展望与建议\n### 6.1教师职业道德教育的未来趋势\n### 6.2教师职业道德教育的发展建议\n### 6.3教师职业道德教育的持续改进与提高\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a:t>教师职业道德师德教育课件</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2}"/>
        <p:cNvGrpSpPr/>
        <p:nvPr/>
      </p:nvGrpSpPr>
      <p:grpSpPr>
        <a:xfrm>
          <a:off x="0" y="0"/>
          <a:ext cx="0" cy="0"/>
        </a:xfrm>
      </p:grpSpPr>
      <p:sp>
        <p:nvSpPr>
          <p:cNvPr id="127"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教师职业道德概述及重要性</a:t>
            </a:r>
            <a:endParaRPr/>
          </a:p>
        </p:txBody>
      </p:sp>
      <p:sp>
        <p:nvSpPr>
          <p:cNvPr id="128"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sp>
        <p:nvSpPr>
          <p:cNvPr id="21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教师职业道德是教师在教育教学活动中应遵循的道德规范和行为准则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体现在教师与学生、家长、同事等之间的关系中</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体现在教师的教育教学活动中</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体现在教师的日常行为举止中</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教师职业道德的内涵包括</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爱国守法：教师应具有爱国情怀，遵守国家法律法规</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敬业奉献：教师应忠诚于教育事业，全心全意为学生服务</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诚信公正：教师应做到诚实、守信，对待学生公平公正</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关爱学生：教师应关心爱护学生，尊重学生人格</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严谨治学：教师应严谨治学，追求卓越，不断提高教育教学质量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团结协作：教师应与其他教师团结协作，共同提高教育教学水平</a:t>
            </a:r>
            <a:endParaRPr/>
          </a:p>
        </p:txBody>
      </p:sp>
      <p:sp>
        <p:nvSpPr>
          <p:cNvPr id="2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教师职业道德的定义与内涵</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grpSp>
        <p:nvGrpSpPr>
          <p:cNvPr id="213"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14" name=""/>
            <p:cNvGrpSpPr/>
            <p:nvPr/>
          </p:nvGrpSpPr>
          <p:grpSpPr>
            <a:xfrm>
              <a:off x="4252327" y="1207692"/>
              <a:ext cx="8485777" cy="1440001"/>
              <a:chOff x="4252327" y="1207692"/>
              <a:chExt cx="8485777" cy="1440001"/>
            </a:xfrm>
          </p:grpSpPr>
          <p:sp>
            <p:nvSpPr>
              <p:cNvPr id="215"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6"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尊重学生，关爱学生</a:t>
                </a:r>
                <a:endParaRPr lang="en-US" altLang="zh-CN" sz="2000" b="1">
                  <a:latin typeface="Microsoft YaHei" panose="020b0503020204020204" pitchFamily="34" charset="-122"/>
                  <a:ea typeface="Microsoft YaHei" panose="020b0503020204020204" pitchFamily="34" charset="-122"/>
                </a:endParaRPr>
              </a:p>
            </p:txBody>
          </p:sp>
          <p:sp>
            <p:nvSpPr>
              <p:cNvPr id="217"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尊重学生的个性差异，关注学生的全面发展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关爱学生的生活，关心学生的成长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保护学生的合法权益，维护学生的尊严</a:t>
                </a:r>
                <a:endParaRPr/>
              </a:p>
            </p:txBody>
          </p:sp>
          <p:pic>
            <p:nvPicPr>
              <p:cNvPr id="218"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19" name=""/>
            <p:cNvGrpSpPr/>
            <p:nvPr/>
          </p:nvGrpSpPr>
          <p:grpSpPr>
            <a:xfrm>
              <a:off x="4252325" y="2998393"/>
              <a:ext cx="8485779" cy="1440000"/>
              <a:chOff x="4252325" y="2998393"/>
              <a:chExt cx="8485779" cy="1440000"/>
            </a:xfrm>
          </p:grpSpPr>
          <p:sp>
            <p:nvSpPr>
              <p:cNvPr id="220"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1"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爱岗敬业，教书育人</a:t>
                </a:r>
                <a:endParaRPr lang="en-US" altLang="zh-CN" sz="2000" b="1">
                  <a:latin typeface="Microsoft YaHei" panose="020b0503020204020204" pitchFamily="34" charset="-122"/>
                  <a:ea typeface="Microsoft YaHei" panose="020b0503020204020204" pitchFamily="34" charset="-122"/>
                </a:endParaRPr>
              </a:p>
            </p:txBody>
          </p:sp>
          <p:sp>
            <p:nvSpPr>
              <p:cNvPr id="222"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忠诚于教育事业，热爱本职工作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刻苦钻研教育教学业务，提高教育教学质量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引导学生树立正确的世界观、人生观和价值观</a:t>
                </a:r>
                <a:endParaRPr/>
              </a:p>
            </p:txBody>
          </p:sp>
          <p:pic>
            <p:nvPicPr>
              <p:cNvPr id="223"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24" name=""/>
            <p:cNvGrpSpPr/>
            <p:nvPr/>
          </p:nvGrpSpPr>
          <p:grpSpPr>
            <a:xfrm>
              <a:off x="4252323" y="4789093"/>
              <a:ext cx="8485781" cy="1440002"/>
              <a:chOff x="4252323" y="4789093"/>
              <a:chExt cx="8485781" cy="1440002"/>
            </a:xfrm>
          </p:grpSpPr>
          <p:sp>
            <p:nvSpPr>
              <p:cNvPr id="225"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6"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严谨治学，追求卓越</a:t>
                </a:r>
                <a:endParaRPr lang="en-US" altLang="zh-CN" sz="2000" b="1">
                  <a:latin typeface="Microsoft YaHei" panose="020b0503020204020204" pitchFamily="34" charset="-122"/>
                  <a:ea typeface="Microsoft YaHei" panose="020b0503020204020204" pitchFamily="34" charset="-122"/>
                </a:endParaRPr>
              </a:p>
            </p:txBody>
          </p:sp>
          <p:sp>
            <p:nvSpPr>
              <p:cNvPr id="227"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严谨治学，遵循教育教学规律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追求教育教学创新，不断提高自身素质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为学生的全面发展提供良好的教育环境</a:t>
                </a:r>
                <a:endParaRPr/>
              </a:p>
            </p:txBody>
          </p:sp>
          <p:pic>
            <p:nvPicPr>
              <p:cNvPr id="228"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29"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教师职业道德的基本原则</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sp>
        <p:nvSpPr>
          <p:cNvPr id="231"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32"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33" name="Group 474"/>
            <p:cNvGrpSpPr/>
            <p:nvPr/>
          </p:nvGrpSpPr>
          <p:grpSpPr>
            <a:xfrm>
              <a:off x="454962" y="1575832"/>
              <a:ext cx="5829300" cy="1489352"/>
              <a:chOff x="454963" y="1575832"/>
              <a:chExt cx="5829300" cy="1489352"/>
            </a:xfrm>
          </p:grpSpPr>
          <p:sp>
            <p:nvSpPr>
              <p:cNvPr id="234"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教师的道德品质会潜移默化地影响学生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教师的职业道德水平直接关系到教育教学质量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教师的职业道德行为会对学生产生示范作用</a:t>
                </a:r>
                <a:endParaRPr/>
              </a:p>
            </p:txBody>
          </p:sp>
          <p:sp>
            <p:nvSpPr>
              <p:cNvPr id="235"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教师职业道德对学生的成长和发展具有重要影响</a:t>
                </a:r>
                <a:endParaRPr/>
              </a:p>
            </p:txBody>
          </p:sp>
        </p:grpSp>
        <p:grpSp>
          <p:nvGrpSpPr>
            <p:cNvPr id="236" name="Group 477"/>
            <p:cNvGrpSpPr/>
            <p:nvPr/>
          </p:nvGrpSpPr>
          <p:grpSpPr>
            <a:xfrm>
              <a:off x="454962" y="3071702"/>
              <a:ext cx="5829300" cy="1489351"/>
              <a:chOff x="454963" y="3071702"/>
              <a:chExt cx="5829300" cy="1489351"/>
            </a:xfrm>
          </p:grpSpPr>
          <p:sp>
            <p:nvSpPr>
              <p:cNvPr id="237"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高尚的职业道德是教师职业发展的基石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良好的职业道德有助于教师树立良好的社会形象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优秀的职业道德品质能够促进教师的专业成长</a:t>
                </a:r>
                <a:endParaRPr/>
              </a:p>
            </p:txBody>
          </p:sp>
          <p:sp>
            <p:nvSpPr>
              <p:cNvPr id="238"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教师职业道德对教师自身的发展具有重要意义</a:t>
                </a:r>
                <a:endParaRPr/>
              </a:p>
            </p:txBody>
          </p:sp>
        </p:grpSp>
        <p:grpSp>
          <p:nvGrpSpPr>
            <p:cNvPr id="239" name="Group 480"/>
            <p:cNvGrpSpPr/>
            <p:nvPr/>
          </p:nvGrpSpPr>
          <p:grpSpPr>
            <a:xfrm>
              <a:off x="454962" y="4660638"/>
              <a:ext cx="6019800" cy="1489352"/>
              <a:chOff x="454963" y="4660638"/>
              <a:chExt cx="6019800" cy="1489352"/>
            </a:xfrm>
          </p:grpSpPr>
          <p:sp>
            <p:nvSpPr>
              <p:cNvPr id="240"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教师职业道德是教育事业健康发展的保障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教师职业道德是构建和谐校园的基础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教师职业道德是提高教育公信力的关键</a:t>
                </a:r>
                <a:endParaRPr/>
              </a:p>
            </p:txBody>
          </p:sp>
          <p:sp>
            <p:nvSpPr>
              <p:cNvPr id="241"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教师职业道德对整个教育行业的发展具有重要影响</a:t>
                </a:r>
                <a:endParaRPr/>
              </a:p>
            </p:txBody>
          </p:sp>
        </p:grpSp>
      </p:grpSp>
      <p:pic>
        <p:nvPicPr>
          <p:cNvPr id="242"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43"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4"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5"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教师职业道德的重要性及影响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7" name="" descr="{&quot;isTemplate&quot;:true,&quot;type&quot;:2}"/>
        <p:cNvGrpSpPr/>
        <p:nvPr/>
      </p:nvGrpSpPr>
      <p:grpSpPr>
        <a:xfrm>
          <a:off x="0" y="0"/>
          <a:ext cx="0" cy="0"/>
        </a:xfrm>
      </p:grpSpPr>
      <p:sp>
        <p:nvSpPr>
          <p:cNvPr id="24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教师职业道德的具体要求</a:t>
            </a:r>
            <a:endParaRPr/>
          </a:p>
        </p:txBody>
      </p:sp>
      <p:sp>
        <p:nvSpPr>
          <p:cNvPr id="24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0" name="" descr="{&quot;isTemplate&quot;:true,&quot;type&quot;:3}"/>
        <p:cNvGrpSpPr/>
        <p:nvPr/>
      </p:nvGrpSpPr>
      <p:grpSpPr>
        <a:xfrm>
          <a:off x="0" y="0"/>
          <a:ext cx="0" cy="0"/>
        </a:xfrm>
      </p:grpSpPr>
      <p:grpSp>
        <p:nvGrpSpPr>
          <p:cNvPr id="251"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52" name="Group 9"/>
            <p:cNvGrpSpPr/>
            <p:nvPr/>
          </p:nvGrpSpPr>
          <p:grpSpPr>
            <a:xfrm>
              <a:off x="5982796" y="1521950"/>
              <a:ext cx="5687135" cy="1523479"/>
              <a:chOff x="5982796" y="1521950"/>
              <a:chExt cx="5687135" cy="1523479"/>
            </a:xfrm>
          </p:grpSpPr>
          <p:sp>
            <p:nvSpPr>
              <p:cNvPr id="253"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尊重学生的个性差异，关注学生的全面发展</a:t>
                </a:r>
                <a:endParaRPr/>
              </a:p>
            </p:txBody>
          </p:sp>
          <p:sp>
            <p:nvSpPr>
              <p:cNvPr id="254"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了解学生的兴趣爱好，尊重学生的个性特点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关注学生的心理健康，关心学生的情感需求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为学生提供多样化的学习资源和成长机会</a:t>
                </a:r>
                <a:endParaRPr/>
              </a:p>
            </p:txBody>
          </p:sp>
        </p:grpSp>
        <p:grpSp>
          <p:nvGrpSpPr>
            <p:cNvPr id="255" name="Group 2"/>
            <p:cNvGrpSpPr/>
            <p:nvPr/>
          </p:nvGrpSpPr>
          <p:grpSpPr>
            <a:xfrm>
              <a:off x="5982796" y="3170591"/>
              <a:ext cx="5783287" cy="1523479"/>
              <a:chOff x="5982796" y="3170591"/>
              <a:chExt cx="5783287" cy="1523479"/>
            </a:xfrm>
          </p:grpSpPr>
          <p:sp>
            <p:nvSpPr>
              <p:cNvPr id="256"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关爱学生的生活，关心学生的成长</a:t>
                </a:r>
                <a:endParaRPr/>
              </a:p>
            </p:txBody>
          </p:sp>
          <p:sp>
            <p:nvSpPr>
              <p:cNvPr id="257"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关注学生的日常生活，关心学生的饮食起居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了解学生的家庭情况，关心学生的家庭环境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为学生提供生活上的帮助和支持，关注学生的成长过程</a:t>
                </a:r>
                <a:endParaRPr/>
              </a:p>
            </p:txBody>
          </p:sp>
        </p:grpSp>
        <p:grpSp>
          <p:nvGrpSpPr>
            <p:cNvPr id="258" name="Group 5"/>
            <p:cNvGrpSpPr/>
            <p:nvPr/>
          </p:nvGrpSpPr>
          <p:grpSpPr>
            <a:xfrm>
              <a:off x="5982796" y="4823246"/>
              <a:ext cx="5783287" cy="1523479"/>
              <a:chOff x="5982796" y="4823246"/>
              <a:chExt cx="5783287" cy="1523479"/>
            </a:xfrm>
          </p:grpSpPr>
          <p:sp>
            <p:nvSpPr>
              <p:cNvPr id="259"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保护学生的合法权益，维护学生的尊严</a:t>
                </a:r>
                <a:endParaRPr/>
              </a:p>
            </p:txBody>
          </p:sp>
          <p:sp>
            <p:nvSpPr>
              <p:cNvPr id="260"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尊重学生的隐私，不侵犯学生的个人权益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公正对待每一个学生，不偏袒任何一方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为学生营造一个公平、公正的学习环境</a:t>
                </a:r>
                <a:endParaRPr/>
              </a:p>
            </p:txBody>
          </p:sp>
        </p:grpSp>
      </p:grpSp>
      <p:pic>
        <p:nvPicPr>
          <p:cNvPr id="261"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6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尊重学生，关爱学生</a:t>
            </a:r>
            <a:endParaRPr lang="en-US" altLang="zh-CN" sz="2800" b="1">
              <a:latin typeface="+mj-ea"/>
              <a:ea typeface="+mj-ea"/>
            </a:endParaRPr>
          </a:p>
        </p:txBody>
      </p:sp>
      <p:sp>
        <p:nvSpPr>
          <p:cNvPr id="263"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4"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5"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6" name="" descr="{&quot;isTemplate&quot;:true,&quot;type&quot;:3}"/>
        <p:cNvGrpSpPr/>
        <p:nvPr/>
      </p:nvGrpSpPr>
      <p:grpSpPr>
        <a:xfrm>
          <a:off x="0" y="0"/>
          <a:ext cx="0" cy="0"/>
        </a:xfrm>
      </p:grpSpPr>
      <p:pic>
        <p:nvPicPr>
          <p:cNvPr id="267"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68"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69" name="Group 2"/>
            <p:cNvGrpSpPr/>
            <p:nvPr/>
          </p:nvGrpSpPr>
          <p:grpSpPr>
            <a:xfrm>
              <a:off x="5982796" y="3116804"/>
              <a:ext cx="5783287" cy="1610798"/>
              <a:chOff x="5982796" y="3116804"/>
              <a:chExt cx="5783287" cy="1610798"/>
            </a:xfrm>
          </p:grpSpPr>
          <p:sp>
            <p:nvSpPr>
              <p:cNvPr id="270"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忠诚于教育事业，热爱本职工作</a:t>
                </a:r>
                <a:endParaRPr/>
              </a:p>
            </p:txBody>
          </p:sp>
          <p:sp>
            <p:nvSpPr>
              <p:cNvPr id="271"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树立正确的职业观念，把教育事业当作自己的事业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热爱教育工作，积极投身于教育教学改革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为提高教育教学质量而努力工作，追求卓越</a:t>
                </a:r>
                <a:endParaRPr/>
              </a:p>
            </p:txBody>
          </p:sp>
        </p:grpSp>
        <p:grpSp>
          <p:nvGrpSpPr>
            <p:cNvPr id="272" name="Group 5"/>
            <p:cNvGrpSpPr/>
            <p:nvPr/>
          </p:nvGrpSpPr>
          <p:grpSpPr>
            <a:xfrm>
              <a:off x="5982796" y="4769459"/>
              <a:ext cx="5783287" cy="1610798"/>
              <a:chOff x="5982796" y="4769459"/>
              <a:chExt cx="5783287" cy="1610798"/>
            </a:xfrm>
          </p:grpSpPr>
          <p:sp>
            <p:nvSpPr>
              <p:cNvPr id="273"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刻苦钻研教育教学业务，提高教育教学质量</a:t>
                </a:r>
                <a:endParaRPr/>
              </a:p>
            </p:txBody>
          </p:sp>
          <p:sp>
            <p:nvSpPr>
              <p:cNvPr id="274"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学习新的教育教学理念，不断提高自身的教育教学水平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积极参与教育教学研究，提高教育教学创新能力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关注教育教学改革，适应教育发展需要</a:t>
                </a:r>
                <a:endParaRPr/>
              </a:p>
            </p:txBody>
          </p:sp>
        </p:grpSp>
        <p:grpSp>
          <p:nvGrpSpPr>
            <p:cNvPr id="275" name="Group 407"/>
            <p:cNvGrpSpPr/>
            <p:nvPr/>
          </p:nvGrpSpPr>
          <p:grpSpPr>
            <a:xfrm>
              <a:off x="5982796" y="1468163"/>
              <a:ext cx="5700871" cy="1610798"/>
              <a:chOff x="5982796" y="1468163"/>
              <a:chExt cx="5700871" cy="1610798"/>
            </a:xfrm>
          </p:grpSpPr>
          <p:sp>
            <p:nvSpPr>
              <p:cNvPr id="276"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引导学生树立正确的世界观、人生观和价值观</a:t>
                </a:r>
                <a:endParaRPr/>
              </a:p>
            </p:txBody>
          </p:sp>
          <p:sp>
            <p:nvSpPr>
              <p:cNvPr id="277"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传授正确的知识，引导学生形成正确的思维方法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关注学生的品德教育，培养学生的道德品质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以身作则，为学生树立良好的榜样</a:t>
                </a:r>
                <a:endParaRPr/>
              </a:p>
            </p:txBody>
          </p:sp>
        </p:grpSp>
      </p:grpSp>
      <p:sp>
        <p:nvSpPr>
          <p:cNvPr id="2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爱岗敬业，教书育人</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9" name="" descr="{&quot;isTemplate&quot;:true,&quot;type&quot;:3}"/>
        <p:cNvGrpSpPr/>
        <p:nvPr/>
      </p:nvGrpSpPr>
      <p:grpSpPr>
        <a:xfrm>
          <a:off x="0" y="0"/>
          <a:ext cx="0" cy="0"/>
        </a:xfrm>
      </p:grpSpPr>
      <p:pic>
        <p:nvPicPr>
          <p:cNvPr id="280"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81"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82" name="组合 3"/>
            <p:cNvGrpSpPr/>
            <p:nvPr/>
          </p:nvGrpSpPr>
          <p:grpSpPr>
            <a:xfrm>
              <a:off x="5582412" y="1807048"/>
              <a:ext cx="5629117" cy="1487888"/>
              <a:chOff x="571500" y="1815543"/>
              <a:chExt cx="5629117" cy="1487888"/>
            </a:xfrm>
          </p:grpSpPr>
          <p:sp>
            <p:nvSpPr>
              <p:cNvPr id="283"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严谨治学，遵循教育教学规律</a:t>
                </a:r>
                <a:endParaRPr lang="en-US" b="1">
                  <a:solidFill>
                    <a:schemeClr val="accent1">
                      <a:alpha val="100000"/>
                    </a:schemeClr>
                  </a:solidFill>
                  <a:latin typeface="微软雅黑"/>
                  <a:ea typeface="微软雅黑"/>
                </a:endParaRPr>
              </a:p>
            </p:txBody>
          </p:sp>
          <p:sp>
            <p:nvSpPr>
              <p:cNvPr id="284"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遵循教育教学原则，确保教育教学活动的科学性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注重教育教学实践，提高教育教学效果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严谨治学，对待教育教学工作认真负责</a:t>
                </a:r>
                <a:endParaRPr/>
              </a:p>
            </p:txBody>
          </p:sp>
          <p:sp>
            <p:nvSpPr>
              <p:cNvPr id="285"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86" name="组合 7"/>
            <p:cNvGrpSpPr/>
            <p:nvPr/>
          </p:nvGrpSpPr>
          <p:grpSpPr>
            <a:xfrm>
              <a:off x="5582412" y="3393011"/>
              <a:ext cx="5629118" cy="1487888"/>
              <a:chOff x="571500" y="1815543"/>
              <a:chExt cx="5629118" cy="1487888"/>
            </a:xfrm>
          </p:grpSpPr>
          <p:sp>
            <p:nvSpPr>
              <p:cNvPr id="287"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追求教育教学创新，不断提高自身素质</a:t>
                </a:r>
                <a:endParaRPr lang="en-US" b="1">
                  <a:solidFill>
                    <a:schemeClr val="accent1">
                      <a:alpha val="100000"/>
                    </a:schemeClr>
                  </a:solidFill>
                  <a:latin typeface="微软雅黑"/>
                  <a:ea typeface="微软雅黑"/>
                </a:endParaRPr>
              </a:p>
            </p:txBody>
          </p:sp>
          <p:sp>
            <p:nvSpPr>
              <p:cNvPr id="288"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勇于尝试新的教育教学方法，提高教育教学水平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注重教育教学反思，总结经验教训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不断提高自身素质，适应教育发展的需要</a:t>
                </a:r>
                <a:endParaRPr/>
              </a:p>
            </p:txBody>
          </p:sp>
          <p:sp>
            <p:nvSpPr>
              <p:cNvPr id="289"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90" name="组合 11"/>
            <p:cNvGrpSpPr/>
            <p:nvPr/>
          </p:nvGrpSpPr>
          <p:grpSpPr>
            <a:xfrm>
              <a:off x="5582412" y="4978974"/>
              <a:ext cx="5629118" cy="1487888"/>
              <a:chOff x="571500" y="1815543"/>
              <a:chExt cx="5629118" cy="1487888"/>
            </a:xfrm>
          </p:grpSpPr>
          <p:sp>
            <p:nvSpPr>
              <p:cNvPr id="291"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为学生的全面发展提供良好的教育环境</a:t>
                </a:r>
                <a:endParaRPr lang="en-US" b="1">
                  <a:solidFill>
                    <a:schemeClr val="accent1">
                      <a:alpha val="100000"/>
                    </a:schemeClr>
                  </a:solidFill>
                  <a:latin typeface="微软雅黑"/>
                  <a:ea typeface="微软雅黑"/>
                </a:endParaRPr>
              </a:p>
            </p:txBody>
          </p:sp>
          <p:sp>
            <p:nvSpPr>
              <p:cNvPr id="292"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创造积极向上的校园文化氛围，激发学生的学习兴趣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关注学生的个性化需求，提供多样化的教育服务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为学生的全面发展提供良好的教育条件和环境</a:t>
                </a:r>
                <a:endParaRPr/>
              </a:p>
            </p:txBody>
          </p:sp>
          <p:sp>
            <p:nvSpPr>
              <p:cNvPr id="293"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9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严谨治学，追求卓越</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教师职业道德的实践与培养</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2"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3" name="组合 4"/>
            <p:cNvGrpSpPr/>
            <p:nvPr/>
          </p:nvGrpSpPr>
          <p:grpSpPr>
            <a:xfrm>
              <a:off x="660396" y="1892786"/>
              <a:ext cx="5622867" cy="1446014"/>
              <a:chOff x="571500" y="1815543"/>
              <a:chExt cx="5622867" cy="1446014"/>
            </a:xfrm>
          </p:grpSpPr>
          <p:sp>
            <p:nvSpPr>
              <p:cNvPr id="1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在教育教学活动中体现教师职业道德</a:t>
                </a:r>
                <a:endParaRPr lang="en-US" b="1">
                  <a:solidFill>
                    <a:schemeClr val="accent1">
                      <a:alpha val="100000"/>
                    </a:schemeClr>
                  </a:solidFill>
                  <a:latin typeface="微软雅黑"/>
                  <a:ea typeface="微软雅黑"/>
                </a:endParaRPr>
              </a:p>
            </p:txBody>
          </p:sp>
          <p:sp>
            <p:nvSpPr>
              <p:cNvPr id="15"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遵守教育教学纪律，尊重学生的人格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关注学生的全面发展，提高教育教学质量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以身作则，为学生树立良好的榜样</a:t>
                </a:r>
                <a:endParaRPr/>
              </a:p>
            </p:txBody>
          </p:sp>
          <p:sp>
            <p:nvSpPr>
              <p:cNvPr id="16"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7" name="组合 8"/>
            <p:cNvGrpSpPr/>
            <p:nvPr/>
          </p:nvGrpSpPr>
          <p:grpSpPr>
            <a:xfrm>
              <a:off x="660396" y="3478749"/>
              <a:ext cx="5622868" cy="1446014"/>
              <a:chOff x="571500" y="1815543"/>
              <a:chExt cx="5622868" cy="1446014"/>
            </a:xfrm>
          </p:grpSpPr>
          <p:sp>
            <p:nvSpPr>
              <p:cNvPr id="1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在校园文化建设中体现教师职业道德</a:t>
                </a:r>
                <a:endParaRPr lang="en-US" b="1">
                  <a:solidFill>
                    <a:schemeClr val="accent1">
                      <a:alpha val="100000"/>
                    </a:schemeClr>
                  </a:solidFill>
                  <a:latin typeface="微软雅黑"/>
                  <a:ea typeface="微软雅黑"/>
                </a:endParaRPr>
              </a:p>
            </p:txBody>
          </p:sp>
          <p:sp>
            <p:nvSpPr>
              <p:cNvPr id="19"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积极参与校园文化建设，传播正能量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注重师德教育，提高教师职业道德水平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为学生营造一个积极向上的学习氛围</a:t>
                </a:r>
                <a:endParaRPr/>
              </a:p>
            </p:txBody>
          </p:sp>
          <p:sp>
            <p:nvSpPr>
              <p:cNvPr id="20"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1" name="组合 12"/>
            <p:cNvGrpSpPr/>
            <p:nvPr/>
          </p:nvGrpSpPr>
          <p:grpSpPr>
            <a:xfrm>
              <a:off x="660396" y="5064711"/>
              <a:ext cx="5622867" cy="1446014"/>
              <a:chOff x="571500" y="1815543"/>
              <a:chExt cx="5622867" cy="1446014"/>
            </a:xfrm>
          </p:grpSpPr>
          <p:sp>
            <p:nvSpPr>
              <p:cNvPr id="22"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在社会活动中体现教师职业道德</a:t>
                </a:r>
                <a:endParaRPr lang="en-US" b="1">
                  <a:solidFill>
                    <a:schemeClr val="accent1">
                      <a:alpha val="100000"/>
                    </a:schemeClr>
                  </a:solidFill>
                  <a:latin typeface="微软雅黑"/>
                  <a:ea typeface="微软雅黑"/>
                </a:endParaRPr>
              </a:p>
            </p:txBody>
          </p:sp>
          <p:sp>
            <p:nvSpPr>
              <p:cNvPr id="23"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积极参与社会公益活动，关注社会热点问题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传递正能量，为社会发展做出贡献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提高教师的社会责任感和职业道德水平</a:t>
                </a:r>
                <a:endParaRPr/>
              </a:p>
            </p:txBody>
          </p:sp>
          <p:sp>
            <p:nvSpPr>
              <p:cNvPr id="24"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5"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教师职业道德的实践途径</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 name="" descr="{&quot;isTemplate&quot;:true,&quot;type&quot;:3}"/>
        <p:cNvGrpSpPr/>
        <p:nvPr/>
      </p:nvGrpSpPr>
      <p:grpSpPr>
        <a:xfrm>
          <a:off x="0" y="0"/>
          <a:ext cx="0" cy="0"/>
        </a:xfrm>
      </p:grpSpPr>
      <p:grpSp>
        <p:nvGrpSpPr>
          <p:cNvPr id="27"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8" name=""/>
            <p:cNvGrpSpPr/>
            <p:nvPr/>
          </p:nvGrpSpPr>
          <p:grpSpPr>
            <a:xfrm>
              <a:off x="4252327" y="1207692"/>
              <a:ext cx="8485777" cy="1440001"/>
              <a:chOff x="4252327" y="1207692"/>
              <a:chExt cx="8485777" cy="1440001"/>
            </a:xfrm>
          </p:grpSpPr>
          <p:sp>
            <p:nvSpPr>
              <p:cNvPr id="29"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加强师德教育，提高教师职业道德意识</a:t>
                </a:r>
                <a:endParaRPr lang="en-US" altLang="zh-CN" sz="2000" b="1">
                  <a:latin typeface="Microsoft YaHei" panose="020b0503020204020204" pitchFamily="34" charset="-122"/>
                  <a:ea typeface="Microsoft YaHei" panose="020b0503020204020204" pitchFamily="34" charset="-122"/>
                </a:endParaRPr>
              </a:p>
            </p:txBody>
          </p:sp>
          <p:sp>
            <p:nvSpPr>
              <p:cNvPr id="31"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定期进行师德教育培训，提高教师职业道德水平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开展师德教育活动，增强教师职业道德意识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引导教师自我反思，提高教师职业道德素质</a:t>
                </a:r>
                <a:endParaRPr/>
              </a:p>
            </p:txBody>
          </p:sp>
          <p:pic>
            <p:nvPicPr>
              <p:cNvPr id="32"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33" name=""/>
            <p:cNvGrpSpPr/>
            <p:nvPr/>
          </p:nvGrpSpPr>
          <p:grpSpPr>
            <a:xfrm>
              <a:off x="4252325" y="2998393"/>
              <a:ext cx="8485779" cy="1440000"/>
              <a:chOff x="4252325" y="2998393"/>
              <a:chExt cx="8485779" cy="1440000"/>
            </a:xfrm>
          </p:grpSpPr>
          <p:sp>
            <p:nvSpPr>
              <p:cNvPr id="34"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5"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建立师德激励机制，激发教师职业道德行为</a:t>
                </a:r>
                <a:endParaRPr lang="en-US" altLang="zh-CN" sz="2000" b="1">
                  <a:latin typeface="Microsoft YaHei" panose="020b0503020204020204" pitchFamily="34" charset="-122"/>
                  <a:ea typeface="Microsoft YaHei" panose="020b0503020204020204" pitchFamily="34" charset="-122"/>
                </a:endParaRPr>
              </a:p>
            </p:txBody>
          </p:sp>
          <p:sp>
            <p:nvSpPr>
              <p:cNvPr id="36"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建立健全师德激励机制，鼓励教师遵守职业道德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定期开展师德评选表彰活动，激发教师的工作热情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为师德优秀的教师提供发展机会，提高教师的工作积极性</a:t>
                </a:r>
                <a:endParaRPr/>
              </a:p>
            </p:txBody>
          </p:sp>
          <p:pic>
            <p:nvPicPr>
              <p:cNvPr id="37"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38" name=""/>
            <p:cNvGrpSpPr/>
            <p:nvPr/>
          </p:nvGrpSpPr>
          <p:grpSpPr>
            <a:xfrm>
              <a:off x="4252323" y="4789093"/>
              <a:ext cx="8485781" cy="1440002"/>
              <a:chOff x="4252323" y="4789093"/>
              <a:chExt cx="8485781" cy="1440002"/>
            </a:xfrm>
          </p:grpSpPr>
          <p:sp>
            <p:nvSpPr>
              <p:cNvPr id="39"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0"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加强师德监督，规范教师职业道德行为</a:t>
                </a:r>
                <a:endParaRPr lang="en-US" altLang="zh-CN" sz="2000" b="1">
                  <a:latin typeface="Microsoft YaHei" panose="020b0503020204020204" pitchFamily="34" charset="-122"/>
                  <a:ea typeface="Microsoft YaHei" panose="020b0503020204020204" pitchFamily="34" charset="-122"/>
                </a:endParaRPr>
              </a:p>
            </p:txBody>
          </p:sp>
          <p:sp>
            <p:nvSpPr>
              <p:cNvPr id="41"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建立健全师德监督机制，规范教师职业道德行为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加强对教师职业道德行为的监督和管理，确保教育教学活动的正常进行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对违反师德的教师进行严肃处理，维护教师职业道德的严肃性</a:t>
                </a:r>
                <a:endParaRPr/>
              </a:p>
            </p:txBody>
          </p:sp>
          <p:pic>
            <p:nvPicPr>
              <p:cNvPr id="42"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43"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教师职业道德的培养方法</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4" name="" descr="{&quot;isTemplate&quot;:true,&quot;type&quot;:3}"/>
        <p:cNvGrpSpPr/>
        <p:nvPr/>
      </p:nvGrpSpPr>
      <p:grpSpPr>
        <a:xfrm>
          <a:off x="0" y="0"/>
          <a:ext cx="0" cy="0"/>
        </a:xfrm>
      </p:grpSpPr>
      <p:grpSp>
        <p:nvGrpSpPr>
          <p:cNvPr id="45"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46" name="Group 9"/>
            <p:cNvGrpSpPr/>
            <p:nvPr/>
          </p:nvGrpSpPr>
          <p:grpSpPr>
            <a:xfrm>
              <a:off x="5982796" y="1521950"/>
              <a:ext cx="5687135" cy="1523479"/>
              <a:chOff x="5982796" y="1521950"/>
              <a:chExt cx="5687135" cy="1523479"/>
            </a:xfrm>
          </p:grpSpPr>
          <p:sp>
            <p:nvSpPr>
              <p:cNvPr id="47"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加强自我学习，提高自身职业道德素质</a:t>
                </a:r>
                <a:endParaRPr/>
              </a:p>
            </p:txBody>
          </p:sp>
          <p:sp>
            <p:nvSpPr>
              <p:cNvPr id="48"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学习职业道德规范，明确教师职业道德要求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阅读有关师德教育的书籍，提高自身职业道德水平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注重教育教学反思，总结经验教训，提高自身职业道德素质</a:t>
                </a:r>
                <a:endParaRPr/>
              </a:p>
            </p:txBody>
          </p:sp>
        </p:grpSp>
        <p:grpSp>
          <p:nvGrpSpPr>
            <p:cNvPr id="49" name="Group 2"/>
            <p:cNvGrpSpPr/>
            <p:nvPr/>
          </p:nvGrpSpPr>
          <p:grpSpPr>
            <a:xfrm>
              <a:off x="5982796" y="3170591"/>
              <a:ext cx="5783287" cy="1523479"/>
              <a:chOff x="5982796" y="3170591"/>
              <a:chExt cx="5783287" cy="1523479"/>
            </a:xfrm>
          </p:grpSpPr>
          <p:sp>
            <p:nvSpPr>
              <p:cNvPr id="50"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注重实践，将职业道德融入教育教学活动中</a:t>
                </a:r>
                <a:endParaRPr/>
              </a:p>
            </p:txBody>
          </p:sp>
          <p:sp>
            <p:nvSpPr>
              <p:cNvPr id="51"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在教育教学活动中体现教师职业道德，关爱学生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以身作则，为学生树立良好的榜样，提高教育教学质量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关注学生的全面发展，为学生的成长提供良好的教育环境</a:t>
                </a:r>
                <a:endParaRPr/>
              </a:p>
            </p:txBody>
          </p:sp>
        </p:grpSp>
        <p:grpSp>
          <p:nvGrpSpPr>
            <p:cNvPr id="52" name="Group 5"/>
            <p:cNvGrpSpPr/>
            <p:nvPr/>
          </p:nvGrpSpPr>
          <p:grpSpPr>
            <a:xfrm>
              <a:off x="5982796" y="4823246"/>
              <a:ext cx="5783287" cy="1523479"/>
              <a:chOff x="5982796" y="4823246"/>
              <a:chExt cx="5783287" cy="1523479"/>
            </a:xfrm>
          </p:grpSpPr>
          <p:sp>
            <p:nvSpPr>
              <p:cNvPr id="53"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积极参与师德教育活动，提高自身职业道德水平</a:t>
                </a:r>
                <a:endParaRPr/>
              </a:p>
            </p:txBody>
          </p:sp>
          <p:sp>
            <p:nvSpPr>
              <p:cNvPr id="54"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积极参与师德教育培训，提高教师职业道德意识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开展师德教育活动，增强教师职业道德意识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引导教师自我反思，提高教师职业道德素质</a:t>
                </a:r>
                <a:endParaRPr/>
              </a:p>
            </p:txBody>
          </p:sp>
        </p:grpSp>
      </p:grpSp>
      <p:pic>
        <p:nvPicPr>
          <p:cNvPr id="55"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56"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教师职业道德的自我提升</a:t>
            </a:r>
            <a:endParaRPr lang="en-US" altLang="zh-CN" sz="2800" b="1">
              <a:latin typeface="+mj-ea"/>
              <a:ea typeface="+mj-ea"/>
            </a:endParaRPr>
          </a:p>
        </p:txBody>
      </p:sp>
      <p:sp>
        <p:nvSpPr>
          <p:cNvPr id="57"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58"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59"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https://d.book118.com/118064001066006041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141</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教师职业道德师德教育课件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2024-09-20T07:57:37.674</cp:lastPrinted>
  <dcterms:created xsi:type="dcterms:W3CDTF">2024-09-19T23:57:37Z</dcterms:created>
  <dcterms:modified xsi:type="dcterms:W3CDTF">2024-09-19T23:57:39Z</dcterms:modified>
</cp:coreProperties>
</file>