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8E19774-2C00-4A3C-BCAC-3E24D0B3FD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3858F8-5171-4E1C-A2F5-57C5BFA7C6D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B2641C7-8198-4EEC-BD8C-49760B2FD5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58A4276-1F06-4ECF-9DD7-FF81B2F335A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CEEB2A-C075-441E-A670-A2FCED975CE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4925A1-6B38-4337-B11F-8FF270793E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17B3B9-4D7F-457C-8886-A96B2F23695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C4285E6-AAF0-4D6D-973D-F5CF5E05FC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EDB7F15-C02C-440C-80EB-607DC9003DB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86FE3A-6059-4F04-94E3-00BF224B79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2599C14-E36A-4EF2-8F32-799A08DAA85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101075033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6259"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0000">
                    <a:alpha val="100000"/>
                  </a:srgbClr>
                </a:solidFill>
                <a:latin typeface="Microsoft Yahei"/>
                <a:ea typeface="Microsoft Yahei"/>
                <a:cs typeface="Microsoft Yahei"/>
              </a:rPr>
              <a:t>肩周炎并发症预防指导</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肩周炎基础知识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肩周炎并发症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预防肩周炎并发症的方法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肩周炎并发症的预防措施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01</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肩周炎基础知识</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肩周炎是一种常见的肩关节疾病，主要表现为肩关节周围软组织的炎症、粘连和挛缩。</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肩部疼痛、僵硬、活动受限，尤其是在夜间和寒冷天气时加重。</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症状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定义与症状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肩周炎的病因较为复杂，可能与年龄、慢性劳损、外伤、风湿病等因素有关。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肩周炎的病理过程包括肩关节周围软组织的炎症反应、细胞浸润、粘连和挛缩等。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病因与病理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病理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250" r="13250"/>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医生通常根据患者的症状、体征和影像学检查结果进行诊断。</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诊断</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治疗肩周炎的方法包括药物治疗、物理治疗、关节活动练习、手术治疗等。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治疗</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诊断与治疗</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02</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肩周炎并发症</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肩袖损伤</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肩袖损伤是肩周炎常见的并发症之一，预防肩袖损伤对于减轻肩周炎症状和避免进一步损伤至关重要。</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肩袖是由四块肌肉组成的结构，它们环绕在肩关节周围，维持肩关节的稳定性和活动性。肩周炎患者的肩袖容易受到损伤，导致疼痛和活动受限。为了预防肩袖损伤，患者应避免过度使用肩关节，减少重物搬运和剧烈运动。同时，保持正确的姿势和加强肩袖周围肌肉的锻炼也是预防肩袖损伤的重要措施。</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肩峰下滑囊炎是肩周炎的常见并发症之一，预防和治疗肩峰下滑囊炎对于缓解疼痛和恢复肩关节功能具有重要意义。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肩峰下滑囊位于肩峰和三角肌下方，是润滑和减少肩关节摩擦的重要结构。在肩周炎的情况下，肩峰下滑囊容易受到炎症和损伤。为了预防肩峰下滑囊炎，患者应避免长时间保持同一姿势，适当活动肩关节并注意保暖。同时，避免过度使用肩关节和剧烈运动也是预防肩峰下滑囊炎的重要措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肩峰下滑囊炎</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270200"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829" y="1337640"/>
            <a:ext cx="5127218" cy="4704522"/>
          </a:xfrm>
          <a:prstGeom prst="rect">
            <a:avLst/>
          </a:prstGeom>
          <a:solidFill>
            <a:schemeClr val="accent1">
              <a:lumMod val="60000"/>
              <a:lumOff val="40000"/>
              <a:alpha val="1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56128"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385959"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70200" y="1337640"/>
            <a:ext cx="2037627" cy="505943"/>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00031" y="1337640"/>
            <a:ext cx="663153" cy="505943"/>
          </a:xfrm>
          <a:prstGeom prst="parallelogram">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27151" y="1991575"/>
            <a:ext cx="4600575" cy="1800225"/>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1027151" y="3277450"/>
            <a:ext cx="4600575"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肱二头肌长头腱鞘炎是肩周炎的常见并发症之一，预防和治疗肱二头肌长头腱鞘炎对于缓解疼痛和恢复肩关节功能具有重要意义。</a:t>
            </a:r>
          </a:p>
        </p:txBody>
      </p:sp>
      <p:sp>
        <p:nvSpPr>
          <p:cNvPr id="10" name="TextBox 10"/>
          <p:cNvSpPr txBox="1"/>
          <p:nvPr/>
        </p:nvSpPr>
        <p:spPr>
          <a:xfrm>
            <a:off x="1218180" y="1247318"/>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要点一</a:t>
            </a:r>
          </a:p>
        </p:txBody>
      </p:sp>
      <p:sp>
        <p:nvSpPr>
          <p:cNvPr id="11" name="TextBox 11"/>
          <p:cNvSpPr txBox="1"/>
          <p:nvPr/>
        </p:nvSpPr>
        <p:spPr>
          <a:xfrm>
            <a:off x="6775216" y="1261999"/>
            <a:ext cx="1167779" cy="6705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950" b="1">
                <a:solidFill>
                  <a:srgbClr val="FFFFFF">
                    <a:alpha val="100000"/>
                  </a:srgbClr>
                </a:solidFill>
                <a:latin typeface="Microsoft Yahei"/>
                <a:ea typeface="Microsoft Yahei"/>
                <a:cs typeface="Microsoft Yahei"/>
              </a:rPr>
              <a:t>要点二</a:t>
            </a:r>
          </a:p>
        </p:txBody>
      </p:sp>
      <p:sp>
        <p:nvSpPr>
          <p:cNvPr id="12" name="TextBox 12"/>
          <p:cNvSpPr txBox="1"/>
          <p:nvPr/>
        </p:nvSpPr>
        <p:spPr>
          <a:xfrm>
            <a:off x="6533522" y="1991575"/>
            <a:ext cx="4600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3" name="TextBox 13"/>
          <p:cNvSpPr txBox="1"/>
          <p:nvPr/>
        </p:nvSpPr>
        <p:spPr>
          <a:xfrm>
            <a:off x="6547810" y="3277450"/>
            <a:ext cx="4572000" cy="248412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肱二头肌长头腱鞘是包裹在肱二头肌长头腱周围的滑膜鞘，它起到润滑和减少摩擦的作用。在肩周炎的情况下，肱二头肌长头腱鞘容易受到炎症和损伤。为了预防肱二头肌长头腱鞘炎，患者应避免过度使用肱二头肌和剧烈运动，注意保暖并适当休息。同时，保持正确的姿势和加强肩关节周围肌肉的锻炼也是预防肱二头肌长头腱鞘炎的重要措施。</a:t>
            </a:r>
          </a:p>
        </p:txBody>
      </p:sp>
      <p:sp>
        <p:nvSpPr>
          <p:cNvPr id="14" name="AutoShape 14"/>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肱二头肌长头腱鞘炎</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24831" y="1475793"/>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21675" y="1573370"/>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6034" y="5792552"/>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137333" y="2069399"/>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flipH="1">
            <a:off x="1137333" y="6143637"/>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a:off x="6244186" y="1522937"/>
            <a:ext cx="674481" cy="674481"/>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341031" y="1620514"/>
            <a:ext cx="468663" cy="4686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555390" y="5839696"/>
            <a:ext cx="363278" cy="363278"/>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a:off x="6556688" y="2116543"/>
            <a:ext cx="10894" cy="4074239"/>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flipH="1">
            <a:off x="6556688" y="6190781"/>
            <a:ext cx="4730545" cy="0"/>
          </a:xfrm>
          <a:prstGeom prst="line">
            <a:avLst/>
          </a:prstGeom>
          <a:ln w="19050">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1446384"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13" name="TextBox 13"/>
          <p:cNvSpPr txBox="1"/>
          <p:nvPr/>
        </p:nvSpPr>
        <p:spPr>
          <a:xfrm>
            <a:off x="1446384" y="3066374"/>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肩关节僵硬是肩周炎常见的并发症之一，预防和治疗肩关节僵硬对于保持肩关节活动性和减轻疼痛具有重要意义。</a:t>
            </a:r>
          </a:p>
        </p:txBody>
      </p:sp>
      <p:sp>
        <p:nvSpPr>
          <p:cNvPr id="14" name="TextBox 14"/>
          <p:cNvSpPr txBox="1"/>
          <p:nvPr/>
        </p:nvSpPr>
        <p:spPr>
          <a:xfrm>
            <a:off x="6918667" y="2003158"/>
            <a:ext cx="4421494"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15" name="TextBox 15"/>
          <p:cNvSpPr txBox="1"/>
          <p:nvPr/>
        </p:nvSpPr>
        <p:spPr>
          <a:xfrm>
            <a:off x="6918667" y="3067862"/>
            <a:ext cx="4421494"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肩关节僵硬是由于炎症、粘连和肌肉萎缩等多种因素导致的肩关节活动受限。为了预防肩关节僵硬，患者应在医生的指导下进行适当的功能锻炼，如拉伸、关节活动等。同时，避免长时间保持同一姿势和过度使用肩关节也是预防肩关节僵硬的重要措施。如果发现肩关节僵硬症状加重或持续时间较长，应及时就医并进行针对性治疗。</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肩关节僵硬</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62600" y="2304610"/>
            <a:ext cx="1066800" cy="1066800"/>
          </a:xfrm>
          <a:prstGeom prst="rect">
            <a:avLst/>
          </a:prstGeom>
          <a:solidFill>
            <a:schemeClr val="accent2">
              <a:lumMod val="20000"/>
              <a:lumOff val="80000"/>
              <a:alpha val="100000"/>
            </a:schemeClr>
          </a:solidFill>
          <a:ln w="19050">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770323" y="2304610"/>
            <a:ext cx="6651353" cy="10313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dk1">
                    <a:alpha val="100000"/>
                  </a:schemeClr>
                </a:solidFill>
                <a:latin typeface="Microsoft Yahei"/>
                <a:ea typeface="Microsoft Yahei"/>
                <a:cs typeface="Microsoft Yahei"/>
              </a:rPr>
              <a:t>03</a:t>
            </a:r>
          </a:p>
        </p:txBody>
      </p:sp>
      <p:sp>
        <p:nvSpPr>
          <p:cNvPr id="4" name="TextBox 4"/>
          <p:cNvSpPr txBox="1"/>
          <p:nvPr/>
        </p:nvSpPr>
        <p:spPr>
          <a:xfrm>
            <a:off x="3235297" y="3578030"/>
            <a:ext cx="5724525" cy="157162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3825" b="1">
                <a:solidFill>
                  <a:srgbClr val="000000">
                    <a:alpha val="100000"/>
                  </a:srgbClr>
                </a:solidFill>
                <a:latin typeface="Microsoft Yahei"/>
                <a:ea typeface="Microsoft Yahei"/>
                <a:cs typeface="Microsoft Yahei"/>
              </a:rPr>
              <a:t>预防肩周炎并发症的方法</a:t>
            </a:r>
          </a:p>
        </p:txBody>
      </p:sp>
      <p:cxnSp>
        <p:nvCxnSpPr>
          <p:cNvPr id="5" name="Connector 5"/>
          <p:cNvCxnSpPr/>
          <p:nvPr/>
        </p:nvCxnSpPr>
        <p:spPr>
          <a:xfrm flipV="1">
            <a:off x="6881808" y="1961467"/>
            <a:ext cx="964777" cy="686285"/>
          </a:xfrm>
          <a:prstGeom prst="line">
            <a:avLst/>
          </a:prstGeom>
          <a:ln w="19050">
            <a:solidFill>
              <a:schemeClr val="dk1"/>
            </a:solidFill>
            <a:prstDash val="solid"/>
          </a:ln>
        </p:spPr>
        <p:style>
          <a:lnRef idx="0">
            <a:schemeClr val="dk1"/>
          </a:lnRef>
          <a:fillRef idx="1">
            <a:schemeClr val="dk1"/>
          </a:fillRef>
          <a:effectRef idx="0">
            <a:schemeClr val="dk1"/>
          </a:effectRef>
          <a:fontRef idx="minor">
            <a:schemeClr val="lt1"/>
          </a:fontRef>
        </p:style>
      </p:cxnSp>
      <p:cxnSp>
        <p:nvCxnSpPr>
          <p:cNvPr id="6" name="Connector 6"/>
          <p:cNvCxnSpPr/>
          <p:nvPr/>
        </p:nvCxnSpPr>
        <p:spPr>
          <a:xfrm flipV="1">
            <a:off x="4377943" y="2742715"/>
            <a:ext cx="964777" cy="686285"/>
          </a:xfrm>
          <a:prstGeom prst="line">
            <a:avLst/>
          </a:prstGeom>
          <a:ln w="19050">
            <a:solidFill>
              <a:schemeClr val="dk1">
                <a:lumMod val="50000"/>
                <a:lumOff val="50000"/>
              </a:schemeClr>
            </a:solidFill>
            <a:prstDash val="solid"/>
          </a:ln>
        </p:spPr>
        <p:style>
          <a:lnRef idx="0">
            <a:schemeClr val="dk1"/>
          </a:lnRef>
          <a:fillRef idx="1">
            <a:schemeClr val="dk1"/>
          </a:fillRef>
          <a:effectRef idx="0">
            <a:schemeClr val="dk1"/>
          </a:effectRef>
          <a:fontRef idx="minor">
            <a:schemeClr val="lt1"/>
          </a:fontRef>
        </p:style>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https://d.book118.com/118101075033006040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2024-09-18T12:10:14.540</cp:lastPrinted>
  <dcterms:created xsi:type="dcterms:W3CDTF">2024-09-18T04:10:14Z</dcterms:created>
  <dcterms:modified xsi:type="dcterms:W3CDTF">2024-09-18T04:10:16Z</dcterms:modified>
</cp:coreProperties>
</file>