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HUVBST+ODCSQI+ArialMT"/>
      <p:regular r:id="rId19"/>
    </p:embeddedFont>
    <p:embeddedFont>
      <p:font typeface="DKTLOP+MS-UIGothic"/>
      <p:regular r:id="rId20"/>
    </p:embeddedFont>
    <p:embeddedFont>
      <p:font typeface="RCORGN+RWNRTS+MicrosoftYaHei"/>
      <p:regular r:id="rId21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432102-F4C1-4C49-805A-F2BEA7A7B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AE2FEC-42D2-4BFD-9B2E-F8F3E224B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24D175-3666-420E-9672-9382989E3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F40DA6-BF85-48CF-B6D4-D78EE0C49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66F4D0-8022-43D0-A314-E613BC920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29A4FC-3073-474D-A3C4-E029ECF82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D765E3-2EFE-4ADE-BB9D-0B44542AD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C29713-99E5-4289-96FD-C436D433F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44AC95-919B-4420-AD17-23D60E1F6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6E5B6-E4EE-4410-9681-88FC53072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FDCD3E-2D16-4458-BB95-2793610EF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114014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23890" y="2103310"/>
            <a:ext cx="2490510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HUVBST+ODCSQI+ArialMT"/>
                <a:cs typeface="HUVBST+ODCSQI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DKTLOP+MS-UIGothic"/>
                <a:cs typeface="DKTLOP+MS-UIGothic"/>
              </a:rPr>
              <a:t>患者病情概述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23890" y="2709100"/>
            <a:ext cx="3404680" cy="26011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HUVBST+ODCSQI+ArialMT"/>
                <a:cs typeface="HUVBST+ODCSQI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2C3F55"/>
                </a:solidFill>
                <a:latin typeface="DKTLOP+MS-UIGothic"/>
                <a:cs typeface="DKTLOP+MS-UIGothic"/>
              </a:rPr>
              <a:t>理目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2C3F55"/>
                </a:solidFill>
                <a:latin typeface="DKTLOP+MS-UIGothic"/>
                <a:cs typeface="DKTLOP+MS-UIGothic"/>
              </a:rPr>
              <a:t>与策略</a:t>
            </a:r>
          </a:p>
          <a:p>
            <a:pPr marL="0" marR="0">
              <a:lnSpc>
                <a:spcPts val="2552"/>
              </a:lnSpc>
              <a:spcBef>
                <a:spcPts val="2167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HUVBST+ODCSQI+ArialMT"/>
                <a:cs typeface="HUVBST+ODCSQI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查</a:t>
            </a:r>
            <a:r>
              <a:rPr sz="2400">
                <a:solidFill>
                  <a:srgbClr val="2C3F55"/>
                </a:solidFill>
                <a:latin typeface="DKTLOP+MS-UIGothic"/>
                <a:cs typeface="DKTLOP+MS-UIGothic"/>
              </a:rPr>
              <a:t>房流程与注意事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项</a:t>
            </a:r>
          </a:p>
          <a:p>
            <a:pPr marL="0" marR="0">
              <a:lnSpc>
                <a:spcPts val="2552"/>
              </a:lnSpc>
              <a:spcBef>
                <a:spcPts val="2217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HUVBST+ODCSQI+ArialMT"/>
                <a:cs typeface="HUVBST+ODCSQI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2C3F55"/>
                </a:solidFill>
                <a:latin typeface="DKTLOP+MS-UIGothic"/>
                <a:cs typeface="DKTLOP+MS-UIGothic"/>
              </a:rPr>
              <a:t>理操作与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2C3F55"/>
                </a:solidFill>
                <a:latin typeface="DKTLOP+MS-UIGothic"/>
                <a:cs typeface="DKTLOP+MS-UIGothic"/>
              </a:rPr>
              <a:t>践</a:t>
            </a:r>
          </a:p>
          <a:p>
            <a:pPr marL="0" marR="0">
              <a:lnSpc>
                <a:spcPts val="2552"/>
              </a:lnSpc>
              <a:spcBef>
                <a:spcPts val="2217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HUVBST+ODCSQI+ArialMT"/>
                <a:cs typeface="HUVBST+ODCSQI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DKTLOP+MS-UIGothic"/>
                <a:cs typeface="DKTLOP+MS-UIGothic"/>
              </a:rPr>
              <a:t>案例分析与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讨论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910714" y="2907002"/>
            <a:ext cx="2692298" cy="1920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050"/>
              </a:lnSpc>
              <a:spcBef>
                <a:spcPct val="0"/>
              </a:spcBef>
              <a:spcAft>
                <a:spcPct val="0"/>
              </a:spcAft>
            </a:pPr>
            <a:r>
              <a:rPr sz="6050" spc="23">
                <a:solidFill>
                  <a:srgbClr val="FFFFFF"/>
                </a:solidFill>
                <a:latin typeface="DKTLOP+MS-UIGothic"/>
                <a:cs typeface="DKTLOP+MS-UIGothic"/>
              </a:rPr>
              <a:t>目</a:t>
            </a:r>
            <a:r>
              <a:rPr sz="60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500245" y="3073701"/>
            <a:ext cx="3635425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C3F55"/>
                </a:solidFill>
                <a:latin typeface="DKTLOP+MS-UIGothic"/>
                <a:cs typeface="DKTLOP+MS-UIGothic"/>
              </a:rPr>
              <a:t>患者病情概述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恶</a:t>
            </a:r>
            <a:r>
              <a:rPr sz="3000">
                <a:solidFill>
                  <a:srgbClr val="00A5B2"/>
                </a:solidFill>
                <a:latin typeface="DKTLOP+MS-UIGothic"/>
                <a:cs typeface="DKTLOP+MS-UIGothic"/>
              </a:rPr>
              <a:t>性高血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压</a:t>
            </a:r>
            <a:r>
              <a:rPr sz="3000">
                <a:solidFill>
                  <a:srgbClr val="00A5B2"/>
                </a:solidFill>
                <a:latin typeface="DKTLOP+MS-UIGothic"/>
                <a:cs typeface="DKTLOP+MS-UIGothic"/>
              </a:rPr>
              <a:t>的定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A5B2"/>
                </a:solidFill>
                <a:latin typeface="DKTLOP+MS-UIGothic"/>
                <a:cs typeface="DKTLOP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44284" y="1852834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SimSun"/>
                <a:cs typeface="SimSun"/>
              </a:rPr>
              <a:t>恶</a:t>
            </a:r>
            <a:r>
              <a:rPr sz="2000" spc="25">
                <a:solidFill>
                  <a:srgbClr val="00A5B2"/>
                </a:solidFill>
                <a:latin typeface="DKTLOP+MS-UIGothic"/>
                <a:cs typeface="DKTLOP+MS-UIGothic"/>
              </a:rPr>
              <a:t>性高血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压</a:t>
            </a:r>
            <a:r>
              <a:rPr sz="2000" spc="23">
                <a:solidFill>
                  <a:srgbClr val="00A5B2"/>
                </a:solidFill>
                <a:latin typeface="DKTLOP+MS-UIGothic"/>
                <a:cs typeface="DKTLOP+MS-UIGothic"/>
              </a:rPr>
              <a:t>定</a:t>
            </a:r>
            <a:r>
              <a:rPr sz="2000">
                <a:solidFill>
                  <a:srgbClr val="00A5B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44284" y="2332092"/>
            <a:ext cx="51842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3C35"/>
                </a:solidFill>
                <a:latin typeface="SimSun"/>
                <a:cs typeface="SimSun"/>
              </a:rPr>
              <a:t>恶</a:t>
            </a:r>
            <a:r>
              <a:rPr sz="1500">
                <a:solidFill>
                  <a:srgbClr val="003C35"/>
                </a:solidFill>
                <a:latin typeface="DKTLOP+MS-UIGothic"/>
                <a:cs typeface="DKTLOP+MS-UIGothic"/>
              </a:rPr>
              <a:t>性高血</a:t>
            </a:r>
            <a:r>
              <a:rPr sz="1500">
                <a:solidFill>
                  <a:srgbClr val="003C35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3C35"/>
                </a:solidFill>
                <a:latin typeface="DKTLOP+MS-UIGothic"/>
                <a:cs typeface="DKTLOP+MS-UIGothic"/>
              </a:rPr>
              <a:t>是一种急</a:t>
            </a:r>
            <a:r>
              <a:rPr sz="1500">
                <a:solidFill>
                  <a:srgbClr val="003C35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3C35"/>
                </a:solidFill>
                <a:latin typeface="DKTLOP+MS-UIGothic"/>
                <a:cs typeface="DKTLOP+MS-UIGothic"/>
              </a:rPr>
              <a:t>型高血</a:t>
            </a:r>
            <a:r>
              <a:rPr sz="1500">
                <a:solidFill>
                  <a:srgbClr val="003C35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3C35"/>
                </a:solidFill>
                <a:latin typeface="DKTLOP+MS-UIGothic"/>
                <a:cs typeface="DKTLOP+MS-UIGothic"/>
              </a:rPr>
              <a:t>，通常在短</a:t>
            </a:r>
            <a:r>
              <a:rPr sz="1500">
                <a:solidFill>
                  <a:srgbClr val="003C35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3C35"/>
                </a:solidFill>
                <a:latin typeface="DKTLOP+MS-UIGothic"/>
                <a:cs typeface="DKTLOP+MS-UIGothic"/>
              </a:rPr>
              <a:t>内血</a:t>
            </a:r>
            <a:r>
              <a:rPr sz="1500">
                <a:solidFill>
                  <a:srgbClr val="003C35"/>
                </a:solidFill>
                <a:latin typeface="SimSun"/>
                <a:cs typeface="SimSun"/>
              </a:rPr>
              <a:t>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3C35"/>
                </a:solidFill>
                <a:latin typeface="DKTLOP+MS-UIGothic"/>
                <a:cs typeface="DKTLOP+MS-UIGothic"/>
              </a:rPr>
              <a:t>急</a:t>
            </a:r>
            <a:r>
              <a:rPr sz="1500">
                <a:solidFill>
                  <a:srgbClr val="003C35"/>
                </a:solidFill>
                <a:latin typeface="SimSun"/>
                <a:cs typeface="SimSun"/>
              </a:rPr>
              <a:t>剧</a:t>
            </a:r>
            <a:r>
              <a:rPr sz="1500">
                <a:solidFill>
                  <a:srgbClr val="003C35"/>
                </a:solidFill>
                <a:latin typeface="DKTLOP+MS-UIGothic"/>
                <a:cs typeface="DKTLOP+MS-UIGothic"/>
              </a:rPr>
              <a:t>升高，常常伴随</a:t>
            </a:r>
            <a:r>
              <a:rPr sz="1500">
                <a:solidFill>
                  <a:srgbClr val="003C35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003C35"/>
                </a:solidFill>
                <a:latin typeface="DKTLOP+MS-UIGothic"/>
                <a:cs typeface="DKTLOP+MS-UIGothic"/>
              </a:rPr>
              <a:t>重的靶器官</a:t>
            </a:r>
            <a:r>
              <a:rPr sz="1500">
                <a:solidFill>
                  <a:srgbClr val="003C35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003C35"/>
                </a:solidFill>
                <a:latin typeface="DKTLOP+MS-UIGothic"/>
                <a:cs typeface="DKTLOP+MS-UIGothic"/>
              </a:rPr>
              <a:t>害。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85239" y="401627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SimSun"/>
                <a:cs typeface="SimSun"/>
              </a:rPr>
              <a:t>恶</a:t>
            </a:r>
            <a:r>
              <a:rPr sz="2000" spc="25">
                <a:solidFill>
                  <a:srgbClr val="00A5B2"/>
                </a:solidFill>
                <a:latin typeface="DKTLOP+MS-UIGothic"/>
                <a:cs typeface="DKTLOP+MS-UIGothic"/>
              </a:rPr>
              <a:t>性高血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压</a:t>
            </a:r>
            <a:r>
              <a:rPr sz="2000" spc="23">
                <a:solidFill>
                  <a:srgbClr val="00A5B2"/>
                </a:solidFill>
                <a:latin typeface="DKTLOP+MS-UIGothic"/>
                <a:cs typeface="DKTLOP+MS-UIGothic"/>
              </a:rPr>
              <a:t>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85239" y="4495538"/>
            <a:ext cx="49425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压显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著升高，通常超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RCORGN+RWNRTS+MicrosoftYaHei"/>
                <a:cs typeface="RCORGN+RWNRTS+MicrosoftYaHei"/>
              </a:rPr>
              <a:t>180/120mmHg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，并伴有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头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痛、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恶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心、呕吐、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力模糊等症状。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DKTLOP+MS-UIGothic"/>
                <a:cs typeface="DKTLOP+MS-UIGothic"/>
              </a:rPr>
              <a:t>下肢深静脉血栓的形成与影响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38275" y="1917605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DKTLOP+MS-UIGothic"/>
                <a:cs typeface="DKTLOP+MS-UIGothic"/>
              </a:rPr>
              <a:t>下肢深静脉血栓形成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38275" y="2397497"/>
            <a:ext cx="460057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下肢深静脉血栓形成是由于血液在静脉内不正常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38275" y="2740398"/>
            <a:ext cx="40152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地凝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，阻塞血管腔而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致的一系列症状。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38275" y="3708304"/>
            <a:ext cx="2953715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DKTLOP+MS-UIGothic"/>
                <a:cs typeface="DKTLOP+MS-UIGothic"/>
              </a:rPr>
              <a:t>下肢深静脉血栓的影响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38275" y="4167243"/>
            <a:ext cx="45269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下肢深静脉血栓可能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致下肢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肿胀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、疼痛、皮肤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温度升高和浅静脉曲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张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等症状，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致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肺栓塞。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DKTLOP+MS-UIGothic"/>
                <a:cs typeface="DKTLOP+MS-UIGothic"/>
              </a:rPr>
              <a:t>患者病情的特殊性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644890" y="2221224"/>
            <a:ext cx="477112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15">
                <a:solidFill>
                  <a:srgbClr val="FFFFFF"/>
                </a:solidFill>
                <a:latin typeface="RCORGN+RWNRTS+MicrosoftYaHei"/>
                <a:cs typeface="RCORGN+RWNRTS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869554" y="264594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DKTLOP+MS-UIGothic"/>
                <a:cs typeface="DKTLOP+MS-UIGothic"/>
              </a:rPr>
              <a:t>患者年</a:t>
            </a:r>
            <a:r>
              <a:rPr sz="2000" spc="23">
                <a:solidFill>
                  <a:srgbClr val="00A5B2"/>
                </a:solidFill>
                <a:latin typeface="SimSun"/>
                <a:cs typeface="SimSun"/>
              </a:rPr>
              <a:t>龄</a:t>
            </a:r>
            <a:r>
              <a:rPr sz="2000" spc="25">
                <a:solidFill>
                  <a:srgbClr val="00A5B2"/>
                </a:solidFill>
                <a:latin typeface="DKTLOP+MS-UIGothic"/>
                <a:cs typeface="DKTLOP+MS-UIGothic"/>
              </a:rPr>
              <a:t>与性</a:t>
            </a:r>
            <a:r>
              <a:rPr sz="2000">
                <a:solidFill>
                  <a:srgbClr val="00A5B2"/>
                </a:solidFill>
                <a:latin typeface="SimSun"/>
                <a:cs typeface="SimSun"/>
              </a:rPr>
              <a:t>别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769734" y="3083933"/>
            <a:ext cx="4600575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恶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性高血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合并下肢深静脉血栓患者通常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中老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年人，男性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病率略高于女性。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644890" y="4188454"/>
            <a:ext cx="477112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15">
                <a:solidFill>
                  <a:srgbClr val="FFFFFF"/>
                </a:solidFill>
                <a:latin typeface="RCORGN+RWNRTS+MicrosoftYaHei"/>
                <a:cs typeface="RCORGN+RWNRTS+MicrosoftYaHei"/>
              </a:rPr>
              <a:t>02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741284" y="4603654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DKTLOP+MS-UIGothic"/>
                <a:cs typeface="DKTLOP+MS-UIGothic"/>
              </a:rPr>
              <a:t>患者病史与合并症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769734" y="5041638"/>
            <a:ext cx="44533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患者可能存在高血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、糖尿病、高血脂等慢性病</a:t>
            </a:r>
          </a:p>
          <a:p>
            <a:pPr marL="571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史，同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可能伴有心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脑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血管疾病。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500245" y="3073701"/>
            <a:ext cx="412092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2C3F55"/>
                </a:solidFill>
                <a:latin typeface="SimSun"/>
                <a:cs typeface="SimSun"/>
              </a:rPr>
              <a:t>护</a:t>
            </a:r>
            <a:r>
              <a:rPr sz="3800" spc="25">
                <a:solidFill>
                  <a:srgbClr val="2C3F55"/>
                </a:solidFill>
                <a:latin typeface="DKTLOP+MS-UIGothic"/>
                <a:cs typeface="DKTLOP+MS-UIGothic"/>
              </a:rPr>
              <a:t>理目</a:t>
            </a:r>
            <a:r>
              <a:rPr sz="3800" spc="23">
                <a:solidFill>
                  <a:srgbClr val="2C3F55"/>
                </a:solidFill>
                <a:latin typeface="SimSun"/>
                <a:cs typeface="SimSun"/>
              </a:rPr>
              <a:t>标</a:t>
            </a:r>
            <a:r>
              <a:rPr sz="3800" spc="25">
                <a:solidFill>
                  <a:srgbClr val="2C3F55"/>
                </a:solidFill>
                <a:latin typeface="DKTLOP+MS-UIGothic"/>
                <a:cs typeface="DKTLOP+MS-UIGothic"/>
              </a:rPr>
              <a:t>与策略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DKTLOP+MS-UIGothic"/>
                <a:cs typeface="DKTLOP+MS-UIGothic"/>
              </a:rPr>
              <a:t>血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压</a:t>
            </a:r>
            <a:r>
              <a:rPr sz="3000">
                <a:solidFill>
                  <a:srgbClr val="00A5B2"/>
                </a:solidFill>
                <a:latin typeface="DKTLOP+MS-UIGothic"/>
                <a:cs typeface="DKTLOP+MS-UIGothic"/>
              </a:rPr>
              <a:t>控制与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监测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12975" y="1861724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212975" y="2379717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KTLOP+MS-UIGothic"/>
                <a:cs typeface="DKTLOP+MS-UIGothic"/>
              </a:rPr>
              <a:t>有效控制血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DKTLOP+MS-UIGothic"/>
                <a:cs typeface="DKTLOP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FFF"/>
                </a:solidFill>
                <a:latin typeface="DKTLOP+MS-UIGothic"/>
                <a:cs typeface="DKTLOP+MS-UIGothic"/>
              </a:rPr>
              <a:t>防并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DKTLOP+MS-UIGothic"/>
                <a:cs typeface="DKTLOP+MS-UIGothic"/>
              </a:rPr>
              <a:t>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212975" y="3831494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FFFFFF"/>
                </a:solidFill>
                <a:latin typeface="DKTLOP+MS-UIGothic"/>
                <a:cs typeface="DKTLOP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212975" y="4320913"/>
            <a:ext cx="876128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KTLOP+MS-UIGothic"/>
                <a:cs typeface="DKTLOP+MS-UIGothic"/>
              </a:rPr>
              <a:t>密切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监测</a:t>
            </a:r>
            <a:r>
              <a:rPr sz="1500">
                <a:solidFill>
                  <a:srgbClr val="FFFFFF"/>
                </a:solidFill>
                <a:latin typeface="DKTLOP+MS-UIGothic"/>
                <a:cs typeface="DKTLOP+MS-UIGothic"/>
              </a:rPr>
              <a:t>患者血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DKTLOP+MS-UIGothic"/>
                <a:cs typeface="DKTLOP+MS-UIGothic"/>
              </a:rPr>
              <a:t>情况，遵医嘱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FFFFFF"/>
                </a:solidFill>
                <a:latin typeface="DKTLOP+MS-UIGothic"/>
                <a:cs typeface="DKTLOP+MS-UIGothic"/>
              </a:rPr>
              <a:t>予降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压药</a:t>
            </a:r>
            <a:r>
              <a:rPr sz="1500">
                <a:solidFill>
                  <a:srgbClr val="FFFFFF"/>
                </a:solidFill>
                <a:latin typeface="DKTLOP+MS-UIGothic"/>
                <a:cs typeface="DKTLOP+MS-UIGothic"/>
              </a:rPr>
              <a:t>物治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DKTLOP+MS-UIGothic"/>
                <a:cs typeface="DKTLOP+MS-UIGothic"/>
              </a:rPr>
              <a:t>，确保血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DKTLOP+MS-UIGothic"/>
                <a:cs typeface="DKTLOP+MS-UIGothic"/>
              </a:rPr>
              <a:t>控制在正常范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FFFFFF"/>
                </a:solidFill>
                <a:latin typeface="DKTLOP+MS-UIGothic"/>
                <a:cs typeface="DKTLOP+MS-UIGothic"/>
              </a:rPr>
              <a:t>内，以降低心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脑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KTLOP+MS-UIGothic"/>
                <a:cs typeface="DKTLOP+MS-UIGothic"/>
              </a:rPr>
              <a:t>血管事件的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DKTLOP+MS-UIGothic"/>
                <a:cs typeface="DKTLOP+MS-UIGothic"/>
              </a:rPr>
              <a:t>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FFF"/>
                </a:solidFill>
                <a:latin typeface="DKTLOP+MS-UIGothic"/>
                <a:cs typeface="DKTLOP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DKTLOP+MS-UIGothic"/>
                <a:cs typeface="DKTLOP+MS-UIGothic"/>
              </a:rPr>
              <a:t>下肢深静脉血栓的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00A5B2"/>
                </a:solidFill>
                <a:latin typeface="DKTLOP+MS-UIGothic"/>
                <a:cs typeface="DKTLOP+MS-UIGothic"/>
              </a:rPr>
              <a:t>防与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00A5B2"/>
                </a:solidFill>
                <a:latin typeface="DKTLOP+MS-UIGothic"/>
                <a:cs typeface="DKTLOP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27743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防血栓形成，减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患者痛苦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A5B2"/>
                </a:solidFill>
                <a:latin typeface="DKTLOP+MS-UIGothic"/>
                <a:cs typeface="DKTLOP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44683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注意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察患者下肢情况，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估有无深静脉血栓形成的危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因素，采取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防措施，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如适当抬高下肢、促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下肢血液循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DKTLOP+MS-UIGothic"/>
                <a:cs typeface="DKTLOP+MS-UIGothic"/>
              </a:rPr>
              <a:t>患者心理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00A5B2"/>
                </a:solidFill>
                <a:latin typeface="DKTLOP+MS-UIGothic"/>
                <a:cs typeface="DKTLOP+MS-UIGothic"/>
              </a:rPr>
              <a:t>理与健康教育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KTLOP+MS-UIGothic"/>
                <a:cs typeface="DKTLOP+MS-UIGothic"/>
              </a:rPr>
              <a:t>提高患者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认</a:t>
            </a:r>
            <a:r>
              <a:rPr sz="1350">
                <a:solidFill>
                  <a:srgbClr val="FFFFFF"/>
                </a:solidFill>
                <a:latin typeface="DKTLOP+MS-UIGothic"/>
                <a:cs typeface="DKTLOP+MS-UIGothic"/>
              </a:rPr>
              <a:t>知，减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轻</a:t>
            </a:r>
            <a:r>
              <a:rPr sz="1350">
                <a:solidFill>
                  <a:srgbClr val="FFFFFF"/>
                </a:solidFill>
                <a:latin typeface="DKTLOP+MS-UIGothic"/>
                <a:cs typeface="DKTLOP+MS-UIGothic"/>
              </a:rPr>
              <a:t>心理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DKTLOP+MS-UIGothic"/>
                <a:cs typeface="DKTLOP+MS-UIGothic"/>
              </a:rPr>
              <a:t>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DKTLOP+MS-UIGothic"/>
                <a:cs typeface="DKTLOP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0215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DKTLOP+MS-UIGothic"/>
                <a:cs typeface="DKTLOP+MS-UIGothic"/>
              </a:rPr>
              <a:t>患者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DKTLOP+MS-UIGothic"/>
                <a:cs typeface="DKTLOP+MS-UIGothic"/>
              </a:rPr>
              <a:t>行心理健康教育，解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释</a:t>
            </a:r>
            <a:r>
              <a:rPr sz="1350">
                <a:solidFill>
                  <a:srgbClr val="FFFFFF"/>
                </a:solidFill>
                <a:latin typeface="DKTLOP+MS-UIGothic"/>
                <a:cs typeface="DKTLOP+MS-UIGothic"/>
              </a:rPr>
              <a:t>病情、治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DKTLOP+MS-UIGothic"/>
                <a:cs typeface="DKTLOP+MS-UIGothic"/>
              </a:rPr>
              <a:t>方法及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FFFFFF"/>
                </a:solidFill>
                <a:latin typeface="DKTLOP+MS-UIGothic"/>
                <a:cs typeface="DKTLOP+MS-UIGothic"/>
              </a:rPr>
              <a:t>理措施，鼓励患者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FFFFFF"/>
                </a:solidFill>
                <a:latin typeface="DKTLOP+MS-UIGothic"/>
                <a:cs typeface="DKTLOP+MS-UIGothic"/>
              </a:rPr>
              <a:t>极配合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KTLOP+MS-UIGothic"/>
                <a:cs typeface="DKTLOP+MS-UIGothic"/>
              </a:rPr>
              <a:t>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DKTLOP+MS-UIGothic"/>
                <a:cs typeface="DKTLOP+MS-UIGothic"/>
              </a:rPr>
              <a:t>，减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轻</a:t>
            </a:r>
            <a:r>
              <a:rPr sz="1350">
                <a:solidFill>
                  <a:srgbClr val="FFFFFF"/>
                </a:solidFill>
                <a:latin typeface="DKTLOP+MS-UIGothic"/>
                <a:cs typeface="DKTLOP+MS-UIGothic"/>
              </a:rPr>
              <a:t>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FFFFFF"/>
                </a:solidFill>
                <a:latin typeface="DKTLOP+MS-UIGothic"/>
                <a:cs typeface="DKTLOP+MS-UIGothic"/>
              </a:rPr>
              <a:t>、抑郁等不良情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绪</a:t>
            </a:r>
            <a:r>
              <a:rPr sz="1350">
                <a:solidFill>
                  <a:srgbClr val="FFFFFF"/>
                </a:solidFill>
                <a:latin typeface="DKTLOP+MS-UIGothic"/>
                <a:cs typeface="DKTLOP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500245" y="3073701"/>
            <a:ext cx="509287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2C3F55"/>
                </a:solidFill>
                <a:latin typeface="SimSun"/>
                <a:cs typeface="SimSun"/>
              </a:rPr>
              <a:t>查</a:t>
            </a:r>
            <a:r>
              <a:rPr sz="3800" spc="25">
                <a:solidFill>
                  <a:srgbClr val="2C3F55"/>
                </a:solidFill>
                <a:latin typeface="DKTLOP+MS-UIGothic"/>
                <a:cs typeface="DKTLOP+MS-UIGothic"/>
              </a:rPr>
              <a:t>房流程与注意事</a:t>
            </a:r>
            <a:r>
              <a:rPr sz="3800">
                <a:solidFill>
                  <a:srgbClr val="2C3F55"/>
                </a:solidFill>
                <a:latin typeface="SimSun"/>
                <a:cs typeface="SimSun"/>
              </a:rPr>
              <a:t>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查</a:t>
            </a:r>
            <a:r>
              <a:rPr sz="3000">
                <a:solidFill>
                  <a:srgbClr val="00A5B2"/>
                </a:solidFill>
                <a:latin typeface="DKTLOP+MS-UIGothic"/>
                <a:cs typeface="DKTLOP+MS-UIGothic"/>
              </a:rPr>
              <a:t>房前的准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1919" y="1495964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DKTLOP+MS-UIGothic"/>
                <a:cs typeface="DKTLOP+MS-UIGothic"/>
              </a:rPr>
              <a:t>了解患者基本情况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52805" y="1548759"/>
            <a:ext cx="477113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15">
                <a:solidFill>
                  <a:srgbClr val="FFFFFF"/>
                </a:solidFill>
                <a:latin typeface="RCORGN+RWNRTS+MicrosoftYaHei"/>
                <a:cs typeface="RCORGN+RWNRTS+MicrosoftYaHei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91919" y="1919978"/>
            <a:ext cx="44533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查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房前，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理人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员应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充分了解患者的病情、治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情况、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检查结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果以及家庭背景等信息，以便更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好地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估患者的状况和需求。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91919" y="3187605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DKTLOP+MS-UIGothic"/>
                <a:cs typeface="DKTLOP+MS-UIGothic"/>
              </a:rPr>
              <a:t>准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备查</a:t>
            </a:r>
            <a:r>
              <a:rPr sz="2000" spc="25">
                <a:solidFill>
                  <a:srgbClr val="00A5B2"/>
                </a:solidFill>
                <a:latin typeface="DKTLOP+MS-UIGothic"/>
                <a:cs typeface="DKTLOP+MS-UIGothic"/>
              </a:rPr>
              <a:t>房工具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67410" y="3253099"/>
            <a:ext cx="477113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15">
                <a:solidFill>
                  <a:srgbClr val="FFFFFF"/>
                </a:solidFill>
                <a:latin typeface="RCORGN+RWNRTS+MicrosoftYaHei"/>
                <a:cs typeface="RCORGN+RWNRTS+MicrosoftYaHei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391919" y="3672578"/>
            <a:ext cx="459886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理人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需要准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必要的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查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房工具，如血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压计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器、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记录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本等，以确保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查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房工作的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顺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行。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391919" y="498401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DKTLOP+MS-UIGothic"/>
                <a:cs typeface="DKTLOP+MS-UIGothic"/>
              </a:rPr>
              <a:t>确定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查</a:t>
            </a:r>
            <a:r>
              <a:rPr sz="2000" spc="25">
                <a:solidFill>
                  <a:srgbClr val="00A5B2"/>
                </a:solidFill>
                <a:latin typeface="DKTLOP+MS-UIGothic"/>
                <a:cs typeface="DKTLOP+MS-UIGothic"/>
              </a:rPr>
              <a:t>房重点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6935" y="5050783"/>
            <a:ext cx="477113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15">
                <a:solidFill>
                  <a:srgbClr val="FFFFFF"/>
                </a:solidFill>
                <a:latin typeface="RCORGN+RWNRTS+MicrosoftYaHei"/>
                <a:cs typeface="RCORGN+RWNRTS+MicrosoftYaHei"/>
              </a:rPr>
              <a:t>03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391919" y="5408033"/>
            <a:ext cx="44533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根据患者的具体情况，确定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查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房的重点内容，如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估患者的病情状况、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患者的生命体征、了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解患者的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理需求等。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查</a:t>
            </a:r>
            <a:r>
              <a:rPr sz="3000">
                <a:solidFill>
                  <a:srgbClr val="00A5B2"/>
                </a:solidFill>
                <a:latin typeface="DKTLOP+MS-UIGothic"/>
                <a:cs typeface="DKTLOP+MS-UIGothic"/>
              </a:rPr>
              <a:t>房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00A5B2"/>
                </a:solidFill>
                <a:latin typeface="DKTLOP+MS-UIGothic"/>
                <a:cs typeface="DKTLOP+MS-UIGothic"/>
              </a:rPr>
              <a:t>程中的沟通与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观</a:t>
            </a:r>
            <a:r>
              <a:rPr sz="3000">
                <a:solidFill>
                  <a:srgbClr val="00A5B2"/>
                </a:solidFill>
                <a:latin typeface="DKTLOP+MS-UIGothic"/>
                <a:cs typeface="DKTLOP+MS-UIGothic"/>
              </a:rPr>
              <a:t>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90395" y="1486439"/>
            <a:ext cx="243509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DKTLOP+MS-UIGothic"/>
                <a:cs typeface="DKTLOP+MS-UIGothic"/>
              </a:rPr>
              <a:t>与患者及家属沟通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69694" y="1621810"/>
            <a:ext cx="50917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CORGN+RWNRTS+MicrosoftYaHei"/>
                <a:cs typeface="RCORGN+RWNRTS+MicrosoftYaHei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890395" y="1910453"/>
            <a:ext cx="45269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查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程中，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理人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员应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与患者及家属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行充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分的沟通，了解患者的病情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化、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理需求以及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家属的意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和建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890395" y="3241580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SimSun"/>
                <a:cs typeface="SimSun"/>
              </a:rPr>
              <a:t>观</a:t>
            </a:r>
            <a:r>
              <a:rPr sz="2000" spc="25">
                <a:solidFill>
                  <a:srgbClr val="00A5B2"/>
                </a:solidFill>
                <a:latin typeface="DKTLOP+MS-UIGothic"/>
                <a:cs typeface="DKTLOP+MS-UIGothic"/>
              </a:rPr>
              <a:t>察患者的生命体征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369060" y="3371235"/>
            <a:ext cx="50917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CORGN+RWNRTS+MicrosoftYaHei"/>
                <a:cs typeface="RCORGN+RWNRTS+MicrosoftYaHei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890395" y="3665593"/>
            <a:ext cx="44533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理人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需要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察患者的生命体征，如体温、脉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搏、呼吸、血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等，以及患者的精神状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和皮肤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状况，以便及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时发现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异常情况。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908175" y="50094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记录观</a:t>
            </a:r>
            <a:r>
              <a:rPr sz="2000" spc="23">
                <a:solidFill>
                  <a:srgbClr val="00A5B2"/>
                </a:solidFill>
                <a:latin typeface="DKTLOP+MS-UIGothic"/>
                <a:cs typeface="DKTLOP+MS-UIGothic"/>
              </a:rPr>
              <a:t>察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结</a:t>
            </a:r>
            <a:r>
              <a:rPr sz="2000">
                <a:solidFill>
                  <a:srgbClr val="00A5B2"/>
                </a:solidFill>
                <a:latin typeface="DKTLOP+MS-UIGothic"/>
                <a:cs typeface="DKTLOP+MS-UIGothic"/>
              </a:rPr>
              <a:t>果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381125" y="5163205"/>
            <a:ext cx="50917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CORGN+RWNRTS+MicrosoftYaHei"/>
                <a:cs typeface="RCORGN+RWNRTS+MicrosoftYaHei"/>
              </a:rPr>
              <a:t>03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890395" y="5433433"/>
            <a:ext cx="45269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理人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员应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详细记录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记录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本上，以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便于后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总结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和反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馈</a:t>
            </a:r>
            <a:r>
              <a:rPr sz="1500">
                <a:solidFill>
                  <a:srgbClr val="000000"/>
                </a:solidFill>
                <a:latin typeface="DKTLOP+MS-UIGothic"/>
                <a:cs typeface="DKTLOP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查</a:t>
            </a:r>
            <a:r>
              <a:rPr sz="3000">
                <a:solidFill>
                  <a:srgbClr val="00A5B2"/>
                </a:solidFill>
                <a:latin typeface="DKTLOP+MS-UIGothic"/>
                <a:cs typeface="DKTLOP+MS-UIGothic"/>
              </a:rPr>
              <a:t>房后的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总结</a:t>
            </a:r>
            <a:r>
              <a:rPr sz="3000">
                <a:solidFill>
                  <a:srgbClr val="00A5B2"/>
                </a:solidFill>
                <a:latin typeface="DKTLOP+MS-UIGothic"/>
                <a:cs typeface="DKTLOP+MS-UIGothic"/>
              </a:rPr>
              <a:t>与反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馈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30725" y="1452245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A5B2"/>
                </a:solidFill>
                <a:latin typeface="DKTLOP+MS-UIGothic"/>
                <a:cs typeface="DKTLOP+MS-UIGothic"/>
              </a:rPr>
              <a:t>分析</a:t>
            </a:r>
            <a:r>
              <a:rPr sz="1600">
                <a:solidFill>
                  <a:srgbClr val="00A5B2"/>
                </a:solidFill>
                <a:latin typeface="SimSun"/>
                <a:cs typeface="SimSun"/>
              </a:rPr>
              <a:t>观</a:t>
            </a:r>
            <a:r>
              <a:rPr sz="1600">
                <a:solidFill>
                  <a:srgbClr val="00A5B2"/>
                </a:solidFill>
                <a:latin typeface="DKTLOP+MS-UIGothic"/>
                <a:cs typeface="DKTLOP+MS-UIGothic"/>
              </a:rPr>
              <a:t>察</a:t>
            </a:r>
            <a:r>
              <a:rPr sz="1600">
                <a:solidFill>
                  <a:srgbClr val="00A5B2"/>
                </a:solidFill>
                <a:latin typeface="SimSun"/>
                <a:cs typeface="SimSun"/>
              </a:rPr>
              <a:t>结</a:t>
            </a:r>
            <a:r>
              <a:rPr sz="1600">
                <a:solidFill>
                  <a:srgbClr val="00A5B2"/>
                </a:solidFill>
                <a:latin typeface="DKTLOP+MS-UIGothic"/>
                <a:cs typeface="DKTLOP+MS-UIGothic"/>
              </a:rPr>
              <a:t>果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0725" y="1982958"/>
            <a:ext cx="755706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KTLOP+MS-UIGothic"/>
                <a:cs typeface="DKTLOP+MS-UIGothic"/>
              </a:rPr>
              <a:t>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查</a:t>
            </a:r>
            <a:r>
              <a:rPr sz="1350">
                <a:solidFill>
                  <a:srgbClr val="000000"/>
                </a:solidFill>
                <a:latin typeface="DKTLOP+MS-UIGothic"/>
                <a:cs typeface="DKTLOP+MS-UIGothic"/>
              </a:rPr>
              <a:t>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DKTLOP+MS-UIGothic"/>
                <a:cs typeface="DKTLOP+MS-UIGothic"/>
              </a:rPr>
              <a:t>程中的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DKTLOP+MS-UIGothic"/>
                <a:cs typeface="DKTLOP+MS-UIGothic"/>
              </a:rPr>
              <a:t>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DKTLOP+MS-UIGothic"/>
                <a:cs typeface="DKTLOP+MS-UIGothic"/>
              </a:rPr>
              <a:t>果，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DKTLOP+MS-UIGothic"/>
                <a:cs typeface="DKTLOP+MS-UIGothic"/>
              </a:rPr>
              <a:t>理人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员应对</a:t>
            </a:r>
            <a:r>
              <a:rPr sz="1350">
                <a:solidFill>
                  <a:srgbClr val="000000"/>
                </a:solidFill>
                <a:latin typeface="DKTLOP+MS-UIGothic"/>
                <a:cs typeface="DKTLOP+MS-UIGothic"/>
              </a:rPr>
              <a:t>患者的病情状况和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DKTLOP+MS-UIGothic"/>
                <a:cs typeface="DKTLOP+MS-UIGothic"/>
              </a:rPr>
              <a:t>理需求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DKTLOP+MS-UIGothic"/>
                <a:cs typeface="DKTLOP+MS-UIGothic"/>
              </a:rPr>
              <a:t>行分析和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DKTLOP+MS-UIGothic"/>
                <a:cs typeface="DKTLOP+MS-UIGothic"/>
              </a:rPr>
              <a:t>估。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30725" y="3172459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A5B2"/>
                </a:solidFill>
                <a:latin typeface="DKTLOP+MS-UIGothic"/>
                <a:cs typeface="DKTLOP+MS-UIGothic"/>
              </a:rPr>
              <a:t>制定</a:t>
            </a:r>
            <a:r>
              <a:rPr sz="1600">
                <a:solidFill>
                  <a:srgbClr val="00A5B2"/>
                </a:solidFill>
                <a:latin typeface="SimSun"/>
                <a:cs typeface="SimSun"/>
              </a:rPr>
              <a:t>护</a:t>
            </a:r>
            <a:r>
              <a:rPr sz="1600">
                <a:solidFill>
                  <a:srgbClr val="00A5B2"/>
                </a:solidFill>
                <a:latin typeface="DKTLOP+MS-UIGothic"/>
                <a:cs typeface="DKTLOP+MS-UIGothic"/>
              </a:rPr>
              <a:t>理</a:t>
            </a:r>
            <a:r>
              <a:rPr sz="1600">
                <a:solidFill>
                  <a:srgbClr val="00A5B2"/>
                </a:solidFill>
                <a:latin typeface="SimSun"/>
                <a:cs typeface="SimSun"/>
              </a:rPr>
              <a:t>计</a:t>
            </a:r>
            <a:r>
              <a:rPr sz="1600">
                <a:solidFill>
                  <a:srgbClr val="00A5B2"/>
                </a:solidFill>
                <a:latin typeface="DKTLOP+MS-UIGothic"/>
                <a:cs typeface="DKTLOP+MS-UIGothic"/>
              </a:rPr>
              <a:t>划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30725" y="3703173"/>
            <a:ext cx="722742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KTLOP+MS-UIGothic"/>
                <a:cs typeface="DKTLOP+MS-UIGothic"/>
              </a:rPr>
              <a:t>根据分析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DKTLOP+MS-UIGothic"/>
                <a:cs typeface="DKTLOP+MS-UIGothic"/>
              </a:rPr>
              <a:t>果，制定个性化的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DKTLOP+MS-UIGothic"/>
                <a:cs typeface="DKTLOP+MS-UIGothic"/>
              </a:rPr>
              <a:t>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DKTLOP+MS-UIGothic"/>
                <a:cs typeface="DKTLOP+MS-UIGothic"/>
              </a:rPr>
              <a:t>划，包括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DKTLOP+MS-UIGothic"/>
                <a:cs typeface="DKTLOP+MS-UIGothic"/>
              </a:rPr>
              <a:t>理目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DKTLOP+MS-UIGothic"/>
                <a:cs typeface="DKTLOP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DKTLOP+MS-UIGothic"/>
                <a:cs typeface="DKTLOP+MS-UIGothic"/>
              </a:rPr>
              <a:t>理措施和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DKTLOP+MS-UIGothic"/>
                <a:cs typeface="DKTLOP+MS-UIGothic"/>
              </a:rPr>
              <a:t>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DKTLOP+MS-UIGothic"/>
                <a:cs typeface="DKTLOP+MS-UIGothic"/>
              </a:rPr>
              <a:t>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DKTLOP+MS-UIGothic"/>
                <a:cs typeface="DKTLOP+MS-UIGothic"/>
              </a:rPr>
              <a:t>准等。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530725" y="4892675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A5B2"/>
                </a:solidFill>
                <a:latin typeface="DKTLOP+MS-UIGothic"/>
                <a:cs typeface="DKTLOP+MS-UIGothic"/>
              </a:rPr>
              <a:t>反</a:t>
            </a:r>
            <a:r>
              <a:rPr sz="1600">
                <a:solidFill>
                  <a:srgbClr val="00A5B2"/>
                </a:solidFill>
                <a:latin typeface="SimSun"/>
                <a:cs typeface="SimSun"/>
              </a:rPr>
              <a:t>馈给</a:t>
            </a:r>
            <a:r>
              <a:rPr sz="1600">
                <a:solidFill>
                  <a:srgbClr val="00A5B2"/>
                </a:solidFill>
                <a:latin typeface="DKTLOP+MS-UIGothic"/>
                <a:cs typeface="DKTLOP+MS-UIGothic"/>
              </a:rPr>
              <a:t>医生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30725" y="5423387"/>
            <a:ext cx="749082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KTLOP+MS-UIGothic"/>
                <a:cs typeface="DKTLOP+MS-UIGothic"/>
              </a:rPr>
              <a:t>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查</a:t>
            </a:r>
            <a:r>
              <a:rPr sz="1350">
                <a:solidFill>
                  <a:srgbClr val="000000"/>
                </a:solidFill>
                <a:latin typeface="DKTLOP+MS-UIGothic"/>
                <a:cs typeface="DKTLOP+MS-UIGothic"/>
              </a:rPr>
              <a:t>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DKTLOP+MS-UIGothic"/>
                <a:cs typeface="DKTLOP+MS-UIGothic"/>
              </a:rPr>
              <a:t>果和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DKTLOP+MS-UIGothic"/>
                <a:cs typeface="DKTLOP+MS-UIGothic"/>
              </a:rPr>
              <a:t>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DKTLOP+MS-UIGothic"/>
                <a:cs typeface="DKTLOP+MS-UIGothic"/>
              </a:rPr>
              <a:t>划反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馈给</a:t>
            </a:r>
            <a:r>
              <a:rPr sz="1350">
                <a:solidFill>
                  <a:srgbClr val="000000"/>
                </a:solidFill>
                <a:latin typeface="DKTLOP+MS-UIGothic"/>
                <a:cs typeface="DKTLOP+MS-UIGothic"/>
              </a:rPr>
              <a:t>医生，以便医生根据具体情况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000000"/>
                </a:solidFill>
                <a:latin typeface="DKTLOP+MS-UIGothic"/>
                <a:cs typeface="DKTLOP+MS-UIGothic"/>
              </a:rPr>
              <a:t>整治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DKTLOP+MS-UIGothic"/>
                <a:cs typeface="DKTLOP+MS-UIGothic"/>
              </a:rPr>
              <a:t>方案。同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DKTLOP+MS-UIGothic"/>
                <a:cs typeface="DKTLOP+MS-UIGothic"/>
              </a:rPr>
              <a:t>，也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DKTLOP+MS-UIGothic"/>
                <a:cs typeface="DKTLOP+MS-UIGothic"/>
              </a:rPr>
              <a:t>及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DKTLOP+MS-UIGothic"/>
                <a:cs typeface="DKTLOP+MS-UIGothic"/>
              </a:rPr>
              <a:t>向患者及家属反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馈查</a:t>
            </a:r>
            <a:r>
              <a:rPr sz="1350">
                <a:solidFill>
                  <a:srgbClr val="000000"/>
                </a:solidFill>
                <a:latin typeface="DKTLOP+MS-UIGothic"/>
                <a:cs typeface="DKTLOP+MS-UIGothic"/>
              </a:rPr>
              <a:t>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DKTLOP+MS-UIGothic"/>
                <a:cs typeface="DKTLOP+MS-UIGothic"/>
              </a:rPr>
              <a:t>果和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DKTLOP+MS-UIGothic"/>
                <a:cs typeface="DKTLOP+MS-UIGothic"/>
              </a:rPr>
              <a:t>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DKTLOP+MS-UIGothic"/>
                <a:cs typeface="DKTLOP+MS-UIGothic"/>
              </a:rPr>
              <a:t>划，以便患者及家属了解病情和治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DKTLOP+MS-UIGothic"/>
                <a:cs typeface="DKTLOP+MS-UIGothic"/>
              </a:rPr>
              <a:t>情况。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https://d.book118.com/118114014070006042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HUVBST+ODCSQI+ArialMT</vt:lpstr>
      <vt:lpstr>Times New Roman</vt:lpstr>
      <vt:lpstr>DKTLOP+MS-UIGothic</vt:lpstr>
      <vt:lpstr>SimSun</vt:lpstr>
      <vt:lpstr>RCORGN+RWNRTS+MicrosoftYaHei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2024-09-21T16:39:59.568</cp:lastPrinted>
  <dcterms:created xsi:type="dcterms:W3CDTF">2024-09-21T08:39:59Z</dcterms:created>
  <dcterms:modified xsi:type="dcterms:W3CDTF">2024-09-21T08:40:00Z</dcterms:modified>
</cp:coreProperties>
</file>