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990B24-51EE-4184-95B3-F954BABEC5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800F70-49DF-4B31-A424-9DFEE6E865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26A0FC-456D-441D-AC11-71BE729064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A16B8F-C3C1-4A2E-BB14-B2DB89E1E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4A49DA-97F4-415A-BC80-B34D3BBBF6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51600E-DD98-4685-B4BF-470E189049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F03A7C-4D98-4C0A-9F67-01992A286B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F39F42-8890-4774-91C1-373F7CB62D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C93580-CF41-424D-9DDE-06BF5F42AB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744483-C453-4A6A-8CF0-43F2BFA1D5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965FE3-C454-4885-A9D7-C1AC0A42A4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121102143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康复科治疗大全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康复科简介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康复科常见治疗方法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康复科特色治疗技术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康复科治疗效果评估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康复科治疗案例分享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康复科简介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康复科的定义与职责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康复科是医院中专门负责患者康复治疗的科室，主要针对疾病、损伤或手术后需要康复的患者提供专业的康复治疗和指导。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评估患者的康复需求，制定个性化的康复计划，实施康复治疗措施，促进患者的功能恢复、减轻疼痛、提高生活质量。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职责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l="15329" r="15329"/>
          <a:stretch>
            <a:fillRect/>
          </a:stretch>
        </p:blipFill>
        <p:spPr>
          <a:xfrm>
            <a:off x="9048606" y="874695"/>
            <a:ext cx="2745885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康复科的治疗范围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16232" r="16232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神经系统疾病康复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针对脑卒中、颅脑外伤、脊髓损伤等神经系统疾病，进行康复治疗，包括物理疗法、作业疗法、言语疗法等。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呼吸系统疾病康复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针对慢性阻塞性肺病、哮喘等呼吸系统疾病，进行康复治疗，包括呼吸训练、肺功能锻炼等。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骨骼肌肉系统疾病康复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针对骨折、关节炎、肌肉疾病等骨骼肌肉系统疾病，进行康复治疗，包括物理疗法、运动疗法、矫形器治疗等。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心血管疾病康复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针对心肌梗死、心绞痛、心力衰竭等心血管疾病，进行康复治疗，包括有氧运动、抗阻训练等。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与理疗科、针灸科等其他康复医学科室协作，提供全方位的康复治疗服务，提高患者的康复效果。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与社区卫生服务中心、养老院等机构合作，将康复服务延伸到社区和家庭，为患者提供便利的康复治疗。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与神经内科、骨科、心血管科等临床科室紧密合作，共同制定患者的治疗方案，确保患者在最佳时机接受康复治疗。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康复科与其他科室的协作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康复科常见治疗方法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5802313" y="3635375"/>
            <a:ext cx="0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3" name="Group 3"/>
          <p:cNvGrpSpPr/>
          <p:nvPr/>
        </p:nvGrpSpPr>
        <p:grpSpPr>
          <a:xfrm>
            <a:off x="411194" y="2085975"/>
            <a:ext cx="2876550" cy="900113"/>
            <a:chOff x="411194" y="2085975"/>
            <a:chExt cx="2876550" cy="900113"/>
          </a:xfrm>
        </p:grpSpPr>
        <p:sp>
          <p:nvSpPr>
            <p:cNvPr id="4" name="AutoShape 4"/>
            <p:cNvSpPr/>
            <p:nvPr/>
          </p:nvSpPr>
          <p:spPr>
            <a:xfrm>
              <a:off x="2954369" y="2085975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1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411194" y="2400300"/>
              <a:ext cx="2500313" cy="585788"/>
            </a:xfrm>
            <a:prstGeom prst="rect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332131" y="4551331"/>
            <a:ext cx="333375" cy="333375"/>
            <a:chOff x="3332131" y="4551331"/>
            <a:chExt cx="333375" cy="333375"/>
          </a:xfrm>
        </p:grpSpPr>
        <p:sp>
          <p:nvSpPr>
            <p:cNvPr id="7" name="AutoShape 7"/>
            <p:cNvSpPr/>
            <p:nvPr/>
          </p:nvSpPr>
          <p:spPr>
            <a:xfrm>
              <a:off x="3332131" y="4551331"/>
              <a:ext cx="333375" cy="33337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4</a:t>
              </a:r>
              <a:endParaRPr lang="en-US" sz="1100"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688419" y="1750981"/>
            <a:ext cx="333375" cy="334994"/>
            <a:chOff x="8688419" y="1750981"/>
            <a:chExt cx="333375" cy="334994"/>
          </a:xfrm>
        </p:grpSpPr>
        <p:sp>
          <p:nvSpPr>
            <p:cNvPr id="9" name="AutoShape 9"/>
            <p:cNvSpPr/>
            <p:nvPr/>
          </p:nvSpPr>
          <p:spPr>
            <a:xfrm>
              <a:off x="8688419" y="1750981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2</a:t>
              </a:r>
              <a:endParaRPr lang="en-US" sz="1100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8915400" y="4337018"/>
            <a:ext cx="333375" cy="334994"/>
            <a:chOff x="8915400" y="4337018"/>
            <a:chExt cx="333375" cy="334994"/>
          </a:xfrm>
        </p:grpSpPr>
        <p:sp>
          <p:nvSpPr>
            <p:cNvPr id="11" name="AutoShape 11"/>
            <p:cNvSpPr/>
            <p:nvPr/>
          </p:nvSpPr>
          <p:spPr>
            <a:xfrm>
              <a:off x="8915400" y="4337018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3</a:t>
              </a:r>
              <a:endParaRPr lang="en-US" sz="1100"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物理疗法</a:t>
              </a:r>
            </a:p>
          </p:txBody>
        </p:sp>
      </p:grpSp>
      <p:sp>
        <p:nvSpPr>
          <p:cNvPr id="34" name="Freeform 34"/>
          <p:cNvSpPr/>
          <p:nvPr/>
        </p:nvSpPr>
        <p:spPr>
          <a:xfrm>
            <a:off x="5286375" y="2619375"/>
            <a:ext cx="1619250" cy="1619250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5" name="Group 35"/>
          <p:cNvGrpSpPr/>
          <p:nvPr/>
        </p:nvGrpSpPr>
        <p:grpSpPr>
          <a:xfrm>
            <a:off x="358979" y="1463569"/>
            <a:ext cx="2426717" cy="490334"/>
            <a:chOff x="358979" y="1463569"/>
            <a:chExt cx="2426717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358979" y="146356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声疗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8456" y="1876743"/>
            <a:ext cx="2267763" cy="1552257"/>
            <a:chOff x="438456" y="1876743"/>
            <a:chExt cx="2267763" cy="1552257"/>
          </a:xfrm>
        </p:grpSpPr>
        <p:sp>
          <p:nvSpPr>
            <p:cNvPr id="38" name="TextBox 38"/>
            <p:cNvSpPr txBox="1"/>
            <p:nvPr/>
          </p:nvSpPr>
          <p:spPr>
            <a:xfrm>
              <a:off x="438456" y="18767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利用声音治疗疾病的方法，如超声波治疗、音乐疗法等。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9248775" y="1020657"/>
            <a:ext cx="2426717" cy="490334"/>
            <a:chOff x="9248775" y="1020657"/>
            <a:chExt cx="242671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9248775" y="1020657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电疗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328252" y="1433831"/>
            <a:ext cx="2267763" cy="1552257"/>
            <a:chOff x="9328252" y="1433831"/>
            <a:chExt cx="2267763" cy="1552257"/>
          </a:xfrm>
        </p:grpSpPr>
        <p:sp>
          <p:nvSpPr>
            <p:cNvPr id="42" name="TextBox 42"/>
            <p:cNvSpPr txBox="1"/>
            <p:nvPr/>
          </p:nvSpPr>
          <p:spPr>
            <a:xfrm>
              <a:off x="9328252" y="14338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利用电流或电磁场治疗疾病的方法，如低频电疗、中频电疗、高频电疗等。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9328252" y="3735303"/>
            <a:ext cx="2426717" cy="490334"/>
            <a:chOff x="9328252" y="3735303"/>
            <a:chExt cx="2426717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9328252" y="3735303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光疗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9407729" y="4148477"/>
            <a:ext cx="2267763" cy="1552257"/>
            <a:chOff x="9407729" y="4148477"/>
            <a:chExt cx="2267763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9407729" y="4148477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利用光能治疗疾病的方法，如红外线疗法、紫外线疗法等。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94339" y="4238625"/>
            <a:ext cx="2426717" cy="490334"/>
            <a:chOff x="694339" y="4238625"/>
            <a:chExt cx="2426717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694339" y="4238625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温热疗法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3817" y="4651799"/>
            <a:ext cx="2267763" cy="1552257"/>
            <a:chOff x="773817" y="4651799"/>
            <a:chExt cx="2267763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773817" y="465179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利用温度变化治疗疾病的方法，如石蜡疗法、湿热疗法等。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652304" y="1008278"/>
            <a:ext cx="4886325" cy="4876800"/>
            <a:chOff x="3652304" y="1008278"/>
            <a:chExt cx="4886325" cy="4876800"/>
          </a:xfrm>
        </p:grpSpPr>
        <p:sp>
          <p:nvSpPr>
            <p:cNvPr id="52" name="Freeform 52"/>
            <p:cNvSpPr/>
            <p:nvPr/>
          </p:nvSpPr>
          <p:spPr>
            <a:xfrm>
              <a:off x="3652304" y="1008278"/>
              <a:ext cx="4886325" cy="4876800"/>
            </a:xfrm>
            <a:custGeom>
              <a:rect l="l" t="t" r="r" b="b"/>
              <a:pathLst>
                <a:path w="3078" h="3072">
                  <a:moveTo>
                    <a:pt x="1464" y="3072"/>
                  </a:moveTo>
                  <a:lnTo>
                    <a:pt x="0" y="1462"/>
                  </a:lnTo>
                  <a:lnTo>
                    <a:pt x="1613" y="0"/>
                  </a:lnTo>
                  <a:lnTo>
                    <a:pt x="3078" y="1605"/>
                  </a:lnTo>
                  <a:lnTo>
                    <a:pt x="1464" y="3072"/>
                  </a:lnTo>
                  <a:close/>
                </a:path>
              </a:pathLst>
            </a:custGeom>
            <a:ln w="12668">
              <a:solidFill>
                <a:srgbClr val="EEEDED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718979" y="1067015"/>
              <a:ext cx="4751387" cy="4749801"/>
            </a:xfrm>
            <a:custGeom>
              <a:rect l="l" t="t" r="r" b="b"/>
              <a:pathLst>
                <a:path w="2993" h="2992">
                  <a:moveTo>
                    <a:pt x="1385" y="2992"/>
                  </a:moveTo>
                  <a:lnTo>
                    <a:pt x="0" y="1388"/>
                  </a:lnTo>
                  <a:lnTo>
                    <a:pt x="1603" y="0"/>
                  </a:lnTo>
                  <a:lnTo>
                    <a:pt x="2993" y="1605"/>
                  </a:lnTo>
                  <a:lnTo>
                    <a:pt x="1385" y="2992"/>
                  </a:lnTo>
                  <a:close/>
                </a:path>
              </a:pathLst>
            </a:custGeom>
            <a:ln w="12668">
              <a:solidFill>
                <a:srgbClr val="EDECEC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3779304" y="1133690"/>
              <a:ext cx="4632325" cy="4616451"/>
            </a:xfrm>
            <a:custGeom>
              <a:rect l="l" t="t" r="r" b="b"/>
              <a:pathLst>
                <a:path w="2918" h="2908">
                  <a:moveTo>
                    <a:pt x="1310" y="2908"/>
                  </a:moveTo>
                  <a:lnTo>
                    <a:pt x="0" y="1309"/>
                  </a:lnTo>
                  <a:lnTo>
                    <a:pt x="1602" y="0"/>
                  </a:lnTo>
                  <a:lnTo>
                    <a:pt x="2918" y="1600"/>
                  </a:lnTo>
                  <a:lnTo>
                    <a:pt x="1310" y="2908"/>
                  </a:lnTo>
                  <a:close/>
                </a:path>
              </a:pathLst>
            </a:custGeom>
            <a:ln w="12668">
              <a:solidFill>
                <a:srgbClr val="ECECEB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845979" y="1201953"/>
              <a:ext cx="4498975" cy="4489450"/>
            </a:xfrm>
            <a:custGeom>
              <a:rect l="l" t="t" r="r" b="b"/>
              <a:pathLst>
                <a:path w="2834" h="2828">
                  <a:moveTo>
                    <a:pt x="1236" y="2828"/>
                  </a:moveTo>
                  <a:lnTo>
                    <a:pt x="0" y="1228"/>
                  </a:lnTo>
                  <a:lnTo>
                    <a:pt x="1597" y="0"/>
                  </a:lnTo>
                  <a:lnTo>
                    <a:pt x="2834" y="1594"/>
                  </a:lnTo>
                  <a:lnTo>
                    <a:pt x="1236" y="2828"/>
                  </a:lnTo>
                  <a:close/>
                </a:path>
              </a:pathLst>
            </a:custGeom>
            <a:ln w="12668">
              <a:solidFill>
                <a:srgbClr val="EBEB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912654" y="1260690"/>
              <a:ext cx="4364037" cy="4362451"/>
            </a:xfrm>
            <a:custGeom>
              <a:rect l="l" t="t" r="r" b="b"/>
              <a:pathLst>
                <a:path w="2749" h="2748">
                  <a:moveTo>
                    <a:pt x="1157" y="2748"/>
                  </a:moveTo>
                  <a:lnTo>
                    <a:pt x="0" y="1160"/>
                  </a:lnTo>
                  <a:lnTo>
                    <a:pt x="1592" y="0"/>
                  </a:lnTo>
                  <a:lnTo>
                    <a:pt x="2749" y="1594"/>
                  </a:lnTo>
                  <a:lnTo>
                    <a:pt x="1157" y="2748"/>
                  </a:lnTo>
                  <a:close/>
                </a:path>
              </a:pathLst>
            </a:custGeom>
            <a:ln w="12668">
              <a:solidFill>
                <a:srgbClr val="EAEA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3972979" y="1327366"/>
              <a:ext cx="4237037" cy="4229100"/>
            </a:xfrm>
            <a:custGeom>
              <a:rect l="l" t="t" r="r" b="b"/>
              <a:pathLst>
                <a:path w="2669" h="2664">
                  <a:moveTo>
                    <a:pt x="1082" y="2664"/>
                  </a:moveTo>
                  <a:lnTo>
                    <a:pt x="0" y="1081"/>
                  </a:lnTo>
                  <a:lnTo>
                    <a:pt x="1591" y="0"/>
                  </a:lnTo>
                  <a:lnTo>
                    <a:pt x="2669" y="1589"/>
                  </a:lnTo>
                  <a:lnTo>
                    <a:pt x="1082" y="2664"/>
                  </a:lnTo>
                  <a:close/>
                </a:path>
              </a:pathLst>
            </a:custGeom>
            <a:ln w="12668">
              <a:solidFill>
                <a:srgbClr val="E9E9E9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4039654" y="1395628"/>
              <a:ext cx="4110037" cy="4102100"/>
            </a:xfrm>
            <a:custGeom>
              <a:rect l="l" t="t" r="r" b="b"/>
              <a:pathLst>
                <a:path w="2589" h="2584">
                  <a:moveTo>
                    <a:pt x="1003" y="2584"/>
                  </a:moveTo>
                  <a:lnTo>
                    <a:pt x="0" y="1001"/>
                  </a:lnTo>
                  <a:lnTo>
                    <a:pt x="1587" y="0"/>
                  </a:lnTo>
                  <a:lnTo>
                    <a:pt x="2589" y="1583"/>
                  </a:lnTo>
                  <a:lnTo>
                    <a:pt x="1003" y="2584"/>
                  </a:lnTo>
                  <a:close/>
                </a:path>
              </a:pathLst>
            </a:custGeom>
            <a:ln w="12668">
              <a:solidFill>
                <a:srgbClr val="E8E8E8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4106329" y="1462303"/>
              <a:ext cx="3976687" cy="3968750"/>
            </a:xfrm>
            <a:custGeom>
              <a:rect l="l" t="t" r="r" b="b"/>
              <a:pathLst>
                <a:path w="2505" h="2500">
                  <a:moveTo>
                    <a:pt x="924" y="2500"/>
                  </a:moveTo>
                  <a:lnTo>
                    <a:pt x="0" y="921"/>
                  </a:lnTo>
                  <a:lnTo>
                    <a:pt x="1582" y="0"/>
                  </a:lnTo>
                  <a:lnTo>
                    <a:pt x="2505" y="1573"/>
                  </a:lnTo>
                  <a:lnTo>
                    <a:pt x="924" y="2500"/>
                  </a:lnTo>
                  <a:close/>
                </a:path>
              </a:pathLst>
            </a:custGeom>
            <a:ln w="12668">
              <a:solidFill>
                <a:srgbClr val="E8E7E7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4166654" y="1521041"/>
              <a:ext cx="3849687" cy="3841750"/>
            </a:xfrm>
            <a:custGeom>
              <a:rect l="l" t="t" r="r" b="b"/>
              <a:pathLst>
                <a:path w="2425" h="2420">
                  <a:moveTo>
                    <a:pt x="849" y="2420"/>
                  </a:moveTo>
                  <a:lnTo>
                    <a:pt x="0" y="847"/>
                  </a:lnTo>
                  <a:lnTo>
                    <a:pt x="1576" y="0"/>
                  </a:lnTo>
                  <a:lnTo>
                    <a:pt x="2425" y="1573"/>
                  </a:lnTo>
                  <a:lnTo>
                    <a:pt x="849" y="2420"/>
                  </a:lnTo>
                  <a:close/>
                </a:path>
              </a:pathLst>
            </a:custGeom>
            <a:ln w="12668">
              <a:solidFill>
                <a:srgbClr val="E7E6E6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Freeform 61"/>
            <p:cNvSpPr/>
            <p:nvPr/>
          </p:nvSpPr>
          <p:spPr>
            <a:xfrm>
              <a:off x="4233329" y="1587716"/>
              <a:ext cx="3722687" cy="3716337"/>
            </a:xfrm>
            <a:custGeom>
              <a:rect l="l" t="t" r="r" b="b"/>
              <a:pathLst>
                <a:path w="2345" h="2341">
                  <a:moveTo>
                    <a:pt x="769" y="2341"/>
                  </a:moveTo>
                  <a:lnTo>
                    <a:pt x="0" y="768"/>
                  </a:lnTo>
                  <a:lnTo>
                    <a:pt x="1571" y="0"/>
                  </a:lnTo>
                  <a:lnTo>
                    <a:pt x="2345" y="1568"/>
                  </a:lnTo>
                  <a:lnTo>
                    <a:pt x="769" y="2341"/>
                  </a:lnTo>
                  <a:close/>
                </a:path>
              </a:pathLst>
            </a:custGeom>
            <a:ln w="12668">
              <a:solidFill>
                <a:srgbClr val="E6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301591" y="1655978"/>
              <a:ext cx="3587750" cy="3581400"/>
            </a:xfrm>
            <a:custGeom>
              <a:rect l="l" t="t" r="r" b="b"/>
              <a:pathLst>
                <a:path w="2260" h="2256">
                  <a:moveTo>
                    <a:pt x="695" y="2256"/>
                  </a:moveTo>
                  <a:lnTo>
                    <a:pt x="0" y="688"/>
                  </a:lnTo>
                  <a:lnTo>
                    <a:pt x="1565" y="0"/>
                  </a:lnTo>
                  <a:lnTo>
                    <a:pt x="2260" y="1562"/>
                  </a:lnTo>
                  <a:lnTo>
                    <a:pt x="695" y="2256"/>
                  </a:lnTo>
                  <a:close/>
                </a:path>
              </a:pathLst>
            </a:custGeom>
            <a:ln w="12668">
              <a:solidFill>
                <a:srgbClr val="E5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4360329" y="1714716"/>
              <a:ext cx="3462337" cy="3454400"/>
            </a:xfrm>
            <a:custGeom>
              <a:rect l="l" t="t" r="r" b="b"/>
              <a:pathLst>
                <a:path w="2181" h="2176">
                  <a:moveTo>
                    <a:pt x="621" y="2176"/>
                  </a:moveTo>
                  <a:lnTo>
                    <a:pt x="0" y="619"/>
                  </a:lnTo>
                  <a:lnTo>
                    <a:pt x="1565" y="0"/>
                  </a:lnTo>
                  <a:lnTo>
                    <a:pt x="2181" y="1562"/>
                  </a:lnTo>
                  <a:lnTo>
                    <a:pt x="621" y="2176"/>
                  </a:lnTo>
                  <a:close/>
                </a:path>
              </a:pathLst>
            </a:custGeom>
            <a:ln w="12668">
              <a:solidFill>
                <a:srgbClr val="E4E4E4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4427004" y="1781391"/>
              <a:ext cx="3335337" cy="3328987"/>
            </a:xfrm>
            <a:custGeom>
              <a:rect l="l" t="t" r="r" b="b"/>
              <a:pathLst>
                <a:path w="2101" h="2097">
                  <a:moveTo>
                    <a:pt x="541" y="2097"/>
                  </a:moveTo>
                  <a:lnTo>
                    <a:pt x="0" y="540"/>
                  </a:lnTo>
                  <a:lnTo>
                    <a:pt x="1560" y="0"/>
                  </a:lnTo>
                  <a:lnTo>
                    <a:pt x="2101" y="1557"/>
                  </a:lnTo>
                  <a:lnTo>
                    <a:pt x="541" y="2097"/>
                  </a:lnTo>
                  <a:close/>
                </a:path>
              </a:pathLst>
            </a:custGeom>
            <a:ln w="12668">
              <a:solidFill>
                <a:srgbClr val="E3E3E3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4495266" y="1849653"/>
              <a:ext cx="3200400" cy="3194050"/>
            </a:xfrm>
            <a:custGeom>
              <a:rect l="l" t="t" r="r" b="b"/>
              <a:pathLst>
                <a:path w="2015" h="2011">
                  <a:moveTo>
                    <a:pt x="461" y="2012"/>
                  </a:moveTo>
                  <a:lnTo>
                    <a:pt x="0" y="460"/>
                  </a:lnTo>
                  <a:lnTo>
                    <a:pt x="1554" y="0"/>
                  </a:lnTo>
                  <a:lnTo>
                    <a:pt x="2016" y="1551"/>
                  </a:lnTo>
                  <a:lnTo>
                    <a:pt x="461" y="2012"/>
                  </a:lnTo>
                  <a:close/>
                </a:path>
              </a:pathLst>
            </a:custGeom>
            <a:ln w="12668">
              <a:solidFill>
                <a:srgbClr val="E2E2E2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554004" y="1908391"/>
              <a:ext cx="3073400" cy="3068637"/>
            </a:xfrm>
            <a:custGeom>
              <a:rect l="l" t="t" r="r" b="b"/>
              <a:pathLst>
                <a:path w="1935" h="1933">
                  <a:moveTo>
                    <a:pt x="387" y="1933"/>
                  </a:moveTo>
                  <a:lnTo>
                    <a:pt x="0" y="386"/>
                  </a:lnTo>
                  <a:lnTo>
                    <a:pt x="1554" y="0"/>
                  </a:lnTo>
                  <a:lnTo>
                    <a:pt x="1936" y="1546"/>
                  </a:lnTo>
                  <a:lnTo>
                    <a:pt x="387" y="1933"/>
                  </a:lnTo>
                  <a:close/>
                </a:path>
              </a:pathLst>
            </a:custGeom>
            <a:ln w="12668">
              <a:solidFill>
                <a:srgbClr val="E1E1E1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Freeform 67"/>
            <p:cNvSpPr/>
            <p:nvPr/>
          </p:nvSpPr>
          <p:spPr>
            <a:xfrm>
              <a:off x="4620679" y="1975066"/>
              <a:ext cx="2947987" cy="2933700"/>
            </a:xfrm>
            <a:custGeom>
              <a:rect l="l" t="t" r="r" b="b"/>
              <a:pathLst>
                <a:path w="1857" h="1848">
                  <a:moveTo>
                    <a:pt x="308" y="1848"/>
                  </a:moveTo>
                  <a:lnTo>
                    <a:pt x="0" y="307"/>
                  </a:lnTo>
                  <a:lnTo>
                    <a:pt x="1544" y="0"/>
                  </a:lnTo>
                  <a:lnTo>
                    <a:pt x="1857" y="1541"/>
                  </a:lnTo>
                  <a:lnTo>
                    <a:pt x="308" y="1848"/>
                  </a:lnTo>
                  <a:close/>
                </a:path>
              </a:pathLst>
            </a:custGeom>
            <a:ln w="12668">
              <a:solidFill>
                <a:srgbClr val="E1E0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Freeform 68"/>
            <p:cNvSpPr/>
            <p:nvPr/>
          </p:nvSpPr>
          <p:spPr>
            <a:xfrm>
              <a:off x="4688941" y="2041741"/>
              <a:ext cx="2813050" cy="2808287"/>
            </a:xfrm>
            <a:custGeom>
              <a:rect l="l" t="t" r="r" b="b"/>
              <a:pathLst>
                <a:path w="1771" h="1769">
                  <a:moveTo>
                    <a:pt x="228" y="1769"/>
                  </a:moveTo>
                  <a:lnTo>
                    <a:pt x="0" y="228"/>
                  </a:lnTo>
                  <a:lnTo>
                    <a:pt x="1538" y="0"/>
                  </a:lnTo>
                  <a:lnTo>
                    <a:pt x="1772" y="1536"/>
                  </a:lnTo>
                  <a:lnTo>
                    <a:pt x="228" y="1769"/>
                  </a:lnTo>
                  <a:close/>
                </a:path>
              </a:pathLst>
            </a:custGeom>
            <a:ln w="12668">
              <a:solidFill>
                <a:srgbClr val="E0DF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4755616" y="2100478"/>
              <a:ext cx="2678113" cy="2682875"/>
            </a:xfrm>
            <a:custGeom>
              <a:rect l="l" t="t" r="r" b="b"/>
              <a:pathLst>
                <a:path w="1687" h="1690">
                  <a:moveTo>
                    <a:pt x="154" y="1690"/>
                  </a:moveTo>
                  <a:lnTo>
                    <a:pt x="0" y="154"/>
                  </a:lnTo>
                  <a:lnTo>
                    <a:pt x="1534" y="0"/>
                  </a:lnTo>
                  <a:lnTo>
                    <a:pt x="1687" y="1536"/>
                  </a:lnTo>
                  <a:lnTo>
                    <a:pt x="154" y="1690"/>
                  </a:lnTo>
                  <a:close/>
                </a:path>
              </a:pathLst>
            </a:custGeom>
            <a:ln w="12668">
              <a:solidFill>
                <a:srgbClr val="DFDFDF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54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241925" y="2259013"/>
            <a:ext cx="1933575" cy="1933575"/>
          </a:xfrm>
          <a:prstGeom prst="ellipse">
            <a:avLst/>
          </a:prstGeom>
          <a:solidFill>
            <a:schemeClr val="accent1">
              <a:alpha val="9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506694" y="1497044"/>
            <a:ext cx="2843213" cy="831818"/>
            <a:chOff x="2506694" y="1497044"/>
            <a:chExt cx="2843213" cy="831818"/>
          </a:xfrm>
        </p:grpSpPr>
        <p:sp>
          <p:nvSpPr>
            <p:cNvPr id="5" name="AutoShape 5"/>
            <p:cNvSpPr/>
            <p:nvPr/>
          </p:nvSpPr>
          <p:spPr>
            <a:xfrm>
              <a:off x="2506694" y="1497044"/>
              <a:ext cx="2843213" cy="831818"/>
            </a:xfrm>
            <a:prstGeom prst="rect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5941441" y="2961291"/>
            <a:ext cx="534543" cy="529019"/>
            <a:chOff x="5941441" y="2961291"/>
            <a:chExt cx="534543" cy="529019"/>
          </a:xfrm>
        </p:grpSpPr>
        <p:sp>
          <p:nvSpPr>
            <p:cNvPr id="7" name="Freeform 7"/>
            <p:cNvSpPr/>
            <p:nvPr/>
          </p:nvSpPr>
          <p:spPr>
            <a:xfrm>
              <a:off x="5941441" y="3257709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941441" y="2961291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运动疗法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49149" y="1107618"/>
            <a:ext cx="3394996" cy="490334"/>
            <a:chOff x="1449149" y="1107618"/>
            <a:chExt cx="3394996" cy="490334"/>
          </a:xfrm>
        </p:grpSpPr>
        <p:sp>
          <p:nvSpPr>
            <p:cNvPr id="32" name="TextBox 32"/>
            <p:cNvSpPr txBox="1"/>
            <p:nvPr/>
          </p:nvSpPr>
          <p:spPr>
            <a:xfrm>
              <a:off x="1449149" y="110761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关节活动度训练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680979" y="1460180"/>
            <a:ext cx="2931336" cy="1654845"/>
            <a:chOff x="1680979" y="1460180"/>
            <a:chExt cx="2931336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680979" y="146018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通过被动或主动运动的方式，增加关节的活动范围，改善关节僵硬。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49149" y="3556745"/>
            <a:ext cx="3394996" cy="490334"/>
            <a:chOff x="1449149" y="3556745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1449149" y="35567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步行和有氧运动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680979" y="3909306"/>
            <a:ext cx="2931336" cy="1654845"/>
            <a:chOff x="1680979" y="3909306"/>
            <a:chExt cx="2931336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680979" y="390930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通过步行、跑步、游泳等方式，提高心肺功能和耐力。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463317" y="1107618"/>
            <a:ext cx="3394996" cy="490334"/>
            <a:chOff x="7463317" y="1107618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463317" y="110761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肌力训练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695147" y="1460180"/>
            <a:ext cx="2931336" cy="1654845"/>
            <a:chOff x="7695147" y="1460180"/>
            <a:chExt cx="2931336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7695147" y="146018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通过抗阻运动和等张运动等方式，增强肌肉力量和耐力。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463317" y="3556745"/>
            <a:ext cx="3394996" cy="490334"/>
            <a:chOff x="7463317" y="3556745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463317" y="35567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平衡和协调训练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695147" y="3909306"/>
            <a:ext cx="2931336" cy="1654845"/>
            <a:chOff x="7695147" y="3909306"/>
            <a:chExt cx="2931336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695147" y="390930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通过平衡板、沙袋等工具，提高身体的平衡和协调性。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手部功能训练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日常生活能力训练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认知训练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社交技能训练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职业疗法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671" r="1667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4543" r="1454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3376" b="1337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通过手部精细动作训练、手部稳定性训练等方式，改善手部功能。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通过日常生活活动训练，提高患者的自理能力和生活质量。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通过认知训练，改善患者的注意力、记忆力、思维能力和执行能力。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通过社交技能训练，提高患者的社交能力和沟通技巧。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康复科特色治疗技术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https://d.book118.com/118121102143006024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2024-09-01T08:51:09.422</cp:lastPrinted>
  <dcterms:created xsi:type="dcterms:W3CDTF">2024-09-01T00:51:09Z</dcterms:created>
  <dcterms:modified xsi:type="dcterms:W3CDTF">2024-09-01T00:51:11Z</dcterms:modified>
</cp:coreProperties>
</file>