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759A97F-0A87-45CB-A186-6E66A8E9B4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5A7413-4675-4EFC-AC21-C574263100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D14F0D-9A8C-4A54-B1A5-89D04B9F13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DE3FE8-DF0F-4DAE-8EC2-65709AB78B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08DAAE-D4A1-4031-865E-C620E57355C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17C168-7331-41BE-9DAB-2F5B363F87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55234F4-2E6F-42DE-9072-97A9045CE1F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3B9D0F-7A52-4220-BCCF-16AC9E476D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B51739-D80F-48AF-BEF5-D8B8AA9B13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56C84E-EBFC-46F5-B1C1-D0017D351D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58E860-0A53-43E7-BA46-FA8751A876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5"/>
          <p:cNvSpPr/>
          <p:nvPr userDrawn="1"/>
        </p:nvSpPr>
        <p:spPr>
          <a:xfrm>
            <a:off x="0" y="1"/>
            <a:ext cx="12192000" cy="6857999"/>
          </a:xfrm>
          <a:prstGeom prst="rect">
            <a:avLst/>
          </a:prstGeom>
          <a:gradFill>
            <a:gsLst>
              <a:gs pos="10000">
                <a:schemeClr val="accent6"/>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文本占位符 17"/>
          <p:cNvSpPr>
            <a:spLocks noGrp="1"/>
          </p:cNvSpPr>
          <p:nvPr>
            <p:ph type="body" sz="quarter" idx="11"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
        <p:nvSpPr>
          <p:cNvPr id="5"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1"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lang="zh-CN" altLang="en-US"/>
              <a:t>2024/2/16</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lang="zh-CN" altLang="en-US"/>
              <a:t>2024/2/16</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7" name="矩形 1"/>
          <p:cNvSpPr/>
          <p:nvPr userDrawn="1"/>
        </p:nvSpPr>
        <p:spPr>
          <a:xfrm>
            <a:off x="0" y="1"/>
            <a:ext cx="12192000" cy="6857999"/>
          </a:xfrm>
          <a:prstGeom prst="rect">
            <a:avLst/>
          </a:prstGeom>
          <a:gradFill>
            <a:gsLst>
              <a:gs pos="10000">
                <a:schemeClr val="accent6"/>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lang="zh-CN" altLang="en-US"/>
              <a:t>2024/2/16</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lang="zh-CN" altLang="en-US"/>
              <a:t>2024/2/16</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29" name="图片 5"/>
          <p:cNvPicPr>
            <a:picLocks noChangeAspect="1"/>
          </p:cNvPicPr>
          <p:nvPr userDrawn="1"/>
        </p:nvPicPr>
        <p:blipFill>
          <a:blip r:embed="rId1"/>
          <a:stretch>
            <a:fillRect/>
          </a:stretch>
        </p:blipFill>
        <p:spPr>
          <a:xfrm>
            <a:off x="0" y="-1"/>
            <a:ext cx="12192000" cy="6858000"/>
          </a:xfrm>
          <a:prstGeom prst="rect">
            <a:avLst/>
          </a:prstGeom>
        </p:spPr>
      </p:pic>
      <p:sp>
        <p:nvSpPr>
          <p:cNvPr id="30" name="矩形 1"/>
          <p:cNvSpPr/>
          <p:nvPr userDrawn="1"/>
        </p:nvSpPr>
        <p:spPr>
          <a:xfrm>
            <a:off x="0" y="1"/>
            <a:ext cx="12192000" cy="6857999"/>
          </a:xfrm>
          <a:prstGeom prst="rect">
            <a:avLst/>
          </a:prstGeom>
          <a:gradFill>
            <a:gsLst>
              <a:gs pos="10000">
                <a:schemeClr val="accent6"/>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1">
          <p15:clr>
            <a:srgbClr val="FBAE40"/>
          </p15:clr>
        </p15:guide>
        <p15:guide id="4" pos="3840" userDrawn="1">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lang="zh-CN" altLang="en-US"/>
              <a:t>2024/2/16</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lang="zh-CN" altLang="en-US"/>
              <a:t>2024/2/16</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8122063041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财务分析研究报告\n## 1.财务分析概述及重要性\n### 1.1财务分析的定义与目的\n### 1.2财务分析的重要性及作用\n### 1.3财务分析的常用方法\n## 2.财务报表分析及技巧\n### 2.1资产负债表的分析方法及技巧\n### 2.2利润表的分析方法及技巧\n### 2.3现金流量表的分析方法及技巧\n## 3.财务比率分析及运用\n### 3.1财务比率分析的基本原理\n### 3.2主要财务比率的计算与解释\n### 3.3财务比率的运用及实例分析\n## 4.财务趋势分析及预测\n### 4.1财务趋势分析的基本方法\n### 4.2财务趋势预测的技巧及实例\n### 4.3财务风险预警及应对措施\n## 5.企业财务综合分析\n### 5.1企业综合财务分析的目的及方法\n### 5.2企业财务综合分析的实例\n### 5.3企业财务优化的策略建议\n&quot;,&quot;templateId&quot;:&quot;hw9irrrbyjd9jxkh8k6gtgupye&quot;}}"/>
        <p:cNvGrpSpPr/>
        <p:nvPr/>
      </p:nvGrpSpPr>
      <p:grpSpPr>
        <a:xfrm>
          <a:off x="0" y="0"/>
          <a:ext cx="0" cy="0"/>
        </a:xfrm>
      </p:grpSpPr>
      <p:sp>
        <p:nvSpPr>
          <p:cNvPr id="2" name="文本占位符 3"/>
          <p:cNvSpPr>
            <a:spLocks noGrp="1"/>
          </p:cNvSpPr>
          <p:nvPr>
            <p:ph type="body" sz="quarter" idx="11"/>
          </p:nvPr>
        </p:nvSpPr>
        <p:spPr>
          <a:xfrm>
            <a:off x="392698" y="4449955"/>
            <a:ext cx="4444422" cy="646331"/>
          </a:xfrm>
        </p:spPr>
        <p:txBody>
          <a:bodyPr/>
          <a:lstStyle/>
          <a:p>
            <a:r>
              <a:rPr lang="en-US"/>
              <a:t>  </a:t>
            </a:r>
            <a:endParaRPr lang="zh-CN" spc="0"/>
          </a:p>
        </p:txBody>
      </p:sp>
      <p:sp>
        <p:nvSpPr>
          <p:cNvPr id="3"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solidFill>
                  <a:schemeClr val="bg1"/>
                </a:solidFill>
                <a:effectLst/>
                <a:latin typeface="+mj-ea"/>
                <a:ea typeface="+mj-ea"/>
              </a:rPr>
              <a:t> </a:t>
            </a:r>
            <a:endParaRPr kumimoji="1" lang="en-US" altLang="zh-CN" spc="80">
              <a:solidFill>
                <a:schemeClr val="bg1"/>
              </a:solidFill>
              <a:latin typeface="+mj-ea"/>
              <a:ea typeface="+mj-ea"/>
            </a:endParaRPr>
          </a:p>
        </p:txBody>
      </p:sp>
      <p:sp>
        <p:nvSpPr>
          <p:cNvPr id="4" name="文本占位符 20"/>
          <p:cNvSpPr txBox="1"/>
          <p:nvPr/>
        </p:nvSpPr>
        <p:spPr>
          <a:xfrm>
            <a:off x="11614572" y="580667"/>
            <a:ext cx="184730"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bg1"/>
              </a:solidFill>
            </a:endParaRPr>
          </a:p>
        </p:txBody>
      </p:sp>
      <p:cxnSp>
        <p:nvCxnSpPr>
          <p:cNvPr id="5"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标题 1" descr="{&quot;isTemplate&quot;:true,&quot;type&quot;:&quot;title&quot;,&quot;canOmit&quot;:false,&quot;range&quot;:0}"/>
          <p:cNvSpPr>
            <a:spLocks noGrp="1"/>
          </p:cNvSpPr>
          <p:nvPr>
            <p:ph type="ctrTitle" idx="2147483647"/>
          </p:nvPr>
        </p:nvSpPr>
        <p:spPr>
          <a:xfrm>
            <a:off x="392698" y="5140683"/>
            <a:ext cx="11417300" cy="1301750"/>
          </a:xfrm>
        </p:spPr>
        <p:txBody>
          <a:bodyPr vert="horz" wrap="square" lIns="91440" tIns="45720" rIns="91440" bIns="45720" anchor="t">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pPr>
              <a:buNone/>
            </a:pPr>
            <a:r>
              <a:rPr lang="zh-CN"/>
              <a:t>财务分析研究报告</a:t>
            </a:r>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47" name="标题 1" descr="{&quot;isTemplate&quot;:true,&quot;type&quot;:&quot;title&quot;,&quot;canOmit&quot;:false,&quot;range&quot;:0}"/>
          <p:cNvSpPr txBox="1"/>
          <p:nvPr/>
        </p:nvSpPr>
        <p:spPr>
          <a:xfrm>
            <a:off x="392698" y="4923294"/>
            <a:ext cx="11373278"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财务分析概述及重要性</a:t>
            </a:r>
            <a:endParaRPr/>
          </a:p>
        </p:txBody>
      </p:sp>
      <p:sp>
        <p:nvSpPr>
          <p:cNvPr id="48"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68" name="组合 67"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69" name="组合 68"/>
            <p:cNvGrpSpPr/>
            <p:nvPr/>
          </p:nvGrpSpPr>
          <p:grpSpPr>
            <a:xfrm>
              <a:off x="685800" y="3146904"/>
              <a:ext cx="5760000" cy="3225487"/>
              <a:chOff x="685800" y="3146904"/>
              <a:chExt cx="5760000" cy="3225487"/>
            </a:xfrm>
          </p:grpSpPr>
          <p:sp>
            <p:nvSpPr>
              <p:cNvPr id="70"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财务分析是指对企业财务报表进行系统、全面的研究和评价</a:t>
                </a:r>
                <a:endParaRPr kumimoji="1" lang="en-US" altLang="zh-CN" sz="1800" b="1">
                  <a:solidFill>
                    <a:schemeClr val="bg1"/>
                  </a:solidFill>
                  <a:latin typeface="+mj-ea"/>
                  <a:ea typeface="+mj-ea"/>
                </a:endParaRPr>
              </a:p>
            </p:txBody>
          </p:sp>
          <p:sp>
            <p:nvSpPr>
              <p:cNvPr id="71"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财务报表主要包括资产负债表、利润表和现金流量表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通过财务分析，可以了解企业的</a:t>
                </a:r>
                <a:r>
                  <a:rPr lang="zh-CN" sz="1400" b="1">
                    <a:solidFill>
                      <a:schemeClr val="tx1">
                        <a:lumMod val="50000"/>
                        <a:lumOff val="50000"/>
                        <a:alpha val="100000"/>
                      </a:schemeClr>
                    </a:solidFill>
                    <a:latin typeface="微软雅黑"/>
                    <a:ea typeface="微软雅黑"/>
                  </a:rPr>
                  <a:t>财务状况</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经营成果</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现金流量</a:t>
                </a:r>
                <a:endParaRPr/>
              </a:p>
            </p:txBody>
          </p:sp>
        </p:grpSp>
        <p:grpSp>
          <p:nvGrpSpPr>
            <p:cNvPr id="72" name="组合 71"/>
            <p:cNvGrpSpPr/>
            <p:nvPr/>
          </p:nvGrpSpPr>
          <p:grpSpPr>
            <a:xfrm>
              <a:off x="6016236" y="3146904"/>
              <a:ext cx="5400000" cy="3225487"/>
              <a:chOff x="6016236" y="3146904"/>
              <a:chExt cx="5400000" cy="3225487"/>
            </a:xfrm>
          </p:grpSpPr>
          <p:sp>
            <p:nvSpPr>
              <p:cNvPr id="73"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财务分析的目的是为投资者、管理层和其他利益相关者提供决策依据</a:t>
                </a:r>
                <a:endParaRPr kumimoji="1" lang="en-US" altLang="zh-CN" sz="1800" b="1">
                  <a:solidFill>
                    <a:schemeClr val="bg1"/>
                  </a:solidFill>
                  <a:latin typeface="+mj-ea"/>
                  <a:ea typeface="+mj-ea"/>
                </a:endParaRPr>
              </a:p>
            </p:txBody>
          </p:sp>
          <p:sp>
            <p:nvSpPr>
              <p:cNvPr id="74"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投资者可以通过财务分析评估企业的</a:t>
                </a:r>
                <a:r>
                  <a:rPr lang="zh-CN" sz="1400" b="1">
                    <a:solidFill>
                      <a:schemeClr val="tx1">
                        <a:lumMod val="50000"/>
                        <a:lumOff val="50000"/>
                        <a:alpha val="100000"/>
                      </a:schemeClr>
                    </a:solidFill>
                    <a:latin typeface="微软雅黑"/>
                    <a:ea typeface="微软雅黑"/>
                  </a:rPr>
                  <a:t>盈利能力</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风险水平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管理层可以通过财务分析了解企业的</a:t>
                </a:r>
                <a:r>
                  <a:rPr lang="zh-CN" sz="1400" b="1">
                    <a:solidFill>
                      <a:schemeClr val="tx1">
                        <a:lumMod val="50000"/>
                        <a:lumOff val="50000"/>
                        <a:alpha val="100000"/>
                      </a:schemeClr>
                    </a:solidFill>
                    <a:latin typeface="微软雅黑"/>
                    <a:ea typeface="微软雅黑"/>
                  </a:rPr>
                  <a:t>经营状况</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财务绩效</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其他利益相关者可以通过财务分析了解企业的</a:t>
                </a:r>
                <a:r>
                  <a:rPr lang="zh-CN" sz="1400" b="1">
                    <a:solidFill>
                      <a:schemeClr val="tx1">
                        <a:lumMod val="50000"/>
                        <a:lumOff val="50000"/>
                        <a:alpha val="100000"/>
                      </a:schemeClr>
                    </a:solidFill>
                    <a:latin typeface="微软雅黑"/>
                    <a:ea typeface="微软雅黑"/>
                  </a:rPr>
                  <a:t>社会责任</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持续发展能力</a:t>
                </a:r>
                <a:endParaRPr/>
              </a:p>
            </p:txBody>
          </p:sp>
        </p:grpSp>
      </p:grpSp>
      <p:sp>
        <p:nvSpPr>
          <p:cNvPr id="75"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财务分析的定义与目的</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77" name="组合 76"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78" name="组合 77"/>
            <p:cNvGrpSpPr/>
            <p:nvPr/>
          </p:nvGrpSpPr>
          <p:grpSpPr>
            <a:xfrm>
              <a:off x="685800" y="3146904"/>
              <a:ext cx="5760000" cy="3225487"/>
              <a:chOff x="685800" y="3146904"/>
              <a:chExt cx="5760000" cy="3225487"/>
            </a:xfrm>
          </p:grpSpPr>
          <p:sp>
            <p:nvSpPr>
              <p:cNvPr id="79"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财务分析在企业管理中具有重要的地位和作用</a:t>
                </a:r>
                <a:endParaRPr kumimoji="1" lang="en-US" altLang="zh-CN" sz="1800" b="1">
                  <a:solidFill>
                    <a:schemeClr val="bg1"/>
                  </a:solidFill>
                  <a:latin typeface="+mj-ea"/>
                  <a:ea typeface="+mj-ea"/>
                </a:endParaRPr>
              </a:p>
            </p:txBody>
          </p:sp>
          <p:sp>
            <p:nvSpPr>
              <p:cNvPr id="80"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财务分析是企业经营决策的重要依据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财务分析有助于企业发现问题和潜力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财务分析有助于企业提高</a:t>
                </a:r>
                <a:r>
                  <a:rPr lang="zh-CN" sz="1400" b="1">
                    <a:solidFill>
                      <a:schemeClr val="tx1">
                        <a:lumMod val="50000"/>
                        <a:lumOff val="50000"/>
                        <a:alpha val="100000"/>
                      </a:schemeClr>
                    </a:solidFill>
                    <a:latin typeface="微软雅黑"/>
                    <a:ea typeface="微软雅黑"/>
                  </a:rPr>
                  <a:t>财务管理水平</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经营效益</a:t>
                </a:r>
                <a:endParaRPr/>
              </a:p>
            </p:txBody>
          </p:sp>
        </p:grpSp>
        <p:grpSp>
          <p:nvGrpSpPr>
            <p:cNvPr id="81" name="组合 80"/>
            <p:cNvGrpSpPr/>
            <p:nvPr/>
          </p:nvGrpSpPr>
          <p:grpSpPr>
            <a:xfrm>
              <a:off x="6016236" y="3146904"/>
              <a:ext cx="5400000" cy="3225487"/>
              <a:chOff x="6016236" y="3146904"/>
              <a:chExt cx="5400000" cy="3225487"/>
            </a:xfrm>
          </p:grpSpPr>
          <p:sp>
            <p:nvSpPr>
              <p:cNvPr id="82"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财务分析对企业投资者、债权人和政府部门具有重要意义</a:t>
                </a:r>
                <a:endParaRPr kumimoji="1" lang="en-US" altLang="zh-CN" sz="1800" b="1">
                  <a:solidFill>
                    <a:schemeClr val="bg1"/>
                  </a:solidFill>
                  <a:latin typeface="+mj-ea"/>
                  <a:ea typeface="+mj-ea"/>
                </a:endParaRPr>
              </a:p>
            </p:txBody>
          </p:sp>
          <p:sp>
            <p:nvSpPr>
              <p:cNvPr id="83"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投资者可以通过财务分析评估企业的</a:t>
                </a:r>
                <a:r>
                  <a:rPr lang="zh-CN" sz="1400" b="1">
                    <a:solidFill>
                      <a:schemeClr val="tx1">
                        <a:lumMod val="50000"/>
                        <a:lumOff val="50000"/>
                        <a:alpha val="100000"/>
                      </a:schemeClr>
                    </a:solidFill>
                    <a:latin typeface="微软雅黑"/>
                    <a:ea typeface="微软雅黑"/>
                  </a:rPr>
                  <a:t>投资价值</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债权人可以通过财务分析评估企业的</a:t>
                </a:r>
                <a:r>
                  <a:rPr lang="zh-CN" sz="1400" b="1">
                    <a:solidFill>
                      <a:schemeClr val="tx1">
                        <a:lumMod val="50000"/>
                        <a:lumOff val="50000"/>
                        <a:alpha val="100000"/>
                      </a:schemeClr>
                    </a:solidFill>
                    <a:latin typeface="微软雅黑"/>
                    <a:ea typeface="微软雅黑"/>
                  </a:rPr>
                  <a:t>偿债能力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政府部门可以通过财务分析监管企业的</a:t>
                </a:r>
                <a:r>
                  <a:rPr lang="zh-CN" sz="1400" b="1">
                    <a:solidFill>
                      <a:schemeClr val="tx1">
                        <a:lumMod val="50000"/>
                        <a:lumOff val="50000"/>
                        <a:alpha val="100000"/>
                      </a:schemeClr>
                    </a:solidFill>
                    <a:latin typeface="微软雅黑"/>
                    <a:ea typeface="微软雅黑"/>
                  </a:rPr>
                  <a:t>经营行为</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税收贡献</a:t>
                </a:r>
                <a:endParaRPr/>
              </a:p>
            </p:txBody>
          </p:sp>
        </p:grpSp>
      </p:grpSp>
      <p:sp>
        <p:nvSpPr>
          <p:cNvPr id="84"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财务分析的重要性及作用</a:t>
            </a:r>
            <a:endParaRPr lang="en-US" sz="28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86"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财务分析的常用方法</a:t>
            </a:r>
            <a:endParaRPr lang="en-US" sz="3600" b="1">
              <a:latin typeface="微软雅黑"/>
              <a:ea typeface="微软雅黑"/>
            </a:endParaRPr>
          </a:p>
        </p:txBody>
      </p:sp>
      <p:sp>
        <p:nvSpPr>
          <p:cNvPr id="87"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财务分析的常用方法主要包括</a:t>
            </a:r>
            <a:r>
              <a:rPr lang="zh-CN" sz="1400" b="1" spc="300">
                <a:solidFill>
                  <a:schemeClr val="tx1">
                    <a:lumMod val="50000"/>
                    <a:lumOff val="50000"/>
                    <a:alpha val="100000"/>
                  </a:schemeClr>
                </a:solidFill>
                <a:latin typeface="微软雅黑"/>
                <a:ea typeface="微软雅黑"/>
              </a:rPr>
              <a:t>比较分析法</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趋势分析法</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因素分析法</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比较分析法是通过对比企业不同时间、不同地点、不同规模的财务报表数据进行分析和评价</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趋势分析法是通过分析企业财务报表数据的历史变化趋势来预测未来发展趋势</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因素分析法是通过分析影响企业财务状况和经营成果的各种因素，找出问题的根源和提出改进措施</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财务分析还需要结合</a:t>
            </a:r>
            <a:r>
              <a:rPr lang="zh-CN" sz="1400" b="1" spc="300">
                <a:solidFill>
                  <a:schemeClr val="tx1">
                    <a:lumMod val="50000"/>
                    <a:lumOff val="50000"/>
                    <a:alpha val="100000"/>
                  </a:schemeClr>
                </a:solidFill>
                <a:latin typeface="微软雅黑"/>
                <a:ea typeface="微软雅黑"/>
              </a:rPr>
              <a:t>定量分析</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定性分析</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定量分析是通过收集和整理财务报表数据，运用数学和统计方法进行分析和评价</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定性分析是通过对企业内外部环境、市场竞争状况、行业趋势等因素的分析，了解企业的经营状况和财务绩效</a:t>
            </a:r>
            <a:endParaRPr/>
          </a:p>
        </p:txBody>
      </p:sp>
      <p:cxnSp>
        <p:nvCxnSpPr>
          <p:cNvPr id="88"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89"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91" name="标题 1" descr="{&quot;isTemplate&quot;:true,&quot;type&quot;:&quot;title&quot;,&quot;canOmit&quot;:false,&quot;range&quot;:0}"/>
          <p:cNvSpPr txBox="1"/>
          <p:nvPr/>
        </p:nvSpPr>
        <p:spPr>
          <a:xfrm>
            <a:off x="392698" y="4923294"/>
            <a:ext cx="11373278"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财务报表分析及技巧</a:t>
            </a:r>
            <a:endParaRPr/>
          </a:p>
        </p:txBody>
      </p:sp>
      <p:sp>
        <p:nvSpPr>
          <p:cNvPr id="92"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94" name="组合 93"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95" name="组合 94"/>
            <p:cNvGrpSpPr/>
            <p:nvPr/>
          </p:nvGrpSpPr>
          <p:grpSpPr>
            <a:xfrm>
              <a:off x="685800" y="3146904"/>
              <a:ext cx="5760000" cy="3225487"/>
              <a:chOff x="685800" y="3146904"/>
              <a:chExt cx="5760000" cy="3225487"/>
            </a:xfrm>
          </p:grpSpPr>
          <p:sp>
            <p:nvSpPr>
              <p:cNvPr id="96"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资产负债表的分析主要关注资产结构、负债结构和所有者权益</a:t>
                </a:r>
                <a:endParaRPr kumimoji="1" lang="en-US" altLang="zh-CN" sz="1800" b="1">
                  <a:solidFill>
                    <a:schemeClr val="bg1"/>
                  </a:solidFill>
                  <a:latin typeface="+mj-ea"/>
                  <a:ea typeface="+mj-ea"/>
                </a:endParaRPr>
              </a:p>
            </p:txBody>
          </p:sp>
          <p:sp>
            <p:nvSpPr>
              <p:cNvPr id="97"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资产结构分析主要包括流动资产、非流动资产的比例和构成</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负债结构分析主要包括流动负债、非流动负债的比例和构成</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所有者权益分析主要包括实收资本、资本公积、盈余公积、未分配利润等项目的金额和比例</a:t>
                </a:r>
                <a:endParaRPr/>
              </a:p>
            </p:txBody>
          </p:sp>
        </p:grpSp>
        <p:grpSp>
          <p:nvGrpSpPr>
            <p:cNvPr id="98" name="组合 97"/>
            <p:cNvGrpSpPr/>
            <p:nvPr/>
          </p:nvGrpSpPr>
          <p:grpSpPr>
            <a:xfrm>
              <a:off x="6016236" y="3146904"/>
              <a:ext cx="5400000" cy="3225487"/>
              <a:chOff x="6016236" y="3146904"/>
              <a:chExt cx="5400000" cy="3225487"/>
            </a:xfrm>
          </p:grpSpPr>
          <p:sp>
            <p:nvSpPr>
              <p:cNvPr id="99"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资产负债表的分析技巧包括横向分析和纵向分析</a:t>
                </a:r>
                <a:endParaRPr kumimoji="1" lang="en-US" altLang="zh-CN" sz="1800" b="1">
                  <a:solidFill>
                    <a:schemeClr val="bg1"/>
                  </a:solidFill>
                  <a:latin typeface="+mj-ea"/>
                  <a:ea typeface="+mj-ea"/>
                </a:endParaRPr>
              </a:p>
            </p:txBody>
          </p:sp>
          <p:sp>
            <p:nvSpPr>
              <p:cNvPr id="100"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横向分析是通过对比企业不同时间点的资产负债表数据，了解企业资产、负债和所有者权益的变化趋势</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纵向分析是通过对比企业资产负债表的不同项目，了解企业的财务状况和财务风险</a:t>
                </a:r>
                <a:endParaRPr/>
              </a:p>
            </p:txBody>
          </p:sp>
        </p:grpSp>
      </p:grpSp>
      <p:sp>
        <p:nvSpPr>
          <p:cNvPr id="101"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资产负债表的分析方法及技巧</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03"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04" name="Group 628"/>
            <p:cNvGrpSpPr/>
            <p:nvPr/>
          </p:nvGrpSpPr>
          <p:grpSpPr>
            <a:xfrm>
              <a:off x="1197254" y="3971227"/>
              <a:ext cx="11008530" cy="2106887"/>
              <a:chOff x="1197254" y="3971227"/>
              <a:chExt cx="11008530" cy="2106887"/>
            </a:xfrm>
          </p:grpSpPr>
          <p:sp>
            <p:nvSpPr>
              <p:cNvPr id="105"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6"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7"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08"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9"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利润表的分析主要关注收入结构、成本结构和利润水平</a:t>
                </a:r>
                <a:endParaRPr/>
              </a:p>
            </p:txBody>
          </p:sp>
          <p:sp>
            <p:nvSpPr>
              <p:cNvPr id="110"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收入结构分析主要包括营业收入、其他收入的比例和构成</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成本结构分析主要包括营业成本、期间费用的比例和构成</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利润水平分析主要包括毛利率、净利率、每股收益等指标</a:t>
                </a:r>
                <a:endParaRPr/>
              </a:p>
            </p:txBody>
          </p:sp>
        </p:grpSp>
        <p:grpSp>
          <p:nvGrpSpPr>
            <p:cNvPr id="111" name="Group 635"/>
            <p:cNvGrpSpPr/>
            <p:nvPr/>
          </p:nvGrpSpPr>
          <p:grpSpPr>
            <a:xfrm>
              <a:off x="3499345" y="1423099"/>
              <a:ext cx="11008530" cy="2005901"/>
              <a:chOff x="3499345" y="1423099"/>
              <a:chExt cx="11008530" cy="2005901"/>
            </a:xfrm>
          </p:grpSpPr>
          <p:sp>
            <p:nvSpPr>
              <p:cNvPr id="112"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利润表的分析技巧包括环比分析和同比分析</a:t>
                </a:r>
                <a:endParaRPr/>
              </a:p>
            </p:txBody>
          </p:sp>
          <p:sp>
            <p:nvSpPr>
              <p:cNvPr id="113"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环比分析是通过对比企业不同时间点的利润表数据，了解企业收入和利润的变化趋势</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同比分析是通过对比企业利润表的不同项目，了解企业的盈利能力和经营效益</a:t>
                </a:r>
                <a:endParaRPr/>
              </a:p>
            </p:txBody>
          </p:sp>
          <p:sp>
            <p:nvSpPr>
              <p:cNvPr id="114"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5"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6"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17"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1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利润表的分析方法及技巧</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20"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现金流量表的分析主要关注</a:t>
            </a:r>
            <a:r>
              <a:rPr lang="en-US" sz="1400" b="1" spc="300">
                <a:solidFill>
                  <a:srgbClr val="808080">
                    <a:alpha val="100000"/>
                  </a:srgbClr>
                </a:solidFill>
                <a:latin typeface="微软雅黑"/>
                <a:ea typeface="微软雅黑"/>
              </a:rPr>
              <a:t>现金流入</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现金流出</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净现金流量</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现金流入分析主要包括经营活动、投资活动和筹资活动的现金流入金额和比例</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现金流出分析主要包括经营活动、投资活动和筹资活动的现金流出金额和比例</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净现金流量分析主要包括现金流入与现金流出的差额，以及净现金流量的波动和趋势</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现金流量表的分析技巧包括</a:t>
            </a:r>
            <a:r>
              <a:rPr lang="en-US" sz="1400" b="1" spc="300">
                <a:solidFill>
                  <a:srgbClr val="808080">
                    <a:alpha val="100000"/>
                  </a:srgbClr>
                </a:solidFill>
                <a:latin typeface="微软雅黑"/>
                <a:ea typeface="微软雅黑"/>
              </a:rPr>
              <a:t>现金流量比率分析</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现金周期分析</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现金流量比率分析是通过计算现金流量比率，了解企业的现金流动性和偿债能力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现金周期分析是通过计算现金周期，了解企业的现金流动性和运营效率</a:t>
            </a:r>
            <a:endParaRPr/>
          </a:p>
        </p:txBody>
      </p:sp>
      <p:sp>
        <p:nvSpPr>
          <p:cNvPr id="12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现金流量表的分析方法及技巧</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373278"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财务比率分析及运用</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1" name="Tencent" descr="{&quot;isTemplate&quot;:true,&quot;type&quot;:&quot;title&quot;,&quot;canOmit&quot;:false,&quot;range&quot;:0}"/>
          <p:cNvSpPr txBox="1"/>
          <p:nvPr/>
        </p:nvSpPr>
        <p:spPr>
          <a:xfrm>
            <a:off x="571500" y="961186"/>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财务比率分析的基本原理</a:t>
            </a:r>
            <a:endParaRPr lang="en-US" sz="3600" b="1">
              <a:latin typeface="微软雅黑"/>
              <a:ea typeface="微软雅黑"/>
            </a:endParaRPr>
          </a:p>
        </p:txBody>
      </p:sp>
      <p:sp>
        <p:nvSpPr>
          <p:cNvPr id="12" name="Tencent" descr="{&quot;isTemplate&quot;:true,&quot;type&quot;:&quot;content&quot;,&quot;canOmit&quot;:true,&quot;range&quot;:0}"/>
          <p:cNvSpPr txBox="1"/>
          <p:nvPr/>
        </p:nvSpPr>
        <p:spPr>
          <a:xfrm>
            <a:off x="4936236" y="954024"/>
            <a:ext cx="6480000" cy="214268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财务比率分析是通过计算企业财务报表中的</a:t>
            </a:r>
            <a:r>
              <a:rPr lang="zh-CN" sz="1400" b="1" spc="300">
                <a:solidFill>
                  <a:schemeClr val="tx1">
                    <a:lumMod val="50000"/>
                    <a:lumOff val="50000"/>
                    <a:alpha val="100000"/>
                  </a:schemeClr>
                </a:solidFill>
                <a:latin typeface="微软雅黑"/>
                <a:ea typeface="微软雅黑"/>
              </a:rPr>
              <a:t>比率</a:t>
            </a:r>
            <a:r>
              <a:rPr lang="zh-CN" sz="1400" spc="300">
                <a:solidFill>
                  <a:schemeClr val="tx1">
                    <a:lumMod val="50000"/>
                    <a:lumOff val="50000"/>
                    <a:alpha val="100000"/>
                  </a:schemeClr>
                </a:solidFill>
                <a:latin typeface="微软雅黑"/>
                <a:ea typeface="微软雅黑"/>
              </a:rPr>
              <a:t>，来评估企业的财务状况和经营成果</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财务比率分析主要包括</a:t>
            </a:r>
            <a:r>
              <a:rPr lang="zh-CN" sz="1400" b="1" spc="300">
                <a:solidFill>
                  <a:schemeClr val="tx1">
                    <a:lumMod val="50000"/>
                    <a:lumOff val="50000"/>
                    <a:alpha val="100000"/>
                  </a:schemeClr>
                </a:solidFill>
                <a:latin typeface="微软雅黑"/>
                <a:ea typeface="微软雅黑"/>
              </a:rPr>
              <a:t>流动性比率</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偿债能力比率</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盈利能力比率</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运营效率比率</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通过财务比率分析，可以了解企业的</a:t>
            </a:r>
            <a:r>
              <a:rPr lang="zh-CN" sz="1400" b="1" spc="300">
                <a:solidFill>
                  <a:schemeClr val="tx1">
                    <a:lumMod val="50000"/>
                    <a:lumOff val="50000"/>
                    <a:alpha val="100000"/>
                  </a:schemeClr>
                </a:solidFill>
                <a:latin typeface="微软雅黑"/>
                <a:ea typeface="微软雅黑"/>
              </a:rPr>
              <a:t>短期偿债能力</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长期偿债能力</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盈利能力</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运营效率</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财务比率分析的基本原理是根据企业的财务报表数据，计算出各种比率，然后通过与行业标准和竞争对手的比较，评估企业的财务状况和经营成果</a:t>
            </a:r>
            <a:endParaRPr/>
          </a:p>
        </p:txBody>
      </p:sp>
      <p:cxnSp>
        <p:nvCxnSpPr>
          <p:cNvPr id="13" name="直线连接符 1"/>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图片 6" descr="{&quot;isTemplate&quot;:true,&quot;type&quot;:&quot;image&quot;,&quot;canOmit&quot;:false,&quot;range&quot;:0}"/>
          <p:cNvPicPr>
            <a:picLocks noChangeAspect="1"/>
          </p:cNvPicPr>
          <p:nvPr/>
        </p:nvPicPr>
        <p:blipFill>
          <a:blip r:embed="rId2"/>
          <a:srcRect t="25000" b="25000"/>
          <a:stretch>
            <a:fillRect/>
          </a:stretch>
        </p:blipFill>
        <p:spPr>
          <a:xfrm>
            <a:off x="0" y="3429000"/>
            <a:ext cx="12192000" cy="342900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https://d.book118.com/118122063041006040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purple">
      <a:dk1>
        <a:srgbClr val="000000"/>
      </a:dk1>
      <a:lt1>
        <a:srgbClr val="FFFFFF"/>
      </a:lt1>
      <a:dk2>
        <a:srgbClr val="291540"/>
      </a:dk2>
      <a:lt2>
        <a:srgbClr val="FFE2FA"/>
      </a:lt2>
      <a:accent1>
        <a:srgbClr val="DD5CBF"/>
      </a:accent1>
      <a:accent2>
        <a:srgbClr val="F595DA"/>
      </a:accent2>
      <a:accent3>
        <a:srgbClr val="92317B"/>
      </a:accent3>
      <a:accent4>
        <a:srgbClr val="BA71F0"/>
      </a:accent4>
      <a:accent5>
        <a:srgbClr val="9135CE"/>
      </a:accent5>
      <a:accent6>
        <a:srgbClr val="5A107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财务分析研究报告</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2024-09-18T14:22:22.920</cp:lastPrinted>
  <dcterms:created xsi:type="dcterms:W3CDTF">2024-09-18T06:22:22Z</dcterms:created>
  <dcterms:modified xsi:type="dcterms:W3CDTF">2024-09-18T06:22:24Z</dcterms:modified>
</cp:coreProperties>
</file>