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base"/>
            <a:fld id="{D2A48B96-639E-45A3-A0BA-2464DFDB1FAA}" type="datetimeFigureOut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2052" name="幻灯片图像占位符 3"/>
          <p:cNvSpPr>
            <a:spLocks noGrp="1" noRot="1" noChangeAspect="1"/>
          </p:cNvSpPr>
          <p:nvPr>
            <p:ph type="sldImg" idx="6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2053" name="备注占位符 4"/>
          <p:cNvSpPr>
            <a:spLocks noGrp="1"/>
          </p:cNvSpPr>
          <p:nvPr>
            <p:ph type="body" sz="quarter" idx="7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0"/>
            <a:r>
              <a:rPr lang="zh-CN" altLang="en-US"/>
              <a:t>第二级</a:t>
            </a:r>
            <a:endParaRPr lang="zh-CN" altLang="en-US"/>
          </a:p>
          <a:p>
            <a:pPr lvl="2" indent="0"/>
            <a:r>
              <a:rPr lang="zh-CN" altLang="en-US"/>
              <a:t>第三级</a:t>
            </a:r>
            <a:endParaRPr lang="zh-CN" altLang="en-US"/>
          </a:p>
          <a:p>
            <a:pPr lvl="3" indent="0"/>
            <a:r>
              <a:rPr lang="zh-CN" altLang="en-US"/>
              <a:t>第四级</a:t>
            </a:r>
            <a:endParaRPr lang="zh-CN" altLang="en-US"/>
          </a:p>
          <a:p>
            <a:pPr lvl="4" indent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base"/>
            <a:fld id="{A6837353-30EB-4A48-80EB-173D804AEFBD}" type="slidenum">
              <a:rPr lang="zh-CN" altLang="en-US" strike="noStrike" noProof="1" smtClean="0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4098" name="文本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 anchorCtr="0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65388-2D87-4BF5-9F24-95E42289C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B98FC-76DE-418B-B9C9-4EA73DBD8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8CE08-E5A7-46AF-8469-6400657F8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3358F-044D-41C0-BB36-56FFB52A1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5F0ADD-940F-410D-8D95-277ECE1C0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B9EC4-0B17-4C9F-9A2F-FD8D1E245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D0F385-CBFA-4377-B58F-229D7E3E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A307D-F735-42E4-A8BA-F10BFC469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40390-E7C6-41EB-BBBC-D65C480F0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D19BB-5581-474A-BF31-FE78AD4FE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7383C-1380-486D-8E77-932B4D5F0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 indent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 indent="-34290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1029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03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4400" b="0" i="0" u="none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Font typeface="Arial" pitchFamily="34" charset="0"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0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221360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3" name="标题 1"/>
          <p:cNvSpPr>
            <a:spLocks noGrp="1"/>
          </p:cNvSpPr>
          <p:nvPr>
            <p:ph type="ctrTitle" idx="4294967295"/>
          </p:nvPr>
        </p:nvSpPr>
        <p:spPr>
          <a:xfrm>
            <a:off x="673100" y="1236663"/>
            <a:ext cx="8197850" cy="1595437"/>
          </a:xfrm>
        </p:spPr>
        <p:txBody>
          <a:bodyPr vert="horz" wrap="square" anchor="ctr" anchorCtr="0"/>
          <a:lstStyle>
            <a:lvl1pPr lvl="0">
              <a:buClrTx/>
              <a:buSzTx/>
              <a:buFont typeface="Arial" pitchFamily="34" charset="0"/>
              <a:defRPr/>
            </a:lvl1pPr>
          </a:lstStyle>
          <a:p>
            <a:pPr lvl="0" indent="0" eaLnBrk="1" hangingPunct="1"/>
            <a:r>
              <a:rPr lang="zh-CN" altLang="en-US" sz="3200" b="1"/>
              <a:t>护理技术操作并发症的预防与处理</a:t>
            </a:r>
            <a:endParaRPr lang="zh-CN" altLang="en-US" sz="3200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667385"/>
            <a:ext cx="8229600" cy="750570"/>
          </a:xfrm>
        </p:spPr>
        <p:txBody>
          <a:bodyPr/>
          <a:lstStyle/>
          <a:p>
            <a:r>
              <a:rPr lang="zh-CN" altLang="zh-CN"/>
              <a:t>目录</a:t>
            </a:r>
            <a:endParaRPr lang="zh-CN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20980" y="1700530"/>
            <a:ext cx="8536305" cy="4576445"/>
          </a:xfrm>
        </p:spPr>
        <p:txBody>
          <a:bodyPr/>
          <a:lstStyle/>
          <a:p>
            <a:pPr marL="0" indent="0">
              <a:spcBef>
                <a:spcPct val="0"/>
              </a:spcBef>
              <a:buNone/>
            </a:pPr>
            <a:r>
              <a:rPr lang="zh-CN" altLang="zh-CN" sz="2400" b="1">
                <a:sym typeface="+mn-ea"/>
              </a:rPr>
              <a:t>（十）氧气吸入技术操作并发症的预防与处理规范</a:t>
            </a:r>
            <a:endParaRPr lang="zh-CN" altLang="zh-CN" sz="24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400" b="1">
                <a:sym typeface="+mn-ea"/>
              </a:rPr>
              <a:t>（十一）雾化吸入法</a:t>
            </a:r>
            <a:r>
              <a:rPr altLang="zh-CN" sz="2400" b="1">
                <a:sym typeface="+mn-ea"/>
              </a:rPr>
              <a:t>技术操作并发症的预防与处理规范</a:t>
            </a:r>
            <a:r>
              <a:rPr lang="en-US" altLang="zh-CN" sz="2400" b="1">
                <a:sym typeface="+mn-ea"/>
              </a:rPr>
              <a:t>           </a:t>
            </a:r>
            <a:endParaRPr lang="en-US" altLang="zh-CN" sz="24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400" b="1">
                <a:sym typeface="+mn-ea"/>
              </a:rPr>
              <a:t>（十二）吸痰</a:t>
            </a:r>
            <a:r>
              <a:rPr altLang="zh-CN" sz="2400" b="1">
                <a:sym typeface="+mn-ea"/>
              </a:rPr>
              <a:t>技术操作并发症的预防与处理规范</a:t>
            </a:r>
            <a:r>
              <a:rPr lang="en-US" altLang="zh-CN" sz="2400" b="1">
                <a:sym typeface="+mn-ea"/>
              </a:rPr>
              <a:t>                                     </a:t>
            </a:r>
            <a:br>
              <a:rPr lang="zh-CN" altLang="zh-CN" sz="2400" b="1">
                <a:sym typeface="+mn-ea"/>
              </a:rPr>
            </a:br>
            <a:r>
              <a:rPr lang="zh-CN" altLang="zh-CN" sz="2400" b="1">
                <a:sym typeface="+mn-ea"/>
              </a:rPr>
              <a:t>（十三）</a:t>
            </a:r>
            <a:r>
              <a:rPr altLang="zh-CN" sz="2400" b="1">
                <a:sym typeface="+mn-ea"/>
              </a:rPr>
              <a:t>灌肠技术操作并发症的预防与处理规范</a:t>
            </a:r>
            <a:endParaRPr altLang="zh-CN" sz="24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sz="2400" b="1">
                <a:sym typeface="+mn-ea"/>
              </a:rPr>
              <a:t>（十四）导尿技术操作并发症的预防与处理规范</a:t>
            </a:r>
            <a:endParaRPr lang="zh-CN" sz="24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sz="2400" b="1">
                <a:sym typeface="+mn-ea"/>
              </a:rPr>
              <a:t>（十五）胃肠减压技术操作并发症的预防与处理规范</a:t>
            </a:r>
            <a:endParaRPr lang="zh-CN" sz="24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sz="2400" b="1">
                <a:sym typeface="+mn-ea"/>
              </a:rPr>
              <a:t>（十六）约束带使用并发症的预防与处理规范</a:t>
            </a:r>
            <a:br>
              <a:rPr lang="zh-CN" altLang="en-US" sz="2400" b="1">
                <a:latin typeface="Arial" pitchFamily="34" charset="0"/>
                <a:ea typeface="宋体" panose="02010600030101010101" pitchFamily="2" charset="-122"/>
                <a:sym typeface="+mn-ea"/>
              </a:rPr>
            </a:br>
            <a:r>
              <a:rPr lang="zh-CN" altLang="zh-CN" sz="2400" b="1">
                <a:sym typeface="+mn-ea"/>
              </a:rPr>
              <a:t>（十七）</a:t>
            </a:r>
            <a:r>
              <a:rPr altLang="zh-CN" sz="2400" b="1">
                <a:sym typeface="+mn-ea"/>
              </a:rPr>
              <a:t>微量泵操作并发症的预防与处理规范</a:t>
            </a:r>
            <a:br>
              <a:rPr lang="zh-CN" altLang="en-US" sz="2400" b="1">
                <a:latin typeface="Arial" pitchFamily="34" charset="0"/>
                <a:ea typeface="宋体" panose="02010600030101010101" pitchFamily="2" charset="-122"/>
                <a:sym typeface="+mn-ea"/>
              </a:rPr>
            </a:br>
            <a:r>
              <a:rPr lang="zh-CN" altLang="zh-CN" sz="2400" b="1">
                <a:sym typeface="+mn-ea"/>
              </a:rPr>
              <a:t>（十八）</a:t>
            </a:r>
            <a:r>
              <a:rPr lang="zh-CN" altLang="en-US" sz="2400" b="1">
                <a:sym typeface="+mn-ea"/>
              </a:rPr>
              <a:t>心电监护仪使用操作并发症的预防与处理规范</a:t>
            </a:r>
            <a:br>
              <a:rPr lang="zh-CN" altLang="en-US" sz="2400" b="1">
                <a:sym typeface="+mn-ea"/>
              </a:rPr>
            </a:br>
            <a:r>
              <a:rPr lang="en-US" altLang="zh-CN" sz="2400" b="1">
                <a:sym typeface="+mn-ea"/>
              </a:rPr>
              <a:t>  (</a:t>
            </a:r>
            <a:r>
              <a:rPr lang="zh-CN" sz="2400" b="1">
                <a:sym typeface="+mn-ea"/>
              </a:rPr>
              <a:t>十九）膀胱冲洗操作并发症的预防与处理规范</a:t>
            </a:r>
            <a:br>
              <a:rPr lang="zh-CN" altLang="en-US" sz="2400" b="1">
                <a:sym typeface="+mn-ea"/>
              </a:rPr>
            </a:br>
            <a:br>
              <a:rPr lang="zh-CN" altLang="en-US" sz="2400" b="1">
                <a:sym typeface="+mn-ea"/>
              </a:rPr>
            </a:b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标题 1"/>
          <p:cNvSpPr>
            <a:spLocks noGrp="1"/>
          </p:cNvSpPr>
          <p:nvPr>
            <p:ph type="ctrTitle"/>
          </p:nvPr>
        </p:nvSpPr>
        <p:spPr>
          <a:xfrm>
            <a:off x="471488" y="309563"/>
            <a:ext cx="8228012" cy="5549900"/>
          </a:xfrm>
        </p:spPr>
        <p:txBody>
          <a:bodyPr anchor="b" anchorCtr="0"/>
          <a:lstStyle/>
          <a:p>
            <a:pPr algn="ctr" defTabSz="914400">
              <a:buClrTx/>
              <a:buSzTx/>
              <a:buFont typeface="Arial" pitchFamily="34" charset="0"/>
              <a:buNone/>
            </a:pPr>
            <a:br>
              <a:rPr lang="en-US" altLang="zh-CN" sz="3200" kern="1200" baseline="0">
                <a:latin typeface="+mj-lt"/>
                <a:ea typeface="+mj-ea"/>
                <a:cs typeface="+mj-cs"/>
              </a:rPr>
            </a:br>
            <a:r>
              <a:rPr lang="zh-CN" altLang="en-US" sz="2800" b="1" kern="1200" baseline="0">
                <a:latin typeface="+mj-lt"/>
                <a:ea typeface="+mj-ea"/>
                <a:cs typeface="+mj-cs"/>
              </a:rPr>
              <a:t>（十）</a:t>
            </a:r>
            <a:br>
              <a:rPr lang="zh-CN" altLang="en-US" sz="2800" kern="1200" baseline="0">
                <a:latin typeface="+mj-lt"/>
                <a:ea typeface="+mj-ea"/>
                <a:cs typeface="+mj-cs"/>
              </a:rPr>
            </a:br>
            <a:r>
              <a:rPr lang="zh-CN" altLang="zh-CN" sz="2800" b="1">
                <a:sym typeface="+mn-ea"/>
              </a:rPr>
              <a:t>氧气吸入技术操作并发症的预防与处理规范</a:t>
            </a:r>
            <a:br>
              <a:rPr lang="zh-CN" altLang="zh-CN" sz="2800" b="1">
                <a:sym typeface="+mn-ea"/>
              </a:rPr>
            </a:br>
            <a:br>
              <a:rPr lang="zh-CN" altLang="zh-CN" sz="3200" b="1" kern="1200" baseline="0">
                <a:latin typeface="+mj-lt"/>
                <a:ea typeface="+mj-ea"/>
                <a:cs typeface="+mj-cs"/>
              </a:rPr>
            </a:br>
            <a:br>
              <a:rPr lang="zh-CN" altLang="zh-CN" sz="3200" b="1" kern="1200" baseline="0">
                <a:latin typeface="+mj-lt"/>
                <a:ea typeface="+mj-ea"/>
                <a:cs typeface="+mj-cs"/>
              </a:rPr>
            </a:br>
            <a:br>
              <a:rPr lang="zh-CN" altLang="zh-CN" sz="3200" b="1" kern="1200" baseline="0">
                <a:latin typeface="+mj-lt"/>
                <a:ea typeface="+mj-ea"/>
                <a:cs typeface="+mj-cs"/>
              </a:rPr>
            </a:br>
            <a:br>
              <a:rPr lang="zh-CN" altLang="zh-CN" sz="3200" b="1" kern="1200" baseline="0">
                <a:latin typeface="+mj-lt"/>
                <a:ea typeface="+mj-ea"/>
                <a:cs typeface="+mj-cs"/>
              </a:rPr>
            </a:br>
            <a:br>
              <a:rPr lang="zh-CN" altLang="zh-CN" sz="3200" b="1" kern="1200" baseline="0">
                <a:latin typeface="+mj-lt"/>
                <a:ea typeface="+mj-ea"/>
                <a:cs typeface="+mj-cs"/>
              </a:rPr>
            </a:br>
            <a:endParaRPr lang="zh-CN" altLang="zh-CN" sz="3200" b="1" kern="1200" baseline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45440" y="774700"/>
            <a:ext cx="8476615" cy="5378450"/>
          </a:xfrm>
        </p:spPr>
        <p:txBody>
          <a:bodyPr/>
          <a:lstStyle/>
          <a:p>
            <a:pPr marL="457200" indent="-457200" fontAlgn="base">
              <a:buNone/>
            </a:pPr>
            <a:r>
              <a:rPr lang="zh-CN" altLang="zh-CN" sz="2400" b="1" strike="noStrike" noProof="1">
                <a:solidFill>
                  <a:srgbClr val="FF0000"/>
                </a:solidFill>
                <a:sym typeface="+mn-ea"/>
              </a:rPr>
              <a:t>一、无效吸氧</a:t>
            </a:r>
            <a:endParaRPr sz="2000" strike="noStrike" noProof="1">
              <a:solidFill>
                <a:schemeClr val="tx1"/>
              </a:solidFill>
              <a:latin typeface="+mn-ea"/>
              <a:sym typeface="+mn-ea"/>
            </a:endParaRPr>
          </a:p>
          <a:p>
            <a:pPr marL="457200" indent="-457200" fontAlgn="base">
              <a:buNone/>
            </a:pPr>
            <a:r>
              <a:rPr lang="zh-CN" altLang="zh-CN" sz="2000" b="1" strike="noStrike" noProof="1">
                <a:sym typeface="+mn-ea"/>
              </a:rPr>
              <a:t>【预防措施】</a:t>
            </a:r>
            <a:endParaRPr lang="zh-CN" altLang="zh-CN" sz="2000" b="1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1、氧气装置完好、管道连接无漏气。</a:t>
            </a:r>
            <a:endParaRPr lang="zh-CN" altLang="zh-CN" sz="2000" strike="noStrike" noProof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2、吸氧管通畅，妥善固定，避免脱落、移位。</a:t>
            </a:r>
            <a:endParaRPr lang="zh-CN" altLang="zh-CN" sz="2000" strike="noStrike" noProof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3、遵医嘱调节氧流量，加强巡视，观察用氧效果。</a:t>
            </a:r>
            <a:endParaRPr lang="zh-CN" altLang="zh-CN" sz="2000" strike="noStrike" noProof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4、及时清除呼吸道分泌物，保持呼吸道通畅，避免分泌结痂堵塞吸氧管。</a:t>
            </a:r>
            <a:endParaRPr lang="zh-CN" altLang="zh-CN" sz="2000" strike="noStrike" noProof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b="1">
                <a:sym typeface="+mn-ea"/>
              </a:rPr>
              <a:t>【处理措施】</a:t>
            </a:r>
            <a:endParaRPr lang="zh-CN" altLang="zh-CN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一旦发现无效吸氧，立即查明原因，采取相应处理措施，尽快恢复有效氧气供给。</a:t>
            </a:r>
            <a:endParaRPr lang="zh-CN" altLang="zh-CN" sz="2000" strike="noStrike" noProof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b="1">
                <a:sym typeface="+mn-ea"/>
              </a:rPr>
              <a:t>【处理流程】</a:t>
            </a:r>
            <a:endParaRPr lang="zh-CN" altLang="zh-CN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立即查明原因→采取相应处理→恢复有效氧气供给→观察病情</a:t>
            </a:r>
            <a:endParaRPr lang="zh-CN" altLang="zh-CN" sz="2000" strike="noStrike" noProof="1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34010" y="739775"/>
            <a:ext cx="8476615" cy="5378450"/>
          </a:xfrm>
        </p:spPr>
        <p:txBody>
          <a:bodyPr/>
          <a:lstStyle/>
          <a:p>
            <a:pPr marL="457200" indent="-457200" fontAlgn="base">
              <a:buNone/>
            </a:pPr>
            <a:r>
              <a:rPr lang="zh-CN" altLang="zh-CN" sz="2400" b="1" strike="noStrike" noProof="1">
                <a:solidFill>
                  <a:srgbClr val="FF0000"/>
                </a:solidFill>
                <a:sym typeface="+mn-ea"/>
              </a:rPr>
              <a:t>二、气道黏膜干燥</a:t>
            </a:r>
            <a:endParaRPr sz="2000" strike="noStrike" noProof="1">
              <a:solidFill>
                <a:schemeClr val="tx1"/>
              </a:solidFill>
              <a:latin typeface="+mn-ea"/>
              <a:sym typeface="+mn-ea"/>
            </a:endParaRPr>
          </a:p>
          <a:p>
            <a:pPr marL="457200" indent="-457200" fontAlgn="base">
              <a:buNone/>
            </a:pPr>
            <a:r>
              <a:rPr lang="zh-CN" altLang="zh-CN" sz="2000" b="1" strike="noStrike" noProof="1">
                <a:sym typeface="+mn-ea"/>
              </a:rPr>
              <a:t>【预防措施】</a:t>
            </a:r>
            <a:endParaRPr lang="zh-CN" altLang="zh-CN" sz="2000" b="1" strike="noStrike" noProof="1"/>
          </a:p>
          <a:p>
            <a:pPr marL="0" indent="0" algn="l">
              <a:spcBef>
                <a:spcPct val="0"/>
              </a:spcBef>
              <a:buClrTx/>
              <a:buSzTx/>
              <a:buNone/>
            </a:pPr>
            <a:r>
              <a:rPr lang="zh-CN" altLang="zh-CN" sz="2000" strike="noStrike" noProof="1">
                <a:sym typeface="+mn-ea"/>
              </a:rPr>
              <a:t>1、及时补充湿化瓶内的湿化液，遵医嘱调节氧流量。</a:t>
            </a:r>
            <a:endParaRPr lang="zh-CN" altLang="zh-CN" sz="2000" strike="noStrike" noProof="1">
              <a:sym typeface="+mn-ea"/>
            </a:endParaRPr>
          </a:p>
          <a:p>
            <a:pPr marL="0" indent="0" algn="l">
              <a:spcBef>
                <a:spcPct val="0"/>
              </a:spcBef>
              <a:buClrTx/>
              <a:buSzTx/>
              <a:buNone/>
            </a:pPr>
            <a:r>
              <a:rPr lang="zh-CN" altLang="zh-CN" sz="2000" strike="noStrike" noProof="1">
                <a:sym typeface="+mn-ea"/>
              </a:rPr>
              <a:t>2、张口呼吸的患者指导鼻腔呼吸，或用湿纱布覆盖口腔。</a:t>
            </a:r>
            <a:endParaRPr lang="zh-CN" altLang="zh-CN" sz="2000" strike="noStrike" noProof="1">
              <a:sym typeface="+mn-ea"/>
            </a:endParaRPr>
          </a:p>
          <a:p>
            <a:pPr marL="0" indent="0" algn="l">
              <a:spcBef>
                <a:spcPct val="0"/>
              </a:spcBef>
              <a:buClrTx/>
              <a:buSzTx/>
              <a:buNone/>
            </a:pPr>
            <a:r>
              <a:rPr lang="zh-CN" altLang="zh-CN" sz="2000" strike="noStrike" noProof="1">
                <a:sym typeface="+mn-ea"/>
              </a:rPr>
              <a:t>3、停氧时应带氧拔管，以免关错开关，大量氧气突然冲入呼吸道而损失组织。</a:t>
            </a:r>
            <a:endParaRPr lang="zh-CN" altLang="zh-CN" sz="2000" strike="noStrike" noProof="1">
              <a:sym typeface="+mn-ea"/>
            </a:endParaRPr>
          </a:p>
          <a:p>
            <a:pPr marL="0" indent="0" algn="l">
              <a:spcBef>
                <a:spcPct val="0"/>
              </a:spcBef>
              <a:buClrTx/>
              <a:buSzTx/>
              <a:buNone/>
            </a:pPr>
            <a:r>
              <a:rPr lang="zh-CN" altLang="zh-CN" sz="2000" b="1">
                <a:sym typeface="+mn-ea"/>
              </a:rPr>
              <a:t>【处理措施】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>
                <a:sym typeface="+mn-ea"/>
              </a:rPr>
              <a:t>对于气道粘膜干燥者，可给予生理盐水湿化气道、雾化吸入等方法缓解粘膜干燥。</a:t>
            </a:r>
            <a:endParaRPr lang="zh-CN" altLang="zh-CN" sz="2000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b="1">
                <a:sym typeface="+mn-ea"/>
              </a:rPr>
              <a:t>【处理流程】</a:t>
            </a:r>
            <a:endParaRPr lang="zh-CN" altLang="zh-CN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>
                <a:sym typeface="+mn-ea"/>
              </a:rPr>
              <a:t>患者出现气道粘膜干燥症状→生理盐水湿化气道、雾化吸入等→观察病情</a:t>
            </a:r>
            <a:endParaRPr lang="zh-CN" altLang="zh-CN" sz="2000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1" name="标题 1"/>
          <p:cNvSpPr>
            <a:spLocks noGrp="1"/>
          </p:cNvSpPr>
          <p:nvPr>
            <p:ph type="ctrTitle"/>
          </p:nvPr>
        </p:nvSpPr>
        <p:spPr>
          <a:xfrm>
            <a:off x="471488" y="309563"/>
            <a:ext cx="8228012" cy="5549900"/>
          </a:xfrm>
        </p:spPr>
        <p:txBody>
          <a:bodyPr anchor="b" anchorCtr="0"/>
          <a:lstStyle/>
          <a:p>
            <a:pPr algn="ctr" defTabSz="914400">
              <a:buClrTx/>
              <a:buSzTx/>
              <a:buFont typeface="Arial" pitchFamily="34" charset="0"/>
              <a:buNone/>
            </a:pPr>
            <a:r>
              <a:rPr lang="zh-CN" altLang="en-US" sz="2800" kern="1200" baseline="0">
                <a:latin typeface="+mj-lt"/>
                <a:ea typeface="+mj-ea"/>
                <a:cs typeface="+mj-cs"/>
              </a:rPr>
              <a:t>（十一）</a:t>
            </a:r>
            <a:br>
              <a:rPr lang="zh-CN" altLang="en-US" sz="2800" kern="1200" baseline="0">
                <a:latin typeface="+mj-lt"/>
                <a:ea typeface="+mj-ea"/>
                <a:cs typeface="+mj-cs"/>
              </a:rPr>
            </a:br>
            <a:br>
              <a:rPr lang="zh-CN" altLang="en-US" sz="2800" kern="1200" baseline="0">
                <a:latin typeface="+mj-lt"/>
                <a:ea typeface="+mj-ea"/>
                <a:cs typeface="+mj-cs"/>
              </a:rPr>
            </a:br>
            <a:r>
              <a:rPr lang="zh-CN" altLang="en-US" sz="2800" b="1">
                <a:sym typeface="+mn-ea"/>
              </a:rPr>
              <a:t>雾化吸入法</a:t>
            </a:r>
            <a:r>
              <a:rPr altLang="zh-CN" sz="2800" b="1">
                <a:sym typeface="+mn-ea"/>
              </a:rPr>
              <a:t>技术操作并发症的预防与处理规范</a:t>
            </a:r>
            <a:r>
              <a:rPr lang="en-US" altLang="zh-CN" sz="2800" b="1">
                <a:sym typeface="+mn-ea"/>
              </a:rPr>
              <a:t>   </a:t>
            </a:r>
            <a:br>
              <a:rPr lang="zh-CN" altLang="zh-CN" sz="3200" b="1" kern="1200" baseline="0">
                <a:latin typeface="+mj-lt"/>
                <a:ea typeface="+mj-ea"/>
                <a:cs typeface="+mj-cs"/>
              </a:rPr>
            </a:br>
            <a:br>
              <a:rPr lang="zh-CN" altLang="zh-CN" sz="3200" b="1" kern="1200" baseline="0">
                <a:latin typeface="+mj-lt"/>
                <a:ea typeface="+mj-ea"/>
                <a:cs typeface="+mj-cs"/>
              </a:rPr>
            </a:br>
            <a:br>
              <a:rPr lang="zh-CN" altLang="zh-CN" sz="3200" b="1" kern="1200" baseline="0">
                <a:latin typeface="+mj-lt"/>
                <a:ea typeface="+mj-ea"/>
                <a:cs typeface="+mj-cs"/>
              </a:rPr>
            </a:br>
            <a:br>
              <a:rPr lang="zh-CN" altLang="zh-CN" sz="3200" b="1" kern="1200" baseline="0">
                <a:latin typeface="+mj-lt"/>
                <a:ea typeface="+mj-ea"/>
                <a:cs typeface="+mj-cs"/>
              </a:rPr>
            </a:br>
            <a:endParaRPr lang="zh-CN" altLang="zh-CN" sz="3200" b="1" kern="1200" baseline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34010" y="890905"/>
            <a:ext cx="8476615" cy="5378450"/>
          </a:xfrm>
        </p:spPr>
        <p:txBody>
          <a:bodyPr/>
          <a:lstStyle/>
          <a:p>
            <a:pPr marL="457200" indent="-457200" fontAlgn="base">
              <a:buNone/>
            </a:pPr>
            <a:r>
              <a:rPr lang="zh-CN" altLang="zh-CN" sz="2400" b="1" strike="noStrike" noProof="1">
                <a:solidFill>
                  <a:srgbClr val="FF0000"/>
                </a:solidFill>
                <a:sym typeface="+mn-ea"/>
              </a:rPr>
              <a:t>一、呼吸困难</a:t>
            </a:r>
            <a:endParaRPr lang="zh-CN" altLang="zh-CN" sz="2000" strike="noStrike" noProof="1">
              <a:solidFill>
                <a:schemeClr val="tx1"/>
              </a:solidFill>
              <a:latin typeface="+mn-ea"/>
              <a:sym typeface="+mn-ea"/>
            </a:endParaRPr>
          </a:p>
          <a:p>
            <a:pPr marL="457200" indent="-457200" fontAlgn="base">
              <a:buNone/>
            </a:pPr>
            <a:r>
              <a:rPr lang="zh-CN" altLang="zh-CN" sz="2000" b="1" strike="noStrike" noProof="1">
                <a:sym typeface="+mn-ea"/>
              </a:rPr>
              <a:t>【预防措施】</a:t>
            </a:r>
            <a:endParaRPr lang="zh-CN" altLang="zh-CN" sz="2000" b="1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1、及时清除呼吸道分泌物，保持呼吸道通畅。</a:t>
            </a:r>
            <a:endParaRPr lang="zh-CN" altLang="zh-CN" sz="2000" strike="noStrike" noProof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2、根据病情调节雾化吸入的时间，持续吸氧，防止血氧分压降低。</a:t>
            </a:r>
            <a:endParaRPr lang="zh-CN" altLang="zh-CN" sz="2000" strike="noStrike" noProof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3、雾化前告知配合方法，选择合适的体位，一般取半坐卧位，以增加肺活量，雾化后及时协助患者拍背、鼓励其咳嗽。</a:t>
            </a:r>
            <a:endParaRPr lang="zh-CN" altLang="zh-CN" sz="2000" strike="noStrike" noProof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4、选择合适的雾化吸入方式，严重阻塞性肺气肿、哮喘持续状态的患者做雾化吸入时应严格控制雾化量和时间。</a:t>
            </a:r>
            <a:endParaRPr lang="zh-CN" altLang="zh-CN" sz="2000" strike="noStrike" noProof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b="1" strike="noStrike" noProof="1">
                <a:sym typeface="+mn-ea"/>
              </a:rPr>
              <a:t>【处理措施】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停止雾化吸入，取半坐卧位或坐位，协助拍背、鼓励患者咳嗽排痰，清理呼吸道分泌物，遵医嘱给氧。</a:t>
            </a:r>
            <a:endParaRPr lang="zh-CN" altLang="zh-CN" sz="2000" strike="noStrike" noProof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b="1">
                <a:sym typeface="+mn-ea"/>
              </a:rPr>
              <a:t>【处理流程】</a:t>
            </a:r>
            <a:endParaRPr lang="zh-CN" altLang="zh-CN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>
                <a:sym typeface="+mn-ea"/>
              </a:rPr>
              <a:t>暂停雾化吸入→取半坐卧位或坐位→拍背、鼓励患者咳嗽排痰→清理呼吸道分泌物→报告医生→吸氧→观察病情并记录</a:t>
            </a:r>
            <a:endParaRPr lang="zh-CN" altLang="zh-CN" sz="2000" strike="noStrike" noProof="1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717550" y="805180"/>
            <a:ext cx="7500620" cy="5229860"/>
          </a:xfrm>
        </p:spPr>
        <p:txBody>
          <a:bodyPr/>
          <a:lstStyle/>
          <a:p>
            <a:pPr algn="l" fontAlgn="base">
              <a:buNone/>
            </a:pPr>
            <a:r>
              <a:rPr sz="2400" b="1" strike="noStrike" noProof="1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</a:t>
            </a:r>
            <a:r>
              <a:rPr lang="zh-CN" sz="2400" b="1" strike="noStrike" noProof="1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感染</a:t>
            </a:r>
            <a:endParaRPr lang="zh-CN" sz="2400" b="1" strike="noStrike" noProof="1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  <a:p>
            <a:pPr algn="l" fontAlgn="base">
              <a:buNone/>
            </a:pPr>
            <a:r>
              <a:rPr sz="2000" b="1" strike="noStrike" noProof="1">
                <a:latin typeface="+mn-ea"/>
                <a:cs typeface="+mn-ea"/>
                <a:sym typeface="+mn-ea"/>
              </a:rPr>
              <a:t>【预防措施】</a:t>
            </a:r>
            <a:endParaRPr sz="2000" strike="noStrike" noProof="1">
              <a:latin typeface="+mn-ea"/>
              <a:cs typeface="+mn-ea"/>
            </a:endParaRPr>
          </a:p>
          <a:p>
            <a:pPr algn="l">
              <a:spcBef>
                <a:spcPct val="0"/>
              </a:spcBef>
              <a:buNone/>
            </a:pPr>
            <a:r>
              <a:rPr sz="2000" strike="noStrike" noProof="1">
                <a:latin typeface="+mn-ea"/>
                <a:cs typeface="+mn-ea"/>
                <a:sym typeface="+mn-ea"/>
              </a:rPr>
              <a:t>1、雾化器专人专用，用后做好卫生处置，洗净、晾干。</a:t>
            </a:r>
            <a:endParaRPr sz="2000" strike="noStrike" noProof="1">
              <a:latin typeface="+mn-ea"/>
              <a:cs typeface="+mn-ea"/>
              <a:sym typeface="+mn-ea"/>
            </a:endParaRPr>
          </a:p>
          <a:p>
            <a:pPr algn="l">
              <a:spcBef>
                <a:spcPct val="0"/>
              </a:spcBef>
              <a:buNone/>
            </a:pPr>
            <a:r>
              <a:rPr sz="2000" strike="noStrike" noProof="1">
                <a:latin typeface="+mn-ea"/>
                <a:cs typeface="+mn-ea"/>
                <a:sym typeface="+mn-ea"/>
              </a:rPr>
              <a:t>2、雾化后指导患者漱口，清洁面部。</a:t>
            </a:r>
            <a:endParaRPr sz="2000" strike="noStrike" noProof="1">
              <a:latin typeface="+mn-ea"/>
              <a:cs typeface="+mn-ea"/>
              <a:sym typeface="+mn-ea"/>
            </a:endParaRPr>
          </a:p>
          <a:p>
            <a:pPr algn="l">
              <a:spcBef>
                <a:spcPct val="0"/>
              </a:spcBef>
              <a:buNone/>
            </a:pPr>
            <a:r>
              <a:rPr sz="2000" strike="noStrike" noProof="1">
                <a:latin typeface="+mn-ea"/>
                <a:cs typeface="+mn-ea"/>
                <a:sym typeface="+mn-ea"/>
              </a:rPr>
              <a:t>3、加强营养，增强患者免疫力。</a:t>
            </a:r>
            <a:endParaRPr sz="2000" strike="noStrike" noProof="1">
              <a:latin typeface="+mn-ea"/>
              <a:cs typeface="+mn-ea"/>
              <a:sym typeface="+mn-ea"/>
            </a:endParaRPr>
          </a:p>
          <a:p>
            <a:pPr algn="l">
              <a:spcBef>
                <a:spcPct val="0"/>
              </a:spcBef>
              <a:buNone/>
            </a:pPr>
            <a:r>
              <a:rPr sz="2000" b="1">
                <a:latin typeface="+mn-ea"/>
                <a:cs typeface="+mn-ea"/>
                <a:sym typeface="+mn-ea"/>
              </a:rPr>
              <a:t>【处理措施】</a:t>
            </a:r>
            <a:endParaRPr sz="2000" strike="noStrike" noProof="1">
              <a:latin typeface="+mn-ea"/>
              <a:cs typeface="+mn-ea"/>
            </a:endParaRPr>
          </a:p>
          <a:p>
            <a:pPr algn="l">
              <a:spcBef>
                <a:spcPct val="0"/>
              </a:spcBef>
              <a:buNone/>
            </a:pPr>
            <a:r>
              <a:rPr sz="2000" strike="noStrike" noProof="1">
                <a:latin typeface="+mn-ea"/>
                <a:cs typeface="+mn-ea"/>
                <a:sym typeface="+mn-ea"/>
              </a:rPr>
              <a:t>口腔真菌感染可遵医嘱给予2%～4%碳酸氢钠溶液漱口后用2.5%制霉菌素涂于患处，每日3～4次；或用复方硼砂液含漱等。</a:t>
            </a:r>
            <a:endParaRPr sz="2000" strike="noStrike" noProof="1">
              <a:latin typeface="+mn-ea"/>
              <a:cs typeface="+mn-ea"/>
              <a:sym typeface="+mn-ea"/>
            </a:endParaRPr>
          </a:p>
          <a:p>
            <a:pPr algn="l">
              <a:spcBef>
                <a:spcPct val="0"/>
              </a:spcBef>
              <a:buNone/>
            </a:pPr>
            <a:r>
              <a:rPr lang="zh-CN" altLang="zh-CN" sz="2000" b="1">
                <a:sym typeface="+mn-ea"/>
              </a:rPr>
              <a:t>【处理流程】</a:t>
            </a:r>
            <a:endParaRPr lang="zh-CN" altLang="zh-CN" sz="2000" b="1">
              <a:sym typeface="+mn-ea"/>
            </a:endParaRPr>
          </a:p>
          <a:p>
            <a:pPr algn="l">
              <a:spcBef>
                <a:spcPct val="0"/>
              </a:spcBef>
              <a:buNone/>
            </a:pPr>
            <a:r>
              <a:rPr sz="2000" strike="noStrike" noProof="1">
                <a:latin typeface="+mn-ea"/>
                <a:cs typeface="+mn-ea"/>
                <a:sym typeface="+mn-ea"/>
              </a:rPr>
              <a:t>出现感染→报告医生→遵医嘱采取相应措施→及时查找感染原因，采取防范措施→观察病情并记录</a:t>
            </a:r>
            <a:endParaRPr sz="2000" strike="noStrike" noProof="1"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文本占位符 11265"/>
          <p:cNvSpPr>
            <a:spLocks noGrp="1"/>
          </p:cNvSpPr>
          <p:nvPr>
            <p:ph idx="1"/>
          </p:nvPr>
        </p:nvSpPr>
        <p:spPr>
          <a:xfrm>
            <a:off x="346710" y="1978025"/>
            <a:ext cx="8291513" cy="2232025"/>
          </a:xfrm>
        </p:spPr>
        <p:txBody>
          <a:bodyPr anchor="t" anchorCtr="0"/>
          <a:lstStyle/>
          <a:p>
            <a:pPr algn="ctr">
              <a:buNone/>
            </a:pPr>
            <a:r>
              <a:rPr lang="zh-CN" altLang="en-US" sz="2800"/>
              <a:t>（十二）</a:t>
            </a:r>
            <a:r>
              <a:rPr lang="en-US" altLang="zh-CN" sz="2800"/>
              <a:t> </a:t>
            </a:r>
            <a:endParaRPr lang="en-US" altLang="zh-CN" sz="2800"/>
          </a:p>
          <a:p>
            <a:pPr algn="ctr">
              <a:buNone/>
            </a:pPr>
            <a:r>
              <a:rPr lang="zh-CN" sz="2800" b="1">
                <a:sym typeface="+mn-ea"/>
              </a:rPr>
              <a:t>吸痰</a:t>
            </a:r>
            <a:r>
              <a:rPr altLang="zh-CN" sz="2800" b="1">
                <a:sym typeface="+mn-ea"/>
              </a:rPr>
              <a:t>技术操作并发症的预防与处理规范</a:t>
            </a:r>
            <a:endParaRPr lang="zh-CN" altLang="zh-CN" sz="2800" b="1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文本占位符 4097"/>
          <p:cNvSpPr>
            <a:spLocks noGrp="1"/>
          </p:cNvSpPr>
          <p:nvPr>
            <p:ph idx="1"/>
          </p:nvPr>
        </p:nvSpPr>
        <p:spPr>
          <a:xfrm>
            <a:off x="455295" y="849630"/>
            <a:ext cx="8232775" cy="5567680"/>
          </a:xfrm>
        </p:spPr>
        <p:txBody>
          <a:bodyPr anchor="t"/>
          <a:lstStyle/>
          <a:p>
            <a:pPr marL="457200" indent="-457200" fontAlgn="base">
              <a:buNone/>
            </a:pPr>
            <a:r>
              <a:rPr lang="zh-CN" altLang="zh-CN" sz="2400" b="1" strike="noStrike" noProof="1">
                <a:solidFill>
                  <a:srgbClr val="FF0000"/>
                </a:solidFill>
              </a:rPr>
              <a:t>一、低氧血症</a:t>
            </a:r>
            <a:endParaRPr lang="zh-CN" altLang="zh-CN" sz="2000" strike="noStrike" noProof="1"/>
          </a:p>
          <a:p>
            <a:pPr marL="457200" indent="-457200" fontAlgn="base">
              <a:buNone/>
            </a:pPr>
            <a:r>
              <a:rPr lang="zh-CN" altLang="zh-CN" sz="2000" b="1" strike="noStrike" noProof="1"/>
              <a:t>【预防措施】</a:t>
            </a:r>
            <a:endParaRPr lang="zh-CN" altLang="zh-CN" sz="2000" b="1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altLang="zh-CN" sz="2000" strike="noStrike" noProof="1"/>
              <a:t>1、选择合适型号的吸痰管，根据病人病情按需吸痰。</a:t>
            </a:r>
            <a:endParaRPr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altLang="zh-CN" sz="2000" strike="noStrike" noProof="1"/>
              <a:t>2、吸痰管插入深度及吸痰时间要适宜，每次吸痰时间&lt;15秒；两次间隔应至少3～5分钟，让患者有适当的时间通气和氧合。</a:t>
            </a:r>
            <a:endParaRPr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altLang="zh-CN" sz="2000" strike="noStrike" noProof="1"/>
              <a:t>4、吸痰时如患者出现咳嗽，应暂停操作，待咳嗽结束后再继续吸痰。</a:t>
            </a:r>
            <a:endParaRPr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altLang="zh-CN" sz="2000" strike="noStrike" noProof="1"/>
              <a:t>4、使用呼吸机或吸氧的患者，不宜脱离呼吸机或拔氧管时间过长，吸痰前、后应根据病情吸入纯氧或高流量氧。</a:t>
            </a:r>
            <a:endParaRPr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altLang="zh-CN" sz="2000" strike="noStrike" noProof="1"/>
              <a:t>5、吸痰过程中密切观察患者面色、呼吸、心率、心律、血氧饱和度的变化。</a:t>
            </a:r>
            <a:endParaRPr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b="1">
                <a:sym typeface="+mn-ea"/>
              </a:rPr>
              <a:t>【处理措施】</a:t>
            </a:r>
            <a:endParaRPr lang="zh-CN" altLang="zh-CN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altLang="zh-CN" sz="2000" strike="noStrike" noProof="1"/>
              <a:t>1、发生低氧血症者，立即给予高流量吸氧或给予面罩加压吸氧。</a:t>
            </a:r>
            <a:endParaRPr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altLang="zh-CN" sz="2000" strike="noStrike" noProof="1"/>
              <a:t>2、遵医嘱给予氨茶碱、地塞米松等药物，必要时进行机械通气治疗。</a:t>
            </a:r>
            <a:endParaRPr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b="1">
                <a:sym typeface="+mn-ea"/>
              </a:rPr>
              <a:t>【处理流程】</a:t>
            </a:r>
            <a:endParaRPr altLang="zh-CN" sz="2000" strike="noStrike" noProof="1"/>
          </a:p>
          <a:p>
            <a:pPr marL="457200" indent="-457200" fontAlgn="base">
              <a:buNone/>
            </a:pPr>
            <a:r>
              <a:rPr lang="zh-CN" altLang="zh-CN" sz="2000" strike="noStrike" noProof="1"/>
              <a:t>出现低氧血症→立即停止吸痰→高流量或面罩加压吸氧→报告医生→遵医</a:t>
            </a:r>
            <a:endParaRPr lang="zh-CN" altLang="zh-CN" sz="2000" strike="noStrike" noProof="1"/>
          </a:p>
          <a:p>
            <a:pPr marL="457200" indent="-457200" fontAlgn="base">
              <a:buNone/>
            </a:pPr>
            <a:r>
              <a:rPr lang="zh-CN" altLang="zh-CN" sz="2000" strike="noStrike" noProof="1"/>
              <a:t>嘱给药等处理→观察病情并记录</a:t>
            </a:r>
            <a:endParaRPr lang="zh-CN" altLang="zh-CN" sz="2000" strike="noStrike" noProof="1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5" name="文本占位符 4097"/>
          <p:cNvSpPr>
            <a:spLocks noGrp="1"/>
          </p:cNvSpPr>
          <p:nvPr>
            <p:ph idx="1"/>
          </p:nvPr>
        </p:nvSpPr>
        <p:spPr>
          <a:xfrm>
            <a:off x="455295" y="862965"/>
            <a:ext cx="8232775" cy="5567680"/>
          </a:xfrm>
        </p:spPr>
        <p:txBody>
          <a:bodyPr anchor="t"/>
          <a:lstStyle/>
          <a:p>
            <a:pPr marL="457200" indent="-457200" fontAlgn="base">
              <a:buNone/>
            </a:pPr>
            <a:r>
              <a:rPr lang="zh-CN" altLang="zh-CN" sz="2400" b="1" strike="noStrike" noProof="1">
                <a:solidFill>
                  <a:srgbClr val="FF0000"/>
                </a:solidFill>
              </a:rPr>
              <a:t>二、呼吸道黏膜损伤</a:t>
            </a:r>
            <a:endParaRPr lang="zh-CN" altLang="zh-CN" sz="2000" b="1" strike="noStrike" noProof="1">
              <a:solidFill>
                <a:srgbClr val="FF0000"/>
              </a:solidFill>
            </a:endParaRPr>
          </a:p>
          <a:p>
            <a:pPr marL="457200" indent="-457200" fontAlgn="base">
              <a:buNone/>
            </a:pPr>
            <a:r>
              <a:rPr lang="zh-CN" altLang="zh-CN" sz="2000" b="1" strike="noStrike" noProof="1"/>
              <a:t>【预防措施】</a:t>
            </a:r>
            <a:endParaRPr lang="zh-CN" altLang="zh-CN" sz="2000" b="1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1、选用质地柔软、型号适当的吸痰管。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2、插入长度适宜，操作动作轻柔；正压插管；严禁上下提拉抽吸，每次吸痰时间不宜超过15秒。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3、根据患者病情及痰液粘稠度调节负压，对于烦躁不安、不合作的患者，吸痰前遵医嘱给镇静剂。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b="1" strike="noStrike" noProof="1"/>
              <a:t>【处理措施】</a:t>
            </a:r>
            <a:endParaRPr lang="zh-CN" altLang="zh-CN" sz="2000" b="1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1、鼻腔黏膜损伤，可外涂抗生素软膏。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2、口腔粘膜糜烂、渗血等，可用复方氯已定含漱液或硼砂漱口液漱口等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3、气道黏膜损伤，用生理盐水加庆大霉素等抗生素行超声雾化吸入。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b="1">
                <a:sym typeface="+mn-ea"/>
              </a:rPr>
              <a:t>【处理流程】</a:t>
            </a:r>
            <a:endParaRPr lang="zh-CN" altLang="zh-CN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立即停止吸痰→报告医生→评估伤情→遵医嘱处理→观察并记录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endParaRPr lang="zh-CN" altLang="zh-CN" sz="2000" strike="noStrike" noProof="1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3" name="文本占位符 9217"/>
          <p:cNvSpPr>
            <a:spLocks noGrp="1"/>
          </p:cNvSpPr>
          <p:nvPr>
            <p:ph idx="1"/>
          </p:nvPr>
        </p:nvSpPr>
        <p:spPr>
          <a:xfrm>
            <a:off x="467360" y="936625"/>
            <a:ext cx="8089900" cy="5700395"/>
          </a:xfrm>
        </p:spPr>
        <p:txBody>
          <a:bodyPr anchor="t"/>
          <a:lstStyle/>
          <a:p>
            <a:pPr marL="457200" indent="-457200" fontAlgn="base">
              <a:buNone/>
            </a:pPr>
            <a:r>
              <a:rPr lang="en-US" altLang="zh-CN" sz="2800" b="1" strike="noStrike" noProof="1">
                <a:solidFill>
                  <a:srgbClr val="FF0000"/>
                </a:solidFill>
              </a:rPr>
              <a:t> </a:t>
            </a:r>
            <a:r>
              <a:rPr lang="zh-CN" altLang="en-US" sz="2400" b="1" strike="noStrike" noProof="1">
                <a:solidFill>
                  <a:srgbClr val="FF0000"/>
                </a:solidFill>
              </a:rPr>
              <a:t>三</a:t>
            </a:r>
            <a:r>
              <a:rPr lang="en-US" altLang="zh-CN" sz="2400" b="1" strike="noStrike" noProof="1">
                <a:solidFill>
                  <a:srgbClr val="FF0000"/>
                </a:solidFill>
              </a:rPr>
              <a:t>、</a:t>
            </a:r>
            <a:r>
              <a:rPr lang="zh-CN" altLang="en-US" sz="2400" b="1" strike="noStrike" noProof="1">
                <a:solidFill>
                  <a:srgbClr val="FF0000"/>
                </a:solidFill>
              </a:rPr>
              <a:t>感染</a:t>
            </a:r>
            <a:endParaRPr lang="zh-CN" altLang="zh-CN" sz="2000" strike="noStrike" noProof="1"/>
          </a:p>
          <a:p>
            <a:pPr marL="457200" indent="-457200" fontAlgn="base">
              <a:buNone/>
            </a:pPr>
            <a:r>
              <a:rPr lang="zh-CN" altLang="zh-CN" sz="2000" b="1" strike="noStrike" noProof="1">
                <a:latin typeface="宋体" panose="02010600030101010101" pitchFamily="2" charset="-122"/>
              </a:rPr>
              <a:t>【预防措施】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1、吸痰时严格遵守无菌操作。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2、经口或鼻腔吸痰时，要更换吸痰管，不能混用。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3、加强口腔护理，避免呼吸道粘膜损伤。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4、痰液粘稠者，可遵医嘱行雾化吸入稀释痰液，以易于排痰或吸痰。</a:t>
            </a:r>
            <a:r>
              <a:rPr lang="zh-CN" altLang="zh-CN" sz="2000" b="1">
                <a:sym typeface="+mn-ea"/>
              </a:rPr>
              <a:t>【处理措施】</a:t>
            </a:r>
            <a:endParaRPr lang="zh-CN" altLang="zh-CN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1、发生肺部感染时，遵医嘱采集痰培养或血培养标本，使用抗菌药物。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2、适当的含漱液进行口腔护理。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b="1">
                <a:sym typeface="+mn-ea"/>
              </a:rPr>
              <a:t>【处理流程】</a:t>
            </a:r>
            <a:endParaRPr lang="zh-CN" altLang="zh-CN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strike="noStrike" noProof="1"/>
              <a:t>出现感染症状→报告医生→遵医嘱采取相应措施→观察病情并记录</a:t>
            </a:r>
            <a:endParaRPr lang="zh-CN" altLang="zh-CN" sz="2000" strike="noStrike" noProof="1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文本占位符 14340"/>
          <p:cNvSpPr>
            <a:spLocks noGrp="1"/>
          </p:cNvSpPr>
          <p:nvPr>
            <p:ph idx="1"/>
          </p:nvPr>
        </p:nvSpPr>
        <p:spPr>
          <a:xfrm>
            <a:off x="457200" y="1127125"/>
            <a:ext cx="8229600" cy="4999038"/>
          </a:xfrm>
        </p:spPr>
        <p:txBody>
          <a:bodyPr vert="horz" wrap="square" lIns="91440" tIns="45720" rIns="91440" bIns="45720" anchor="t" anchorCtr="0"/>
          <a:lstStyle/>
          <a:p>
            <a:pPr>
              <a:lnSpc>
                <a:spcPct val="90000"/>
              </a:lnSpc>
              <a:buNone/>
            </a:pPr>
            <a:endParaRPr lang="zh-CN" altLang="zh-CN" sz="2000"/>
          </a:p>
          <a:p>
            <a:pPr>
              <a:lnSpc>
                <a:spcPct val="90000"/>
              </a:lnSpc>
              <a:buNone/>
            </a:pPr>
            <a:endParaRPr lang="zh-CN" altLang="zh-CN" sz="2000"/>
          </a:p>
        </p:txBody>
      </p:sp>
      <p:sp>
        <p:nvSpPr>
          <p:cNvPr id="25602" name="文本框 1"/>
          <p:cNvSpPr txBox="1"/>
          <p:nvPr/>
        </p:nvSpPr>
        <p:spPr>
          <a:xfrm>
            <a:off x="457200" y="1689100"/>
            <a:ext cx="8440738" cy="144526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 b="1">
              <a:latin typeface="Arial" pitchFamily="34" charset="0"/>
              <a:ea typeface="宋体" panose="02010600030101010101" pitchFamily="2" charset="-122"/>
            </a:endParaRPr>
          </a:p>
          <a:p>
            <a:pPr algn="ctr"/>
            <a:r>
              <a:rPr lang="zh-CN" altLang="en-US" sz="2800" b="1">
                <a:latin typeface="Arial" pitchFamily="34" charset="0"/>
                <a:ea typeface="宋体" panose="02010600030101010101" pitchFamily="2" charset="-122"/>
              </a:rPr>
              <a:t>（十三）</a:t>
            </a:r>
            <a:endParaRPr lang="zh-CN" altLang="en-US" sz="2800" b="1">
              <a:latin typeface="Arial" pitchFamily="34" charset="0"/>
              <a:ea typeface="宋体" panose="02010600030101010101" pitchFamily="2" charset="-122"/>
            </a:endParaRPr>
          </a:p>
          <a:p>
            <a:pPr algn="ctr"/>
            <a:r>
              <a:rPr altLang="zh-CN" sz="2800" b="1">
                <a:sym typeface="+mn-ea"/>
              </a:rPr>
              <a:t>灌肠技术操作并发症的预防与处理规范</a:t>
            </a:r>
            <a:endParaRPr lang="zh-CN" altLang="en-US" sz="28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内容占位符 2"/>
          <p:cNvSpPr>
            <a:spLocks noGrp="1"/>
          </p:cNvSpPr>
          <p:nvPr>
            <p:ph idx="1"/>
          </p:nvPr>
        </p:nvSpPr>
        <p:spPr>
          <a:xfrm>
            <a:off x="457200" y="788670"/>
            <a:ext cx="8229600" cy="5831840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400" b="1">
                <a:solidFill>
                  <a:srgbClr val="FF0000"/>
                </a:solidFill>
              </a:rPr>
              <a:t>一、肠粘膜损伤、出血</a:t>
            </a:r>
            <a:endParaRPr lang="zh-CN" altLang="en-US" sz="2000">
              <a:sym typeface="+mn-ea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sz="2000" b="1"/>
              <a:t>【预防措施】</a:t>
            </a:r>
            <a:endParaRPr lang="zh-CN" altLang="en-US" sz="2400" b="1"/>
          </a:p>
          <a:p>
            <a:pPr marL="0" indent="0">
              <a:buNone/>
            </a:pPr>
            <a:r>
              <a:rPr lang="zh-CN" altLang="en-US" sz="2000"/>
              <a:t>1、全面评估病情，有无禁忌症，操作前做好解释，取得患者配合。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2、选择型号合适、质地柔软的肛管，插管前充分润滑肛管前端。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3、操作时动作要轻，顺应肠道的解剖结构，缓慢插入，尽量避免反复插管。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4、插入深度要合适，成人插入深度7-10cm，小儿插入深度4-7cm。</a:t>
            </a:r>
            <a:endParaRPr lang="zh-CN" altLang="en-US" sz="2000"/>
          </a:p>
          <a:p>
            <a:pPr marL="0" indent="0">
              <a:buNone/>
            </a:pPr>
            <a:r>
              <a:rPr lang="zh-CN" sz="2000" b="1">
                <a:sym typeface="宋体" panose="02010600030101010101" pitchFamily="2" charset="-122"/>
              </a:rPr>
              <a:t>【处理措施】</a:t>
            </a:r>
            <a:endParaRPr lang="zh-CN" sz="2000" b="1">
              <a:sym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000"/>
              <a:t>肛门疼痛和已发生肠出血者立即停止灌肠，协助平卧，遵医嘱给予止痛、止血等对症治疗。</a:t>
            </a:r>
            <a:endParaRPr lang="zh-CN" altLang="en-US" sz="2000"/>
          </a:p>
          <a:p>
            <a:pPr marL="0" indent="0">
              <a:buNone/>
            </a:pPr>
            <a:r>
              <a:rPr lang="zh-CN" altLang="zh-CN" sz="2000" b="1">
                <a:sym typeface="+mn-ea"/>
              </a:rPr>
              <a:t>【处理流程】</a:t>
            </a:r>
            <a:endParaRPr lang="zh-CN" altLang="zh-CN" sz="2000" b="1">
              <a:sym typeface="+mn-ea"/>
            </a:endParaRPr>
          </a:p>
          <a:p>
            <a:pPr marL="0" indent="0">
              <a:buNone/>
            </a:pPr>
            <a:r>
              <a:rPr lang="zh-CN" altLang="en-US" sz="2000"/>
              <a:t>立即停止灌肠→协助平卧→报告医生→评估伤情→遵医嘱对症处理→观察病情并记录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内容占位符 2"/>
          <p:cNvSpPr>
            <a:spLocks noGrp="1"/>
          </p:cNvSpPr>
          <p:nvPr>
            <p:ph idx="1"/>
          </p:nvPr>
        </p:nvSpPr>
        <p:spPr>
          <a:xfrm>
            <a:off x="300038" y="696913"/>
            <a:ext cx="8386763" cy="5818188"/>
          </a:xfrm>
        </p:spPr>
        <p:txBody>
          <a:bodyPr anchor="t"/>
          <a:lstStyle/>
          <a:p>
            <a:pPr marL="0" indent="0" fontAlgn="base">
              <a:buNone/>
            </a:pPr>
            <a:r>
              <a:rPr lang="zh-CN" altLang="en-US" sz="2400" b="1" strike="noStrike" noProof="1">
                <a:solidFill>
                  <a:srgbClr val="FF0000"/>
                </a:solidFill>
              </a:rPr>
              <a:t>二、肠穿孔</a:t>
            </a:r>
            <a:endParaRPr sz="2000" strike="noStrike" noProof="1"/>
          </a:p>
          <a:p>
            <a:pPr marL="0" indent="0" fontAlgn="base">
              <a:buNone/>
            </a:pPr>
            <a:r>
              <a:rPr sz="2000" b="1" strike="noStrike" noProof="1"/>
              <a:t>【预防措施</a:t>
            </a:r>
            <a:r>
              <a:rPr lang="zh-CN" altLang="en-US" sz="2000" b="1">
                <a:sym typeface="+mn-ea"/>
              </a:rPr>
              <a:t>】</a:t>
            </a:r>
            <a:endParaRPr sz="2000" b="1" strike="noStrike" noProof="1"/>
          </a:p>
          <a:p>
            <a:pPr marL="0" indent="0" fontAlgn="base">
              <a:buNone/>
            </a:pPr>
            <a:r>
              <a:rPr sz="2000" strike="noStrike" noProof="1"/>
              <a:t>1、选择型号合适、质地柔软的肛管，插管前充分润滑肛管前端。</a:t>
            </a:r>
            <a:endParaRPr sz="2000" strike="noStrike" noProof="1"/>
          </a:p>
          <a:p>
            <a:pPr marL="0" indent="0" fontAlgn="base">
              <a:buNone/>
            </a:pPr>
            <a:r>
              <a:rPr sz="2000" strike="noStrike" noProof="1"/>
              <a:t>2、操作时动作应轻缓，遇有阻力时应调整肛管位置或改变患者的体</a:t>
            </a:r>
            <a:endParaRPr sz="2000" strike="noStrike" noProof="1"/>
          </a:p>
          <a:p>
            <a:pPr marL="0" indent="0" fontAlgn="base">
              <a:buNone/>
            </a:pPr>
            <a:r>
              <a:rPr sz="2000" strike="noStrike" noProof="1"/>
              <a:t>位，切忌粗暴用力。严格控制灌肠液流入速度，灌肠袋内液面距</a:t>
            </a:r>
            <a:endParaRPr sz="2000" strike="noStrike" noProof="1"/>
          </a:p>
          <a:p>
            <a:pPr marL="0" indent="0" fontAlgn="base">
              <a:buNone/>
            </a:pPr>
            <a:r>
              <a:rPr sz="2000" strike="noStrike" noProof="1"/>
              <a:t>患者肛门高度40～60cm。</a:t>
            </a:r>
            <a:endParaRPr sz="2000" strike="noStrike" noProof="1"/>
          </a:p>
          <a:p>
            <a:pPr marL="0" indent="0" fontAlgn="base">
              <a:buNone/>
            </a:pPr>
            <a:r>
              <a:rPr sz="2000" strike="noStrike" noProof="1"/>
              <a:t>3、兴奋、躁动患者尽量在其安静的情况下操作，急腹症、消化道出血的患者禁忌灌肠</a:t>
            </a:r>
            <a:endParaRPr sz="2000" strike="noStrike" noProof="1"/>
          </a:p>
          <a:p>
            <a:pPr marL="0" indent="0" fontAlgn="base">
              <a:buNone/>
            </a:pPr>
            <a:r>
              <a:rPr lang="zh-CN" altLang="en-US" sz="2000" b="1">
                <a:sym typeface="+mn-ea"/>
              </a:rPr>
              <a:t>【处理措施】</a:t>
            </a:r>
            <a:endParaRPr lang="zh-CN" altLang="en-US" sz="2000" b="1">
              <a:sym typeface="+mn-ea"/>
            </a:endParaRPr>
          </a:p>
          <a:p>
            <a:pPr marL="0" indent="0" fontAlgn="base">
              <a:buNone/>
            </a:pPr>
            <a:r>
              <a:rPr sz="2000" strike="noStrike" noProof="1"/>
              <a:t>病人发生肠穿孔，应立即停止灌肠，遵医嘱紧急处理，行手术治疗。</a:t>
            </a:r>
            <a:endParaRPr sz="2000" strike="noStrike" noProof="1"/>
          </a:p>
          <a:p>
            <a:pPr marL="0" indent="0" fontAlgn="base">
              <a:buNone/>
            </a:pPr>
            <a:r>
              <a:rPr lang="zh-CN" altLang="zh-CN" sz="2000" b="1">
                <a:sym typeface="+mn-ea"/>
              </a:rPr>
              <a:t>【处理流程】</a:t>
            </a:r>
            <a:endParaRPr lang="zh-CN" altLang="zh-CN" sz="2000" b="1">
              <a:sym typeface="+mn-ea"/>
            </a:endParaRPr>
          </a:p>
          <a:p>
            <a:pPr marL="0" indent="0" fontAlgn="base">
              <a:buNone/>
            </a:pPr>
            <a:r>
              <a:rPr sz="2000" strike="noStrike" noProof="1"/>
              <a:t>立即停止灌肠→报告医生→评估伤情→遵医嘱处理→行手术治疗→严密观察病情→记录交接</a:t>
            </a:r>
            <a:endParaRPr sz="2000" strike="noStrike" noProof="1"/>
          </a:p>
          <a:p>
            <a:pPr marL="0" indent="0" fontAlgn="base">
              <a:buNone/>
            </a:pPr>
            <a:endParaRPr sz="2000" strike="noStrike" noProof="1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内容占位符 2"/>
          <p:cNvSpPr>
            <a:spLocks noGrp="1"/>
          </p:cNvSpPr>
          <p:nvPr>
            <p:ph idx="1"/>
          </p:nvPr>
        </p:nvSpPr>
        <p:spPr>
          <a:xfrm>
            <a:off x="300038" y="696913"/>
            <a:ext cx="8386763" cy="5818188"/>
          </a:xfrm>
        </p:spPr>
        <p:txBody>
          <a:bodyPr anchor="t"/>
          <a:lstStyle/>
          <a:p>
            <a:pPr marL="0" indent="0" fontAlgn="base">
              <a:buNone/>
            </a:pPr>
            <a:r>
              <a:rPr lang="zh-CN" altLang="en-US" sz="2400" b="1" strike="noStrike" noProof="1">
                <a:solidFill>
                  <a:srgbClr val="FF0000"/>
                </a:solidFill>
              </a:rPr>
              <a:t>三、虚脱</a:t>
            </a:r>
            <a:endParaRPr lang="zh-CN" altLang="en-US" sz="2000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 b="1">
                <a:sym typeface="+mn-ea"/>
              </a:rPr>
              <a:t>【预防措施】</a:t>
            </a:r>
            <a:endParaRPr lang="zh-CN" altLang="en-US" sz="2000" b="1" strike="noStrike" noProof="1"/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>
                <a:sym typeface="+mn-ea"/>
              </a:rPr>
              <a:t>1、操作前做好解释工作，消除紧张心理，取得配合。</a:t>
            </a:r>
            <a:endParaRPr lang="zh-CN" altLang="en-US" sz="2000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>
                <a:sym typeface="+mn-ea"/>
              </a:rPr>
              <a:t>2、肠液的温度要适宜，一般为39-41º，不可过高或过低（高热患者灌肠降温者除外）。</a:t>
            </a:r>
            <a:endParaRPr lang="zh-CN" altLang="en-US" sz="2000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>
                <a:sym typeface="+mn-ea"/>
              </a:rPr>
              <a:t>3、灌肠时因根据患者的身体状况及耐受力调整合适的流速。</a:t>
            </a:r>
            <a:endParaRPr lang="zh-CN" altLang="en-US" sz="2000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 b="1">
                <a:sym typeface="+mn-ea"/>
              </a:rPr>
              <a:t>【处理措施】</a:t>
            </a:r>
            <a:endParaRPr lang="zh-CN" altLang="en-US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>
                <a:sym typeface="+mn-ea"/>
              </a:rPr>
              <a:t>一旦发生虚脱应立即停止灌肠，让患者平卧休息，注意保暖并对症处理。</a:t>
            </a:r>
            <a:endParaRPr lang="zh-CN" altLang="en-US" sz="2000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zh-CN" sz="2000" b="1">
                <a:sym typeface="+mn-ea"/>
              </a:rPr>
              <a:t>【处理流程】</a:t>
            </a:r>
            <a:endParaRPr lang="zh-CN" altLang="zh-CN" sz="2000" b="1">
              <a:sym typeface="+mn-ea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zh-CN" altLang="en-US" sz="2000">
                <a:sym typeface="+mn-ea"/>
              </a:rPr>
              <a:t>立即停止灌肠→平卧休息、保暖→报告医生→遵医嘱处理→观察病情并记录</a:t>
            </a:r>
            <a:endParaRPr lang="zh-CN" altLang="en-US" sz="2000"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标题 1"/>
          <p:cNvSpPr>
            <a:spLocks noGrp="1"/>
          </p:cNvSpPr>
          <p:nvPr>
            <p:ph type="title"/>
          </p:nvPr>
        </p:nvSpPr>
        <p:spPr>
          <a:xfrm>
            <a:off x="457200" y="1082675"/>
            <a:ext cx="8229600" cy="3033713"/>
          </a:xfrm>
        </p:spPr>
        <p:txBody>
          <a:bodyPr anchor="ctr" anchorCtr="0"/>
          <a:lstStyle/>
          <a:p>
            <a:r>
              <a:rPr lang="zh-CN" altLang="en-US" sz="2800" b="1"/>
              <a:t>（十四）</a:t>
            </a:r>
            <a:br>
              <a:rPr lang="zh-CN" altLang="en-US" sz="2800" b="1"/>
            </a:br>
            <a:r>
              <a:rPr lang="zh-CN" sz="2800" b="1">
                <a:sym typeface="+mn-ea"/>
              </a:rPr>
              <a:t>导尿</a:t>
            </a:r>
            <a:r>
              <a:rPr altLang="zh-CN" sz="2800" b="1">
                <a:sym typeface="+mn-ea"/>
              </a:rPr>
              <a:t>操作并发症的预防与处理规范</a:t>
            </a:r>
            <a:br>
              <a:rPr lang="zh-CN" altLang="en-US" sz="2800" b="1">
                <a:latin typeface="Arial" pitchFamily="34" charset="0"/>
                <a:ea typeface="宋体" panose="02010600030101010101" pitchFamily="2" charset="-122"/>
                <a:sym typeface="+mn-ea"/>
              </a:rPr>
            </a:b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1" name="内容占位符 2"/>
          <p:cNvSpPr>
            <a:spLocks noGrp="1"/>
          </p:cNvSpPr>
          <p:nvPr>
            <p:ph idx="1"/>
          </p:nvPr>
        </p:nvSpPr>
        <p:spPr>
          <a:xfrm>
            <a:off x="457200" y="850583"/>
            <a:ext cx="8229600" cy="5386387"/>
          </a:xfrm>
        </p:spPr>
        <p:txBody>
          <a:bodyPr anchor="t" anchorCtr="0"/>
          <a:lstStyle/>
          <a:p>
            <a:pPr marL="0" indent="0">
              <a:buNone/>
            </a:pPr>
            <a:r>
              <a:rPr lang="zh-CN" altLang="en-US" sz="2400" b="1">
                <a:solidFill>
                  <a:srgbClr val="FF0000"/>
                </a:solidFill>
              </a:rPr>
              <a:t>一、尿道黏膜损伤、出血</a:t>
            </a:r>
            <a:endParaRPr sz="2000"/>
          </a:p>
          <a:p>
            <a:pPr marL="0" indent="0">
              <a:buNone/>
            </a:pPr>
            <a:r>
              <a:rPr lang="zh-CN" altLang="en-US" sz="2000" b="1"/>
              <a:t>【预防措施】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/>
              <a:t>1、评估患者，有无尿道狭窄、前列腺增生或其他尿道病变，向患者耐心解释，消除紧张情绪，取得配合。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2、选择型号合适、质地柔软的导尿管，插管前充分润滑导尿管。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3、严格执行操作规程，掌握解剖生理知识。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4、尿道不全梗阻、前列腺增生等的患者，在专业医生的指导下置管，操作过程中认真观察患者的反应，如有不适，立即停止操作。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/>
              <a:t>5、置管时见尿液流出后继续前送6cm以上，向气囊内注水，避免球囊冲液膨胀而压迫、损伤后尿道。</a:t>
            </a:r>
            <a:endParaRPr lang="zh-CN" altLang="en-US" sz="2000"/>
          </a:p>
          <a:p>
            <a:pPr marL="0" indent="0">
              <a:buNone/>
            </a:pPr>
            <a:r>
              <a:rPr lang="zh-CN" altLang="en-US" sz="2000" b="1"/>
              <a:t>【处理措施】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/>
              <a:t>轻者无需处理或采用止血镇痛等对症处理即可痊愈，严重损伤者可根据情况行持续膀胱冲洗或手术修补治疗。</a:t>
            </a:r>
            <a:endParaRPr lang="zh-CN" altLang="en-US" sz="2000"/>
          </a:p>
          <a:p>
            <a:pPr marL="0" indent="0">
              <a:buNone/>
            </a:pPr>
            <a:r>
              <a:rPr lang="zh-CN" altLang="zh-CN" sz="2000" b="1">
                <a:sym typeface="+mn-ea"/>
              </a:rPr>
              <a:t>【处理流程】</a:t>
            </a:r>
            <a:endParaRPr lang="zh-CN" altLang="en-US" sz="2000" b="1"/>
          </a:p>
          <a:p>
            <a:pPr marL="0" indent="0">
              <a:buNone/>
            </a:pPr>
            <a:r>
              <a:rPr lang="zh-CN" altLang="en-US" sz="2000">
                <a:sym typeface="+mn-ea"/>
              </a:rPr>
              <a:t>报告医生→遵医嘱采取相应措施→观察病情并记录→做好交接</a:t>
            </a:r>
            <a:endParaRPr lang="zh-CN" altLang="en-US" sz="2000"/>
          </a:p>
          <a:p>
            <a:pPr marL="0" indent="0">
              <a:buNone/>
            </a:pP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https://d.book118.com/118122136034006045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3C1DA"/>
      </a:accent5>
      <a:accent6>
        <a:srgbClr val="AC4744"/>
      </a:accent6>
      <a:hlink>
        <a:srgbClr val="0000FF"/>
      </a:hlink>
      <a:folHlink>
        <a:srgbClr val="800080"/>
      </a:folHlink>
    </a:clrScheme>
    <a:fontScheme name="">
      <a:majorFont>
        <a:latin typeface="Calibri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3C1DA"/>
        </a:accent5>
        <a:accent6>
          <a:srgbClr val="AC4744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19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宋体</vt:lpstr>
      <vt:lpstr>Calibri Light</vt:lpstr>
      <vt:lpstr>Office Theme</vt:lpstr>
      <vt:lpstr>护理技术操作并发症的预防与处理</vt:lpstr>
      <vt:lpstr>目录</vt:lpstr>
      <vt:lpstr>（十）氧气吸入技术操作并发症的预防与处理规范</vt:lpstr>
      <vt:lpstr>PowerPoint Presentation</vt:lpstr>
      <vt:lpstr>PowerPoint Presentation</vt:lpstr>
      <vt:lpstr>（十一）雾化吸入法技术操作并发症的预防与处理规范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（十四）导尿操作并发症的预防与处理规范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2024-09-25T16:28:21.170</cp:lastPrinted>
  <dcterms:created xsi:type="dcterms:W3CDTF">2024-09-25T08:28:21Z</dcterms:created>
  <dcterms:modified xsi:type="dcterms:W3CDTF">2024-09-25T08:28:22Z</dcterms:modified>
</cp:coreProperties>
</file>