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8647680-827D-4AB3-8EAC-6E4D4732D2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904283-5FE6-4F9D-B823-535A78CFB6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4F11CDD-D75E-46CB-A4C8-E95C8E9845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F465A30-D60B-473C-B22E-AD302CA5F3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E52C7AD-551A-453A-8DBC-E43C8B781CC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6AF31CC-AC6B-4632-980B-EC5BD0ECD2D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1D889D4-B45E-4F13-8EF5-13E573CDE3E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01A538C-0D6E-498D-A0DB-7711B4527C6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76F72D6-F2FC-4048-AA7A-FECF12A896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96F444-CDFA-4E4E-90F7-965ACAF1B2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B95B2D4-FD70-4EC9-B534-C8C4EB8CB9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8127131005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99021" y="1336929"/>
            <a:ext cx="1059395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accent1">
                    <a:alpha val="100000"/>
                  </a:schemeClr>
                </a:solidFill>
                <a:latin typeface="Microsoft Yahei"/>
                <a:ea typeface="Microsoft Yahei"/>
                <a:cs typeface="Microsoft Yahei"/>
              </a:rPr>
              <a:t>第6章1,2水利建设项目的经济评价</a:t>
            </a:r>
          </a:p>
        </p:txBody>
      </p:sp>
      <p:sp>
        <p:nvSpPr>
          <p:cNvPr id="3" name="TextBox 3"/>
          <p:cNvSpPr txBox="1"/>
          <p:nvPr/>
        </p:nvSpPr>
        <p:spPr>
          <a:xfrm>
            <a:off x="790127" y="5214814"/>
            <a:ext cx="8029457" cy="3729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2">
                    <a:alpha val="100000"/>
                  </a:schemeClr>
                </a:solidFill>
                <a:latin typeface="Microsoft Yahei"/>
                <a:ea typeface="Microsoft Yahei"/>
                <a:cs typeface="Microsoft Yahei"/>
              </a:rPr>
              <a:t>汇报人：AA</a:t>
            </a:r>
          </a:p>
        </p:txBody>
      </p:sp>
      <p:sp>
        <p:nvSpPr>
          <p:cNvPr id="4" name="TextBox 4"/>
          <p:cNvSpPr txBox="1"/>
          <p:nvPr/>
        </p:nvSpPr>
        <p:spPr>
          <a:xfrm>
            <a:off x="790127" y="5566988"/>
            <a:ext cx="7315200" cy="3729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2">
                    <a:alpha val="100000"/>
                  </a:schemeClr>
                </a:solidFill>
                <a:latin typeface="Microsoft Yahei"/>
                <a:ea typeface="Microsoft Yahei"/>
                <a:cs typeface="Microsoft Yahei"/>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水利建设项目概述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经济评价方法与指标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财务评价与国民经济评价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不确定性分析与风险分析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方案比选与优化决策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实例分析：某水利枢纽工程经济评价</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水利建设项目概述</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4139" r="413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指以防洪、灌溉、发电、供水、治涝、水土保持等为主要目的，通过兴建各类水利工程设施来实现水资源优化配置和高效利用的建设项目。</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根据工程性质和功能，水利建设项目可分为防洪工程、农田水利工程、水力发电工程、供水工程、水土保持工程等。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水利建设项目分类</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水利建设项目定义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通过水利建设，提高防洪抗旱能力，保障人民生命财产安全和国家经济安全。</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保障国家水安全</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5833" r="583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促进经济社会发展</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22042" b="2204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维护生态环境</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7958" r="795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水利建设为农业、工业、交通、能源等各行各业提供必要的水资源保障，推动经济社会发展。</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通过水利建设，改善水环境，保护水资源，维护生态平衡，促进可持续发展。</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水利建设项目的重要性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750" r="16750"/>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708" r="16708"/>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综合性</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长期性</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公益性</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技术性</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水利建设项目的特点</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水利建设项目涉及多个领域和部门，需要综合考虑社会、经济、环境等多方面因素。</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水利建设项目大多属于公益事业，以社会效益为主要目标，经济效益相对较低。</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水利建设项目通常投资大、周期长，需要长期规划和持续投入。</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水利建设项目涉及复杂的水文地质条件和工程技术问题，需要高水平的技术支持和专业人才队伍。</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经济评价方法与指标</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不考虑资金时间价值，直接对项目的投入和产出进行经济分析。</a:t>
            </a:r>
          </a:p>
        </p:txBody>
      </p:sp>
      <p:pic>
        <p:nvPicPr>
          <p:cNvPr id="4" name="Picture 4"/>
          <p:cNvPicPr>
            <a:picLocks noChangeAspect="1"/>
          </p:cNvPicPr>
          <p:nvPr/>
        </p:nvPicPr>
        <p:blipFill>
          <a:blip r:embed="rId2"/>
          <a:srcRect l="16626" r="16626"/>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4282" r="14282"/>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667" r="16667"/>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静态评价法</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考虑资金时间价值，通过折现等技术手段对项目进行经济分析。</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动态评价法</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通过概率分析、敏感性分析等手段，对项目的不确定性因素进行经济分析。</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不确定性分析法</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经济评价方法介绍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绝对指标</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反映项目本身经济效益的指标，如净现值、内部收益率等。</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相对指标</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用于比较不同项目或方案经济效益的指标，如投资回收期、投资利润率等。</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辅助指标</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用于补充和完善主要评价指标的不足，如就业效果、环境效益等。</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经济评价指标分类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087237" y="4692872"/>
            <a:ext cx="2429542" cy="1127284"/>
            <a:chOff x="6087237" y="4692872"/>
            <a:chExt cx="2429542" cy="1127284"/>
          </a:xfrm>
        </p:grpSpPr>
        <p:sp>
          <p:nvSpPr>
            <p:cNvPr id="3" name="Freeform 3"/>
            <p:cNvSpPr/>
            <p:nvPr/>
          </p:nvSpPr>
          <p:spPr>
            <a:xfrm>
              <a:off x="6087237" y="4692872"/>
              <a:ext cx="2429542" cy="1127284"/>
            </a:xfrm>
            <a:custGeom>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421499" y="5019484"/>
              <a:ext cx="311944" cy="273653"/>
            </a:xfrm>
            <a:custGeom>
              <a:rect l="l" t="t" r="r" b="b"/>
              <a:pathLst>
                <a:path w="582612" h="511175">
                  <a:moveTo>
                    <a:pt x="563781" y="169863"/>
                  </a:moveTo>
                  <a:cubicBezTo>
                    <a:pt x="567547" y="181115"/>
                    <a:pt x="571313" y="192367"/>
                    <a:pt x="575080" y="199869"/>
                  </a:cubicBezTo>
                  <a:cubicBezTo>
                    <a:pt x="578846" y="214872"/>
                    <a:pt x="578846" y="226124"/>
                    <a:pt x="582612" y="237376"/>
                  </a:cubicBezTo>
                  <a:cubicBezTo>
                    <a:pt x="582612" y="237376"/>
                    <a:pt x="582612" y="241126"/>
                    <a:pt x="582612" y="241126"/>
                  </a:cubicBezTo>
                  <a:cubicBezTo>
                    <a:pt x="582612" y="241126"/>
                    <a:pt x="582612" y="241126"/>
                    <a:pt x="582612" y="267381"/>
                  </a:cubicBezTo>
                  <a:cubicBezTo>
                    <a:pt x="582612" y="271132"/>
                    <a:pt x="582612" y="278633"/>
                    <a:pt x="582612" y="282384"/>
                  </a:cubicBezTo>
                  <a:cubicBezTo>
                    <a:pt x="575080" y="327392"/>
                    <a:pt x="552482" y="368650"/>
                    <a:pt x="514820" y="394905"/>
                  </a:cubicBezTo>
                  <a:cubicBezTo>
                    <a:pt x="480924" y="424910"/>
                    <a:pt x="439496" y="436162"/>
                    <a:pt x="398068" y="436162"/>
                  </a:cubicBezTo>
                  <a:cubicBezTo>
                    <a:pt x="326510" y="436162"/>
                    <a:pt x="258718" y="436162"/>
                    <a:pt x="187161" y="436162"/>
                  </a:cubicBezTo>
                  <a:cubicBezTo>
                    <a:pt x="187161" y="436162"/>
                    <a:pt x="187161" y="436162"/>
                    <a:pt x="179628" y="436162"/>
                  </a:cubicBezTo>
                  <a:cubicBezTo>
                    <a:pt x="179628" y="436162"/>
                    <a:pt x="179628" y="436162"/>
                    <a:pt x="179628" y="511176"/>
                  </a:cubicBezTo>
                  <a:cubicBezTo>
                    <a:pt x="179628" y="507426"/>
                    <a:pt x="175862" y="507426"/>
                    <a:pt x="175862" y="507426"/>
                  </a:cubicBezTo>
                  <a:cubicBezTo>
                    <a:pt x="130667" y="473669"/>
                    <a:pt x="85473" y="439913"/>
                    <a:pt x="40278" y="406157"/>
                  </a:cubicBezTo>
                  <a:cubicBezTo>
                    <a:pt x="40278" y="402406"/>
                    <a:pt x="36512" y="402406"/>
                    <a:pt x="36512" y="402406"/>
                  </a:cubicBezTo>
                  <a:cubicBezTo>
                    <a:pt x="81707" y="364899"/>
                    <a:pt x="130667" y="327392"/>
                    <a:pt x="179628" y="293636"/>
                  </a:cubicBezTo>
                  <a:cubicBezTo>
                    <a:pt x="179628" y="293636"/>
                    <a:pt x="179628" y="293636"/>
                    <a:pt x="179628" y="364899"/>
                  </a:cubicBezTo>
                  <a:cubicBezTo>
                    <a:pt x="183394" y="364899"/>
                    <a:pt x="183394" y="364899"/>
                    <a:pt x="187161" y="364899"/>
                  </a:cubicBezTo>
                  <a:cubicBezTo>
                    <a:pt x="258718" y="364899"/>
                    <a:pt x="330276" y="364899"/>
                    <a:pt x="401834" y="364899"/>
                  </a:cubicBezTo>
                  <a:cubicBezTo>
                    <a:pt x="465860" y="364899"/>
                    <a:pt x="514820" y="312390"/>
                    <a:pt x="511054" y="248628"/>
                  </a:cubicBezTo>
                  <a:cubicBezTo>
                    <a:pt x="511054" y="237376"/>
                    <a:pt x="507288" y="229874"/>
                    <a:pt x="503522" y="218622"/>
                  </a:cubicBezTo>
                  <a:cubicBezTo>
                    <a:pt x="503522" y="218622"/>
                    <a:pt x="503522" y="214872"/>
                    <a:pt x="507288" y="214872"/>
                  </a:cubicBezTo>
                  <a:cubicBezTo>
                    <a:pt x="526119" y="199869"/>
                    <a:pt x="544950" y="184866"/>
                    <a:pt x="563781" y="169863"/>
                  </a:cubicBezTo>
                  <a:close/>
                  <a:moveTo>
                    <a:pt x="401388" y="0"/>
                  </a:moveTo>
                  <a:cubicBezTo>
                    <a:pt x="401388" y="0"/>
                    <a:pt x="405139" y="0"/>
                    <a:pt x="405139" y="3757"/>
                  </a:cubicBezTo>
                  <a:cubicBezTo>
                    <a:pt x="450155" y="37571"/>
                    <a:pt x="495170" y="71384"/>
                    <a:pt x="540185" y="105198"/>
                  </a:cubicBezTo>
                  <a:cubicBezTo>
                    <a:pt x="543937" y="105198"/>
                    <a:pt x="543937" y="105198"/>
                    <a:pt x="547688" y="108955"/>
                  </a:cubicBezTo>
                  <a:cubicBezTo>
                    <a:pt x="498921" y="146526"/>
                    <a:pt x="450155" y="180341"/>
                    <a:pt x="401388" y="217911"/>
                  </a:cubicBezTo>
                  <a:cubicBezTo>
                    <a:pt x="401388" y="217911"/>
                    <a:pt x="401388" y="217911"/>
                    <a:pt x="401388" y="146526"/>
                  </a:cubicBezTo>
                  <a:cubicBezTo>
                    <a:pt x="397636" y="146526"/>
                    <a:pt x="397636" y="146526"/>
                    <a:pt x="393885" y="146526"/>
                  </a:cubicBezTo>
                  <a:cubicBezTo>
                    <a:pt x="322611" y="146526"/>
                    <a:pt x="255088" y="146526"/>
                    <a:pt x="183813" y="146526"/>
                  </a:cubicBezTo>
                  <a:cubicBezTo>
                    <a:pt x="120041" y="146526"/>
                    <a:pt x="67523" y="199126"/>
                    <a:pt x="71275" y="259239"/>
                  </a:cubicBezTo>
                  <a:cubicBezTo>
                    <a:pt x="75026" y="270511"/>
                    <a:pt x="75026" y="281782"/>
                    <a:pt x="78777" y="289296"/>
                  </a:cubicBezTo>
                  <a:cubicBezTo>
                    <a:pt x="78777" y="293053"/>
                    <a:pt x="78777" y="296810"/>
                    <a:pt x="75026" y="296810"/>
                  </a:cubicBezTo>
                  <a:cubicBezTo>
                    <a:pt x="60021" y="311839"/>
                    <a:pt x="41264" y="323110"/>
                    <a:pt x="18756" y="338138"/>
                  </a:cubicBezTo>
                  <a:cubicBezTo>
                    <a:pt x="15005" y="330624"/>
                    <a:pt x="11254" y="319353"/>
                    <a:pt x="7502" y="308082"/>
                  </a:cubicBezTo>
                  <a:cubicBezTo>
                    <a:pt x="3751" y="296810"/>
                    <a:pt x="3751" y="285539"/>
                    <a:pt x="0" y="270511"/>
                  </a:cubicBezTo>
                  <a:cubicBezTo>
                    <a:pt x="0" y="270511"/>
                    <a:pt x="0" y="270511"/>
                    <a:pt x="0" y="266754"/>
                  </a:cubicBezTo>
                  <a:cubicBezTo>
                    <a:pt x="0" y="266754"/>
                    <a:pt x="0" y="266754"/>
                    <a:pt x="0" y="244211"/>
                  </a:cubicBezTo>
                  <a:cubicBezTo>
                    <a:pt x="0" y="236697"/>
                    <a:pt x="0" y="232940"/>
                    <a:pt x="0" y="225426"/>
                  </a:cubicBezTo>
                  <a:cubicBezTo>
                    <a:pt x="7502" y="180341"/>
                    <a:pt x="30010" y="142769"/>
                    <a:pt x="67523" y="112712"/>
                  </a:cubicBezTo>
                  <a:cubicBezTo>
                    <a:pt x="101285" y="86413"/>
                    <a:pt x="142549" y="71384"/>
                    <a:pt x="187565" y="71384"/>
                  </a:cubicBezTo>
                  <a:cubicBezTo>
                    <a:pt x="255088" y="71384"/>
                    <a:pt x="322611" y="71384"/>
                    <a:pt x="393885" y="71384"/>
                  </a:cubicBezTo>
                  <a:cubicBezTo>
                    <a:pt x="393885" y="71384"/>
                    <a:pt x="393885" y="71384"/>
                    <a:pt x="401388" y="71384"/>
                  </a:cubicBezTo>
                  <a:cubicBezTo>
                    <a:pt x="401388" y="71384"/>
                    <a:pt x="401388" y="71384"/>
                    <a:pt x="40138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6087237" y="3581590"/>
            <a:ext cx="1515142" cy="2095595"/>
          </a:xfrm>
          <a:custGeom>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859714" y="4236053"/>
            <a:ext cx="352711" cy="269463"/>
            <a:chOff x="6859714" y="4236053"/>
            <a:chExt cx="352711" cy="269463"/>
          </a:xfrm>
        </p:grpSpPr>
        <p:sp>
          <p:nvSpPr>
            <p:cNvPr id="7" name="Freeform 7"/>
            <p:cNvSpPr/>
            <p:nvPr/>
          </p:nvSpPr>
          <p:spPr>
            <a:xfrm>
              <a:off x="6859714" y="4236053"/>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88873" y="4306634"/>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67887" y="4692872"/>
            <a:ext cx="2419350" cy="1127284"/>
            <a:chOff x="3667887" y="4692872"/>
            <a:chExt cx="2419350" cy="1127284"/>
          </a:xfrm>
        </p:grpSpPr>
        <p:sp>
          <p:nvSpPr>
            <p:cNvPr id="10" name="Freeform 10"/>
            <p:cNvSpPr/>
            <p:nvPr/>
          </p:nvSpPr>
          <p:spPr>
            <a:xfrm>
              <a:off x="3667887" y="4692872"/>
              <a:ext cx="2419350" cy="1127284"/>
            </a:xfrm>
            <a:custGeom>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465034" y="500414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Freeform 12"/>
          <p:cNvSpPr/>
          <p:nvPr/>
        </p:nvSpPr>
        <p:spPr>
          <a:xfrm>
            <a:off x="4582287" y="3581590"/>
            <a:ext cx="1513713" cy="2095595"/>
          </a:xfrm>
          <a:custGeom>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996434" y="4236053"/>
            <a:ext cx="313754" cy="313849"/>
            <a:chOff x="4996434" y="4236053"/>
            <a:chExt cx="313754" cy="313849"/>
          </a:xfrm>
        </p:grpSpPr>
        <p:sp>
          <p:nvSpPr>
            <p:cNvPr id="14" name="Freeform 14"/>
            <p:cNvSpPr/>
            <p:nvPr/>
          </p:nvSpPr>
          <p:spPr>
            <a:xfrm>
              <a:off x="4996434" y="4265200"/>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69300" y="4338066"/>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152644" y="4236053"/>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7" name="Freeform 17"/>
          <p:cNvSpPr/>
          <p:nvPr/>
        </p:nvSpPr>
        <p:spPr>
          <a:xfrm>
            <a:off x="5664327" y="3097435"/>
            <a:ext cx="856012" cy="2579751"/>
          </a:xfrm>
          <a:custGeom>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984843" y="3986974"/>
            <a:ext cx="215074" cy="313658"/>
          </a:xfrm>
          <a:custGeom>
            <a:rect l="l" t="t" r="r" b="b"/>
            <a:pathLst>
              <a:path w="107" h="156">
                <a:moveTo>
                  <a:pt x="43" y="156"/>
                </a:moveTo>
                <a:cubicBezTo>
                  <a:pt x="40" y="155"/>
                  <a:pt x="37" y="154"/>
                  <a:pt x="34" y="152"/>
                </a:cubicBezTo>
                <a:cubicBezTo>
                  <a:pt x="31" y="150"/>
                  <a:pt x="29" y="147"/>
                  <a:pt x="27" y="143"/>
                </a:cubicBezTo>
                <a:cubicBezTo>
                  <a:pt x="27" y="142"/>
                  <a:pt x="27" y="142"/>
                  <a:pt x="25" y="141"/>
                </a:cubicBezTo>
                <a:cubicBezTo>
                  <a:pt x="19" y="138"/>
                  <a:pt x="16" y="130"/>
                  <a:pt x="19" y="123"/>
                </a:cubicBezTo>
                <a:cubicBezTo>
                  <a:pt x="19" y="123"/>
                  <a:pt x="19" y="122"/>
                  <a:pt x="19" y="121"/>
                </a:cubicBezTo>
                <a:cubicBezTo>
                  <a:pt x="18" y="118"/>
                  <a:pt x="17" y="115"/>
                  <a:pt x="19" y="111"/>
                </a:cubicBezTo>
                <a:cubicBezTo>
                  <a:pt x="19" y="110"/>
                  <a:pt x="19" y="110"/>
                  <a:pt x="18" y="109"/>
                </a:cubicBezTo>
                <a:cubicBezTo>
                  <a:pt x="18" y="106"/>
                  <a:pt x="17" y="104"/>
                  <a:pt x="17" y="101"/>
                </a:cubicBezTo>
                <a:cubicBezTo>
                  <a:pt x="16" y="96"/>
                  <a:pt x="14" y="91"/>
                  <a:pt x="12" y="86"/>
                </a:cubicBezTo>
                <a:cubicBezTo>
                  <a:pt x="9" y="81"/>
                  <a:pt x="6" y="76"/>
                  <a:pt x="4" y="71"/>
                </a:cubicBezTo>
                <a:cubicBezTo>
                  <a:pt x="1" y="62"/>
                  <a:pt x="0" y="53"/>
                  <a:pt x="1" y="44"/>
                </a:cubicBezTo>
                <a:cubicBezTo>
                  <a:pt x="5" y="25"/>
                  <a:pt x="15" y="12"/>
                  <a:pt x="33" y="4"/>
                </a:cubicBezTo>
                <a:cubicBezTo>
                  <a:pt x="38" y="2"/>
                  <a:pt x="43" y="0"/>
                  <a:pt x="49" y="0"/>
                </a:cubicBezTo>
                <a:cubicBezTo>
                  <a:pt x="49" y="0"/>
                  <a:pt x="50" y="0"/>
                  <a:pt x="50" y="0"/>
                </a:cubicBezTo>
                <a:cubicBezTo>
                  <a:pt x="56" y="0"/>
                  <a:pt x="56" y="0"/>
                  <a:pt x="56" y="0"/>
                </a:cubicBezTo>
                <a:cubicBezTo>
                  <a:pt x="60" y="0"/>
                  <a:pt x="63" y="1"/>
                  <a:pt x="67" y="1"/>
                </a:cubicBezTo>
                <a:cubicBezTo>
                  <a:pt x="76" y="4"/>
                  <a:pt x="84" y="8"/>
                  <a:pt x="90" y="15"/>
                </a:cubicBezTo>
                <a:cubicBezTo>
                  <a:pt x="97" y="22"/>
                  <a:pt x="102" y="30"/>
                  <a:pt x="104" y="40"/>
                </a:cubicBezTo>
                <a:cubicBezTo>
                  <a:pt x="107" y="53"/>
                  <a:pt x="105" y="65"/>
                  <a:pt x="99" y="77"/>
                </a:cubicBezTo>
                <a:cubicBezTo>
                  <a:pt x="97" y="81"/>
                  <a:pt x="95" y="85"/>
                  <a:pt x="93" y="89"/>
                </a:cubicBezTo>
                <a:cubicBezTo>
                  <a:pt x="90" y="94"/>
                  <a:pt x="89" y="99"/>
                  <a:pt x="89" y="105"/>
                </a:cubicBezTo>
                <a:cubicBezTo>
                  <a:pt x="89" y="105"/>
                  <a:pt x="88" y="106"/>
                  <a:pt x="88" y="107"/>
                </a:cubicBezTo>
                <a:cubicBezTo>
                  <a:pt x="88" y="108"/>
                  <a:pt x="88" y="112"/>
                  <a:pt x="88" y="113"/>
                </a:cubicBezTo>
                <a:cubicBezTo>
                  <a:pt x="89" y="116"/>
                  <a:pt x="88" y="119"/>
                  <a:pt x="87" y="121"/>
                </a:cubicBezTo>
                <a:cubicBezTo>
                  <a:pt x="87" y="122"/>
                  <a:pt x="87" y="123"/>
                  <a:pt x="87" y="123"/>
                </a:cubicBezTo>
                <a:cubicBezTo>
                  <a:pt x="90" y="130"/>
                  <a:pt x="87" y="138"/>
                  <a:pt x="80" y="141"/>
                </a:cubicBezTo>
                <a:cubicBezTo>
                  <a:pt x="80" y="142"/>
                  <a:pt x="79" y="142"/>
                  <a:pt x="79" y="143"/>
                </a:cubicBezTo>
                <a:cubicBezTo>
                  <a:pt x="76" y="150"/>
                  <a:pt x="71" y="154"/>
                  <a:pt x="64" y="155"/>
                </a:cubicBezTo>
                <a:cubicBezTo>
                  <a:pt x="64" y="155"/>
                  <a:pt x="63" y="155"/>
                  <a:pt x="63" y="156"/>
                </a:cubicBezTo>
                <a:lnTo>
                  <a:pt x="43" y="156"/>
                </a:lnTo>
                <a:close/>
                <a:moveTo>
                  <a:pt x="53" y="107"/>
                </a:moveTo>
                <a:cubicBezTo>
                  <a:pt x="60" y="107"/>
                  <a:pt x="67" y="107"/>
                  <a:pt x="74" y="107"/>
                </a:cubicBezTo>
                <a:cubicBezTo>
                  <a:pt x="77" y="107"/>
                  <a:pt x="79" y="106"/>
                  <a:pt x="79" y="103"/>
                </a:cubicBezTo>
                <a:cubicBezTo>
                  <a:pt x="79" y="103"/>
                  <a:pt x="79" y="103"/>
                  <a:pt x="79" y="102"/>
                </a:cubicBezTo>
                <a:cubicBezTo>
                  <a:pt x="80" y="98"/>
                  <a:pt x="81" y="93"/>
                  <a:pt x="82" y="89"/>
                </a:cubicBezTo>
                <a:cubicBezTo>
                  <a:pt x="85" y="84"/>
                  <a:pt x="87" y="79"/>
                  <a:pt x="90" y="74"/>
                </a:cubicBezTo>
                <a:cubicBezTo>
                  <a:pt x="95" y="65"/>
                  <a:pt x="97" y="55"/>
                  <a:pt x="95" y="45"/>
                </a:cubicBezTo>
                <a:cubicBezTo>
                  <a:pt x="93" y="33"/>
                  <a:pt x="87" y="23"/>
                  <a:pt x="77" y="17"/>
                </a:cubicBezTo>
                <a:cubicBezTo>
                  <a:pt x="62" y="7"/>
                  <a:pt x="46" y="7"/>
                  <a:pt x="31" y="16"/>
                </a:cubicBezTo>
                <a:cubicBezTo>
                  <a:pt x="15" y="25"/>
                  <a:pt x="8" y="43"/>
                  <a:pt x="11" y="61"/>
                </a:cubicBezTo>
                <a:cubicBezTo>
                  <a:pt x="12" y="67"/>
                  <a:pt x="15" y="72"/>
                  <a:pt x="18" y="77"/>
                </a:cubicBezTo>
                <a:cubicBezTo>
                  <a:pt x="23" y="85"/>
                  <a:pt x="26" y="94"/>
                  <a:pt x="27" y="103"/>
                </a:cubicBezTo>
                <a:cubicBezTo>
                  <a:pt x="27" y="106"/>
                  <a:pt x="29" y="107"/>
                  <a:pt x="32" y="107"/>
                </a:cubicBezTo>
                <a:cubicBezTo>
                  <a:pt x="39" y="107"/>
                  <a:pt x="46" y="107"/>
                  <a:pt x="53" y="107"/>
                </a:cubicBezTo>
                <a:moveTo>
                  <a:pt x="53" y="120"/>
                </a:moveTo>
                <a:cubicBezTo>
                  <a:pt x="60" y="120"/>
                  <a:pt x="67" y="120"/>
                  <a:pt x="74" y="120"/>
                </a:cubicBezTo>
                <a:cubicBezTo>
                  <a:pt x="76" y="120"/>
                  <a:pt x="77" y="119"/>
                  <a:pt x="78" y="118"/>
                </a:cubicBezTo>
                <a:cubicBezTo>
                  <a:pt x="80" y="115"/>
                  <a:pt x="77" y="112"/>
                  <a:pt x="74" y="112"/>
                </a:cubicBezTo>
                <a:cubicBezTo>
                  <a:pt x="64" y="112"/>
                  <a:pt x="54" y="112"/>
                  <a:pt x="44" y="112"/>
                </a:cubicBezTo>
                <a:cubicBezTo>
                  <a:pt x="40" y="112"/>
                  <a:pt x="36" y="112"/>
                  <a:pt x="32" y="112"/>
                </a:cubicBezTo>
                <a:cubicBezTo>
                  <a:pt x="30" y="112"/>
                  <a:pt x="29" y="112"/>
                  <a:pt x="28" y="114"/>
                </a:cubicBezTo>
                <a:cubicBezTo>
                  <a:pt x="27" y="117"/>
                  <a:pt x="29" y="120"/>
                  <a:pt x="32" y="120"/>
                </a:cubicBezTo>
                <a:cubicBezTo>
                  <a:pt x="39" y="120"/>
                  <a:pt x="46" y="120"/>
                  <a:pt x="53" y="120"/>
                </a:cubicBezTo>
                <a:moveTo>
                  <a:pt x="53" y="124"/>
                </a:moveTo>
                <a:cubicBezTo>
                  <a:pt x="46" y="124"/>
                  <a:pt x="39" y="124"/>
                  <a:pt x="32" y="124"/>
                </a:cubicBezTo>
                <a:cubicBezTo>
                  <a:pt x="30" y="124"/>
                  <a:pt x="29" y="125"/>
                  <a:pt x="28" y="127"/>
                </a:cubicBezTo>
                <a:cubicBezTo>
                  <a:pt x="27" y="130"/>
                  <a:pt x="29" y="133"/>
                  <a:pt x="32" y="133"/>
                </a:cubicBezTo>
                <a:cubicBezTo>
                  <a:pt x="42" y="133"/>
                  <a:pt x="52" y="133"/>
                  <a:pt x="62" y="133"/>
                </a:cubicBezTo>
                <a:cubicBezTo>
                  <a:pt x="66" y="133"/>
                  <a:pt x="70" y="133"/>
                  <a:pt x="74" y="133"/>
                </a:cubicBezTo>
                <a:cubicBezTo>
                  <a:pt x="76" y="133"/>
                  <a:pt x="77" y="132"/>
                  <a:pt x="78" y="130"/>
                </a:cubicBezTo>
                <a:cubicBezTo>
                  <a:pt x="80" y="127"/>
                  <a:pt x="77" y="124"/>
                  <a:pt x="74" y="124"/>
                </a:cubicBezTo>
                <a:cubicBezTo>
                  <a:pt x="67" y="124"/>
                  <a:pt x="60" y="124"/>
                  <a:pt x="53" y="124"/>
                </a:cubicBezTo>
                <a:moveTo>
                  <a:pt x="70" y="137"/>
                </a:moveTo>
                <a:cubicBezTo>
                  <a:pt x="36" y="137"/>
                  <a:pt x="36" y="137"/>
                  <a:pt x="36" y="137"/>
                </a:cubicBezTo>
                <a:cubicBezTo>
                  <a:pt x="36" y="142"/>
                  <a:pt x="39" y="146"/>
                  <a:pt x="44" y="146"/>
                </a:cubicBezTo>
                <a:cubicBezTo>
                  <a:pt x="50" y="146"/>
                  <a:pt x="56" y="146"/>
                  <a:pt x="62" y="146"/>
                </a:cubicBezTo>
                <a:cubicBezTo>
                  <a:pt x="67" y="146"/>
                  <a:pt x="70" y="142"/>
                  <a:pt x="70" y="137"/>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水利建设项目常用经济评价指标</a:t>
              </a:r>
            </a:p>
          </p:txBody>
        </p:sp>
      </p:grpSp>
      <p:grpSp>
        <p:nvGrpSpPr>
          <p:cNvPr id="41" name="Group 41"/>
          <p:cNvGrpSpPr/>
          <p:nvPr/>
        </p:nvGrpSpPr>
        <p:grpSpPr>
          <a:xfrm>
            <a:off x="4398507" y="1008278"/>
            <a:ext cx="3394996" cy="490334"/>
            <a:chOff x="4398507" y="1008278"/>
            <a:chExt cx="3394996" cy="490334"/>
          </a:xfrm>
        </p:grpSpPr>
        <p:sp>
          <p:nvSpPr>
            <p:cNvPr id="42" name="TextBox 42"/>
            <p:cNvSpPr txBox="1"/>
            <p:nvPr/>
          </p:nvSpPr>
          <p:spPr>
            <a:xfrm>
              <a:off x="4398507" y="1008278"/>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净现值（NPV）</a:t>
              </a:r>
            </a:p>
          </p:txBody>
        </p:sp>
      </p:grpSp>
      <p:grpSp>
        <p:nvGrpSpPr>
          <p:cNvPr id="43" name="Group 43"/>
          <p:cNvGrpSpPr/>
          <p:nvPr/>
        </p:nvGrpSpPr>
        <p:grpSpPr>
          <a:xfrm>
            <a:off x="4630337" y="1360840"/>
            <a:ext cx="2931336" cy="1654845"/>
            <a:chOff x="4630337" y="1360840"/>
            <a:chExt cx="2931336" cy="1654845"/>
          </a:xfrm>
        </p:grpSpPr>
        <p:sp>
          <p:nvSpPr>
            <p:cNvPr id="44" name="TextBox 44"/>
            <p:cNvSpPr txBox="1"/>
            <p:nvPr/>
          </p:nvSpPr>
          <p:spPr>
            <a:xfrm>
              <a:off x="4630337" y="13608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反映项目在整个计算期内各年净现金流量现值之和，考虑了资金时间价值，是评价项目经济效益的重要指标。</a:t>
              </a:r>
            </a:p>
          </p:txBody>
        </p:sp>
      </p:grpSp>
      <p:grpSp>
        <p:nvGrpSpPr>
          <p:cNvPr id="45" name="Group 45"/>
          <p:cNvGrpSpPr/>
          <p:nvPr/>
        </p:nvGrpSpPr>
        <p:grpSpPr>
          <a:xfrm>
            <a:off x="1070038" y="1975579"/>
            <a:ext cx="3394996" cy="490334"/>
            <a:chOff x="1070038" y="1975579"/>
            <a:chExt cx="3394996" cy="490334"/>
          </a:xfrm>
        </p:grpSpPr>
        <p:sp>
          <p:nvSpPr>
            <p:cNvPr id="46" name="TextBox 46"/>
            <p:cNvSpPr txBox="1"/>
            <p:nvPr/>
          </p:nvSpPr>
          <p:spPr>
            <a:xfrm>
              <a:off x="1070038"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动态投资回收期</a:t>
              </a:r>
            </a:p>
          </p:txBody>
        </p:sp>
      </p:grpSp>
      <p:grpSp>
        <p:nvGrpSpPr>
          <p:cNvPr id="47" name="Group 47"/>
          <p:cNvGrpSpPr/>
          <p:nvPr/>
        </p:nvGrpSpPr>
        <p:grpSpPr>
          <a:xfrm>
            <a:off x="1301868" y="2328140"/>
            <a:ext cx="2931336" cy="1654845"/>
            <a:chOff x="1301868" y="2328140"/>
            <a:chExt cx="2931336" cy="1654845"/>
          </a:xfrm>
        </p:grpSpPr>
        <p:sp>
          <p:nvSpPr>
            <p:cNvPr id="48" name="TextBox 48"/>
            <p:cNvSpPr txBox="1"/>
            <p:nvPr/>
          </p:nvSpPr>
          <p:spPr>
            <a:xfrm>
              <a:off x="1301868"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在考虑资金时间价值的基础上，计算项目投资回收期，更为准确。</a:t>
              </a:r>
            </a:p>
          </p:txBody>
        </p:sp>
      </p:grpSp>
      <p:grpSp>
        <p:nvGrpSpPr>
          <p:cNvPr id="49" name="Group 49"/>
          <p:cNvGrpSpPr/>
          <p:nvPr/>
        </p:nvGrpSpPr>
        <p:grpSpPr>
          <a:xfrm>
            <a:off x="303771" y="4161775"/>
            <a:ext cx="3394996" cy="490334"/>
            <a:chOff x="303771" y="4161775"/>
            <a:chExt cx="3394996" cy="490334"/>
          </a:xfrm>
        </p:grpSpPr>
        <p:sp>
          <p:nvSpPr>
            <p:cNvPr id="50" name="TextBox 50"/>
            <p:cNvSpPr txBox="1"/>
            <p:nvPr/>
          </p:nvSpPr>
          <p:spPr>
            <a:xfrm>
              <a:off x="303771"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静态投资回收期</a:t>
              </a:r>
            </a:p>
          </p:txBody>
        </p:sp>
      </p:grpSp>
      <p:grpSp>
        <p:nvGrpSpPr>
          <p:cNvPr id="51" name="Group 51"/>
          <p:cNvGrpSpPr/>
          <p:nvPr/>
        </p:nvGrpSpPr>
        <p:grpSpPr>
          <a:xfrm>
            <a:off x="535601" y="4514336"/>
            <a:ext cx="2931336" cy="1654845"/>
            <a:chOff x="535601" y="4514336"/>
            <a:chExt cx="2931336" cy="1654845"/>
          </a:xfrm>
        </p:grpSpPr>
        <p:sp>
          <p:nvSpPr>
            <p:cNvPr id="52" name="TextBox 52"/>
            <p:cNvSpPr txBox="1"/>
            <p:nvPr/>
          </p:nvSpPr>
          <p:spPr>
            <a:xfrm>
              <a:off x="535601"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反映项目投资回收能力的重要指标，计算简单但忽略了资金时间价值。</a:t>
              </a:r>
            </a:p>
          </p:txBody>
        </p:sp>
      </p:grpSp>
      <p:grpSp>
        <p:nvGrpSpPr>
          <p:cNvPr id="53" name="Group 53"/>
          <p:cNvGrpSpPr/>
          <p:nvPr/>
        </p:nvGrpSpPr>
        <p:grpSpPr>
          <a:xfrm>
            <a:off x="7733442" y="1975579"/>
            <a:ext cx="3394996" cy="490334"/>
            <a:chOff x="7733442" y="1975579"/>
            <a:chExt cx="3394996" cy="490334"/>
          </a:xfrm>
        </p:grpSpPr>
        <p:sp>
          <p:nvSpPr>
            <p:cNvPr id="54" name="TextBox 54"/>
            <p:cNvSpPr txBox="1"/>
            <p:nvPr/>
          </p:nvSpPr>
          <p:spPr>
            <a:xfrm>
              <a:off x="7733442"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内部收益率（IRR）</a:t>
              </a:r>
            </a:p>
          </p:txBody>
        </p:sp>
      </p:grpSp>
      <p:grpSp>
        <p:nvGrpSpPr>
          <p:cNvPr id="55" name="Group 55"/>
          <p:cNvGrpSpPr/>
          <p:nvPr/>
        </p:nvGrpSpPr>
        <p:grpSpPr>
          <a:xfrm>
            <a:off x="7965273" y="2328140"/>
            <a:ext cx="2931336" cy="1654845"/>
            <a:chOff x="7965273" y="2328140"/>
            <a:chExt cx="2931336" cy="1654845"/>
          </a:xfrm>
        </p:grpSpPr>
        <p:sp>
          <p:nvSpPr>
            <p:cNvPr id="56" name="TextBox 56"/>
            <p:cNvSpPr txBox="1"/>
            <p:nvPr/>
          </p:nvSpPr>
          <p:spPr>
            <a:xfrm>
              <a:off x="7965273"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反映项目在整个计算期内各年净现金流量现值累计等于零时的折现率，是评价项目盈利能力的重要指标。</a:t>
              </a:r>
            </a:p>
          </p:txBody>
        </p:sp>
      </p:grpSp>
      <p:grpSp>
        <p:nvGrpSpPr>
          <p:cNvPr id="57" name="Group 57"/>
          <p:cNvGrpSpPr/>
          <p:nvPr/>
        </p:nvGrpSpPr>
        <p:grpSpPr>
          <a:xfrm>
            <a:off x="8451818" y="4161775"/>
            <a:ext cx="3394996" cy="490334"/>
            <a:chOff x="8451818" y="4161775"/>
            <a:chExt cx="3394996" cy="490334"/>
          </a:xfrm>
        </p:grpSpPr>
        <p:sp>
          <p:nvSpPr>
            <p:cNvPr id="58" name="TextBox 58"/>
            <p:cNvSpPr txBox="1"/>
            <p:nvPr/>
          </p:nvSpPr>
          <p:spPr>
            <a:xfrm>
              <a:off x="8451818"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效益费用比（BCR）</a:t>
              </a:r>
            </a:p>
          </p:txBody>
        </p:sp>
      </p:grpSp>
      <p:grpSp>
        <p:nvGrpSpPr>
          <p:cNvPr id="59" name="Group 59"/>
          <p:cNvGrpSpPr/>
          <p:nvPr/>
        </p:nvGrpSpPr>
        <p:grpSpPr>
          <a:xfrm>
            <a:off x="8683648" y="4514336"/>
            <a:ext cx="2931336" cy="1654845"/>
            <a:chOff x="8683648" y="4514336"/>
            <a:chExt cx="2931336" cy="1654845"/>
          </a:xfrm>
        </p:grpSpPr>
        <p:sp>
          <p:nvSpPr>
            <p:cNvPr id="60" name="TextBox 60"/>
            <p:cNvSpPr txBox="1"/>
            <p:nvPr/>
          </p:nvSpPr>
          <p:spPr>
            <a:xfrm>
              <a:off x="8683648"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反映项目效益与费用之间的关系，用于评价项目的经济合理性。</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财务评价与国民经济评价</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7042" r="17042"/>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通过计算项目的财务内部收益率、财务净现值等指标，评估项目的盈利能力。</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盈利能力分析</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清偿能力分析</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财务生存能力分析</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不确定性分析</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分析项目的资金来源与运用，以及项目的资产、负债情况，评估项目的清偿能力。</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通过对项目各年的累计盈余资金进行分析，判断项目是否有足够的净现金流量维持正常运营。</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采用敏感性分析、盈亏平衡分析等方法，分析项目可能面临的不确定因素对项目经济指标的影响。</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财务评价内容及方法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87002"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7" name="AutoShape 7"/>
          <p:cNvSpPr/>
          <p:nvPr/>
        </p:nvSpPr>
        <p:spPr>
          <a:xfrm>
            <a:off x="4956251"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8" name="AutoShape 8"/>
          <p:cNvSpPr/>
          <p:nvPr/>
        </p:nvSpPr>
        <p:spPr>
          <a:xfrm>
            <a:off x="6425498"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9" name="AutoShape 9"/>
          <p:cNvSpPr/>
          <p:nvPr/>
        </p:nvSpPr>
        <p:spPr>
          <a:xfrm>
            <a:off x="7894747"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国民经济评价内容及方法</a:t>
              </a:r>
            </a:p>
          </p:txBody>
        </p:sp>
      </p:grpSp>
      <p:grpSp>
        <p:nvGrpSpPr>
          <p:cNvPr id="32" name="Group 32"/>
          <p:cNvGrpSpPr/>
          <p:nvPr/>
        </p:nvGrpSpPr>
        <p:grpSpPr>
          <a:xfrm>
            <a:off x="768919" y="1491953"/>
            <a:ext cx="4011236" cy="490334"/>
            <a:chOff x="768919" y="1491953"/>
            <a:chExt cx="4011236" cy="490334"/>
          </a:xfrm>
        </p:grpSpPr>
        <p:sp>
          <p:nvSpPr>
            <p:cNvPr id="33" name="TextBox 33"/>
            <p:cNvSpPr txBox="1"/>
            <p:nvPr/>
          </p:nvSpPr>
          <p:spPr>
            <a:xfrm>
              <a:off x="768919" y="1491953"/>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经济效益分析</a:t>
              </a:r>
            </a:p>
          </p:txBody>
        </p:sp>
      </p:grpSp>
      <p:grpSp>
        <p:nvGrpSpPr>
          <p:cNvPr id="34" name="Group 34"/>
          <p:cNvGrpSpPr/>
          <p:nvPr/>
        </p:nvGrpSpPr>
        <p:grpSpPr>
          <a:xfrm>
            <a:off x="644725" y="1982286"/>
            <a:ext cx="4133850" cy="851387"/>
            <a:chOff x="644725" y="1982286"/>
            <a:chExt cx="4133850" cy="851387"/>
          </a:xfrm>
        </p:grpSpPr>
        <p:sp>
          <p:nvSpPr>
            <p:cNvPr id="35" name="TextBox 35"/>
            <p:cNvSpPr txBox="1"/>
            <p:nvPr/>
          </p:nvSpPr>
          <p:spPr>
            <a:xfrm>
              <a:off x="64472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计算项目的经济内部收益率、经济净现值等指标，评估项目对国民经济的贡献。</a:t>
              </a:r>
            </a:p>
          </p:txBody>
        </p:sp>
      </p:grpSp>
      <p:grpSp>
        <p:nvGrpSpPr>
          <p:cNvPr id="36" name="Group 36"/>
          <p:cNvGrpSpPr/>
          <p:nvPr/>
        </p:nvGrpSpPr>
        <p:grpSpPr>
          <a:xfrm>
            <a:off x="6102515" y="1491953"/>
            <a:ext cx="4010978" cy="490334"/>
            <a:chOff x="6102515" y="1491953"/>
            <a:chExt cx="4010978" cy="490334"/>
          </a:xfrm>
        </p:grpSpPr>
        <p:sp>
          <p:nvSpPr>
            <p:cNvPr id="37" name="TextBox 37"/>
            <p:cNvSpPr txBox="1"/>
            <p:nvPr/>
          </p:nvSpPr>
          <p:spPr>
            <a:xfrm>
              <a:off x="6102515" y="1491953"/>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资源优化配置分析</a:t>
              </a:r>
            </a:p>
          </p:txBody>
        </p:sp>
      </p:grpSp>
      <p:grpSp>
        <p:nvGrpSpPr>
          <p:cNvPr id="38" name="Group 38"/>
          <p:cNvGrpSpPr/>
          <p:nvPr/>
        </p:nvGrpSpPr>
        <p:grpSpPr>
          <a:xfrm>
            <a:off x="6102515" y="1982286"/>
            <a:ext cx="4133850" cy="851387"/>
            <a:chOff x="6102515" y="1982286"/>
            <a:chExt cx="4133850" cy="851387"/>
          </a:xfrm>
        </p:grpSpPr>
        <p:sp>
          <p:nvSpPr>
            <p:cNvPr id="39" name="TextBox 39"/>
            <p:cNvSpPr txBox="1"/>
            <p:nvPr/>
          </p:nvSpPr>
          <p:spPr>
            <a:xfrm>
              <a:off x="610251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分析项目对资源的占用和消耗情况，以及项目对资源优化配置的促进作用。</a:t>
              </a:r>
            </a:p>
          </p:txBody>
        </p:sp>
      </p:grpSp>
      <p:grpSp>
        <p:nvGrpSpPr>
          <p:cNvPr id="40" name="Group 40"/>
          <p:cNvGrpSpPr/>
          <p:nvPr/>
        </p:nvGrpSpPr>
        <p:grpSpPr>
          <a:xfrm>
            <a:off x="2297292" y="4606720"/>
            <a:ext cx="4011236" cy="490334"/>
            <a:chOff x="2297292" y="4606720"/>
            <a:chExt cx="4011236" cy="490334"/>
          </a:xfrm>
        </p:grpSpPr>
        <p:sp>
          <p:nvSpPr>
            <p:cNvPr id="41" name="TextBox 41"/>
            <p:cNvSpPr txBox="1"/>
            <p:nvPr/>
          </p:nvSpPr>
          <p:spPr>
            <a:xfrm>
              <a:off x="2297292" y="4606720"/>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经济费用效益分析</a:t>
              </a:r>
            </a:p>
          </p:txBody>
        </p:sp>
      </p:grpSp>
      <p:grpSp>
        <p:nvGrpSpPr>
          <p:cNvPr id="42" name="Group 42"/>
          <p:cNvGrpSpPr/>
          <p:nvPr/>
        </p:nvGrpSpPr>
        <p:grpSpPr>
          <a:xfrm>
            <a:off x="2173097" y="5097054"/>
            <a:ext cx="4133850" cy="851387"/>
            <a:chOff x="2173097" y="5097054"/>
            <a:chExt cx="4133850" cy="851387"/>
          </a:xfrm>
        </p:grpSpPr>
        <p:sp>
          <p:nvSpPr>
            <p:cNvPr id="43" name="TextBox 43"/>
            <p:cNvSpPr txBox="1"/>
            <p:nvPr/>
          </p:nvSpPr>
          <p:spPr>
            <a:xfrm>
              <a:off x="217309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通过对项目建设和运营过程中的经济费用与效益进行分析，判断项目的经济合理性。</a:t>
              </a:r>
            </a:p>
          </p:txBody>
        </p:sp>
      </p:grpSp>
      <p:grpSp>
        <p:nvGrpSpPr>
          <p:cNvPr id="44" name="Group 44"/>
          <p:cNvGrpSpPr/>
          <p:nvPr/>
        </p:nvGrpSpPr>
        <p:grpSpPr>
          <a:xfrm>
            <a:off x="7630887" y="4606720"/>
            <a:ext cx="4010978" cy="490334"/>
            <a:chOff x="7630887" y="4606720"/>
            <a:chExt cx="4010978" cy="490334"/>
          </a:xfrm>
        </p:grpSpPr>
        <p:sp>
          <p:nvSpPr>
            <p:cNvPr id="45" name="TextBox 45"/>
            <p:cNvSpPr txBox="1"/>
            <p:nvPr/>
          </p:nvSpPr>
          <p:spPr>
            <a:xfrm>
              <a:off x="7630887" y="4606720"/>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社会效益分析</a:t>
              </a:r>
            </a:p>
          </p:txBody>
        </p:sp>
      </p:grpSp>
      <p:grpSp>
        <p:nvGrpSpPr>
          <p:cNvPr id="46" name="Group 46"/>
          <p:cNvGrpSpPr/>
          <p:nvPr/>
        </p:nvGrpSpPr>
        <p:grpSpPr>
          <a:xfrm>
            <a:off x="7630887" y="5097054"/>
            <a:ext cx="4133850" cy="851387"/>
            <a:chOff x="7630887" y="5097054"/>
            <a:chExt cx="4133850" cy="851387"/>
          </a:xfrm>
        </p:grpSpPr>
        <p:sp>
          <p:nvSpPr>
            <p:cNvPr id="47" name="TextBox 47"/>
            <p:cNvSpPr txBox="1"/>
            <p:nvPr/>
          </p:nvSpPr>
          <p:spPr>
            <a:xfrm>
              <a:off x="763088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评估项目对社会就业、环境保护、区域经济发展等方面的影响。</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财务评价与国民经济评价的关系</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评价角度不同</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财务评价是从项目投资者或财务主体的角度出发，而国民经济评价是从国家或社会整体的角度出发。</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评价目的不同</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财务评价的目的是判断项目在财务上的可行性，而国民经济评价的目的是评估项目对国民经济的贡献和影响。</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评价范围不同</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财务评价主要关注项目本身的财务状况和经济效益，而国民经济评价需要考虑项目对宏观经济、社会发展等方面的影响。</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评价指标不同</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财务评价主要采用财务内部收益率、财务净现值等财务指标，而国民经济评价主要采用经济内部收益率、经济净现值等经济指标。</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不确定性分析与风险分析</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https://d.book118.com/118127131005006032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101</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2024-09-09T05:55:10.567</cp:lastPrinted>
  <dcterms:created xsi:type="dcterms:W3CDTF">2024-09-08T21:55:10Z</dcterms:created>
  <dcterms:modified xsi:type="dcterms:W3CDTF">2024-09-08T21:55:12Z</dcterms:modified>
</cp:coreProperties>
</file>