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wmf" ContentType="image/x-wmf"/>
  <Default Extension="emf" ContentType="image/x-e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44" r:id="rId2"/>
    <p:sldMasterId id="2147483779" r:id="rId3"/>
    <p:sldMasterId id="2147483792" r:id="rId4"/>
  </p:sldMasterIdLst>
  <p:notesMasterIdLst>
    <p:notesMasterId r:id="rId5"/>
  </p:notesMasterIdLst>
  <p:sldIdLst>
    <p:sldId id="259" r:id="rId6"/>
    <p:sldId id="262" r:id="rId7"/>
    <p:sldId id="265" r:id="rId8"/>
    <p:sldId id="268" r:id="rId9"/>
    <p:sldId id="271" r:id="rId10"/>
    <p:sldId id="274" r:id="rId11"/>
    <p:sldId id="277" r:id="rId12"/>
    <p:sldId id="280" r:id="rId13"/>
    <p:sldId id="283" r:id="rId14"/>
    <p:sldId id="286" r:id="rId15"/>
    <p:sldId id="289" r:id="rId16"/>
    <p:sldId id="292" r:id="rId17"/>
    <p:sldId id="295" r:id="rId18"/>
    <p:sldId id="298" r:id="rId19"/>
    <p:sldId id="301" r:id="rId20"/>
    <p:sldId id="304" r:id="rId21"/>
    <p:sldId id="307" r:id="rId22"/>
    <p:sldId id="310" r:id="rId23"/>
    <p:sldId id="313" r:id="rId24"/>
    <p:sldId id="316" r:id="rId25"/>
    <p:sldId id="319" r:id="rId26"/>
    <p:sldId id="322" r:id="rId27"/>
    <p:sldId id="325" r:id="rId28"/>
    <p:sldId id="328" r:id="rId29"/>
    <p:sldId id="331" r:id="rId30"/>
    <p:sldId id="334" r:id="rId31"/>
    <p:sldId id="337" r:id="rId32"/>
    <p:sldId id="340" r:id="rId33"/>
    <p:sldId id="343" r:id="rId34"/>
    <p:sldId id="346" r:id="rId35"/>
    <p:sldId id="349" r:id="rId36"/>
    <p:sldId id="352" r:id="rId37"/>
    <p:sldId id="355" r:id="rId38"/>
    <p:sldId id="357" r:id="rId39"/>
  </p:sldIdLst>
  <p:sldSz cx="9144000" cy="6858000"/>
  <p:notesSz cx="6858000" cy="9144000"/>
  <p:custDataLst>
    <p:tags r:id="rId4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5.xml" /><Relationship Id="rId11" Type="http://schemas.openxmlformats.org/officeDocument/2006/relationships/slide" Target="slides/slide6.xml" /><Relationship Id="rId12" Type="http://schemas.openxmlformats.org/officeDocument/2006/relationships/slide" Target="slides/slide7.xml" /><Relationship Id="rId13" Type="http://schemas.openxmlformats.org/officeDocument/2006/relationships/slide" Target="slides/slide8.xml" /><Relationship Id="rId14" Type="http://schemas.openxmlformats.org/officeDocument/2006/relationships/slide" Target="slides/slide9.xml" /><Relationship Id="rId15" Type="http://schemas.openxmlformats.org/officeDocument/2006/relationships/slide" Target="slides/slide10.xml" /><Relationship Id="rId16" Type="http://schemas.openxmlformats.org/officeDocument/2006/relationships/slide" Target="slides/slide11.xml" /><Relationship Id="rId17" Type="http://schemas.openxmlformats.org/officeDocument/2006/relationships/slide" Target="slides/slide12.xml" /><Relationship Id="rId18" Type="http://schemas.openxmlformats.org/officeDocument/2006/relationships/slide" Target="slides/slide13.xml" /><Relationship Id="rId19" Type="http://schemas.openxmlformats.org/officeDocument/2006/relationships/slide" Target="slides/slide14.xml" /><Relationship Id="rId2" Type="http://schemas.openxmlformats.org/officeDocument/2006/relationships/slideMaster" Target="slideMasters/slideMaster2.xml" /><Relationship Id="rId20" Type="http://schemas.openxmlformats.org/officeDocument/2006/relationships/slide" Target="slides/slide15.xml" /><Relationship Id="rId21" Type="http://schemas.openxmlformats.org/officeDocument/2006/relationships/slide" Target="slides/slide16.xml" /><Relationship Id="rId22" Type="http://schemas.openxmlformats.org/officeDocument/2006/relationships/slide" Target="slides/slide17.xml" /><Relationship Id="rId23" Type="http://schemas.openxmlformats.org/officeDocument/2006/relationships/slide" Target="slides/slide18.xml" /><Relationship Id="rId24" Type="http://schemas.openxmlformats.org/officeDocument/2006/relationships/slide" Target="slides/slide19.xml" /><Relationship Id="rId25" Type="http://schemas.openxmlformats.org/officeDocument/2006/relationships/slide" Target="slides/slide20.xml" /><Relationship Id="rId26" Type="http://schemas.openxmlformats.org/officeDocument/2006/relationships/slide" Target="slides/slide21.xml" /><Relationship Id="rId27" Type="http://schemas.openxmlformats.org/officeDocument/2006/relationships/slide" Target="slides/slide22.xml" /><Relationship Id="rId28" Type="http://schemas.openxmlformats.org/officeDocument/2006/relationships/slide" Target="slides/slide23.xml" /><Relationship Id="rId29" Type="http://schemas.openxmlformats.org/officeDocument/2006/relationships/slide" Target="slides/slide24.xml" /><Relationship Id="rId3" Type="http://schemas.openxmlformats.org/officeDocument/2006/relationships/slideMaster" Target="slideMasters/slideMaster3.xml" /><Relationship Id="rId30" Type="http://schemas.openxmlformats.org/officeDocument/2006/relationships/slide" Target="slides/slide25.xml" /><Relationship Id="rId31" Type="http://schemas.openxmlformats.org/officeDocument/2006/relationships/slide" Target="slides/slide26.xml" /><Relationship Id="rId32" Type="http://schemas.openxmlformats.org/officeDocument/2006/relationships/slide" Target="slides/slide27.xml" /><Relationship Id="rId33" Type="http://schemas.openxmlformats.org/officeDocument/2006/relationships/slide" Target="slides/slide28.xml" /><Relationship Id="rId34" Type="http://schemas.openxmlformats.org/officeDocument/2006/relationships/slide" Target="slides/slide29.xml" /><Relationship Id="rId35" Type="http://schemas.openxmlformats.org/officeDocument/2006/relationships/slide" Target="slides/slide30.xml" /><Relationship Id="rId36" Type="http://schemas.openxmlformats.org/officeDocument/2006/relationships/slide" Target="slides/slide31.xml" /><Relationship Id="rId37" Type="http://schemas.openxmlformats.org/officeDocument/2006/relationships/slide" Target="slides/slide32.xml" /><Relationship Id="rId38" Type="http://schemas.openxmlformats.org/officeDocument/2006/relationships/slide" Target="slides/slide33.xml" /><Relationship Id="rId39" Type="http://schemas.openxmlformats.org/officeDocument/2006/relationships/slide" Target="slides/slide34.xml" /><Relationship Id="rId4" Type="http://schemas.openxmlformats.org/officeDocument/2006/relationships/slideMaster" Target="slideMasters/slideMaster4.xml" /><Relationship Id="rId40" Type="http://schemas.openxmlformats.org/officeDocument/2006/relationships/tags" Target="tags/tag1.xml" /><Relationship Id="rId41" Type="http://schemas.openxmlformats.org/officeDocument/2006/relationships/presProps" Target="presProps.xml" /><Relationship Id="rId42" Type="http://schemas.openxmlformats.org/officeDocument/2006/relationships/viewProps" Target="viewProps.xml" /><Relationship Id="rId43" Type="http://schemas.openxmlformats.org/officeDocument/2006/relationships/theme" Target="theme/theme1.xml" /><Relationship Id="rId44" Type="http://schemas.openxmlformats.org/officeDocument/2006/relationships/tableStyles" Target="tableStyles.xml" /><Relationship Id="rId5" Type="http://schemas.openxmlformats.org/officeDocument/2006/relationships/notesMaster" Target="notesMasters/notesMaster1.xml" /><Relationship Id="rId6" Type="http://schemas.openxmlformats.org/officeDocument/2006/relationships/slide" Target="slides/slide1.xml" /><Relationship Id="rId7" Type="http://schemas.openxmlformats.org/officeDocument/2006/relationships/slide" Target="slides/slide2.xml" /><Relationship Id="rId8" Type="http://schemas.openxmlformats.org/officeDocument/2006/relationships/slide" Target="slides/slide3.xml" /><Relationship Id="rId9" Type="http://schemas.openxmlformats.org/officeDocument/2006/relationships/slide" Target="slides/slide4.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6.png"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ct val="0"/>
              </a:spcBef>
              <a:spcAft>
                <a:spcPct val="0"/>
              </a:spcAft>
              <a:defRPr sz="1200">
                <a:latin typeface="+mn-lt"/>
                <a:ea typeface="+mn-ea"/>
              </a:defRPr>
            </a:lvl1pPr>
          </a:lstStyle>
          <a:p>
            <a:pPr>
              <a:defRPr/>
            </a:pPr>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ct val="0"/>
              </a:spcBef>
              <a:spcAft>
                <a:spcPct val="0"/>
              </a:spcAft>
              <a:defRPr sz="1200">
                <a:latin typeface="+mn-lt"/>
                <a:ea typeface="+mn-ea"/>
              </a:defRPr>
            </a:lvl1pPr>
          </a:lstStyle>
          <a:p>
            <a:pPr>
              <a:defRPr/>
            </a:pPr>
            <a:fld id="{2AB6E1FA-717C-4B24-9C9A-35978A23BCB6}" type="datetimeFigureOut">
              <a:rPr lang="zh-CN" altLang="en-US"/>
              <a:pPr>
                <a:defRPr/>
              </a:pPr>
              <a:t>2018/7/24 Tuesday</a:t>
            </a:fld>
            <a:endParaRPr lang="zh-CN" altLang="en-US"/>
          </a:p>
        </p:txBody>
      </p:sp>
      <p:sp>
        <p:nvSpPr>
          <p:cNvPr id="4" name="幻灯片图像占位符 3"/>
          <p:cNvSpPr>
            <a:spLocks noGrp="1" noRot="1" noChangeAspect="1"/>
          </p:cNvSpPr>
          <p:nvPr>
            <p:ph type="sldImg" idx="2"/>
          </p:nvPr>
        </p:nvSpPr>
        <p:spPr>
          <a:xfrm>
            <a:off x="1143000" y="685800"/>
            <a:ext cx="457200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noProof="0" smtClean="0"/>
              <a:t>单击此处编辑母版文本样式</a:t>
            </a:r>
          </a:p>
          <a:p>
            <a:pPr lvl="1"/>
            <a:r>
              <a:rPr lang="zh-CN" altLang="en-US" noProof="0" smtClean="0"/>
              <a:t>第二级</a:t>
            </a:r>
          </a:p>
          <a:p>
            <a:pPr lvl="2"/>
            <a:r>
              <a:rPr lang="zh-CN" altLang="en-US" noProof="0" smtClean="0"/>
              <a:t>第三级</a:t>
            </a:r>
          </a:p>
          <a:p>
            <a:pPr lvl="3"/>
            <a:r>
              <a:rPr lang="zh-CN" altLang="en-US" noProof="0" smtClean="0"/>
              <a:t>第四级</a:t>
            </a:r>
          </a:p>
          <a:p>
            <a:pPr lvl="4"/>
            <a:r>
              <a:rPr lang="zh-CN" altLang="en-US" noProof="0" smtClean="0"/>
              <a:t>第五级</a:t>
            </a:r>
            <a:endParaRPr lang="zh-CN" altLang="en-US" noProof="0"/>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ct val="0"/>
              </a:spcBef>
              <a:spcAft>
                <a:spcPct val="0"/>
              </a:spcAft>
              <a:defRPr sz="1200">
                <a:latin typeface="+mn-lt"/>
                <a:ea typeface="+mn-ea"/>
              </a:defRPr>
            </a:lvl1pPr>
          </a:lstStyle>
          <a:p>
            <a:pPr>
              <a:defRPr/>
            </a:pPr>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ct val="0"/>
              </a:spcBef>
              <a:spcAft>
                <a:spcPct val="0"/>
              </a:spcAft>
              <a:defRPr sz="1200">
                <a:latin typeface="+mn-lt"/>
                <a:ea typeface="+mn-ea"/>
              </a:defRPr>
            </a:lvl1pPr>
          </a:lstStyle>
          <a:p>
            <a:pPr>
              <a:defRPr/>
            </a:pPr>
            <a:fld id="{9D3C1059-6B50-4156-94F4-0A6EF47139DB}" type="slidenum">
              <a:rPr lang="zh-CN" altLang="en-US"/>
              <a:pPr>
                <a:defRPr/>
              </a:pPr>
              <a:t>‹#›</a:t>
            </a:fld>
            <a:endParaRPr lang="zh-CN"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30.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31.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32.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3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9393" name="Rectangle 2"/>
          <p:cNvSpPr>
            <a:spLocks noGrp="1" noRot="1" noChangeAspect="1" noChangeArrowheads="1" noTextEdit="1"/>
          </p:cNvSpPr>
          <p:nvPr>
            <p:ph type="sldImg"/>
          </p:nvPr>
        </p:nvSpPr>
        <p:spPr bwMode="auto">
          <a:xfrm>
            <a:off x="1144588" y="687388"/>
            <a:ext cx="4572000" cy="3429000"/>
          </a:xfrm>
          <a:noFill/>
          <a:ln>
            <a:solidFill>
              <a:srgbClr val="000000"/>
            </a:solidFill>
            <a:miter lim="800000"/>
          </a:ln>
        </p:spPr>
      </p:sp>
      <p:sp>
        <p:nvSpPr>
          <p:cNvPr id="59394" name="Rectangle 3"/>
          <p:cNvSpPr>
            <a:spLocks noGrp="1" noChangeArrowheads="1"/>
          </p:cNvSpPr>
          <p:nvPr>
            <p:ph type="body" idx="1"/>
          </p:nvPr>
        </p:nvSpPr>
        <p:spPr bwMode="auto">
          <a:xfrm>
            <a:off x="914400" y="4321175"/>
            <a:ext cx="5029200" cy="4170363"/>
          </a:xfrm>
          <a:noFill/>
        </p:spPr>
        <p:txBody>
          <a:bodyPr wrap="square" lIns="90722" tIns="44564" rIns="90722" bIns="44564" numCol="1" anchor="t" anchorCtr="0" compatLnSpc="1">
            <a:prstTxWarp prst="textNoShape">
              <a:avLst/>
            </a:prstTxWarp>
          </a:bodyPr>
          <a:lstStyle/>
          <a:p>
            <a:r>
              <a:rPr lang="en-US" altLang="zh-CN" smtClean="0">
                <a:latin typeface="Arial"/>
              </a:rPr>
              <a:t>The array of antiplatelet therapies available or in clinical development as well as their platelet targets and route of administration are illustrated.</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89441" name="Rectangle 7"/>
          <p:cNvSpPr txBox="1">
            <a:spLocks noGrp="1" noChangeArrowheads="1"/>
          </p:cNvSpPr>
          <p:nvPr/>
        </p:nvSpPr>
        <p:spPr bwMode="auto">
          <a:xfrm>
            <a:off x="3884613" y="8685213"/>
            <a:ext cx="2971800" cy="457200"/>
          </a:xfrm>
          <a:prstGeom prst="rect">
            <a:avLst/>
          </a:prstGeom>
          <a:noFill/>
          <a:ln w="9525">
            <a:noFill/>
            <a:miter lim="800000"/>
          </a:ln>
        </p:spPr>
        <p:txBody>
          <a:bodyPr anchor="b"/>
          <a:lstStyle/>
          <a:p>
            <a:pPr algn="r"/>
            <a:fld id="{5E05668D-BD79-4E88-81A3-3786C6CD2F25}" type="slidenum">
              <a:rPr lang="en-US" altLang="zh-CN" sz="1200"/>
              <a:pPr algn="r"/>
              <a:t>12</a:t>
            </a:fld>
            <a:endParaRPr lang="en-US" altLang="zh-CN" sz="1200"/>
          </a:p>
        </p:txBody>
      </p:sp>
      <p:sp>
        <p:nvSpPr>
          <p:cNvPr id="189442" name="Rectangle 7"/>
          <p:cNvSpPr txBox="1">
            <a:spLocks noGrp="1" noChangeArrowheads="1"/>
          </p:cNvSpPr>
          <p:nvPr/>
        </p:nvSpPr>
        <p:spPr bwMode="auto">
          <a:xfrm>
            <a:off x="3886200" y="8686800"/>
            <a:ext cx="2971800" cy="457200"/>
          </a:xfrm>
          <a:prstGeom prst="rect">
            <a:avLst/>
          </a:prstGeom>
          <a:noFill/>
          <a:ln w="9525">
            <a:noFill/>
            <a:miter lim="800000"/>
          </a:ln>
        </p:spPr>
        <p:txBody>
          <a:bodyPr anchor="b"/>
          <a:lstStyle/>
          <a:p>
            <a:pPr algn="r" eaLnBrk="0" hangingPunct="0"/>
            <a:fld id="{E984306D-5748-4C1F-A430-D9476D6E28AE}" type="slidenum">
              <a:rPr lang="en-US" altLang="zh-CN" sz="1200">
                <a:ea typeface="MS PGothic" pitchFamily="34" charset="-128"/>
              </a:rPr>
              <a:pPr algn="r" eaLnBrk="0" hangingPunct="0"/>
              <a:t>12</a:t>
            </a:fld>
            <a:endParaRPr lang="en-US" altLang="zh-CN" sz="1200">
              <a:ea typeface="MS PGothic" pitchFamily="34" charset="-128"/>
            </a:endParaRPr>
          </a:p>
        </p:txBody>
      </p:sp>
      <p:sp>
        <p:nvSpPr>
          <p:cNvPr id="189443" name="Rectangle 2"/>
          <p:cNvSpPr>
            <a:spLocks noGrp="1" noRot="1" noChangeArrowheads="1" noTextEdit="1"/>
          </p:cNvSpPr>
          <p:nvPr>
            <p:ph type="sldImg"/>
          </p:nvPr>
        </p:nvSpPr>
        <p:spPr bwMode="auto">
          <a:noFill/>
          <a:ln>
            <a:solidFill>
              <a:srgbClr val="000000"/>
            </a:solidFill>
            <a:miter lim="800000"/>
          </a:ln>
        </p:spPr>
      </p:sp>
      <p:sp>
        <p:nvSpPr>
          <p:cNvPr id="189444" name="Rectangle 3"/>
          <p:cNvSpPr>
            <a:spLocks noGrp="1" noChangeArrowheads="1"/>
          </p:cNvSpPr>
          <p:nvPr>
            <p:ph type="body" idx="1"/>
          </p:nvPr>
        </p:nvSpPr>
        <p:spPr bwMode="auto">
          <a:xfrm>
            <a:off x="304800" y="4343400"/>
            <a:ext cx="6248400" cy="4114800"/>
          </a:xfrm>
          <a:solidFill>
            <a:srgbClr val="FFFFFF"/>
          </a:solidFill>
          <a:ln>
            <a:solidFill>
              <a:srgbClr val="000000"/>
            </a:solidFill>
            <a:miter lim="800000"/>
          </a:ln>
        </p:spPr>
        <p:txBody>
          <a:bodyPr wrap="square" numCol="1" anchor="t" anchorCtr="0" compatLnSpc="1">
            <a:prstTxWarp prst="textNoShape">
              <a:avLst/>
            </a:prstTxWarp>
          </a:bodyPr>
          <a:lstStyle/>
          <a:p>
            <a:pPr eaLnBrk="1" hangingPunct="1"/>
            <a:r>
              <a:rPr lang="en-US" altLang="zh-CN" b="1" smtClean="0">
                <a:latin typeface="Times New Roman" pitchFamily="18" charset="0"/>
              </a:rPr>
              <a:t>Patients were candidates for the trial if they were moderate-high risk, had an acute coronary syndrome, and there was a plan to perform PCI. </a:t>
            </a:r>
            <a:br>
              <a:rPr lang="en-US" altLang="zh-CN" b="1" smtClean="0">
                <a:latin typeface="Times New Roman" pitchFamily="18" charset="0"/>
              </a:rPr>
            </a:br>
            <a:endParaRPr lang="en-US" altLang="zh-CN" b="1" smtClean="0">
              <a:latin typeface="Times New Roman" pitchFamily="18" charset="0"/>
            </a:endParaRPr>
          </a:p>
          <a:p>
            <a:pPr eaLnBrk="1" hangingPunct="1"/>
            <a:r>
              <a:rPr lang="en-US" altLang="zh-CN" b="1" smtClean="0">
                <a:latin typeface="Times New Roman" pitchFamily="18" charset="0"/>
              </a:rPr>
              <a:t>A sample size of 13, 608 was considered necessary to provide at least 90 % power to  test the primary hypothesis </a:t>
            </a:r>
          </a:p>
          <a:p>
            <a:pPr eaLnBrk="1" hangingPunct="1"/>
            <a:r>
              <a:rPr lang="en-US" altLang="zh-CN" b="1" smtClean="0">
                <a:latin typeface="Times New Roman" pitchFamily="18" charset="0"/>
              </a:rPr>
              <a:t>All patients were to receive ASA.</a:t>
            </a:r>
          </a:p>
          <a:p>
            <a:pPr eaLnBrk="1" hangingPunct="1"/>
            <a:r>
              <a:rPr lang="en-US" altLang="zh-CN" b="1" smtClean="0">
                <a:latin typeface="Times New Roman" pitchFamily="18" charset="0"/>
              </a:rPr>
              <a:t>Randomization was stratified by UA/NSTEMI vs STEMI</a:t>
            </a:r>
          </a:p>
          <a:p>
            <a:pPr eaLnBrk="1" hangingPunct="1"/>
            <a:r>
              <a:rPr lang="en-US" altLang="zh-CN" b="1" smtClean="0">
                <a:latin typeface="Times New Roman" pitchFamily="18" charset="0"/>
              </a:rPr>
              <a:t>DB study drug therapy consisted either of </a:t>
            </a:r>
            <a:br>
              <a:rPr lang="en-US" altLang="zh-CN" b="1" smtClean="0">
                <a:latin typeface="Times New Roman" pitchFamily="18" charset="0"/>
              </a:rPr>
            </a:br>
            <a:r>
              <a:rPr lang="en-US" altLang="zh-CN" b="1" smtClean="0">
                <a:latin typeface="Times New Roman" pitchFamily="18" charset="0"/>
              </a:rPr>
              <a:t>- standard dosing with clopidogrel with a LD of 300 mg and MD of 75 mg</a:t>
            </a:r>
          </a:p>
          <a:p>
            <a:pPr eaLnBrk="1" hangingPunct="1"/>
            <a:r>
              <a:rPr lang="en-US" altLang="zh-CN" b="1" smtClean="0">
                <a:latin typeface="Times New Roman" pitchFamily="18" charset="0"/>
              </a:rPr>
              <a:t>- OR prasugrel with a LD of 60 mg and MD of 10 mg</a:t>
            </a:r>
          </a:p>
          <a:p>
            <a:pPr eaLnBrk="1" hangingPunct="1"/>
            <a:r>
              <a:rPr lang="en-US" altLang="zh-CN" b="1" smtClean="0">
                <a:latin typeface="Times New Roman" pitchFamily="18" charset="0"/>
              </a:rPr>
              <a:t>DB study drug was to be given for a median of at least 12 months with a minimum of 6 mos and maximum of 15 months</a:t>
            </a:r>
          </a:p>
          <a:p>
            <a:pPr eaLnBrk="1" hangingPunct="1"/>
            <a:r>
              <a:rPr lang="en-US" altLang="zh-CN" b="1" smtClean="0">
                <a:latin typeface="Times New Roman" pitchFamily="18" charset="0"/>
              </a:rPr>
              <a:t>The primary composite EP was CV death, MI, or Stroke through the end of the study</a:t>
            </a:r>
          </a:p>
          <a:p>
            <a:pPr eaLnBrk="1" hangingPunct="1"/>
            <a:r>
              <a:rPr lang="en-US" altLang="zh-CN" b="1" smtClean="0">
                <a:latin typeface="Times New Roman" pitchFamily="18" charset="0"/>
              </a:rPr>
              <a:t>Key secondary EPs are listed here and among these was Stent thrombosis</a:t>
            </a:r>
            <a:br>
              <a:rPr lang="en-US" altLang="zh-CN" b="1" smtClean="0">
                <a:latin typeface="Times New Roman" pitchFamily="18" charset="0"/>
              </a:rPr>
            </a:br>
            <a:r>
              <a:rPr lang="en-US" altLang="zh-CN" b="1" smtClean="0">
                <a:latin typeface="Times New Roman" pitchFamily="18" charset="0"/>
              </a:rPr>
              <a:t>Key safety Eps included: TIMI major (non CABG) bleeds, and life-threatening bleeds </a:t>
            </a:r>
          </a:p>
          <a:p>
            <a:pPr eaLnBrk="1" hangingPunct="1"/>
            <a:r>
              <a:rPr lang="en-US" altLang="zh-CN" b="1" smtClean="0">
                <a:latin typeface="Times New Roman" pitchFamily="18" charset="0"/>
              </a:rPr>
              <a:t>Two key substudies are evaluating pharmacokinetics and genomics</a:t>
            </a:r>
          </a:p>
          <a:p>
            <a:pPr eaLnBrk="1" hangingPunct="1"/>
            <a:endParaRPr lang="en-US" altLang="zh-CN" b="1"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91489" name="Rectangle 7"/>
          <p:cNvSpPr txBox="1">
            <a:spLocks noGrp="1" noChangeArrowheads="1"/>
          </p:cNvSpPr>
          <p:nvPr/>
        </p:nvSpPr>
        <p:spPr bwMode="auto">
          <a:xfrm>
            <a:off x="3884613" y="8685213"/>
            <a:ext cx="2971800" cy="457200"/>
          </a:xfrm>
          <a:prstGeom prst="rect">
            <a:avLst/>
          </a:prstGeom>
          <a:noFill/>
          <a:ln w="9525">
            <a:noFill/>
            <a:miter lim="800000"/>
          </a:ln>
        </p:spPr>
        <p:txBody>
          <a:bodyPr anchor="b"/>
          <a:lstStyle/>
          <a:p>
            <a:pPr algn="r"/>
            <a:fld id="{1B383D7B-7AFF-4519-A9C4-34502D775345}" type="slidenum">
              <a:rPr lang="en-US" altLang="zh-CN" sz="1200"/>
              <a:pPr algn="r"/>
              <a:t>13</a:t>
            </a:fld>
            <a:endParaRPr lang="en-US" altLang="zh-CN" sz="1200"/>
          </a:p>
        </p:txBody>
      </p:sp>
      <p:sp>
        <p:nvSpPr>
          <p:cNvPr id="191490" name="Rectangle 7"/>
          <p:cNvSpPr txBox="1">
            <a:spLocks noGrp="1" noChangeArrowheads="1"/>
          </p:cNvSpPr>
          <p:nvPr/>
        </p:nvSpPr>
        <p:spPr bwMode="auto">
          <a:xfrm>
            <a:off x="3884613" y="8685213"/>
            <a:ext cx="2971800" cy="457200"/>
          </a:xfrm>
          <a:prstGeom prst="rect">
            <a:avLst/>
          </a:prstGeom>
          <a:noFill/>
          <a:ln w="9525">
            <a:noFill/>
            <a:miter lim="800000"/>
          </a:ln>
        </p:spPr>
        <p:txBody>
          <a:bodyPr anchor="b"/>
          <a:lstStyle/>
          <a:p>
            <a:pPr algn="r"/>
            <a:fld id="{E24C2502-A250-4705-BF61-687F877ADBAC}" type="slidenum">
              <a:rPr lang="en-US" altLang="zh-CN" sz="1200"/>
              <a:pPr algn="r"/>
              <a:t>13</a:t>
            </a:fld>
            <a:endParaRPr lang="en-US" altLang="zh-CN" sz="1200"/>
          </a:p>
        </p:txBody>
      </p:sp>
      <p:sp>
        <p:nvSpPr>
          <p:cNvPr id="191491" name="Rectangle 7"/>
          <p:cNvSpPr txBox="1">
            <a:spLocks noGrp="1" noChangeArrowheads="1"/>
          </p:cNvSpPr>
          <p:nvPr/>
        </p:nvSpPr>
        <p:spPr bwMode="auto">
          <a:xfrm>
            <a:off x="3886200" y="8686800"/>
            <a:ext cx="2971800" cy="457200"/>
          </a:xfrm>
          <a:prstGeom prst="rect">
            <a:avLst/>
          </a:prstGeom>
          <a:noFill/>
          <a:ln w="9525">
            <a:noFill/>
            <a:miter lim="800000"/>
          </a:ln>
        </p:spPr>
        <p:txBody>
          <a:bodyPr anchor="b"/>
          <a:lstStyle/>
          <a:p>
            <a:pPr algn="r" eaLnBrk="0" hangingPunct="0"/>
            <a:fld id="{941EEA39-9822-4A31-AB9A-1D273C282AE8}" type="slidenum">
              <a:rPr lang="en-US" altLang="zh-CN" sz="1200">
                <a:ea typeface="MS PGothic" pitchFamily="34" charset="-128"/>
                <a:cs typeface="Arial"/>
              </a:rPr>
              <a:pPr algn="r" eaLnBrk="0" hangingPunct="0"/>
              <a:t>13</a:t>
            </a:fld>
            <a:endParaRPr lang="en-US" altLang="zh-CN" sz="1200">
              <a:ea typeface="MS PGothic" pitchFamily="34" charset="-128"/>
              <a:cs typeface="Arial"/>
            </a:endParaRPr>
          </a:p>
        </p:txBody>
      </p:sp>
      <p:sp>
        <p:nvSpPr>
          <p:cNvPr id="191492" name="Rectangle 2"/>
          <p:cNvSpPr>
            <a:spLocks noGrp="1" noRot="1" noChangeArrowheads="1" noTextEdit="1"/>
          </p:cNvSpPr>
          <p:nvPr>
            <p:ph type="sldImg"/>
          </p:nvPr>
        </p:nvSpPr>
        <p:spPr bwMode="auto">
          <a:noFill/>
          <a:ln>
            <a:solidFill>
              <a:srgbClr val="000000"/>
            </a:solidFill>
            <a:miter lim="800000"/>
          </a:ln>
        </p:spPr>
      </p:sp>
      <p:sp>
        <p:nvSpPr>
          <p:cNvPr id="191493" name="Rectangle 3"/>
          <p:cNvSpPr>
            <a:spLocks noGrp="1" noChangeArrowheads="1"/>
          </p:cNvSpPr>
          <p:nvPr>
            <p:ph type="body" idx="1"/>
          </p:nvPr>
        </p:nvSpPr>
        <p:spPr bwMode="auto">
          <a:xfrm>
            <a:off x="533400" y="4343400"/>
            <a:ext cx="5791200" cy="4114800"/>
          </a:xfrm>
          <a:solidFill>
            <a:srgbClr val="FFFFFF"/>
          </a:solidFill>
        </p:spPr>
        <p:txBody>
          <a:bodyPr wrap="square" numCol="1" anchor="t" anchorCtr="0" compatLnSpc="1">
            <a:prstTxWarp prst="textNoShape">
              <a:avLst/>
            </a:prstTxWarp>
          </a:bodyPr>
          <a:lstStyle/>
          <a:p>
            <a:pPr eaLnBrk="1" hangingPunct="1"/>
            <a:r>
              <a:rPr lang="en-US" altLang="zh-CN" sz="1800" b="1" smtClean="0"/>
              <a:t>This slide depicts the balance of efficacy and safety observed in the trial.</a:t>
            </a:r>
          </a:p>
          <a:p>
            <a:pPr eaLnBrk="1" hangingPunct="1"/>
            <a:r>
              <a:rPr lang="en-US" altLang="zh-CN" sz="1800" b="1" smtClean="0"/>
              <a:t>At the top is shown the significant reduction in the primary endpoint as presented a few moments ago. </a:t>
            </a:r>
            <a:r>
              <a:rPr lang="en-US" altLang="zh-CN" sz="1600" b="1" smtClean="0"/>
              <a:t>The number needed to treat to prevent one event was 46</a:t>
            </a:r>
            <a:endParaRPr lang="en-US" altLang="zh-CN" sz="1800" b="1" smtClean="0"/>
          </a:p>
          <a:p>
            <a:pPr eaLnBrk="1" hangingPunct="1"/>
            <a:r>
              <a:rPr lang="en-US" altLang="zh-CN" sz="1800" b="1" smtClean="0"/>
              <a:t>At the bottom is the rate of TIMI major non CABG bleeds--a key safety endpoint-- which was 2.4% with </a:t>
            </a:r>
            <a:r>
              <a:rPr lang="zh-CN" altLang="en-US" sz="1800" b="1" smtClean="0"/>
              <a:t>普拉格雷 </a:t>
            </a:r>
            <a:r>
              <a:rPr lang="en-US" altLang="zh-CN" sz="1800" b="1" smtClean="0"/>
              <a:t>and 1.8% with </a:t>
            </a:r>
            <a:r>
              <a:rPr lang="zh-CN" altLang="en-US" sz="1800" b="1" smtClean="0"/>
              <a:t>氯吡格雷</a:t>
            </a:r>
            <a:r>
              <a:rPr lang="en-US" altLang="zh-CN" sz="1800" b="1" smtClean="0"/>
              <a:t>—a 0.6% Absolute risk increase. </a:t>
            </a:r>
          </a:p>
          <a:p>
            <a:pPr eaLnBrk="1" hangingPunct="1"/>
            <a:r>
              <a:rPr lang="en-US" altLang="zh-CN" sz="1800" b="1" smtClean="0"/>
              <a:t>The  excess of 35 major bleeds with </a:t>
            </a:r>
            <a:r>
              <a:rPr lang="zh-CN" altLang="en-US" sz="1800" b="1" smtClean="0"/>
              <a:t>普拉格雷 </a:t>
            </a:r>
            <a:r>
              <a:rPr lang="en-US" altLang="zh-CN" sz="1800" b="1" smtClean="0"/>
              <a:t>corresponded to an HR of 1.32 and P value of 0.03 . </a:t>
            </a:r>
          </a:p>
          <a:p>
            <a:pPr eaLnBrk="1" hangingPunct="1"/>
            <a:r>
              <a:rPr lang="en-US" altLang="zh-CN" sz="1800" b="1" smtClean="0"/>
              <a:t>The number of subjects who would need to be treated to result in one excess major bleed (NNH) was 167.</a:t>
            </a:r>
          </a:p>
          <a:p>
            <a:pPr eaLnBrk="1" hangingPunct="1"/>
            <a:endParaRPr lang="en-US" altLang="zh-CN" sz="1800" b="1"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93537" name="Rectangle 7"/>
          <p:cNvSpPr txBox="1">
            <a:spLocks noGrp="1" noChangeArrowheads="1"/>
          </p:cNvSpPr>
          <p:nvPr/>
        </p:nvSpPr>
        <p:spPr bwMode="auto">
          <a:xfrm>
            <a:off x="3884613" y="8685213"/>
            <a:ext cx="2971800" cy="457200"/>
          </a:xfrm>
          <a:prstGeom prst="rect">
            <a:avLst/>
          </a:prstGeom>
          <a:noFill/>
          <a:ln w="9525">
            <a:noFill/>
            <a:miter lim="800000"/>
          </a:ln>
        </p:spPr>
        <p:txBody>
          <a:bodyPr anchor="b"/>
          <a:lstStyle/>
          <a:p>
            <a:pPr algn="r"/>
            <a:fld id="{77FC6C56-FEB5-42C8-8E19-26EAC0CF2680}" type="slidenum">
              <a:rPr lang="en-US" altLang="zh-CN" sz="1200"/>
              <a:pPr algn="r"/>
              <a:t>14</a:t>
            </a:fld>
            <a:endParaRPr lang="en-US" altLang="zh-CN" sz="1200"/>
          </a:p>
        </p:txBody>
      </p:sp>
      <p:sp>
        <p:nvSpPr>
          <p:cNvPr id="193538" name="Rectangle 2"/>
          <p:cNvSpPr>
            <a:spLocks noGrp="1" noRot="1" noChangeArrowheads="1" noTextEdit="1"/>
          </p:cNvSpPr>
          <p:nvPr>
            <p:ph type="sldImg"/>
          </p:nvPr>
        </p:nvSpPr>
        <p:spPr bwMode="auto">
          <a:xfrm>
            <a:off x="1143000" y="682625"/>
            <a:ext cx="4572000" cy="3429000"/>
          </a:xfrm>
          <a:noFill/>
          <a:ln>
            <a:solidFill>
              <a:srgbClr val="000000"/>
            </a:solidFill>
            <a:miter lim="800000"/>
          </a:ln>
        </p:spPr>
      </p:sp>
      <p:sp>
        <p:nvSpPr>
          <p:cNvPr id="193539" name="Rectangle 3"/>
          <p:cNvSpPr>
            <a:spLocks noGrp="1" noChangeArrowheads="1"/>
          </p:cNvSpPr>
          <p:nvPr>
            <p:ph type="body" idx="1"/>
          </p:nvPr>
        </p:nvSpPr>
        <p:spPr bwMode="auto">
          <a:xfrm>
            <a:off x="912813" y="4340225"/>
            <a:ext cx="5032375" cy="4121150"/>
          </a:xfrm>
          <a:noFill/>
        </p:spPr>
        <p:txBody>
          <a:bodyPr wrap="square" numCol="1" anchor="t" anchorCtr="0" compatLnSpc="1">
            <a:prstTxWarp prst="textNoShape">
              <a:avLst/>
            </a:prstTxWarp>
          </a:bodyPr>
          <a:lstStyle/>
          <a:p>
            <a:pPr eaLnBrk="1" hangingPunct="1"/>
            <a:endParaRPr lang="en-GB" altLang="zh-CN"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97633" name="Rectangle 2"/>
          <p:cNvSpPr>
            <a:spLocks noGrp="1" noRot="1" noChangeArrowheads="1" noTextEdit="1"/>
          </p:cNvSpPr>
          <p:nvPr>
            <p:ph type="sldImg"/>
          </p:nvPr>
        </p:nvSpPr>
        <p:spPr bwMode="auto">
          <a:xfrm>
            <a:off x="1474788" y="1073150"/>
            <a:ext cx="3881437" cy="2911475"/>
          </a:xfrm>
          <a:noFill/>
          <a:ln cap="flat">
            <a:solidFill>
              <a:schemeClr val="tx1"/>
            </a:solidFill>
            <a:miter lim="800000"/>
          </a:ln>
        </p:spPr>
      </p:sp>
      <p:sp>
        <p:nvSpPr>
          <p:cNvPr id="197634" name="Rectangle 3"/>
          <p:cNvSpPr>
            <a:spLocks noGrp="1" noChangeArrowheads="1"/>
          </p:cNvSpPr>
          <p:nvPr>
            <p:ph type="body" idx="1"/>
          </p:nvPr>
        </p:nvSpPr>
        <p:spPr bwMode="auto">
          <a:xfrm>
            <a:off x="534988" y="4249738"/>
            <a:ext cx="5788025" cy="4514850"/>
          </a:xfrm>
          <a:noFill/>
        </p:spPr>
        <p:txBody>
          <a:bodyPr wrap="square" lIns="92068" tIns="46034" rIns="92068" bIns="46034" numCol="1" anchor="t" anchorCtr="0" compatLnSpc="1">
            <a:prstTxWarp prst="textNoShape">
              <a:avLst/>
            </a:prstTxWarp>
          </a:bodyPr>
          <a:lstStyle/>
          <a:p>
            <a:pPr algn="just" eaLnBrk="1" hangingPunct="1"/>
            <a:endParaRPr lang="en-GB" altLang="zh-CN" sz="900"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99681" name="Rectangle 2"/>
          <p:cNvSpPr>
            <a:spLocks noGrp="1" noRot="1" noChangeArrowheads="1" noTextEdit="1"/>
          </p:cNvSpPr>
          <p:nvPr>
            <p:ph type="sldImg"/>
          </p:nvPr>
        </p:nvSpPr>
        <p:spPr bwMode="auto">
          <a:xfrm>
            <a:off x="1474788" y="1073150"/>
            <a:ext cx="3881437" cy="2911475"/>
          </a:xfrm>
          <a:noFill/>
          <a:ln cap="flat">
            <a:solidFill>
              <a:schemeClr val="tx1"/>
            </a:solidFill>
            <a:miter lim="800000"/>
          </a:ln>
        </p:spPr>
      </p:sp>
      <p:sp>
        <p:nvSpPr>
          <p:cNvPr id="199682" name="Rectangle 3"/>
          <p:cNvSpPr>
            <a:spLocks noGrp="1" noChangeArrowheads="1"/>
          </p:cNvSpPr>
          <p:nvPr>
            <p:ph type="body" idx="1"/>
          </p:nvPr>
        </p:nvSpPr>
        <p:spPr bwMode="auto">
          <a:xfrm>
            <a:off x="534988" y="4249738"/>
            <a:ext cx="5788025" cy="4514850"/>
          </a:xfrm>
          <a:noFill/>
        </p:spPr>
        <p:txBody>
          <a:bodyPr wrap="square" lIns="92068" tIns="46034" rIns="92068" bIns="46034" numCol="1" anchor="t" anchorCtr="0" compatLnSpc="1">
            <a:prstTxWarp prst="textNoShape">
              <a:avLst/>
            </a:prstTxWarp>
          </a:bodyPr>
          <a:lstStyle/>
          <a:p>
            <a:pPr algn="just" eaLnBrk="1" hangingPunct="1"/>
            <a:endParaRPr lang="en-GB" altLang="zh-CN" sz="900"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2753" name="Rectangle 7"/>
          <p:cNvSpPr txBox="1">
            <a:spLocks noGrp="1" noChangeArrowheads="1"/>
          </p:cNvSpPr>
          <p:nvPr/>
        </p:nvSpPr>
        <p:spPr bwMode="auto">
          <a:xfrm>
            <a:off x="3886200" y="8686800"/>
            <a:ext cx="2971800" cy="457200"/>
          </a:xfrm>
          <a:prstGeom prst="rect">
            <a:avLst/>
          </a:prstGeom>
          <a:noFill/>
          <a:ln w="9525">
            <a:noFill/>
            <a:miter lim="800000"/>
          </a:ln>
        </p:spPr>
        <p:txBody>
          <a:bodyPr anchor="b"/>
          <a:lstStyle/>
          <a:p>
            <a:pPr algn="r" eaLnBrk="0" hangingPunct="0"/>
            <a:fld id="{F2187CED-4440-4D6F-AFF4-5B87A8485C52}" type="slidenum">
              <a:rPr lang="zh-CN" altLang="en-US" sz="1200">
                <a:solidFill>
                  <a:srgbClr val="000000"/>
                </a:solidFill>
                <a:ea typeface="MS PGothic" pitchFamily="34" charset="-128"/>
              </a:rPr>
              <a:pPr algn="r" eaLnBrk="0" hangingPunct="0"/>
              <a:t>20</a:t>
            </a:fld>
            <a:endParaRPr lang="en-US" altLang="zh-CN" sz="1200">
              <a:solidFill>
                <a:srgbClr val="000000"/>
              </a:solidFill>
              <a:ea typeface="MS PGothic" pitchFamily="34" charset="-128"/>
            </a:endParaRPr>
          </a:p>
        </p:txBody>
      </p:sp>
      <p:sp>
        <p:nvSpPr>
          <p:cNvPr id="202754" name="Rectangle 2"/>
          <p:cNvSpPr>
            <a:spLocks noGrp="1" noRot="1" noChangeArrowheads="1" noTextEdit="1"/>
          </p:cNvSpPr>
          <p:nvPr>
            <p:ph type="sldImg"/>
          </p:nvPr>
        </p:nvSpPr>
        <p:spPr bwMode="auto">
          <a:noFill/>
          <a:ln>
            <a:solidFill>
              <a:srgbClr val="000000"/>
            </a:solidFill>
            <a:miter lim="800000"/>
          </a:ln>
        </p:spPr>
      </p:sp>
      <p:sp>
        <p:nvSpPr>
          <p:cNvPr id="202755"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zh-CN" alt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4801" name="Rectangle 7"/>
          <p:cNvSpPr txBox="1">
            <a:spLocks noGrp="1" noChangeArrowheads="1"/>
          </p:cNvSpPr>
          <p:nvPr/>
        </p:nvSpPr>
        <p:spPr bwMode="auto">
          <a:xfrm>
            <a:off x="3884613" y="8685213"/>
            <a:ext cx="2971800" cy="457200"/>
          </a:xfrm>
          <a:prstGeom prst="rect">
            <a:avLst/>
          </a:prstGeom>
          <a:noFill/>
          <a:ln w="9525">
            <a:noFill/>
            <a:miter lim="800000"/>
          </a:ln>
        </p:spPr>
        <p:txBody>
          <a:bodyPr anchor="b"/>
          <a:lstStyle/>
          <a:p>
            <a:pPr algn="r"/>
            <a:fld id="{2C0DE76B-5712-4281-BD92-27406C9A6624}" type="slidenum">
              <a:rPr lang="en-US" altLang="zh-CN" sz="1200"/>
              <a:pPr algn="r"/>
              <a:t>21</a:t>
            </a:fld>
            <a:endParaRPr lang="en-US" altLang="zh-CN" sz="1200"/>
          </a:p>
        </p:txBody>
      </p:sp>
      <p:sp>
        <p:nvSpPr>
          <p:cNvPr id="204802" name="Rectangle 7"/>
          <p:cNvSpPr txBox="1">
            <a:spLocks noGrp="1" noChangeArrowheads="1"/>
          </p:cNvSpPr>
          <p:nvPr/>
        </p:nvSpPr>
        <p:spPr bwMode="auto">
          <a:xfrm>
            <a:off x="3886200" y="8686800"/>
            <a:ext cx="2971800" cy="457200"/>
          </a:xfrm>
          <a:prstGeom prst="rect">
            <a:avLst/>
          </a:prstGeom>
          <a:noFill/>
          <a:ln w="9525">
            <a:noFill/>
            <a:miter lim="800000"/>
          </a:ln>
        </p:spPr>
        <p:txBody>
          <a:bodyPr anchor="b"/>
          <a:lstStyle/>
          <a:p>
            <a:pPr algn="r" eaLnBrk="0" hangingPunct="0"/>
            <a:fld id="{99FCD327-A841-4442-B03A-8AD4A56D90E2}" type="slidenum">
              <a:rPr lang="en-US" altLang="zh-CN" sz="1200">
                <a:ea typeface="MS PGothic" pitchFamily="34" charset="-128"/>
              </a:rPr>
              <a:pPr algn="r" eaLnBrk="0" hangingPunct="0"/>
              <a:t>21</a:t>
            </a:fld>
            <a:endParaRPr lang="en-US" altLang="zh-CN" sz="1200">
              <a:ea typeface="MS PGothic" pitchFamily="34" charset="-128"/>
            </a:endParaRPr>
          </a:p>
        </p:txBody>
      </p:sp>
      <p:sp>
        <p:nvSpPr>
          <p:cNvPr id="204803" name="Rectangle 2"/>
          <p:cNvSpPr>
            <a:spLocks noGrp="1" noRot="1" noChangeArrowheads="1" noTextEdit="1"/>
          </p:cNvSpPr>
          <p:nvPr>
            <p:ph type="sldImg"/>
          </p:nvPr>
        </p:nvSpPr>
        <p:spPr bwMode="auto">
          <a:noFill/>
          <a:ln>
            <a:solidFill>
              <a:srgbClr val="000000"/>
            </a:solidFill>
            <a:miter lim="800000"/>
          </a:ln>
        </p:spPr>
      </p:sp>
      <p:sp>
        <p:nvSpPr>
          <p:cNvPr id="204804" name="Rectangle 3"/>
          <p:cNvSpPr>
            <a:spLocks noGrp="1" noChangeArrowheads="1"/>
          </p:cNvSpPr>
          <p:nvPr>
            <p:ph type="body" idx="1"/>
          </p:nvPr>
        </p:nvSpPr>
        <p:spPr bwMode="auto">
          <a:xfrm>
            <a:off x="533400" y="4343400"/>
            <a:ext cx="5791200" cy="4114800"/>
          </a:xfrm>
          <a:solidFill>
            <a:srgbClr val="FFFFFF"/>
          </a:solidFill>
          <a:ln>
            <a:solidFill>
              <a:srgbClr val="000000"/>
            </a:solidFill>
            <a:miter lim="800000"/>
          </a:ln>
        </p:spPr>
        <p:txBody>
          <a:bodyPr wrap="square" numCol="1" anchor="t" anchorCtr="0" compatLnSpc="1">
            <a:prstTxWarp prst="textNoShape">
              <a:avLst/>
            </a:prstTxWarp>
          </a:bodyPr>
          <a:lstStyle/>
          <a:p>
            <a:pPr eaLnBrk="1" hangingPunct="1"/>
            <a:r>
              <a:rPr lang="en-US" altLang="zh-CN" sz="1400" b="1" smtClean="0">
                <a:latin typeface="Times New Roman" pitchFamily="18" charset="0"/>
              </a:rPr>
              <a:t>As a result of the discordance between efficacy and safety with </a:t>
            </a:r>
            <a:r>
              <a:rPr lang="zh-CN" altLang="en-US" sz="1400" b="1" smtClean="0">
                <a:latin typeface="Times New Roman" pitchFamily="18" charset="0"/>
              </a:rPr>
              <a:t>普拉格雷 </a:t>
            </a:r>
            <a:r>
              <a:rPr lang="en-US" altLang="zh-CN" sz="1400" b="1" smtClean="0"/>
              <a:t>–</a:t>
            </a:r>
            <a:r>
              <a:rPr lang="en-US" altLang="zh-CN" sz="1400" b="1" smtClean="0">
                <a:latin typeface="Times New Roman" pitchFamily="18" charset="0"/>
              </a:rPr>
              <a:t>signficant reductions in events at the cost of a significant increase in bleeding we performed a series of post-hoc exploratory analyses to identify subgroups of patients that did not have a favorable net clinical benefit or who  had net harm.</a:t>
            </a:r>
          </a:p>
          <a:p>
            <a:pPr eaLnBrk="1" hangingPunct="1"/>
            <a:endParaRPr lang="en-US" altLang="zh-CN" sz="1400" b="1" smtClean="0">
              <a:latin typeface="Times New Roman" pitchFamily="18" charset="0"/>
            </a:endParaRPr>
          </a:p>
          <a:p>
            <a:pPr eaLnBrk="1" hangingPunct="1"/>
            <a:r>
              <a:rPr lang="en-US" altLang="zh-CN" sz="1400" b="1" smtClean="0">
                <a:latin typeface="Times New Roman" pitchFamily="18" charset="0"/>
              </a:rPr>
              <a:t>The group with a prior cerebrovascular event (shown in red) had more primary endpoint events and increased bleeding with </a:t>
            </a:r>
            <a:r>
              <a:rPr lang="zh-CN" altLang="en-US" sz="1400" b="1" smtClean="0">
                <a:latin typeface="Times New Roman" pitchFamily="18" charset="0"/>
              </a:rPr>
              <a:t>普拉格雷</a:t>
            </a:r>
            <a:r>
              <a:rPr lang="en-US" altLang="zh-CN" sz="1400" b="1" smtClean="0">
                <a:latin typeface="Times New Roman" pitchFamily="18" charset="0"/>
              </a:rPr>
              <a:t>, resulting in a significant net clinical benefit favoring </a:t>
            </a:r>
            <a:r>
              <a:rPr lang="zh-CN" altLang="en-US" sz="1400" b="1" smtClean="0">
                <a:latin typeface="Times New Roman" pitchFamily="18" charset="0"/>
              </a:rPr>
              <a:t>氯吡格雷</a:t>
            </a:r>
            <a:r>
              <a:rPr lang="en-US" altLang="zh-CN" sz="1400" b="1" smtClean="0">
                <a:latin typeface="Times New Roman" pitchFamily="18" charset="0"/>
              </a:rPr>
              <a:t>. Patients without a prior cerebrovascular event, shown in green, had a net clinical benefit favoring </a:t>
            </a:r>
            <a:r>
              <a:rPr lang="zh-CN" altLang="en-US" sz="1400" b="1" smtClean="0">
                <a:latin typeface="Times New Roman" pitchFamily="18" charset="0"/>
              </a:rPr>
              <a:t>普拉格雷</a:t>
            </a:r>
            <a:r>
              <a:rPr lang="en-US" altLang="zh-CN" sz="1400" b="1" smtClean="0">
                <a:latin typeface="Times New Roman" pitchFamily="18" charset="0"/>
              </a:rPr>
              <a:t>. The P value for interaction was significant at 0.006.</a:t>
            </a:r>
          </a:p>
          <a:p>
            <a:pPr eaLnBrk="1" hangingPunct="1"/>
            <a:endParaRPr lang="en-US" altLang="zh-CN" sz="1400" b="1" smtClean="0">
              <a:latin typeface="Times New Roman" pitchFamily="18" charset="0"/>
            </a:endParaRPr>
          </a:p>
          <a:p>
            <a:pPr eaLnBrk="1" hangingPunct="1"/>
            <a:r>
              <a:rPr lang="en-US" altLang="zh-CN" sz="1400" b="1" smtClean="0">
                <a:latin typeface="Times New Roman" pitchFamily="18" charset="0"/>
              </a:rPr>
              <a:t>Elderly patients and those with a low body weight (shown in yellow) tended to have better efficacy but more bleeding with </a:t>
            </a:r>
            <a:r>
              <a:rPr lang="zh-CN" altLang="en-US" sz="1400" b="1" smtClean="0">
                <a:latin typeface="Times New Roman" pitchFamily="18" charset="0"/>
              </a:rPr>
              <a:t>普拉格雷</a:t>
            </a:r>
            <a:r>
              <a:rPr lang="en-US" altLang="zh-CN" sz="1400" b="1" smtClean="0">
                <a:latin typeface="Times New Roman" pitchFamily="18" charset="0"/>
              </a:rPr>
              <a:t>, resulting in a net clinical benefit near unity. The younger patients and those with higher body weights (shown in green) had siginificant net clinical benefit favoring </a:t>
            </a:r>
            <a:r>
              <a:rPr lang="zh-CN" altLang="en-US" sz="1400" b="1" smtClean="0">
                <a:latin typeface="Times New Roman" pitchFamily="18" charset="0"/>
              </a:rPr>
              <a:t>普拉格雷</a:t>
            </a:r>
            <a:r>
              <a:rPr lang="en-US" altLang="zh-CN" sz="1400" b="1" smtClean="0">
                <a:latin typeface="Times New Roman" pitchFamily="18" charset="0"/>
              </a:rPr>
              <a:t>. The interaction P values for the elderly and low weight patients did not reach statistical significance.</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0945" name="Rectangle 7"/>
          <p:cNvSpPr txBox="1">
            <a:spLocks noGrp="1" noChangeArrowheads="1"/>
          </p:cNvSpPr>
          <p:nvPr/>
        </p:nvSpPr>
        <p:spPr bwMode="auto">
          <a:xfrm>
            <a:off x="3884613" y="8685213"/>
            <a:ext cx="2971800" cy="457200"/>
          </a:xfrm>
          <a:prstGeom prst="rect">
            <a:avLst/>
          </a:prstGeom>
          <a:noFill/>
          <a:ln w="9525">
            <a:noFill/>
            <a:miter lim="800000"/>
          </a:ln>
        </p:spPr>
        <p:txBody>
          <a:bodyPr anchor="b"/>
          <a:lstStyle/>
          <a:p>
            <a:pPr algn="r"/>
            <a:fld id="{AF93F900-D8B3-4DA4-9989-A84C6AA4B9BA}" type="slidenum">
              <a:rPr lang="en-US" altLang="zh-CN" sz="1200"/>
              <a:pPr algn="r"/>
              <a:t>26</a:t>
            </a:fld>
            <a:endParaRPr lang="en-US" altLang="zh-CN" sz="1200"/>
          </a:p>
        </p:txBody>
      </p:sp>
      <p:sp>
        <p:nvSpPr>
          <p:cNvPr id="210946" name="Espace réservé de l'image des diapositives 1"/>
          <p:cNvSpPr>
            <a:spLocks noGrp="1" noRot="1" noChangeAspect="1" noTextEdit="1"/>
          </p:cNvSpPr>
          <p:nvPr>
            <p:ph type="sldImg"/>
          </p:nvPr>
        </p:nvSpPr>
        <p:spPr bwMode="auto">
          <a:noFill/>
          <a:ln>
            <a:solidFill>
              <a:srgbClr val="000000"/>
            </a:solidFill>
            <a:miter lim="800000"/>
          </a:ln>
        </p:spPr>
      </p:sp>
      <p:sp>
        <p:nvSpPr>
          <p:cNvPr id="210947" name="Espace réservé des commentaires 2"/>
          <p:cNvSpPr>
            <a:spLocks noGrp="1"/>
          </p:cNvSpPr>
          <p:nvPr>
            <p:ph type="body" idx="1"/>
          </p:nvPr>
        </p:nvSpPr>
        <p:spPr bwMode="auto">
          <a:xfrm>
            <a:off x="682625" y="4343400"/>
            <a:ext cx="5492750" cy="4114800"/>
          </a:xfrm>
          <a:noFill/>
        </p:spPr>
        <p:txBody>
          <a:bodyPr wrap="square" lIns="92559" tIns="46280" rIns="92559" bIns="46280" numCol="1" anchor="t" anchorCtr="0" compatLnSpc="1">
            <a:prstTxWarp prst="textNoShape">
              <a:avLst/>
            </a:prstTxWarp>
          </a:bodyPr>
          <a:lstStyle/>
          <a:p>
            <a:pPr eaLnBrk="1" hangingPunct="1"/>
            <a:endParaRPr lang="fr-FR" altLang="zh-CN" smtClean="0"/>
          </a:p>
        </p:txBody>
      </p:sp>
      <p:sp>
        <p:nvSpPr>
          <p:cNvPr id="210948" name="Espace réservé du numéro de diapositive 3"/>
          <p:cNvSpPr txBox="1">
            <a:spLocks noGrp="1"/>
          </p:cNvSpPr>
          <p:nvPr/>
        </p:nvSpPr>
        <p:spPr bwMode="auto">
          <a:xfrm>
            <a:off x="3884613" y="8685213"/>
            <a:ext cx="2971800" cy="457200"/>
          </a:xfrm>
          <a:prstGeom prst="rect">
            <a:avLst/>
          </a:prstGeom>
          <a:noFill/>
          <a:ln w="9525">
            <a:noFill/>
            <a:miter lim="800000"/>
          </a:ln>
        </p:spPr>
        <p:txBody>
          <a:bodyPr lIns="92559" tIns="46280" rIns="92559" bIns="46280" anchor="b"/>
          <a:lstStyle/>
          <a:p>
            <a:pPr algn="r" defTabSz="923925" eaLnBrk="0" hangingPunct="0"/>
            <a:fld id="{BC452474-2445-4DB0-ABCF-D9B143ABCB37}" type="slidenum">
              <a:rPr lang="en-US" altLang="zh-CN" sz="1200">
                <a:latin typeface="Times" pitchFamily="18" charset="0"/>
                <a:cs typeface="Arial"/>
              </a:rPr>
              <a:pPr algn="r" defTabSz="923925" eaLnBrk="0" hangingPunct="0"/>
              <a:t>26</a:t>
            </a:fld>
            <a:endParaRPr lang="en-US" altLang="zh-CN" sz="1200">
              <a:latin typeface="Times" pitchFamily="18" charset="0"/>
              <a:cs typeface="Aria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2993" name="Rectangle 7"/>
          <p:cNvSpPr txBox="1">
            <a:spLocks noGrp="1" noChangeArrowheads="1"/>
          </p:cNvSpPr>
          <p:nvPr/>
        </p:nvSpPr>
        <p:spPr bwMode="auto">
          <a:xfrm>
            <a:off x="3884613" y="8685213"/>
            <a:ext cx="2971800" cy="457200"/>
          </a:xfrm>
          <a:prstGeom prst="rect">
            <a:avLst/>
          </a:prstGeom>
          <a:noFill/>
          <a:ln w="9525">
            <a:noFill/>
            <a:miter lim="800000"/>
          </a:ln>
        </p:spPr>
        <p:txBody>
          <a:bodyPr anchor="b"/>
          <a:lstStyle/>
          <a:p>
            <a:pPr algn="r"/>
            <a:fld id="{40045868-95F3-4971-BF23-F95ADFDE440E}" type="slidenum">
              <a:rPr lang="en-US" altLang="zh-CN" sz="1200"/>
              <a:pPr algn="r"/>
              <a:t>27</a:t>
            </a:fld>
            <a:endParaRPr lang="en-US" altLang="zh-CN" sz="1200"/>
          </a:p>
        </p:txBody>
      </p:sp>
      <p:sp>
        <p:nvSpPr>
          <p:cNvPr id="212994" name="Rectangle 2"/>
          <p:cNvSpPr>
            <a:spLocks noGrp="1" noRot="1" noChangeArrowheads="1" noTextEdit="1"/>
          </p:cNvSpPr>
          <p:nvPr>
            <p:ph type="sldImg"/>
          </p:nvPr>
        </p:nvSpPr>
        <p:spPr bwMode="auto">
          <a:noFill/>
          <a:ln>
            <a:solidFill>
              <a:srgbClr val="000000"/>
            </a:solidFill>
            <a:miter lim="800000"/>
          </a:ln>
        </p:spPr>
      </p:sp>
      <p:sp>
        <p:nvSpPr>
          <p:cNvPr id="212995" name="Rectangle 3"/>
          <p:cNvSpPr>
            <a:spLocks noGrp="1" noChangeArrowheads="1"/>
          </p:cNvSpPr>
          <p:nvPr>
            <p:ph type="body" idx="1"/>
          </p:nvPr>
        </p:nvSpPr>
        <p:spPr bwMode="auto">
          <a:xfrm>
            <a:off x="257175" y="4343400"/>
            <a:ext cx="6343650" cy="4114800"/>
          </a:xfrm>
          <a:noFill/>
        </p:spPr>
        <p:txBody>
          <a:bodyPr wrap="square" numCol="1" anchor="t" anchorCtr="0" compatLnSpc="1">
            <a:prstTxWarp prst="textNoShape">
              <a:avLst/>
            </a:prstTxWarp>
          </a:bodyPr>
          <a:lstStyle/>
          <a:p>
            <a:pPr eaLnBrk="1" hangingPunct="1"/>
            <a:r>
              <a:rPr lang="en-US" altLang="zh-CN" smtClean="0"/>
              <a:t>[XXX]</a:t>
            </a:r>
          </a:p>
          <a:p>
            <a:pPr eaLnBrk="1" hangingPunct="1"/>
            <a:r>
              <a:rPr lang="en-US" altLang="zh-CN" b="1" smtClean="0"/>
              <a:t>PLATO Study Design</a:t>
            </a:r>
          </a:p>
          <a:p>
            <a:pPr eaLnBrk="1" hangingPunct="1"/>
            <a:r>
              <a:rPr lang="en-US" altLang="zh-CN" smtClean="0"/>
              <a:t>The PLATelet inhibition and patient Outcomes (PLATO) is an international, randomized, double-blind, event-driven trial designed to test whether </a:t>
            </a:r>
            <a:r>
              <a:rPr lang="zh-CN" altLang="en-US" smtClean="0"/>
              <a:t>替格瑞洛 </a:t>
            </a:r>
            <a:r>
              <a:rPr lang="en-US" altLang="zh-CN" smtClean="0"/>
              <a:t>compared with </a:t>
            </a:r>
            <a:r>
              <a:rPr lang="zh-CN" altLang="en-US" smtClean="0"/>
              <a:t>氯吡格雷 </a:t>
            </a:r>
            <a:r>
              <a:rPr lang="en-US" altLang="zh-CN" smtClean="0"/>
              <a:t>will result in a lower risk of recurrent thrombotic events in a broad patient population with ACS. </a:t>
            </a:r>
            <a:r>
              <a:rPr lang="en-US" altLang="zh-CN" b="1" smtClean="0"/>
              <a:t>[</a:t>
            </a:r>
            <a:r>
              <a:rPr lang="en-GB" altLang="zh-CN" b="1" smtClean="0"/>
              <a:t>James 2009 p. 599 B,C]</a:t>
            </a:r>
            <a:endParaRPr lang="en-US" altLang="zh-CN" b="1" smtClean="0"/>
          </a:p>
          <a:p>
            <a:pPr eaLnBrk="1" hangingPunct="1"/>
            <a:r>
              <a:rPr lang="en-US" altLang="zh-CN" smtClean="0"/>
              <a:t>Patients included those hospitalized for ST-elevation ACS with scheduled primary percutaneous coronary intervention or for non</a:t>
            </a:r>
            <a:r>
              <a:rPr lang="en-US" altLang="zh-CN" smtClean="0">
                <a:latin typeface="Times New Roman" pitchFamily="18" charset="0"/>
              </a:rPr>
              <a:t>–</a:t>
            </a:r>
            <a:r>
              <a:rPr lang="en-US" altLang="zh-CN" smtClean="0"/>
              <a:t>ST-elevation ACS. </a:t>
            </a:r>
            <a:r>
              <a:rPr lang="en-US" altLang="zh-CN" b="1" smtClean="0"/>
              <a:t>[</a:t>
            </a:r>
            <a:r>
              <a:rPr lang="en-GB" altLang="zh-CN" b="1" smtClean="0"/>
              <a:t>James 2009 p. 602 A]</a:t>
            </a:r>
            <a:endParaRPr lang="en-US" altLang="zh-CN" b="1" smtClean="0"/>
          </a:p>
          <a:p>
            <a:pPr eaLnBrk="1" hangingPunct="1"/>
            <a:r>
              <a:rPr lang="en-US" altLang="zh-CN" smtClean="0"/>
              <a:t>More than 18,000 patients were enrolled and randomly assigned to oral maintenance treatment with </a:t>
            </a:r>
            <a:r>
              <a:rPr lang="zh-CN" altLang="en-US" smtClean="0"/>
              <a:t>替格瑞洛 </a:t>
            </a:r>
            <a:r>
              <a:rPr lang="en-US" altLang="zh-CN" smtClean="0"/>
              <a:t>90 mg twice daily or </a:t>
            </a:r>
            <a:r>
              <a:rPr lang="zh-CN" altLang="en-US" smtClean="0"/>
              <a:t>氯吡格雷 </a:t>
            </a:r>
            <a:r>
              <a:rPr lang="en-US" altLang="zh-CN" smtClean="0"/>
              <a:t>75 mg once daily as early as possible after the index event. </a:t>
            </a:r>
            <a:r>
              <a:rPr lang="en-US" altLang="zh-CN" b="1" smtClean="0"/>
              <a:t>[</a:t>
            </a:r>
            <a:r>
              <a:rPr lang="en-GB" altLang="zh-CN" b="1" smtClean="0"/>
              <a:t>James 2009 p. 603 A]</a:t>
            </a:r>
            <a:endParaRPr lang="en-US" altLang="zh-CN" smtClean="0"/>
          </a:p>
          <a:p>
            <a:pPr eaLnBrk="1" hangingPunct="1"/>
            <a:r>
              <a:rPr lang="en-US" altLang="zh-CN" smtClean="0"/>
              <a:t>Patients in the </a:t>
            </a:r>
            <a:r>
              <a:rPr lang="zh-CN" altLang="en-US" smtClean="0"/>
              <a:t>替格瑞洛 </a:t>
            </a:r>
            <a:r>
              <a:rPr lang="en-US" altLang="zh-CN" smtClean="0"/>
              <a:t>group received a loading dose of 180 mg of </a:t>
            </a:r>
            <a:r>
              <a:rPr lang="zh-CN" altLang="en-US" smtClean="0"/>
              <a:t>替格瑞洛</a:t>
            </a:r>
            <a:r>
              <a:rPr lang="en-US" altLang="zh-CN" smtClean="0"/>
              <a:t>. </a:t>
            </a:r>
            <a:r>
              <a:rPr lang="en-US" altLang="zh-CN" b="1" smtClean="0"/>
              <a:t>[</a:t>
            </a:r>
            <a:r>
              <a:rPr lang="en-GB" altLang="zh-CN" b="1" smtClean="0"/>
              <a:t>James 2009 p. 603 A]</a:t>
            </a:r>
            <a:endParaRPr lang="en-US" altLang="zh-CN" b="1" smtClean="0"/>
          </a:p>
          <a:p>
            <a:pPr eaLnBrk="1" hangingPunct="1"/>
            <a:r>
              <a:rPr lang="en-US" altLang="zh-CN" smtClean="0"/>
              <a:t>Patients who did not receive either a loading dose of open-label </a:t>
            </a:r>
            <a:r>
              <a:rPr lang="zh-CN" altLang="en-US" smtClean="0"/>
              <a:t>氯吡格雷 </a:t>
            </a:r>
            <a:r>
              <a:rPr lang="en-US" altLang="zh-CN" smtClean="0"/>
              <a:t>or </a:t>
            </a:r>
            <a:r>
              <a:rPr lang="zh-CN" altLang="en-US" smtClean="0"/>
              <a:t>氯吡格雷 </a:t>
            </a:r>
            <a:r>
              <a:rPr lang="en-US" altLang="zh-CN" smtClean="0"/>
              <a:t>or ticlopidine for ≥5 days before randomization received a 300-mg loading dose of </a:t>
            </a:r>
            <a:r>
              <a:rPr lang="zh-CN" altLang="en-US" smtClean="0"/>
              <a:t>氯吡格雷</a:t>
            </a:r>
            <a:r>
              <a:rPr lang="en-US" altLang="zh-CN" smtClean="0"/>
              <a:t>. </a:t>
            </a:r>
            <a:r>
              <a:rPr lang="en-US" altLang="zh-CN" b="1" smtClean="0"/>
              <a:t>[</a:t>
            </a:r>
            <a:r>
              <a:rPr lang="en-GB" altLang="zh-CN" b="1" smtClean="0"/>
              <a:t>James 2009 p. 603 A]</a:t>
            </a:r>
            <a:endParaRPr lang="en-US" altLang="zh-CN" smtClean="0"/>
          </a:p>
          <a:p>
            <a:pPr lvl="1" eaLnBrk="1" hangingPunct="1"/>
            <a:r>
              <a:rPr lang="en-US" altLang="zh-CN" smtClean="0"/>
              <a:t>Otherwise, a maintenance dose of </a:t>
            </a:r>
            <a:r>
              <a:rPr lang="zh-CN" altLang="en-US" smtClean="0"/>
              <a:t>氯吡格雷 </a:t>
            </a:r>
            <a:r>
              <a:rPr lang="en-US" altLang="zh-CN" smtClean="0"/>
              <a:t>was their first dose </a:t>
            </a:r>
            <a:r>
              <a:rPr lang="en-US" altLang="zh-CN" b="1" smtClean="0"/>
              <a:t>[</a:t>
            </a:r>
            <a:r>
              <a:rPr lang="en-GB" altLang="zh-CN" b="1" smtClean="0"/>
              <a:t>James 2009 p. 603 A]</a:t>
            </a:r>
            <a:endParaRPr lang="en-US" altLang="zh-CN" smtClean="0"/>
          </a:p>
          <a:p>
            <a:pPr lvl="1" eaLnBrk="1" hangingPunct="1"/>
            <a:r>
              <a:rPr lang="en-US" altLang="zh-CN" smtClean="0"/>
              <a:t>Patients undergoing PCI received an additional 300-mg loading dose of </a:t>
            </a:r>
            <a:r>
              <a:rPr lang="zh-CN" altLang="en-US" smtClean="0"/>
              <a:t>氯吡格雷 </a:t>
            </a:r>
            <a:r>
              <a:rPr lang="en-US" altLang="zh-CN" smtClean="0"/>
              <a:t>at the discretion of the investigator </a:t>
            </a:r>
            <a:r>
              <a:rPr lang="en-US" altLang="zh-CN" b="1" smtClean="0"/>
              <a:t>[</a:t>
            </a:r>
            <a:r>
              <a:rPr lang="en-GB" altLang="zh-CN" b="1" smtClean="0"/>
              <a:t>James 2009 p. 603 A]</a:t>
            </a:r>
            <a:endParaRPr lang="en-US" altLang="zh-CN" smtClean="0"/>
          </a:p>
          <a:p>
            <a:pPr eaLnBrk="1" hangingPunct="1"/>
            <a:r>
              <a:rPr lang="en-US" altLang="zh-CN" smtClean="0"/>
              <a:t>All patients received ASA 75 mg to 100 mg daily unless they were intolerant. A loading dose of 325 mg was preferred in aspirin-na</a:t>
            </a:r>
            <a:r>
              <a:rPr lang="en-US" altLang="zh-CN" smtClean="0">
                <a:latin typeface="Times New Roman" pitchFamily="18" charset="0"/>
              </a:rPr>
              <a:t>ï</a:t>
            </a:r>
            <a:r>
              <a:rPr lang="en-US" altLang="zh-CN" smtClean="0"/>
              <a:t>ve patients (160-500 mg was allowed). </a:t>
            </a:r>
            <a:r>
              <a:rPr lang="en-US" altLang="zh-CN" b="1" smtClean="0"/>
              <a:t>[</a:t>
            </a:r>
            <a:r>
              <a:rPr lang="en-GB" altLang="zh-CN" b="1" smtClean="0"/>
              <a:t>James 2009 p. 603 A]</a:t>
            </a:r>
            <a:endParaRPr lang="en-US" altLang="zh-CN" smtClean="0"/>
          </a:p>
          <a:p>
            <a:pPr eaLnBrk="1" hangingPunct="1"/>
            <a:r>
              <a:rPr lang="en-US" altLang="zh-CN" smtClean="0"/>
              <a:t>Treatment continued from a minimum of 6 months to a maximum of 12 months, with an estimated average follow-up of 11 months. </a:t>
            </a:r>
            <a:r>
              <a:rPr lang="en-US" altLang="zh-CN" b="1" smtClean="0"/>
              <a:t>[</a:t>
            </a:r>
            <a:r>
              <a:rPr lang="en-GB" altLang="zh-CN" b="1" smtClean="0"/>
              <a:t>James 2009 p. 601 C]</a:t>
            </a:r>
            <a:endParaRPr lang="en-US" altLang="zh-CN" b="1" smtClean="0"/>
          </a:p>
          <a:p>
            <a:pPr eaLnBrk="1" hangingPunct="1"/>
            <a:r>
              <a:rPr lang="en-US" altLang="zh-CN" smtClean="0"/>
              <a:t>The primary efficacy end point was time to death from vascular causes, myocardial infarction, or stroke. Secondary efficacy variables included (a) primary outcome applied to patients with intent for invasive management; (b) all cause mortality, MI, or stroke in the entire cohort; composite endpoint of vascular death, MI, stroke, severe recurrent cardiac ischemia, and recurrent cardiac ischemia. </a:t>
            </a:r>
            <a:r>
              <a:rPr lang="en-US" altLang="zh-CN" b="1" smtClean="0"/>
              <a:t>[</a:t>
            </a:r>
            <a:r>
              <a:rPr lang="en-GB" altLang="zh-CN" b="1" smtClean="0"/>
              <a:t>James 2009 p. 599 A, 600 A]</a:t>
            </a:r>
            <a:endParaRPr lang="en-US" altLang="zh-CN" b="1" smtClean="0"/>
          </a:p>
          <a:p>
            <a:pPr eaLnBrk="1" hangingPunct="1"/>
            <a:endParaRPr lang="en-US" altLang="zh-CN" b="1" smtClean="0"/>
          </a:p>
          <a:p>
            <a:pPr eaLnBrk="1" hangingPunct="1"/>
            <a:r>
              <a:rPr lang="en-US" altLang="zh-CN" b="1" smtClean="0"/>
              <a:t>Reference</a:t>
            </a:r>
          </a:p>
          <a:p>
            <a:pPr eaLnBrk="1" hangingPunct="1"/>
            <a:r>
              <a:rPr lang="en-US" altLang="zh-CN" smtClean="0"/>
              <a:t>	James S, Akerblom A, Cannon CP, et al. Comparison of </a:t>
            </a:r>
            <a:r>
              <a:rPr lang="zh-CN" altLang="en-US" smtClean="0"/>
              <a:t>替格瑞洛</a:t>
            </a:r>
            <a:r>
              <a:rPr lang="en-US" altLang="zh-CN" smtClean="0"/>
              <a:t>, the first reversible oral P2Y</a:t>
            </a:r>
            <a:r>
              <a:rPr lang="en-US" altLang="zh-CN" baseline="-25000" smtClean="0"/>
              <a:t>12</a:t>
            </a:r>
            <a:r>
              <a:rPr lang="en-US" altLang="zh-CN" smtClean="0"/>
              <a:t> receptor antagonist, with </a:t>
            </a:r>
            <a:r>
              <a:rPr lang="zh-CN" altLang="en-US" smtClean="0"/>
              <a:t>氯吡格雷 </a:t>
            </a:r>
            <a:r>
              <a:rPr lang="en-US" altLang="zh-CN" smtClean="0"/>
              <a:t>in patients with acute coronary syndromes: rationale, design, and baseline characteristics of the PLATelet inhibition and patient Outcomes (PLATO) trial. </a:t>
            </a:r>
            <a:r>
              <a:rPr lang="en-US" altLang="zh-CN" i="1" smtClean="0"/>
              <a:t>Am Heart J.</a:t>
            </a:r>
            <a:r>
              <a:rPr lang="en-US" altLang="zh-CN" smtClean="0"/>
              <a:t> 2009;157:599-605.</a:t>
            </a:r>
          </a:p>
          <a:p>
            <a:pPr eaLnBrk="1" hangingPunct="1"/>
            <a:endParaRPr lang="en-US" altLang="zh-CN" smtClean="0"/>
          </a:p>
        </p:txBody>
      </p:sp>
      <p:sp>
        <p:nvSpPr>
          <p:cNvPr id="212996" name="AutoShape 4"/>
          <p:cNvSpPr/>
          <p:nvPr/>
        </p:nvSpPr>
        <p:spPr bwMode="auto">
          <a:xfrm>
            <a:off x="989013" y="1193800"/>
            <a:ext cx="165100" cy="785813"/>
          </a:xfrm>
          <a:prstGeom prst="leftBrace">
            <a:avLst>
              <a:gd name="adj1" fmla="val 39663"/>
              <a:gd name="adj2" fmla="val 50000"/>
            </a:avLst>
          </a:prstGeom>
          <a:noFill/>
          <a:ln w="12700">
            <a:solidFill>
              <a:schemeClr val="tx1"/>
            </a:solidFill>
            <a:round/>
          </a:ln>
        </p:spPr>
        <p:txBody>
          <a:bodyPr wrap="none" anchor="ctr"/>
          <a:lstStyle/>
          <a:p>
            <a:pPr algn="ctr" eaLnBrk="0" hangingPunct="0">
              <a:spcBef>
                <a:spcPct val="30000"/>
              </a:spcBef>
              <a:buFontTx/>
              <a:buChar char="•"/>
            </a:pPr>
            <a:endParaRPr lang="fr-FR" altLang="zh-CN" sz="1200">
              <a:cs typeface="Arial"/>
            </a:endParaRPr>
          </a:p>
        </p:txBody>
      </p:sp>
      <p:sp>
        <p:nvSpPr>
          <p:cNvPr id="212997" name="Text Box 5"/>
          <p:cNvSpPr txBox="1">
            <a:spLocks noChangeArrowheads="1"/>
          </p:cNvSpPr>
          <p:nvPr/>
        </p:nvSpPr>
        <p:spPr bwMode="auto">
          <a:xfrm>
            <a:off x="173038" y="1363663"/>
            <a:ext cx="788987" cy="647700"/>
          </a:xfrm>
          <a:prstGeom prst="rect">
            <a:avLst/>
          </a:prstGeom>
          <a:noFill/>
          <a:ln w="9525" algn="ctr">
            <a:solidFill>
              <a:schemeClr val="tx1"/>
            </a:solidFill>
            <a:miter lim="800000"/>
          </a:ln>
        </p:spPr>
        <p:txBody>
          <a:bodyPr>
            <a:spAutoFit/>
          </a:bodyPr>
          <a:lstStyle/>
          <a:p>
            <a:pPr eaLnBrk="0" hangingPunct="0">
              <a:spcBef>
                <a:spcPct val="30000"/>
              </a:spcBef>
            </a:pPr>
            <a:r>
              <a:rPr lang="en-US" altLang="zh-CN" sz="900" b="1">
                <a:cs typeface="Arial"/>
              </a:rPr>
              <a:t>James 2009 p. 599 B, 602 A</a:t>
            </a:r>
            <a:endParaRPr lang="en-US" altLang="zh-CN" sz="1200">
              <a:cs typeface="Arial"/>
            </a:endParaRPr>
          </a:p>
        </p:txBody>
      </p:sp>
      <p:sp>
        <p:nvSpPr>
          <p:cNvPr id="212998" name="AutoShape 6"/>
          <p:cNvSpPr/>
          <p:nvPr/>
        </p:nvSpPr>
        <p:spPr bwMode="auto">
          <a:xfrm>
            <a:off x="989013" y="2016125"/>
            <a:ext cx="155575" cy="1019175"/>
          </a:xfrm>
          <a:prstGeom prst="leftBrace">
            <a:avLst>
              <a:gd name="adj1" fmla="val 54592"/>
              <a:gd name="adj2" fmla="val 50000"/>
            </a:avLst>
          </a:prstGeom>
          <a:noFill/>
          <a:ln w="12700">
            <a:solidFill>
              <a:schemeClr val="tx1"/>
            </a:solidFill>
            <a:round/>
          </a:ln>
        </p:spPr>
        <p:txBody>
          <a:bodyPr wrap="none" anchor="ctr"/>
          <a:lstStyle/>
          <a:p>
            <a:pPr algn="ctr" eaLnBrk="0" hangingPunct="0">
              <a:spcBef>
                <a:spcPct val="30000"/>
              </a:spcBef>
              <a:buFontTx/>
              <a:buChar char="•"/>
            </a:pPr>
            <a:endParaRPr lang="fr-FR" altLang="zh-CN" sz="1200">
              <a:cs typeface="Arial"/>
            </a:endParaRPr>
          </a:p>
        </p:txBody>
      </p:sp>
      <p:sp>
        <p:nvSpPr>
          <p:cNvPr id="212999" name="Text Box 7"/>
          <p:cNvSpPr txBox="1">
            <a:spLocks noChangeArrowheads="1"/>
          </p:cNvSpPr>
          <p:nvPr/>
        </p:nvSpPr>
        <p:spPr bwMode="auto">
          <a:xfrm>
            <a:off x="173038" y="2270125"/>
            <a:ext cx="788987" cy="647700"/>
          </a:xfrm>
          <a:prstGeom prst="rect">
            <a:avLst/>
          </a:prstGeom>
          <a:noFill/>
          <a:ln w="9525" algn="ctr">
            <a:solidFill>
              <a:schemeClr val="tx1"/>
            </a:solidFill>
            <a:miter lim="800000"/>
          </a:ln>
        </p:spPr>
        <p:txBody>
          <a:bodyPr>
            <a:spAutoFit/>
          </a:bodyPr>
          <a:lstStyle/>
          <a:p>
            <a:pPr eaLnBrk="0" hangingPunct="0">
              <a:spcBef>
                <a:spcPct val="30000"/>
              </a:spcBef>
            </a:pPr>
            <a:r>
              <a:rPr lang="en-US" altLang="zh-CN" sz="900" b="1">
                <a:cs typeface="Arial"/>
              </a:rPr>
              <a:t>James 2009 p. 601 C, 603 A </a:t>
            </a:r>
            <a:endParaRPr lang="en-US" altLang="zh-CN" sz="1200">
              <a:cs typeface="Arial"/>
            </a:endParaRPr>
          </a:p>
        </p:txBody>
      </p:sp>
      <p:sp>
        <p:nvSpPr>
          <p:cNvPr id="213000" name="AutoShape 8"/>
          <p:cNvSpPr/>
          <p:nvPr/>
        </p:nvSpPr>
        <p:spPr bwMode="auto">
          <a:xfrm>
            <a:off x="989013" y="3073400"/>
            <a:ext cx="165100" cy="787400"/>
          </a:xfrm>
          <a:prstGeom prst="leftBrace">
            <a:avLst>
              <a:gd name="adj1" fmla="val 39744"/>
              <a:gd name="adj2" fmla="val 50000"/>
            </a:avLst>
          </a:prstGeom>
          <a:noFill/>
          <a:ln w="12700">
            <a:solidFill>
              <a:schemeClr val="tx1"/>
            </a:solidFill>
            <a:round/>
          </a:ln>
        </p:spPr>
        <p:txBody>
          <a:bodyPr wrap="none" anchor="ctr"/>
          <a:lstStyle/>
          <a:p>
            <a:pPr algn="ctr" eaLnBrk="0" hangingPunct="0">
              <a:spcBef>
                <a:spcPct val="30000"/>
              </a:spcBef>
              <a:buFontTx/>
              <a:buChar char="•"/>
            </a:pPr>
            <a:endParaRPr lang="fr-FR" altLang="zh-CN" sz="1200">
              <a:cs typeface="Arial"/>
            </a:endParaRPr>
          </a:p>
        </p:txBody>
      </p:sp>
      <p:sp>
        <p:nvSpPr>
          <p:cNvPr id="213001" name="Text Box 9"/>
          <p:cNvSpPr txBox="1">
            <a:spLocks noChangeArrowheads="1"/>
          </p:cNvSpPr>
          <p:nvPr/>
        </p:nvSpPr>
        <p:spPr bwMode="auto">
          <a:xfrm>
            <a:off x="173038" y="2954338"/>
            <a:ext cx="788987" cy="647700"/>
          </a:xfrm>
          <a:prstGeom prst="rect">
            <a:avLst/>
          </a:prstGeom>
          <a:noFill/>
          <a:ln w="9525" algn="ctr">
            <a:solidFill>
              <a:schemeClr val="tx1"/>
            </a:solidFill>
            <a:miter lim="800000"/>
          </a:ln>
        </p:spPr>
        <p:txBody>
          <a:bodyPr>
            <a:spAutoFit/>
          </a:bodyPr>
          <a:lstStyle/>
          <a:p>
            <a:pPr eaLnBrk="0" hangingPunct="0">
              <a:spcBef>
                <a:spcPct val="30000"/>
              </a:spcBef>
            </a:pPr>
            <a:r>
              <a:rPr lang="en-US" altLang="zh-CN" sz="900" b="1">
                <a:cs typeface="Arial"/>
              </a:rPr>
              <a:t>James 2009 p. 599 A, 600 A</a:t>
            </a:r>
            <a:endParaRPr lang="en-US" altLang="zh-CN" sz="1200" b="1">
              <a:solidFill>
                <a:schemeClr val="accent1"/>
              </a:solidFill>
              <a:cs typeface="Aria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5041" name="Rectangle 7"/>
          <p:cNvSpPr txBox="1">
            <a:spLocks noGrp="1" noChangeArrowheads="1"/>
          </p:cNvSpPr>
          <p:nvPr/>
        </p:nvSpPr>
        <p:spPr bwMode="auto">
          <a:xfrm>
            <a:off x="3884613" y="8685213"/>
            <a:ext cx="2971800" cy="457200"/>
          </a:xfrm>
          <a:prstGeom prst="rect">
            <a:avLst/>
          </a:prstGeom>
          <a:noFill/>
          <a:ln w="9525">
            <a:noFill/>
            <a:miter lim="800000"/>
          </a:ln>
        </p:spPr>
        <p:txBody>
          <a:bodyPr anchor="b"/>
          <a:lstStyle/>
          <a:p>
            <a:pPr algn="r"/>
            <a:fld id="{4AB14958-4FF1-4A8B-ACB4-11749B0985B3}" type="slidenum">
              <a:rPr lang="en-US" altLang="zh-CN" sz="1200"/>
              <a:pPr algn="r"/>
              <a:t>28</a:t>
            </a:fld>
            <a:endParaRPr lang="en-US" altLang="zh-CN" sz="1200"/>
          </a:p>
        </p:txBody>
      </p:sp>
      <p:sp>
        <p:nvSpPr>
          <p:cNvPr id="215042" name="Rectangle 2"/>
          <p:cNvSpPr>
            <a:spLocks noGrp="1" noRot="1" noChangeArrowheads="1" noTextEdit="1"/>
          </p:cNvSpPr>
          <p:nvPr>
            <p:ph type="sldImg"/>
          </p:nvPr>
        </p:nvSpPr>
        <p:spPr bwMode="auto">
          <a:xfrm>
            <a:off x="1060450" y="252413"/>
            <a:ext cx="4572000" cy="3429000"/>
          </a:xfrm>
          <a:noFill/>
          <a:ln>
            <a:solidFill>
              <a:srgbClr val="000000"/>
            </a:solidFill>
            <a:miter lim="800000"/>
          </a:ln>
        </p:spPr>
      </p:sp>
      <p:sp>
        <p:nvSpPr>
          <p:cNvPr id="215043" name="Rectangle 3"/>
          <p:cNvSpPr>
            <a:spLocks noGrp="1" noChangeArrowheads="1"/>
          </p:cNvSpPr>
          <p:nvPr>
            <p:ph type="body" idx="1"/>
          </p:nvPr>
        </p:nvSpPr>
        <p:spPr bwMode="auto">
          <a:xfrm>
            <a:off x="534988" y="4200525"/>
            <a:ext cx="5788025" cy="4256088"/>
          </a:xfrm>
          <a:noFill/>
        </p:spPr>
        <p:txBody>
          <a:bodyPr wrap="square" numCol="1" anchor="t" anchorCtr="0" compatLnSpc="1">
            <a:prstTxWarp prst="textNoShape">
              <a:avLst/>
            </a:prstTxWarp>
          </a:bodyPr>
          <a:lstStyle/>
          <a:p>
            <a:pPr eaLnBrk="1" hangingPunct="1"/>
            <a:r>
              <a:rPr lang="en-US" altLang="zh-CN" b="1" smtClean="0"/>
              <a:t>Baseline and index event characteristics</a:t>
            </a:r>
          </a:p>
          <a:p>
            <a:pPr eaLnBrk="1" hangingPunct="1"/>
            <a:r>
              <a:rPr lang="fr-FR" altLang="zh-CN" smtClean="0"/>
              <a:t>This table contains baseline patient and index event characteristics in the PLATO trial</a:t>
            </a:r>
            <a:endParaRPr lang="en-US" altLang="zh-CN"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7089" name="Rectangle 7"/>
          <p:cNvSpPr txBox="1">
            <a:spLocks noGrp="1" noChangeArrowheads="1"/>
          </p:cNvSpPr>
          <p:nvPr/>
        </p:nvSpPr>
        <p:spPr bwMode="auto">
          <a:xfrm>
            <a:off x="3884613" y="8685213"/>
            <a:ext cx="2971800" cy="457200"/>
          </a:xfrm>
          <a:prstGeom prst="rect">
            <a:avLst/>
          </a:prstGeom>
          <a:noFill/>
          <a:ln w="9525">
            <a:noFill/>
            <a:miter lim="800000"/>
          </a:ln>
        </p:spPr>
        <p:txBody>
          <a:bodyPr anchor="b"/>
          <a:lstStyle/>
          <a:p>
            <a:pPr algn="r"/>
            <a:fld id="{5D02EC0C-6A2E-487B-BA3E-B946C140D311}" type="slidenum">
              <a:rPr lang="en-US" altLang="zh-CN" sz="1200"/>
              <a:pPr algn="r"/>
              <a:t>29</a:t>
            </a:fld>
            <a:endParaRPr lang="en-US" altLang="zh-CN" sz="1200"/>
          </a:p>
        </p:txBody>
      </p:sp>
      <p:sp>
        <p:nvSpPr>
          <p:cNvPr id="217090" name="Rectangle 2"/>
          <p:cNvSpPr>
            <a:spLocks noGrp="1" noRot="1" noChangeArrowheads="1" noTextEdit="1"/>
          </p:cNvSpPr>
          <p:nvPr>
            <p:ph type="sldImg"/>
          </p:nvPr>
        </p:nvSpPr>
        <p:spPr bwMode="auto">
          <a:xfrm>
            <a:off x="1060450" y="252413"/>
            <a:ext cx="4572000" cy="3429000"/>
          </a:xfrm>
          <a:noFill/>
          <a:ln>
            <a:solidFill>
              <a:srgbClr val="000000"/>
            </a:solidFill>
            <a:miter lim="800000"/>
          </a:ln>
        </p:spPr>
      </p:sp>
      <p:sp>
        <p:nvSpPr>
          <p:cNvPr id="217091" name="Rectangle 3"/>
          <p:cNvSpPr>
            <a:spLocks noGrp="1" noChangeArrowheads="1"/>
          </p:cNvSpPr>
          <p:nvPr>
            <p:ph type="body" idx="1"/>
          </p:nvPr>
        </p:nvSpPr>
        <p:spPr bwMode="auto">
          <a:xfrm>
            <a:off x="534988" y="4200525"/>
            <a:ext cx="5788025" cy="4256088"/>
          </a:xfrm>
          <a:noFill/>
        </p:spPr>
        <p:txBody>
          <a:bodyPr wrap="square" numCol="1" anchor="t" anchorCtr="0" compatLnSpc="1">
            <a:prstTxWarp prst="textNoShape">
              <a:avLst/>
            </a:prstTxWarp>
          </a:bodyPr>
          <a:lstStyle/>
          <a:p>
            <a:pPr eaLnBrk="1" hangingPunct="1">
              <a:lnSpc>
                <a:spcPct val="90000"/>
              </a:lnSpc>
            </a:pPr>
            <a:r>
              <a:rPr lang="en-US" altLang="zh-CN" sz="1100" b="1" smtClean="0"/>
              <a:t>Kaplan-Meier estimate of time to first primary efficacy event (composite of CV death, MI or stroke)</a:t>
            </a:r>
          </a:p>
          <a:p>
            <a:pPr eaLnBrk="1" hangingPunct="1">
              <a:lnSpc>
                <a:spcPct val="90000"/>
              </a:lnSpc>
            </a:pPr>
            <a:r>
              <a:rPr lang="en-US" altLang="zh-CN" sz="1100" smtClean="0"/>
              <a:t>The K-M estimate of the time to first primary efficacy event (composite of CV death, MI or stroke) was 11.7% in the </a:t>
            </a:r>
            <a:r>
              <a:rPr lang="zh-CN" altLang="en-US" sz="1100" smtClean="0"/>
              <a:t>氯吡格雷 </a:t>
            </a:r>
            <a:r>
              <a:rPr lang="en-US" altLang="zh-CN" sz="1100" smtClean="0"/>
              <a:t>group and 9.8% in the </a:t>
            </a:r>
            <a:r>
              <a:rPr lang="zh-CN" altLang="en-US" sz="1100" smtClean="0"/>
              <a:t>替格瑞洛 </a:t>
            </a:r>
            <a:r>
              <a:rPr lang="en-US" altLang="zh-CN" sz="1100" smtClean="0"/>
              <a:t>group at 12 months (HR 0.84; 95% CI, 0.77 to 0.92; </a:t>
            </a:r>
            <a:r>
              <a:rPr lang="en-US" altLang="zh-CN" sz="1100" i="1" smtClean="0"/>
              <a:t>p</a:t>
            </a:r>
            <a:r>
              <a:rPr lang="en-US" altLang="zh-CN" sz="1100" smtClean="0"/>
              <a:t>&lt;0.001).</a:t>
            </a:r>
          </a:p>
          <a:p>
            <a:pPr eaLnBrk="1" hangingPunct="1">
              <a:lnSpc>
                <a:spcPct val="90000"/>
              </a:lnSpc>
            </a:pPr>
            <a:endParaRPr lang="en-US" altLang="zh-CN" sz="1100" smtClean="0"/>
          </a:p>
          <a:p>
            <a:pPr eaLnBrk="1" hangingPunct="1">
              <a:lnSpc>
                <a:spcPct val="90000"/>
              </a:lnSpc>
            </a:pPr>
            <a:endParaRPr lang="en-US" altLang="zh-CN" sz="1100" b="1" smtClean="0"/>
          </a:p>
          <a:p>
            <a:pPr eaLnBrk="1" hangingPunct="1">
              <a:lnSpc>
                <a:spcPct val="90000"/>
              </a:lnSpc>
            </a:pPr>
            <a:endParaRPr lang="en-US" altLang="zh-CN" sz="1100" b="1" smtClean="0"/>
          </a:p>
          <a:p>
            <a:pPr eaLnBrk="1" hangingPunct="1">
              <a:lnSpc>
                <a:spcPct val="90000"/>
              </a:lnSpc>
            </a:pPr>
            <a:endParaRPr lang="en-US" altLang="zh-CN" sz="1100" b="1" smtClean="0"/>
          </a:p>
          <a:p>
            <a:pPr eaLnBrk="1" hangingPunct="1">
              <a:lnSpc>
                <a:spcPct val="90000"/>
              </a:lnSpc>
            </a:pPr>
            <a:endParaRPr lang="en-US" altLang="zh-CN" sz="1100" b="1" smtClean="0"/>
          </a:p>
          <a:p>
            <a:pPr eaLnBrk="1" hangingPunct="1">
              <a:lnSpc>
                <a:spcPct val="90000"/>
              </a:lnSpc>
            </a:pPr>
            <a:endParaRPr lang="en-US" altLang="zh-CN" sz="1100" b="1" smtClean="0"/>
          </a:p>
          <a:p>
            <a:pPr eaLnBrk="1" hangingPunct="1">
              <a:lnSpc>
                <a:spcPct val="90000"/>
              </a:lnSpc>
            </a:pPr>
            <a:endParaRPr lang="en-US" altLang="zh-CN" sz="1100" b="1" smtClean="0"/>
          </a:p>
          <a:p>
            <a:pPr eaLnBrk="1" hangingPunct="1">
              <a:lnSpc>
                <a:spcPct val="90000"/>
              </a:lnSpc>
            </a:pPr>
            <a:endParaRPr lang="en-US" altLang="zh-CN" sz="1100" b="1" smtClean="0"/>
          </a:p>
          <a:p>
            <a:pPr eaLnBrk="1" hangingPunct="1">
              <a:lnSpc>
                <a:spcPct val="90000"/>
              </a:lnSpc>
            </a:pPr>
            <a:endParaRPr lang="en-US" altLang="zh-CN" sz="1100" b="1" smtClean="0"/>
          </a:p>
          <a:p>
            <a:pPr eaLnBrk="1" hangingPunct="1">
              <a:lnSpc>
                <a:spcPct val="90000"/>
              </a:lnSpc>
            </a:pPr>
            <a:endParaRPr lang="en-US" altLang="zh-CN" sz="1100" b="1" smtClean="0"/>
          </a:p>
          <a:p>
            <a:pPr eaLnBrk="1" hangingPunct="1">
              <a:lnSpc>
                <a:spcPct val="90000"/>
              </a:lnSpc>
            </a:pPr>
            <a:endParaRPr lang="en-US" altLang="zh-CN" sz="1100" b="1" smtClean="0"/>
          </a:p>
          <a:p>
            <a:pPr eaLnBrk="1" hangingPunct="1">
              <a:lnSpc>
                <a:spcPct val="90000"/>
              </a:lnSpc>
            </a:pPr>
            <a:endParaRPr lang="en-US" altLang="zh-CN" sz="1100" b="1" smtClean="0"/>
          </a:p>
          <a:p>
            <a:pPr eaLnBrk="1" hangingPunct="1">
              <a:lnSpc>
                <a:spcPct val="90000"/>
              </a:lnSpc>
            </a:pPr>
            <a:endParaRPr lang="en-US" altLang="zh-CN" sz="1100" b="1" smtClean="0"/>
          </a:p>
          <a:p>
            <a:pPr eaLnBrk="1" hangingPunct="1">
              <a:lnSpc>
                <a:spcPct val="90000"/>
              </a:lnSpc>
            </a:pPr>
            <a:endParaRPr lang="en-US" altLang="zh-CN" sz="1100" b="1" smtClean="0"/>
          </a:p>
          <a:p>
            <a:pPr eaLnBrk="1" hangingPunct="1">
              <a:lnSpc>
                <a:spcPct val="90000"/>
              </a:lnSpc>
            </a:pPr>
            <a:endParaRPr lang="en-US" altLang="zh-CN" sz="1100" b="1" smtClean="0"/>
          </a:p>
          <a:p>
            <a:pPr eaLnBrk="1" hangingPunct="1">
              <a:lnSpc>
                <a:spcPct val="90000"/>
              </a:lnSpc>
            </a:pPr>
            <a:endParaRPr lang="en-US" altLang="zh-CN" sz="1100" b="1" smtClean="0"/>
          </a:p>
          <a:p>
            <a:pPr eaLnBrk="1" hangingPunct="1">
              <a:lnSpc>
                <a:spcPct val="90000"/>
              </a:lnSpc>
            </a:pPr>
            <a:endParaRPr lang="en-US" altLang="zh-CN" sz="1100" b="1" smtClean="0"/>
          </a:p>
          <a:p>
            <a:pPr eaLnBrk="1" hangingPunct="1">
              <a:lnSpc>
                <a:spcPct val="90000"/>
              </a:lnSpc>
            </a:pPr>
            <a:endParaRPr lang="en-US" altLang="zh-CN" sz="1100" b="1" smtClean="0"/>
          </a:p>
          <a:p>
            <a:pPr eaLnBrk="1" hangingPunct="1">
              <a:lnSpc>
                <a:spcPct val="90000"/>
              </a:lnSpc>
            </a:pPr>
            <a:r>
              <a:rPr lang="en-US" altLang="zh-CN" sz="1100" b="1" smtClean="0"/>
              <a:t>Reference</a:t>
            </a:r>
          </a:p>
          <a:p>
            <a:pPr eaLnBrk="1" hangingPunct="1">
              <a:lnSpc>
                <a:spcPct val="90000"/>
              </a:lnSpc>
            </a:pPr>
            <a:r>
              <a:rPr lang="en-US" altLang="zh-CN" sz="1100" smtClean="0"/>
              <a:t>Wallentin L, Becker RC, Budaj A, et al, for the PLATO Investigators. </a:t>
            </a:r>
            <a:r>
              <a:rPr lang="zh-CN" altLang="en-US" sz="1100" smtClean="0"/>
              <a:t>替格瑞洛 </a:t>
            </a:r>
            <a:r>
              <a:rPr lang="en-US" altLang="zh-CN" sz="1100" smtClean="0"/>
              <a:t>versus </a:t>
            </a:r>
            <a:r>
              <a:rPr lang="zh-CN" altLang="en-US" sz="1100" smtClean="0"/>
              <a:t>氯吡格雷 </a:t>
            </a:r>
            <a:r>
              <a:rPr lang="en-US" altLang="zh-CN" sz="1100" smtClean="0"/>
              <a:t>in patients with acute coronary syndromes. </a:t>
            </a:r>
            <a:r>
              <a:rPr lang="en-US" altLang="zh-CN" sz="1100" i="1" smtClean="0"/>
              <a:t>New Engl J Med.</a:t>
            </a:r>
            <a:r>
              <a:rPr lang="en-US" altLang="zh-CN" sz="1100" smtClean="0"/>
              <a:t> 2009;361:DOI:10.1056/NEJMoa0904327.</a:t>
            </a:r>
          </a:p>
          <a:p>
            <a:pPr eaLnBrk="1" hangingPunct="1">
              <a:lnSpc>
                <a:spcPct val="90000"/>
              </a:lnSpc>
            </a:pPr>
            <a:endParaRPr lang="en-US" altLang="zh-CN" sz="1100" b="1" smtClean="0"/>
          </a:p>
          <a:p>
            <a:pPr eaLnBrk="1" hangingPunct="1">
              <a:lnSpc>
                <a:spcPct val="90000"/>
              </a:lnSpc>
            </a:pPr>
            <a:endParaRPr lang="en-US" altLang="zh-CN" sz="1100"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9137" name="Rectangle 7"/>
          <p:cNvSpPr txBox="1">
            <a:spLocks noGrp="1" noChangeArrowheads="1"/>
          </p:cNvSpPr>
          <p:nvPr/>
        </p:nvSpPr>
        <p:spPr bwMode="auto">
          <a:xfrm>
            <a:off x="3884613" y="8685213"/>
            <a:ext cx="2971800" cy="457200"/>
          </a:xfrm>
          <a:prstGeom prst="rect">
            <a:avLst/>
          </a:prstGeom>
          <a:noFill/>
          <a:ln w="9525">
            <a:noFill/>
            <a:miter lim="800000"/>
          </a:ln>
        </p:spPr>
        <p:txBody>
          <a:bodyPr anchor="b"/>
          <a:lstStyle/>
          <a:p>
            <a:pPr algn="r"/>
            <a:fld id="{D9F42DA0-B72C-42DE-93C3-0BA33B2C89CF}" type="slidenum">
              <a:rPr lang="en-US" altLang="zh-CN" sz="1200"/>
              <a:pPr algn="r"/>
              <a:t>30</a:t>
            </a:fld>
            <a:endParaRPr lang="en-US" altLang="zh-CN" sz="1200"/>
          </a:p>
        </p:txBody>
      </p:sp>
      <p:sp>
        <p:nvSpPr>
          <p:cNvPr id="219138" name="Rectangle 2"/>
          <p:cNvSpPr>
            <a:spLocks noGrp="1" noRot="1" noChangeArrowheads="1" noTextEdit="1"/>
          </p:cNvSpPr>
          <p:nvPr>
            <p:ph type="sldImg"/>
          </p:nvPr>
        </p:nvSpPr>
        <p:spPr bwMode="auto">
          <a:xfrm>
            <a:off x="1060450" y="252413"/>
            <a:ext cx="4572000" cy="3429000"/>
          </a:xfrm>
          <a:noFill/>
          <a:ln>
            <a:solidFill>
              <a:srgbClr val="000000"/>
            </a:solidFill>
            <a:miter lim="800000"/>
          </a:ln>
        </p:spPr>
      </p:sp>
      <p:sp>
        <p:nvSpPr>
          <p:cNvPr id="219139" name="Rectangle 3"/>
          <p:cNvSpPr>
            <a:spLocks noGrp="1" noChangeArrowheads="1"/>
          </p:cNvSpPr>
          <p:nvPr>
            <p:ph type="body" idx="1"/>
          </p:nvPr>
        </p:nvSpPr>
        <p:spPr bwMode="auto">
          <a:xfrm>
            <a:off x="534988" y="4200525"/>
            <a:ext cx="5788025" cy="4256088"/>
          </a:xfrm>
          <a:noFill/>
        </p:spPr>
        <p:txBody>
          <a:bodyPr wrap="square" numCol="1" anchor="t" anchorCtr="0" compatLnSpc="1">
            <a:prstTxWarp prst="textNoShape">
              <a:avLst/>
            </a:prstTxWarp>
          </a:bodyPr>
          <a:lstStyle/>
          <a:p>
            <a:pPr eaLnBrk="1" hangingPunct="1">
              <a:lnSpc>
                <a:spcPct val="90000"/>
              </a:lnSpc>
            </a:pPr>
            <a:r>
              <a:rPr lang="en-US" altLang="zh-CN" sz="1100" b="1" smtClean="0"/>
              <a:t>Primary efficacy endpoint over time (composite of CV death, MI or stroke)</a:t>
            </a:r>
          </a:p>
          <a:p>
            <a:pPr eaLnBrk="1" hangingPunct="1">
              <a:lnSpc>
                <a:spcPct val="90000"/>
              </a:lnSpc>
            </a:pPr>
            <a:r>
              <a:rPr lang="en-US" altLang="zh-CN" sz="1100" smtClean="0"/>
              <a:t>The primary efficacy endpoint from day 1-30 was 5.43% and 4.77% in the </a:t>
            </a:r>
            <a:r>
              <a:rPr lang="zh-CN" altLang="en-US" sz="1100" smtClean="0"/>
              <a:t>氯吡格雷 </a:t>
            </a:r>
            <a:r>
              <a:rPr lang="en-US" altLang="zh-CN" sz="1100" smtClean="0"/>
              <a:t>and </a:t>
            </a:r>
            <a:r>
              <a:rPr lang="zh-CN" altLang="en-US" sz="1100" smtClean="0"/>
              <a:t>替格瑞洛 </a:t>
            </a:r>
            <a:r>
              <a:rPr lang="en-US" altLang="zh-CN" sz="1100" smtClean="0"/>
              <a:t>groups, respectively (HR 0.88; 95% CI, 0.77 to 1.00; </a:t>
            </a:r>
            <a:r>
              <a:rPr lang="en-US" altLang="zh-CN" sz="1100" i="1" smtClean="0"/>
              <a:t>p</a:t>
            </a:r>
            <a:r>
              <a:rPr lang="en-US" altLang="zh-CN" sz="1100" smtClean="0"/>
              <a:t>=0.045. </a:t>
            </a:r>
          </a:p>
          <a:p>
            <a:pPr eaLnBrk="1" hangingPunct="1">
              <a:lnSpc>
                <a:spcPct val="90000"/>
              </a:lnSpc>
            </a:pPr>
            <a:r>
              <a:rPr lang="en-US" altLang="zh-CN" sz="1100" smtClean="0"/>
              <a:t>From day 30-360, the primary efficacy endpoint was 6.60% and 5.28% in the </a:t>
            </a:r>
            <a:r>
              <a:rPr lang="zh-CN" altLang="en-US" sz="1100" smtClean="0"/>
              <a:t>氯吡格雷 </a:t>
            </a:r>
            <a:r>
              <a:rPr lang="en-US" altLang="zh-CN" sz="1100" smtClean="0"/>
              <a:t>and </a:t>
            </a:r>
            <a:r>
              <a:rPr lang="zh-CN" altLang="en-US" sz="1100" smtClean="0"/>
              <a:t>替格瑞洛 </a:t>
            </a:r>
            <a:r>
              <a:rPr lang="en-US" altLang="zh-CN" sz="1100" smtClean="0"/>
              <a:t>groups, respectively (HR 0.80; 95% CI, 0.70 to 0.91; </a:t>
            </a:r>
            <a:r>
              <a:rPr lang="en-US" altLang="zh-CN" sz="1100" i="1" smtClean="0"/>
              <a:t>p</a:t>
            </a:r>
            <a:r>
              <a:rPr lang="en-US" altLang="zh-CN" sz="1100" smtClean="0"/>
              <a:t>&lt;0.001).</a:t>
            </a:r>
            <a:endParaRPr lang="en-US" altLang="zh-CN" sz="1100" b="1" smtClean="0"/>
          </a:p>
          <a:p>
            <a:pPr eaLnBrk="1" hangingPunct="1">
              <a:lnSpc>
                <a:spcPct val="90000"/>
              </a:lnSpc>
            </a:pPr>
            <a:endParaRPr lang="en-US" altLang="zh-CN" sz="1100" b="1" smtClean="0"/>
          </a:p>
          <a:p>
            <a:pPr eaLnBrk="1" hangingPunct="1">
              <a:lnSpc>
                <a:spcPct val="90000"/>
              </a:lnSpc>
            </a:pPr>
            <a:endParaRPr lang="en-US" altLang="zh-CN" sz="1100" b="1" smtClean="0"/>
          </a:p>
          <a:p>
            <a:pPr eaLnBrk="1" hangingPunct="1">
              <a:lnSpc>
                <a:spcPct val="90000"/>
              </a:lnSpc>
            </a:pPr>
            <a:endParaRPr lang="en-US" altLang="zh-CN" sz="1100" b="1" smtClean="0"/>
          </a:p>
          <a:p>
            <a:pPr eaLnBrk="1" hangingPunct="1">
              <a:lnSpc>
                <a:spcPct val="90000"/>
              </a:lnSpc>
            </a:pPr>
            <a:endParaRPr lang="en-US" altLang="zh-CN" sz="1100" b="1" smtClean="0"/>
          </a:p>
          <a:p>
            <a:pPr eaLnBrk="1" hangingPunct="1">
              <a:lnSpc>
                <a:spcPct val="90000"/>
              </a:lnSpc>
            </a:pPr>
            <a:endParaRPr lang="en-US" altLang="zh-CN" sz="1100" b="1" smtClean="0"/>
          </a:p>
          <a:p>
            <a:pPr eaLnBrk="1" hangingPunct="1">
              <a:lnSpc>
                <a:spcPct val="90000"/>
              </a:lnSpc>
            </a:pPr>
            <a:endParaRPr lang="en-US" altLang="zh-CN" sz="1100" b="1" smtClean="0"/>
          </a:p>
          <a:p>
            <a:pPr eaLnBrk="1" hangingPunct="1">
              <a:lnSpc>
                <a:spcPct val="90000"/>
              </a:lnSpc>
            </a:pPr>
            <a:endParaRPr lang="en-US" altLang="zh-CN" sz="1100" b="1" smtClean="0"/>
          </a:p>
          <a:p>
            <a:pPr eaLnBrk="1" hangingPunct="1">
              <a:lnSpc>
                <a:spcPct val="90000"/>
              </a:lnSpc>
            </a:pPr>
            <a:endParaRPr lang="en-US" altLang="zh-CN" sz="1100" b="1" smtClean="0"/>
          </a:p>
          <a:p>
            <a:pPr eaLnBrk="1" hangingPunct="1">
              <a:lnSpc>
                <a:spcPct val="90000"/>
              </a:lnSpc>
            </a:pPr>
            <a:endParaRPr lang="en-US" altLang="zh-CN" sz="1100" b="1" smtClean="0"/>
          </a:p>
          <a:p>
            <a:pPr eaLnBrk="1" hangingPunct="1">
              <a:lnSpc>
                <a:spcPct val="90000"/>
              </a:lnSpc>
            </a:pPr>
            <a:endParaRPr lang="en-US" altLang="zh-CN" sz="1100" b="1" smtClean="0"/>
          </a:p>
          <a:p>
            <a:pPr eaLnBrk="1" hangingPunct="1">
              <a:lnSpc>
                <a:spcPct val="90000"/>
              </a:lnSpc>
            </a:pPr>
            <a:endParaRPr lang="en-US" altLang="zh-CN" sz="1100" b="1" smtClean="0"/>
          </a:p>
          <a:p>
            <a:pPr eaLnBrk="1" hangingPunct="1">
              <a:lnSpc>
                <a:spcPct val="90000"/>
              </a:lnSpc>
            </a:pPr>
            <a:endParaRPr lang="en-US" altLang="zh-CN" sz="1100" b="1" smtClean="0"/>
          </a:p>
          <a:p>
            <a:pPr eaLnBrk="1" hangingPunct="1">
              <a:lnSpc>
                <a:spcPct val="90000"/>
              </a:lnSpc>
            </a:pPr>
            <a:endParaRPr lang="en-US" altLang="zh-CN" sz="1100" b="1" smtClean="0"/>
          </a:p>
          <a:p>
            <a:pPr eaLnBrk="1" hangingPunct="1">
              <a:lnSpc>
                <a:spcPct val="90000"/>
              </a:lnSpc>
            </a:pPr>
            <a:endParaRPr lang="en-US" altLang="zh-CN" sz="1100" b="1" smtClean="0"/>
          </a:p>
          <a:p>
            <a:pPr eaLnBrk="1" hangingPunct="1">
              <a:lnSpc>
                <a:spcPct val="90000"/>
              </a:lnSpc>
            </a:pPr>
            <a:endParaRPr lang="en-US" altLang="zh-CN" sz="1100" b="1" smtClean="0"/>
          </a:p>
          <a:p>
            <a:pPr eaLnBrk="1" hangingPunct="1">
              <a:lnSpc>
                <a:spcPct val="90000"/>
              </a:lnSpc>
            </a:pPr>
            <a:endParaRPr lang="en-US" altLang="zh-CN" sz="1100" b="1" smtClean="0"/>
          </a:p>
          <a:p>
            <a:pPr eaLnBrk="1" hangingPunct="1">
              <a:lnSpc>
                <a:spcPct val="90000"/>
              </a:lnSpc>
            </a:pPr>
            <a:r>
              <a:rPr lang="en-US" altLang="zh-CN" sz="1100" b="1" smtClean="0"/>
              <a:t>Reference</a:t>
            </a:r>
          </a:p>
          <a:p>
            <a:pPr eaLnBrk="1" hangingPunct="1">
              <a:lnSpc>
                <a:spcPct val="90000"/>
              </a:lnSpc>
            </a:pPr>
            <a:r>
              <a:rPr lang="en-US" altLang="zh-CN" sz="1100" smtClean="0"/>
              <a:t>Wallentin L, Becker RC, Budaj A, et al, for the PLATO Investigators. </a:t>
            </a:r>
            <a:r>
              <a:rPr lang="zh-CN" altLang="en-US" sz="1100" smtClean="0"/>
              <a:t>替格瑞洛 </a:t>
            </a:r>
            <a:r>
              <a:rPr lang="en-US" altLang="zh-CN" sz="1100" smtClean="0"/>
              <a:t>versus </a:t>
            </a:r>
            <a:r>
              <a:rPr lang="zh-CN" altLang="en-US" sz="1100" smtClean="0"/>
              <a:t>氯吡格雷 </a:t>
            </a:r>
            <a:r>
              <a:rPr lang="en-US" altLang="zh-CN" sz="1100" smtClean="0"/>
              <a:t>in patients with acute coronary syndromes. </a:t>
            </a:r>
            <a:r>
              <a:rPr lang="en-US" altLang="zh-CN" sz="1100" i="1" smtClean="0"/>
              <a:t>New Engl J Med.</a:t>
            </a:r>
            <a:r>
              <a:rPr lang="en-US" altLang="zh-CN" sz="1100" smtClean="0"/>
              <a:t> 2009;361:DOI:10.1056/NEJMoa0904327.</a:t>
            </a:r>
          </a:p>
          <a:p>
            <a:pPr eaLnBrk="1" hangingPunct="1">
              <a:lnSpc>
                <a:spcPct val="90000"/>
              </a:lnSpc>
            </a:pPr>
            <a:endParaRPr lang="en-US" altLang="zh-CN" sz="1100"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21185" name="Rectangle 7"/>
          <p:cNvSpPr txBox="1">
            <a:spLocks noGrp="1" noChangeArrowheads="1"/>
          </p:cNvSpPr>
          <p:nvPr/>
        </p:nvSpPr>
        <p:spPr bwMode="auto">
          <a:xfrm>
            <a:off x="3884613" y="8685213"/>
            <a:ext cx="2971800" cy="457200"/>
          </a:xfrm>
          <a:prstGeom prst="rect">
            <a:avLst/>
          </a:prstGeom>
          <a:noFill/>
          <a:ln w="9525">
            <a:noFill/>
            <a:miter lim="800000"/>
          </a:ln>
        </p:spPr>
        <p:txBody>
          <a:bodyPr anchor="b"/>
          <a:lstStyle/>
          <a:p>
            <a:pPr algn="r"/>
            <a:fld id="{7E28EB46-177A-4109-8754-ABA5A1F5A799}" type="slidenum">
              <a:rPr lang="en-US" altLang="zh-CN" sz="1200"/>
              <a:pPr algn="r"/>
              <a:t>31</a:t>
            </a:fld>
            <a:endParaRPr lang="en-US" altLang="zh-CN" sz="1200"/>
          </a:p>
        </p:txBody>
      </p:sp>
      <p:sp>
        <p:nvSpPr>
          <p:cNvPr id="221186" name="Rectangle 2"/>
          <p:cNvSpPr>
            <a:spLocks noGrp="1" noRot="1" noChangeArrowheads="1" noTextEdit="1"/>
          </p:cNvSpPr>
          <p:nvPr>
            <p:ph type="sldImg"/>
          </p:nvPr>
        </p:nvSpPr>
        <p:spPr bwMode="auto">
          <a:xfrm>
            <a:off x="1060450" y="252413"/>
            <a:ext cx="4572000" cy="3429000"/>
          </a:xfrm>
          <a:noFill/>
          <a:ln>
            <a:solidFill>
              <a:srgbClr val="000000"/>
            </a:solidFill>
            <a:miter lim="800000"/>
          </a:ln>
        </p:spPr>
      </p:sp>
      <p:sp>
        <p:nvSpPr>
          <p:cNvPr id="221187" name="Rectangle 3"/>
          <p:cNvSpPr>
            <a:spLocks noGrp="1" noChangeArrowheads="1"/>
          </p:cNvSpPr>
          <p:nvPr>
            <p:ph type="body" idx="1"/>
          </p:nvPr>
        </p:nvSpPr>
        <p:spPr bwMode="auto">
          <a:xfrm>
            <a:off x="534988" y="4200525"/>
            <a:ext cx="5788025" cy="4256088"/>
          </a:xfrm>
          <a:noFill/>
        </p:spPr>
        <p:txBody>
          <a:bodyPr wrap="square" numCol="1" anchor="t" anchorCtr="0" compatLnSpc="1">
            <a:prstTxWarp prst="textNoShape">
              <a:avLst/>
            </a:prstTxWarp>
          </a:bodyPr>
          <a:lstStyle/>
          <a:p>
            <a:pPr eaLnBrk="1" hangingPunct="1">
              <a:lnSpc>
                <a:spcPct val="90000"/>
              </a:lnSpc>
            </a:pPr>
            <a:r>
              <a:rPr lang="en-US" altLang="zh-CN" sz="1100" b="1" smtClean="0"/>
              <a:t>Secondary efficacy endpoints over time</a:t>
            </a:r>
          </a:p>
          <a:p>
            <a:pPr eaLnBrk="1" hangingPunct="1">
              <a:lnSpc>
                <a:spcPct val="90000"/>
              </a:lnSpc>
            </a:pPr>
            <a:r>
              <a:rPr lang="en-US" altLang="zh-CN" sz="1100" smtClean="0"/>
              <a:t>The secondary efficacy endpoint showed significant differences in the rates of myocardial infarction at 12 months (5.8% in the </a:t>
            </a:r>
            <a:r>
              <a:rPr lang="zh-CN" altLang="en-US" sz="1100" smtClean="0"/>
              <a:t>替格瑞洛 </a:t>
            </a:r>
            <a:r>
              <a:rPr lang="en-US" altLang="zh-CN" sz="1100" smtClean="0"/>
              <a:t>group versus 6.9% in the </a:t>
            </a:r>
            <a:r>
              <a:rPr lang="zh-CN" altLang="en-US" sz="1100" smtClean="0"/>
              <a:t>氯吡格雷 </a:t>
            </a:r>
            <a:r>
              <a:rPr lang="en-US" altLang="zh-CN" sz="1100" smtClean="0"/>
              <a:t>group; HR 0.84; 95% CI, 0.75 to 0.95; </a:t>
            </a:r>
            <a:r>
              <a:rPr lang="en-US" altLang="zh-CN" sz="1100" i="1" smtClean="0"/>
              <a:t>p</a:t>
            </a:r>
            <a:r>
              <a:rPr lang="en-US" altLang="zh-CN" sz="1100" smtClean="0"/>
              <a:t>=0.005)</a:t>
            </a:r>
          </a:p>
          <a:p>
            <a:pPr eaLnBrk="1" hangingPunct="1">
              <a:lnSpc>
                <a:spcPct val="90000"/>
              </a:lnSpc>
            </a:pPr>
            <a:r>
              <a:rPr lang="en-US" altLang="zh-CN" sz="1100" smtClean="0"/>
              <a:t>There were also significant differences in the rates of CV death at 12 months (4.0% in the </a:t>
            </a:r>
            <a:r>
              <a:rPr lang="zh-CN" altLang="en-US" sz="1100" smtClean="0"/>
              <a:t>替格瑞洛 </a:t>
            </a:r>
            <a:r>
              <a:rPr lang="en-US" altLang="zh-CN" sz="1100" smtClean="0"/>
              <a:t>group versus 5.1% in the </a:t>
            </a:r>
            <a:r>
              <a:rPr lang="zh-CN" altLang="en-US" sz="1100" smtClean="0"/>
              <a:t>氯吡格雷 </a:t>
            </a:r>
            <a:r>
              <a:rPr lang="en-US" altLang="zh-CN" sz="1100" smtClean="0"/>
              <a:t>group; HR 0.79; 95% CI, 0.69 to 0.91); </a:t>
            </a:r>
            <a:r>
              <a:rPr lang="en-US" altLang="zh-CN" sz="1100" i="1" smtClean="0"/>
              <a:t>p</a:t>
            </a:r>
            <a:r>
              <a:rPr lang="en-US" altLang="zh-CN" sz="1100" smtClean="0"/>
              <a:t>=0.001)</a:t>
            </a:r>
          </a:p>
          <a:p>
            <a:pPr eaLnBrk="1" hangingPunct="1">
              <a:lnSpc>
                <a:spcPct val="90000"/>
              </a:lnSpc>
            </a:pPr>
            <a:endParaRPr lang="en-US" altLang="zh-CN" sz="1100" smtClean="0"/>
          </a:p>
          <a:p>
            <a:pPr eaLnBrk="1" hangingPunct="1">
              <a:lnSpc>
                <a:spcPct val="90000"/>
              </a:lnSpc>
            </a:pPr>
            <a:endParaRPr lang="en-US" altLang="zh-CN" sz="1100" smtClean="0"/>
          </a:p>
          <a:p>
            <a:pPr eaLnBrk="1" hangingPunct="1">
              <a:lnSpc>
                <a:spcPct val="90000"/>
              </a:lnSpc>
            </a:pPr>
            <a:endParaRPr lang="en-US" altLang="zh-CN" sz="1100" smtClean="0"/>
          </a:p>
          <a:p>
            <a:pPr eaLnBrk="1" hangingPunct="1">
              <a:lnSpc>
                <a:spcPct val="90000"/>
              </a:lnSpc>
            </a:pPr>
            <a:endParaRPr lang="en-US" altLang="zh-CN" sz="1100" smtClean="0"/>
          </a:p>
          <a:p>
            <a:pPr eaLnBrk="1" hangingPunct="1">
              <a:lnSpc>
                <a:spcPct val="90000"/>
              </a:lnSpc>
            </a:pPr>
            <a:endParaRPr lang="en-US" altLang="zh-CN" sz="1100" smtClean="0"/>
          </a:p>
          <a:p>
            <a:pPr eaLnBrk="1" hangingPunct="1">
              <a:lnSpc>
                <a:spcPct val="90000"/>
              </a:lnSpc>
            </a:pPr>
            <a:endParaRPr lang="en-US" altLang="zh-CN" sz="1100" smtClean="0"/>
          </a:p>
          <a:p>
            <a:pPr eaLnBrk="1" hangingPunct="1">
              <a:lnSpc>
                <a:spcPct val="90000"/>
              </a:lnSpc>
            </a:pPr>
            <a:endParaRPr lang="en-US" altLang="zh-CN" sz="1100" smtClean="0"/>
          </a:p>
          <a:p>
            <a:pPr eaLnBrk="1" hangingPunct="1">
              <a:lnSpc>
                <a:spcPct val="90000"/>
              </a:lnSpc>
            </a:pPr>
            <a:endParaRPr lang="en-US" altLang="zh-CN" sz="1100" smtClean="0"/>
          </a:p>
          <a:p>
            <a:pPr eaLnBrk="1" hangingPunct="1">
              <a:lnSpc>
                <a:spcPct val="90000"/>
              </a:lnSpc>
            </a:pPr>
            <a:endParaRPr lang="en-US" altLang="zh-CN" sz="1100" smtClean="0"/>
          </a:p>
          <a:p>
            <a:pPr eaLnBrk="1" hangingPunct="1">
              <a:lnSpc>
                <a:spcPct val="90000"/>
              </a:lnSpc>
            </a:pPr>
            <a:endParaRPr lang="en-US" altLang="zh-CN" sz="1100" smtClean="0"/>
          </a:p>
          <a:p>
            <a:pPr eaLnBrk="1" hangingPunct="1">
              <a:lnSpc>
                <a:spcPct val="90000"/>
              </a:lnSpc>
            </a:pPr>
            <a:endParaRPr lang="en-US" altLang="zh-CN" sz="1100" smtClean="0"/>
          </a:p>
          <a:p>
            <a:pPr eaLnBrk="1" hangingPunct="1">
              <a:lnSpc>
                <a:spcPct val="90000"/>
              </a:lnSpc>
            </a:pPr>
            <a:endParaRPr lang="en-US" altLang="zh-CN" sz="1300" smtClean="0"/>
          </a:p>
          <a:p>
            <a:pPr eaLnBrk="1" hangingPunct="1">
              <a:lnSpc>
                <a:spcPct val="90000"/>
              </a:lnSpc>
            </a:pPr>
            <a:endParaRPr lang="en-US" altLang="zh-CN" sz="1300" b="1" smtClean="0"/>
          </a:p>
          <a:p>
            <a:pPr eaLnBrk="1" hangingPunct="1">
              <a:lnSpc>
                <a:spcPct val="90000"/>
              </a:lnSpc>
            </a:pPr>
            <a:endParaRPr lang="en-US" altLang="zh-CN" sz="1300" b="1" smtClean="0"/>
          </a:p>
          <a:p>
            <a:pPr eaLnBrk="1" hangingPunct="1">
              <a:lnSpc>
                <a:spcPct val="90000"/>
              </a:lnSpc>
            </a:pPr>
            <a:r>
              <a:rPr lang="en-US" altLang="zh-CN" sz="1100" b="1" smtClean="0"/>
              <a:t>Reference</a:t>
            </a:r>
          </a:p>
          <a:p>
            <a:pPr eaLnBrk="1" hangingPunct="1">
              <a:lnSpc>
                <a:spcPct val="90000"/>
              </a:lnSpc>
            </a:pPr>
            <a:r>
              <a:rPr lang="en-US" altLang="zh-CN" sz="1100" smtClean="0"/>
              <a:t>	Wallentin L, Becker RC, Budaj A, et al, for the PLATO Investigators. </a:t>
            </a:r>
            <a:r>
              <a:rPr lang="zh-CN" altLang="en-US" sz="1100" smtClean="0"/>
              <a:t>替格瑞洛 </a:t>
            </a:r>
            <a:r>
              <a:rPr lang="en-US" altLang="zh-CN" sz="1100" smtClean="0"/>
              <a:t>versus </a:t>
            </a:r>
            <a:r>
              <a:rPr lang="zh-CN" altLang="en-US" sz="1100" smtClean="0"/>
              <a:t>氯吡格雷 </a:t>
            </a:r>
            <a:r>
              <a:rPr lang="en-US" altLang="zh-CN" sz="1100" smtClean="0"/>
              <a:t>in patients with acute coronary syndromes. </a:t>
            </a:r>
            <a:r>
              <a:rPr lang="en-US" altLang="zh-CN" sz="1100" i="1" smtClean="0"/>
              <a:t>New Engl J Med.</a:t>
            </a:r>
            <a:r>
              <a:rPr lang="en-US" altLang="zh-CN" sz="1100" smtClean="0"/>
              <a:t> 2009;361:DOI:10.1056/NEJMoa0904327.</a:t>
            </a:r>
          </a:p>
          <a:p>
            <a:pPr eaLnBrk="1" hangingPunct="1">
              <a:lnSpc>
                <a:spcPct val="90000"/>
              </a:lnSpc>
            </a:pPr>
            <a:endParaRPr lang="en-US" altLang="zh-CN" sz="1100"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23233" name="Rectangle 7"/>
          <p:cNvSpPr txBox="1">
            <a:spLocks noGrp="1" noChangeArrowheads="1"/>
          </p:cNvSpPr>
          <p:nvPr/>
        </p:nvSpPr>
        <p:spPr bwMode="auto">
          <a:xfrm>
            <a:off x="3884613" y="8685213"/>
            <a:ext cx="2971800" cy="457200"/>
          </a:xfrm>
          <a:prstGeom prst="rect">
            <a:avLst/>
          </a:prstGeom>
          <a:noFill/>
          <a:ln w="9525">
            <a:noFill/>
            <a:miter lim="800000"/>
          </a:ln>
        </p:spPr>
        <p:txBody>
          <a:bodyPr anchor="b"/>
          <a:lstStyle/>
          <a:p>
            <a:pPr algn="r"/>
            <a:fld id="{D910CE8B-A0D9-48B5-995D-D04520204D90}" type="slidenum">
              <a:rPr lang="en-US" altLang="zh-CN" sz="1200"/>
              <a:pPr algn="r"/>
              <a:t>32</a:t>
            </a:fld>
            <a:endParaRPr lang="en-US" altLang="zh-CN" sz="1200"/>
          </a:p>
        </p:txBody>
      </p:sp>
      <p:sp>
        <p:nvSpPr>
          <p:cNvPr id="223234" name="Rectangle 2"/>
          <p:cNvSpPr>
            <a:spLocks noGrp="1" noRot="1" noChangeArrowheads="1" noTextEdit="1"/>
          </p:cNvSpPr>
          <p:nvPr>
            <p:ph type="sldImg"/>
          </p:nvPr>
        </p:nvSpPr>
        <p:spPr bwMode="auto">
          <a:xfrm>
            <a:off x="1060450" y="252413"/>
            <a:ext cx="4572000" cy="3429000"/>
          </a:xfrm>
          <a:noFill/>
          <a:ln>
            <a:solidFill>
              <a:srgbClr val="000000"/>
            </a:solidFill>
            <a:miter lim="800000"/>
          </a:ln>
        </p:spPr>
      </p:sp>
      <p:sp>
        <p:nvSpPr>
          <p:cNvPr id="223235" name="Rectangle 3"/>
          <p:cNvSpPr>
            <a:spLocks noGrp="1" noChangeArrowheads="1"/>
          </p:cNvSpPr>
          <p:nvPr>
            <p:ph type="body" idx="1"/>
          </p:nvPr>
        </p:nvSpPr>
        <p:spPr bwMode="auto">
          <a:xfrm>
            <a:off x="534988" y="4200525"/>
            <a:ext cx="5788025" cy="4256088"/>
          </a:xfrm>
          <a:noFill/>
        </p:spPr>
        <p:txBody>
          <a:bodyPr wrap="square" numCol="1" anchor="t" anchorCtr="0" compatLnSpc="1">
            <a:prstTxWarp prst="textNoShape">
              <a:avLst/>
            </a:prstTxWarp>
          </a:bodyPr>
          <a:lstStyle/>
          <a:p>
            <a:pPr eaLnBrk="1" hangingPunct="1"/>
            <a:r>
              <a:rPr lang="en-US" altLang="zh-CN" sz="1100" b="1" smtClean="0"/>
              <a:t>Stent thrombosis (evaluated in patients with any stent during the study)</a:t>
            </a:r>
          </a:p>
          <a:p>
            <a:pPr eaLnBrk="1" hangingPunct="1"/>
            <a:r>
              <a:rPr lang="en-US" altLang="zh-CN" sz="1100" smtClean="0"/>
              <a:t>Among patients who received a stent during the study, the rate of definite stent thrombosis was lower in the </a:t>
            </a:r>
            <a:r>
              <a:rPr lang="zh-CN" altLang="en-US" sz="1100" smtClean="0"/>
              <a:t>替格瑞洛 </a:t>
            </a:r>
            <a:r>
              <a:rPr lang="en-US" altLang="zh-CN" sz="1100" smtClean="0"/>
              <a:t>group than in the </a:t>
            </a:r>
            <a:r>
              <a:rPr lang="zh-CN" altLang="en-US" sz="1100" smtClean="0"/>
              <a:t>氯吡格雷 </a:t>
            </a:r>
            <a:r>
              <a:rPr lang="en-US" altLang="zh-CN" sz="1100" smtClean="0"/>
              <a:t>group (HR 0.67; 95% CI, 0.50 to 0.91; p=0.009)</a:t>
            </a:r>
          </a:p>
          <a:p>
            <a:pPr eaLnBrk="1" hangingPunct="1"/>
            <a:r>
              <a:rPr lang="en-US" altLang="zh-CN" sz="1100" smtClean="0"/>
              <a:t>The rate of probable or definite stent thrombosis was lower in the </a:t>
            </a:r>
            <a:r>
              <a:rPr lang="zh-CN" altLang="en-US" sz="1100" smtClean="0"/>
              <a:t>替格瑞洛 </a:t>
            </a:r>
            <a:r>
              <a:rPr lang="en-US" altLang="zh-CN" sz="1100" smtClean="0"/>
              <a:t>group than in the </a:t>
            </a:r>
            <a:r>
              <a:rPr lang="zh-CN" altLang="en-US" sz="1100" smtClean="0"/>
              <a:t>氯吡格雷 </a:t>
            </a:r>
            <a:r>
              <a:rPr lang="en-US" altLang="zh-CN" sz="1100" smtClean="0"/>
              <a:t>group (HR 0.75; 95% CI, 0.59 to 0.95; p=0.02).</a:t>
            </a:r>
          </a:p>
          <a:p>
            <a:pPr eaLnBrk="1" hangingPunct="1"/>
            <a:r>
              <a:rPr lang="en-US" altLang="zh-CN" sz="1100" smtClean="0"/>
              <a:t>The rate of possible, probably, definite stent thrombosis was lower in the </a:t>
            </a:r>
            <a:r>
              <a:rPr lang="zh-CN" altLang="en-US" sz="1100" smtClean="0"/>
              <a:t>替格瑞洛 </a:t>
            </a:r>
            <a:r>
              <a:rPr lang="en-US" altLang="zh-CN" sz="1100" smtClean="0"/>
              <a:t>group than in the </a:t>
            </a:r>
            <a:r>
              <a:rPr lang="zh-CN" altLang="en-US" sz="1100" smtClean="0"/>
              <a:t>氯吡格雷 </a:t>
            </a:r>
            <a:r>
              <a:rPr lang="en-US" altLang="zh-CN" sz="1100" smtClean="0"/>
              <a:t>group (HR 0.77; 95% CI, 0.62 to 0.95; </a:t>
            </a:r>
            <a:r>
              <a:rPr lang="en-US" altLang="zh-CN" sz="1100" i="1" smtClean="0"/>
              <a:t>p</a:t>
            </a:r>
            <a:r>
              <a:rPr lang="en-US" altLang="zh-CN" sz="1100" smtClean="0"/>
              <a:t>=0.01). </a:t>
            </a:r>
            <a:r>
              <a:rPr lang="en-US" altLang="zh-CN" sz="1100" i="1" smtClean="0"/>
              <a:t>   </a:t>
            </a:r>
            <a:endParaRPr lang="en-US" altLang="zh-CN" sz="1100" smtClean="0"/>
          </a:p>
          <a:p>
            <a:pPr eaLnBrk="1" hangingPunct="1"/>
            <a:endParaRPr lang="en-US" altLang="zh-CN" sz="1100" smtClean="0"/>
          </a:p>
          <a:p>
            <a:pPr eaLnBrk="1" hangingPunct="1"/>
            <a:endParaRPr lang="en-US" altLang="zh-CN" sz="1100" smtClean="0"/>
          </a:p>
          <a:p>
            <a:pPr eaLnBrk="1" hangingPunct="1"/>
            <a:endParaRPr lang="en-US" altLang="zh-CN" sz="1100" smtClean="0"/>
          </a:p>
          <a:p>
            <a:pPr eaLnBrk="1" hangingPunct="1"/>
            <a:endParaRPr lang="en-US" altLang="zh-CN" sz="1100" smtClean="0"/>
          </a:p>
          <a:p>
            <a:pPr eaLnBrk="1" hangingPunct="1"/>
            <a:endParaRPr lang="en-US" altLang="zh-CN" sz="1100" smtClean="0"/>
          </a:p>
          <a:p>
            <a:pPr eaLnBrk="1" hangingPunct="1"/>
            <a:endParaRPr lang="en-US" altLang="zh-CN" sz="1100" smtClean="0"/>
          </a:p>
          <a:p>
            <a:pPr eaLnBrk="1" hangingPunct="1"/>
            <a:endParaRPr lang="en-US" altLang="zh-CN" sz="1100" smtClean="0"/>
          </a:p>
          <a:p>
            <a:pPr eaLnBrk="1" hangingPunct="1"/>
            <a:endParaRPr lang="en-US" altLang="zh-CN" sz="1100" smtClean="0"/>
          </a:p>
          <a:p>
            <a:pPr eaLnBrk="1" hangingPunct="1"/>
            <a:endParaRPr lang="en-US" altLang="zh-CN" sz="1100" smtClean="0"/>
          </a:p>
          <a:p>
            <a:pPr eaLnBrk="1" hangingPunct="1"/>
            <a:endParaRPr lang="en-US" altLang="zh-CN" sz="1300" smtClean="0"/>
          </a:p>
          <a:p>
            <a:pPr eaLnBrk="1" hangingPunct="1"/>
            <a:endParaRPr lang="en-US" altLang="zh-CN" sz="1300" b="1" smtClean="0"/>
          </a:p>
          <a:p>
            <a:pPr eaLnBrk="1" hangingPunct="1"/>
            <a:endParaRPr lang="en-US" altLang="zh-CN" sz="1300" b="1" smtClean="0"/>
          </a:p>
          <a:p>
            <a:pPr eaLnBrk="1" hangingPunct="1"/>
            <a:r>
              <a:rPr lang="en-US" altLang="zh-CN" sz="1100" b="1" smtClean="0"/>
              <a:t>Reference</a:t>
            </a:r>
          </a:p>
          <a:p>
            <a:pPr eaLnBrk="1" hangingPunct="1"/>
            <a:r>
              <a:rPr lang="en-US" altLang="zh-CN" sz="1100" smtClean="0"/>
              <a:t>	Wallentin L, Becker RC, Budaj A, et al, for the PLATO Investigators. </a:t>
            </a:r>
            <a:r>
              <a:rPr lang="zh-CN" altLang="en-US" sz="1100" smtClean="0"/>
              <a:t>替格瑞洛 </a:t>
            </a:r>
            <a:r>
              <a:rPr lang="en-US" altLang="zh-CN" sz="1100" smtClean="0"/>
              <a:t>versus </a:t>
            </a:r>
            <a:r>
              <a:rPr lang="zh-CN" altLang="en-US" sz="1100" smtClean="0"/>
              <a:t>氯吡格雷 </a:t>
            </a:r>
            <a:r>
              <a:rPr lang="en-US" altLang="zh-CN" sz="1100" smtClean="0"/>
              <a:t>in patients with acute coronary syndromes. </a:t>
            </a:r>
            <a:r>
              <a:rPr lang="en-US" altLang="zh-CN" sz="1100" i="1" smtClean="0"/>
              <a:t>New Engl J Med.</a:t>
            </a:r>
            <a:r>
              <a:rPr lang="en-US" altLang="zh-CN" sz="1100" smtClean="0"/>
              <a:t> 2009;361:DOI:10.1056/NEJMoa0904327</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25281" name="Rectangle 7"/>
          <p:cNvSpPr txBox="1">
            <a:spLocks noGrp="1" noChangeArrowheads="1"/>
          </p:cNvSpPr>
          <p:nvPr/>
        </p:nvSpPr>
        <p:spPr bwMode="auto">
          <a:xfrm>
            <a:off x="3884613" y="8685213"/>
            <a:ext cx="2971800" cy="457200"/>
          </a:xfrm>
          <a:prstGeom prst="rect">
            <a:avLst/>
          </a:prstGeom>
          <a:noFill/>
          <a:ln w="9525">
            <a:noFill/>
            <a:miter lim="800000"/>
          </a:ln>
        </p:spPr>
        <p:txBody>
          <a:bodyPr anchor="b"/>
          <a:lstStyle/>
          <a:p>
            <a:pPr algn="r"/>
            <a:fld id="{26B89DC6-0D9E-427F-814C-41E52AC3EE0E}" type="slidenum">
              <a:rPr lang="en-US" altLang="zh-CN" sz="1200"/>
              <a:pPr algn="r"/>
              <a:t>33</a:t>
            </a:fld>
            <a:endParaRPr lang="en-US" altLang="zh-CN" sz="1200"/>
          </a:p>
        </p:txBody>
      </p:sp>
      <p:sp>
        <p:nvSpPr>
          <p:cNvPr id="225282" name="Rectangle 2"/>
          <p:cNvSpPr>
            <a:spLocks noGrp="1" noRot="1" noChangeArrowheads="1" noTextEdit="1"/>
          </p:cNvSpPr>
          <p:nvPr>
            <p:ph type="sldImg"/>
          </p:nvPr>
        </p:nvSpPr>
        <p:spPr bwMode="auto">
          <a:xfrm>
            <a:off x="1060450" y="252413"/>
            <a:ext cx="4572000" cy="3429000"/>
          </a:xfrm>
          <a:noFill/>
          <a:ln>
            <a:solidFill>
              <a:srgbClr val="000000"/>
            </a:solidFill>
            <a:miter lim="800000"/>
          </a:ln>
        </p:spPr>
      </p:sp>
      <p:sp>
        <p:nvSpPr>
          <p:cNvPr id="225283" name="Rectangle 3"/>
          <p:cNvSpPr>
            <a:spLocks noGrp="1" noChangeArrowheads="1"/>
          </p:cNvSpPr>
          <p:nvPr>
            <p:ph type="body" idx="1"/>
          </p:nvPr>
        </p:nvSpPr>
        <p:spPr bwMode="auto">
          <a:xfrm>
            <a:off x="534988" y="4200525"/>
            <a:ext cx="5788025" cy="4256088"/>
          </a:xfrm>
          <a:noFill/>
        </p:spPr>
        <p:txBody>
          <a:bodyPr wrap="square" numCol="1" anchor="t" anchorCtr="0" compatLnSpc="1">
            <a:prstTxWarp prst="textNoShape">
              <a:avLst/>
            </a:prstTxWarp>
          </a:bodyPr>
          <a:lstStyle/>
          <a:p>
            <a:pPr eaLnBrk="1" hangingPunct="1">
              <a:lnSpc>
                <a:spcPct val="90000"/>
              </a:lnSpc>
            </a:pPr>
            <a:r>
              <a:rPr lang="en-US" altLang="zh-CN" sz="1100" b="1" smtClean="0"/>
              <a:t>Time to major bleeding </a:t>
            </a:r>
            <a:r>
              <a:rPr lang="en-US" altLang="zh-CN" sz="1100" b="1" smtClean="0">
                <a:latin typeface="Times New Roman" pitchFamily="18" charset="0"/>
              </a:rPr>
              <a:t>–</a:t>
            </a:r>
            <a:r>
              <a:rPr lang="en-US" altLang="zh-CN" sz="1100" b="1" smtClean="0"/>
              <a:t> primary safety event</a:t>
            </a:r>
          </a:p>
          <a:p>
            <a:pPr eaLnBrk="1" hangingPunct="1">
              <a:lnSpc>
                <a:spcPct val="90000"/>
              </a:lnSpc>
            </a:pPr>
            <a:r>
              <a:rPr lang="en-US" altLang="zh-CN" sz="1100" smtClean="0"/>
              <a:t>The hazard ratio for major bleeding for the </a:t>
            </a:r>
            <a:r>
              <a:rPr lang="zh-CN" altLang="en-US" sz="1100" smtClean="0"/>
              <a:t>替格瑞洛 </a:t>
            </a:r>
            <a:r>
              <a:rPr lang="en-US" altLang="zh-CN" sz="1100" smtClean="0"/>
              <a:t>group as compared with the </a:t>
            </a:r>
            <a:r>
              <a:rPr lang="zh-CN" altLang="en-US" sz="1100" smtClean="0"/>
              <a:t>氯吡格雷 </a:t>
            </a:r>
            <a:r>
              <a:rPr lang="en-US" altLang="zh-CN" sz="1100" smtClean="0"/>
              <a:t>group was 1.04 (95% CI, 0.95 to 1.13; </a:t>
            </a:r>
            <a:r>
              <a:rPr lang="en-US" altLang="zh-CN" sz="1100" i="1" smtClean="0"/>
              <a:t>p</a:t>
            </a:r>
            <a:r>
              <a:rPr lang="en-US" altLang="zh-CN" sz="1100" smtClean="0"/>
              <a:t>=0.434).</a:t>
            </a:r>
          </a:p>
          <a:p>
            <a:pPr eaLnBrk="1" hangingPunct="1">
              <a:lnSpc>
                <a:spcPct val="90000"/>
              </a:lnSpc>
            </a:pPr>
            <a:endParaRPr lang="en-US" altLang="zh-CN" sz="1100" smtClean="0"/>
          </a:p>
          <a:p>
            <a:pPr eaLnBrk="1" hangingPunct="1">
              <a:lnSpc>
                <a:spcPct val="90000"/>
              </a:lnSpc>
            </a:pPr>
            <a:endParaRPr lang="en-US" altLang="zh-CN" sz="1100" smtClean="0"/>
          </a:p>
          <a:p>
            <a:pPr eaLnBrk="1" hangingPunct="1">
              <a:lnSpc>
                <a:spcPct val="90000"/>
              </a:lnSpc>
            </a:pPr>
            <a:endParaRPr lang="en-US" altLang="zh-CN" sz="1100" smtClean="0"/>
          </a:p>
          <a:p>
            <a:pPr eaLnBrk="1" hangingPunct="1">
              <a:lnSpc>
                <a:spcPct val="90000"/>
              </a:lnSpc>
            </a:pPr>
            <a:endParaRPr lang="en-US" altLang="zh-CN" sz="1100" smtClean="0"/>
          </a:p>
          <a:p>
            <a:pPr eaLnBrk="1" hangingPunct="1">
              <a:lnSpc>
                <a:spcPct val="90000"/>
              </a:lnSpc>
            </a:pPr>
            <a:endParaRPr lang="en-US" altLang="zh-CN" sz="1100" smtClean="0"/>
          </a:p>
          <a:p>
            <a:pPr eaLnBrk="1" hangingPunct="1">
              <a:lnSpc>
                <a:spcPct val="90000"/>
              </a:lnSpc>
            </a:pPr>
            <a:endParaRPr lang="en-US" altLang="zh-CN" sz="1100" smtClean="0"/>
          </a:p>
          <a:p>
            <a:pPr eaLnBrk="1" hangingPunct="1">
              <a:lnSpc>
                <a:spcPct val="90000"/>
              </a:lnSpc>
            </a:pPr>
            <a:endParaRPr lang="en-US" altLang="zh-CN" sz="1100" smtClean="0"/>
          </a:p>
          <a:p>
            <a:pPr eaLnBrk="1" hangingPunct="1">
              <a:lnSpc>
                <a:spcPct val="90000"/>
              </a:lnSpc>
            </a:pPr>
            <a:endParaRPr lang="en-US" altLang="zh-CN" sz="1100" smtClean="0"/>
          </a:p>
          <a:p>
            <a:pPr eaLnBrk="1" hangingPunct="1">
              <a:lnSpc>
                <a:spcPct val="90000"/>
              </a:lnSpc>
            </a:pPr>
            <a:endParaRPr lang="en-US" altLang="zh-CN" sz="1100" smtClean="0"/>
          </a:p>
          <a:p>
            <a:pPr eaLnBrk="1" hangingPunct="1">
              <a:lnSpc>
                <a:spcPct val="90000"/>
              </a:lnSpc>
            </a:pPr>
            <a:endParaRPr lang="en-US" altLang="zh-CN" sz="1100" smtClean="0"/>
          </a:p>
          <a:p>
            <a:pPr eaLnBrk="1" hangingPunct="1">
              <a:lnSpc>
                <a:spcPct val="90000"/>
              </a:lnSpc>
            </a:pPr>
            <a:endParaRPr lang="en-US" altLang="zh-CN" sz="1100" smtClean="0"/>
          </a:p>
          <a:p>
            <a:pPr eaLnBrk="1" hangingPunct="1">
              <a:lnSpc>
                <a:spcPct val="90000"/>
              </a:lnSpc>
            </a:pPr>
            <a:endParaRPr lang="en-US" altLang="zh-CN" sz="1100" smtClean="0"/>
          </a:p>
          <a:p>
            <a:pPr eaLnBrk="1" hangingPunct="1">
              <a:lnSpc>
                <a:spcPct val="90000"/>
              </a:lnSpc>
            </a:pPr>
            <a:endParaRPr lang="en-US" altLang="zh-CN" sz="1100" smtClean="0"/>
          </a:p>
          <a:p>
            <a:pPr eaLnBrk="1" hangingPunct="1">
              <a:lnSpc>
                <a:spcPct val="90000"/>
              </a:lnSpc>
            </a:pPr>
            <a:endParaRPr lang="en-US" altLang="zh-CN" sz="1100" smtClean="0"/>
          </a:p>
          <a:p>
            <a:pPr eaLnBrk="1" hangingPunct="1">
              <a:lnSpc>
                <a:spcPct val="90000"/>
              </a:lnSpc>
            </a:pPr>
            <a:endParaRPr lang="en-US" altLang="zh-CN" sz="1100" smtClean="0"/>
          </a:p>
          <a:p>
            <a:pPr eaLnBrk="1" hangingPunct="1">
              <a:lnSpc>
                <a:spcPct val="90000"/>
              </a:lnSpc>
            </a:pPr>
            <a:endParaRPr lang="en-US" altLang="zh-CN" sz="1100" smtClean="0"/>
          </a:p>
          <a:p>
            <a:pPr eaLnBrk="1" hangingPunct="1">
              <a:lnSpc>
                <a:spcPct val="90000"/>
              </a:lnSpc>
            </a:pPr>
            <a:endParaRPr lang="en-US" altLang="zh-CN" sz="1100" smtClean="0"/>
          </a:p>
          <a:p>
            <a:pPr eaLnBrk="1" hangingPunct="1">
              <a:lnSpc>
                <a:spcPct val="90000"/>
              </a:lnSpc>
            </a:pPr>
            <a:r>
              <a:rPr lang="en-US" altLang="zh-CN" sz="1100" b="1" smtClean="0"/>
              <a:t>Reference</a:t>
            </a:r>
          </a:p>
          <a:p>
            <a:pPr eaLnBrk="1" hangingPunct="1">
              <a:lnSpc>
                <a:spcPct val="90000"/>
              </a:lnSpc>
            </a:pPr>
            <a:r>
              <a:rPr lang="en-US" altLang="zh-CN" sz="1100" smtClean="0"/>
              <a:t>	Wallentin L, Becker RC, Budaj A, et al, for the PLATO Investigators. </a:t>
            </a:r>
            <a:r>
              <a:rPr lang="zh-CN" altLang="en-US" sz="1100" smtClean="0"/>
              <a:t>替格瑞洛 </a:t>
            </a:r>
            <a:r>
              <a:rPr lang="en-US" altLang="zh-CN" sz="1100" smtClean="0"/>
              <a:t>versus </a:t>
            </a:r>
            <a:r>
              <a:rPr lang="zh-CN" altLang="en-US" sz="1100" smtClean="0"/>
              <a:t>氯吡格雷 </a:t>
            </a:r>
            <a:r>
              <a:rPr lang="en-US" altLang="zh-CN" sz="1100" smtClean="0"/>
              <a:t>in patients with acute coronary syndromes. </a:t>
            </a:r>
            <a:r>
              <a:rPr lang="en-US" altLang="zh-CN" sz="1100" i="1" smtClean="0"/>
              <a:t>New Engl J Med.</a:t>
            </a:r>
            <a:r>
              <a:rPr lang="en-US" altLang="zh-CN" sz="1100" smtClean="0"/>
              <a:t> 2009;361:DOI:10.1056/NEJMoa0904327.</a:t>
            </a:r>
          </a:p>
          <a:p>
            <a:pPr eaLnBrk="1" hangingPunct="1">
              <a:lnSpc>
                <a:spcPct val="90000"/>
              </a:lnSpc>
            </a:pPr>
            <a:endParaRPr lang="en-US" altLang="zh-CN" sz="1100" smtClean="0"/>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38.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9.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0.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1.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2.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3.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4.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5.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6.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7.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5727C3-C852-4610-872F-E875C565C1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BD25F5-6D2B-4C4F-BEE8-FD9E97F72A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AFCAA5-E308-4B8B-A5F7-C929B20D48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BEDC36A-0DF0-4DB4-9758-64E0AAC986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2C4DDC9-7025-427C-8B98-B6FB4A42E1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CD3B1A-C1B3-414D-BA1E-3F230FB56E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ABB2473-0823-4E02-B131-BA73A05D50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8D2C6F-DC7E-4795-8CF0-EE83FB39B9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0A6E64-E0C2-46CB-A20E-DC64756A21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DF43CF-D410-4BA3-8F89-8F82954756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37F113-A373-40D6-9E2E-5D28C152F3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2344739"/>
            <a:ext cx="7772400" cy="798509"/>
          </a:xfrm>
        </p:spPr>
        <p:txBody>
          <a:bodyPr/>
          <a:lstStyle>
            <a:lvl1pPr algn="ctr">
              <a:defRPr sz="4000"/>
            </a:lvl1pPr>
          </a:lstStyle>
          <a:p>
            <a:r>
              <a:rPr lang="zh-CN" altLang="en-US" smtClean="0"/>
              <a:t>单击此处编辑母版标题样式</a:t>
            </a:r>
            <a:endParaRPr lang="en-US"/>
          </a:p>
        </p:txBody>
      </p:sp>
      <p:sp>
        <p:nvSpPr>
          <p:cNvPr id="3" name="副标题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smtClean="0"/>
              <a:t>单击此处编辑母版副标题样式</a:t>
            </a:r>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标题和内容">
    <p:spTree>
      <p:nvGrpSpPr>
        <p:cNvPr id="1" name=""/>
        <p:cNvGrpSpPr/>
        <p:nvPr/>
      </p:nvGrpSpPr>
      <p:grpSpPr>
        <a:xfrm>
          <a:off x="0" y="0"/>
          <a:ext cx="0" cy="0"/>
        </a:xfrm>
      </p:grpSpPr>
      <p:sp>
        <p:nvSpPr>
          <p:cNvPr id="2" name="标题 1"/>
          <p:cNvSpPr>
            <a:spLocks noGrp="1"/>
          </p:cNvSpPr>
          <p:nvPr>
            <p:ph type="title"/>
          </p:nvPr>
        </p:nvSpPr>
        <p:spPr>
          <a:xfrm>
            <a:off x="611188" y="331788"/>
            <a:ext cx="6913562" cy="668320"/>
          </a:xfrm>
        </p:spPr>
        <p:txBody>
          <a:bodyPr anchor="ctr"/>
          <a:lstStyle>
            <a:lvl1pPr>
              <a:defRPr sz="3200">
                <a:solidFill>
                  <a:srgbClr val="FFC000"/>
                </a:solidFill>
                <a:latin typeface="+mn-lt"/>
              </a:defRPr>
            </a:lvl1pPr>
          </a:lstStyle>
          <a:p>
            <a:r>
              <a:rPr lang="zh-CN" altLang="en-US" smtClean="0"/>
              <a:t>单击此处编辑母版标题样式</a:t>
            </a:r>
            <a:endParaRPr lang="en-US"/>
          </a:p>
        </p:txBody>
      </p:sp>
      <p:sp>
        <p:nvSpPr>
          <p:cNvPr id="3" name="内容占位符 2"/>
          <p:cNvSpPr>
            <a:spLocks noGrp="1"/>
          </p:cNvSpPr>
          <p:nvPr>
            <p:ph idx="1"/>
          </p:nvPr>
        </p:nvSpPr>
        <p:spPr>
          <a:xfrm>
            <a:off x="611188" y="1428736"/>
            <a:ext cx="8229600" cy="4643469"/>
          </a:xfrm>
        </p:spPr>
        <p:txBody>
          <a:bodyPr/>
          <a:lstStyle>
            <a:lvl1pPr marL="342900" indent="-342900" algn="l" rtl="0" fontAlgn="base">
              <a:lnSpc>
                <a:spcPct val="125000"/>
              </a:lnSpc>
              <a:spcBef>
                <a:spcPts val="600"/>
              </a:spcBef>
              <a:spcAft>
                <a:spcPct val="0"/>
              </a:spcAft>
              <a:buFontTx/>
              <a:buBlip>
                <a:blip r:embed="rId1"/>
              </a:buBlip>
              <a:defRPr lang="zh-CN" altLang="en-US" sz="2000" b="0" kern="1200" smtClean="0">
                <a:solidFill>
                  <a:schemeClr val="bg1"/>
                </a:solidFill>
                <a:latin typeface="+mn-lt"/>
                <a:ea typeface="+mn-ea"/>
                <a:cs typeface="Arial" pitchFamily="34" charset="0"/>
              </a:defRPr>
            </a:lvl1pPr>
            <a:lvl2pPr>
              <a:defRPr sz="2000">
                <a:latin typeface="+mn-lt"/>
                <a:ea typeface="+mn-ea"/>
              </a:defRPr>
            </a:lvl2pPr>
          </a:lstStyle>
          <a:p>
            <a:pPr lvl="0"/>
            <a:r>
              <a:rPr lang="zh-CN" altLang="en-US" smtClean="0"/>
              <a:t>单击此处编辑母版文本样式</a:t>
            </a:r>
          </a:p>
          <a:p>
            <a:pPr lvl="1"/>
            <a:r>
              <a:rPr lang="zh-CN" altLang="en-US" smtClean="0"/>
              <a:t>第二级</a:t>
            </a:r>
          </a:p>
        </p:txBody>
      </p:sp>
      <p:sp>
        <p:nvSpPr>
          <p:cNvPr id="5" name="内容占位符 4"/>
          <p:cNvSpPr>
            <a:spLocks noGrp="1"/>
          </p:cNvSpPr>
          <p:nvPr>
            <p:ph sz="quarter" idx="10"/>
          </p:nvPr>
        </p:nvSpPr>
        <p:spPr>
          <a:xfrm>
            <a:off x="2857530" y="6500835"/>
            <a:ext cx="6000750" cy="357166"/>
          </a:xfrm>
        </p:spPr>
        <p:txBody>
          <a:bodyPr/>
          <a:lstStyle>
            <a:lvl1pPr>
              <a:buNone/>
              <a:defRPr sz="1000">
                <a:latin typeface="Arial" pitchFamily="34" charset="0"/>
                <a:cs typeface="Arial" pitchFamily="34" charset="0"/>
              </a:defRPr>
            </a:lvl1pPr>
            <a:lvl2pPr>
              <a:defRPr sz="1000"/>
            </a:lvl2pPr>
            <a:lvl3pPr>
              <a:defRPr sz="1000"/>
            </a:lvl3pPr>
            <a:lvl4pPr>
              <a:defRPr sz="1000"/>
            </a:lvl4pPr>
            <a:lvl5pPr>
              <a:defRPr sz="1000"/>
            </a:lvl5pPr>
          </a:lstStyle>
          <a:p>
            <a:pPr lvl="0"/>
            <a:r>
              <a:rPr lang="zh-CN" altLang="en-US" smtClean="0"/>
              <a:t>单击此处编辑母版文本样式</a:t>
            </a: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自定义版式">
    <p:spTree>
      <p:nvGrpSpPr>
        <p:cNvPr id="1" name=""/>
        <p:cNvGrpSpPr/>
        <p:nvPr/>
      </p:nvGrpSpPr>
      <p:grpSpPr>
        <a:xfrm>
          <a:off x="0" y="0"/>
          <a:ext cx="0" cy="0"/>
        </a:xfrm>
      </p:grpSpPr>
      <p:sp>
        <p:nvSpPr>
          <p:cNvPr id="2" name="标题 1"/>
          <p:cNvSpPr>
            <a:spLocks noGrp="1"/>
          </p:cNvSpPr>
          <p:nvPr>
            <p:ph type="title"/>
          </p:nvPr>
        </p:nvSpPr>
        <p:spPr>
          <a:xfrm>
            <a:off x="611188" y="331788"/>
            <a:ext cx="6913562" cy="668320"/>
          </a:xfrm>
        </p:spPr>
        <p:txBody>
          <a:bodyPr anchor="ctr"/>
          <a:lstStyle>
            <a:lvl1pPr>
              <a:defRPr>
                <a:solidFill>
                  <a:srgbClr val="FFC000"/>
                </a:solidFill>
              </a:defRPr>
            </a:lvl1pPr>
          </a:lstStyle>
          <a:p>
            <a:r>
              <a:rPr lang="zh-CN" altLang="en-US" smtClean="0"/>
              <a:t>单击此处编辑母版标题样式</a:t>
            </a:r>
            <a:endParaRPr lang="en-US"/>
          </a:p>
        </p:txBody>
      </p:sp>
      <p:sp>
        <p:nvSpPr>
          <p:cNvPr id="3" name="内容占位符 4"/>
          <p:cNvSpPr>
            <a:spLocks noGrp="1"/>
          </p:cNvSpPr>
          <p:nvPr>
            <p:ph sz="quarter" idx="10"/>
          </p:nvPr>
        </p:nvSpPr>
        <p:spPr>
          <a:xfrm>
            <a:off x="2857530" y="6500835"/>
            <a:ext cx="6000750" cy="357166"/>
          </a:xfrm>
        </p:spPr>
        <p:txBody>
          <a:bodyPr/>
          <a:lstStyle>
            <a:lvl1pPr>
              <a:buNone/>
              <a:defRPr sz="1000">
                <a:latin typeface="Arial" pitchFamily="34" charset="0"/>
                <a:cs typeface="Arial" pitchFamily="34" charset="0"/>
              </a:defRPr>
            </a:lvl1pPr>
            <a:lvl2pPr>
              <a:defRPr sz="1000"/>
            </a:lvl2pPr>
            <a:lvl3pPr>
              <a:defRPr sz="1000"/>
            </a:lvl3pPr>
            <a:lvl4pPr>
              <a:defRPr sz="1000"/>
            </a:lvl4pPr>
            <a:lvl5pPr>
              <a:defRPr sz="1000"/>
            </a:lvl5pPr>
          </a:lstStyle>
          <a:p>
            <a:pPr lvl="0"/>
            <a:r>
              <a:rPr lang="zh-CN" altLang="en-US" smtClean="0"/>
              <a:t>单击此处编辑母版文本样式</a:t>
            </a: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lstStyle>
            <a:lvl1pPr algn="l">
              <a:defRPr sz="4000" b="1" cap="all">
                <a:solidFill>
                  <a:srgbClr val="FFC000"/>
                </a:solidFill>
              </a:defRPr>
            </a:lvl1pPr>
          </a:lstStyle>
          <a:p>
            <a:r>
              <a:rPr lang="zh-CN" altLang="en-US" smtClean="0"/>
              <a:t>单击此处编辑母版标题样式</a:t>
            </a:r>
            <a:endParaRPr 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lvl1pPr>
              <a:defRPr>
                <a:solidFill>
                  <a:srgbClr val="FFC000"/>
                </a:solidFill>
              </a:defRPr>
            </a:lvl1pPr>
          </a:lstStyle>
          <a:p>
            <a:r>
              <a:rPr lang="zh-CN" altLang="en-US" smtClean="0"/>
              <a:t>单击此处编辑母版标题样式</a:t>
            </a:r>
            <a:endParaRPr lang="en-US"/>
          </a:p>
        </p:txBody>
      </p:sp>
      <p:sp>
        <p:nvSpPr>
          <p:cNvPr id="3" name="内容占位符 2"/>
          <p:cNvSpPr>
            <a:spLocks noGrp="1"/>
          </p:cNvSpPr>
          <p:nvPr>
            <p:ph sz="half" idx="1"/>
          </p:nvPr>
        </p:nvSpPr>
        <p:spPr>
          <a:xfrm>
            <a:off x="611188" y="1628775"/>
            <a:ext cx="4038600" cy="43211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4" name="内容占位符 3"/>
          <p:cNvSpPr>
            <a:spLocks noGrp="1"/>
          </p:cNvSpPr>
          <p:nvPr>
            <p:ph sz="half" idx="2"/>
          </p:nvPr>
        </p:nvSpPr>
        <p:spPr>
          <a:xfrm>
            <a:off x="4802188" y="1628775"/>
            <a:ext cx="4038600" cy="43211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solidFill>
                  <a:srgbClr val="FFC000"/>
                </a:solidFill>
              </a:defRPr>
            </a:lvl1pPr>
          </a:lstStyle>
          <a:p>
            <a:r>
              <a:rPr lang="zh-CN" altLang="en-US" smtClean="0"/>
              <a:t>单击此处编辑母版标题样式</a:t>
            </a:r>
            <a:endParaRPr 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lvl1pPr>
              <a:defRPr sz="3200">
                <a:solidFill>
                  <a:srgbClr val="FFC000"/>
                </a:solidFill>
                <a:latin typeface="+mn-lt"/>
                <a:ea typeface="+mj-ea"/>
              </a:defRPr>
            </a:lvl1pPr>
          </a:lstStyle>
          <a:p>
            <a:r>
              <a:rPr lang="zh-CN" altLang="en-US" smtClean="0"/>
              <a:t>单击此处编辑母版标题样式</a:t>
            </a:r>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solidFill>
                  <a:srgbClr val="FFC000"/>
                </a:solidFill>
              </a:defRPr>
            </a:lvl1pPr>
          </a:lstStyle>
          <a:p>
            <a:r>
              <a:rPr lang="zh-CN" altLang="en-US" smtClean="0"/>
              <a:t>单击此处编辑母版标题样式</a:t>
            </a:r>
            <a:endParaRPr 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solidFill>
                  <a:srgbClr val="FFC000"/>
                </a:solidFill>
              </a:defRPr>
            </a:lvl1pPr>
          </a:lstStyle>
          <a:p>
            <a:r>
              <a:rPr lang="zh-CN" altLang="en-US" smtClean="0"/>
              <a:t>单击此处编辑母版标题样式</a:t>
            </a:r>
            <a:endParaRPr lang="en-US"/>
          </a:p>
        </p:txBody>
      </p:sp>
      <p:sp>
        <p:nvSpPr>
          <p:cNvPr id="3" name="图片占位符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zh-CN" altLang="en-US" noProof="0" smtClean="0"/>
              <a:t>单击图标添加图片</a:t>
            </a:r>
            <a:endParaRPr lang="en-US" noProof="0" smtClean="0"/>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lvl1pPr>
              <a:defRPr>
                <a:solidFill>
                  <a:srgbClr val="FFC000"/>
                </a:solidFill>
              </a:defRPr>
            </a:lvl1pPr>
          </a:lstStyle>
          <a:p>
            <a:r>
              <a:rPr lang="zh-CN" altLang="en-US" smtClean="0"/>
              <a:t>单击此处编辑母版标题样式</a:t>
            </a:r>
            <a:endParaRPr 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783388" y="260350"/>
            <a:ext cx="2057400" cy="5689600"/>
          </a:xfrm>
        </p:spPr>
        <p:txBody>
          <a:bodyPr vert="eaVert"/>
          <a:lstStyle>
            <a:lvl1pPr>
              <a:defRPr>
                <a:solidFill>
                  <a:srgbClr val="FFC000"/>
                </a:solidFill>
              </a:defRPr>
            </a:lvl1pPr>
          </a:lstStyle>
          <a:p>
            <a:r>
              <a:rPr lang="zh-CN" altLang="en-US" smtClean="0"/>
              <a:t>单击此处编辑母版标题样式</a:t>
            </a:r>
            <a:endParaRPr lang="en-US"/>
          </a:p>
        </p:txBody>
      </p:sp>
      <p:sp>
        <p:nvSpPr>
          <p:cNvPr id="3" name="竖排文字占位符 2"/>
          <p:cNvSpPr>
            <a:spLocks noGrp="1"/>
          </p:cNvSpPr>
          <p:nvPr>
            <p:ph type="body" orient="vert" idx="1"/>
          </p:nvPr>
        </p:nvSpPr>
        <p:spPr>
          <a:xfrm>
            <a:off x="611188" y="260350"/>
            <a:ext cx="6019800" cy="56896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1_标题和内容">
    <p:spTree>
      <p:nvGrpSpPr>
        <p:cNvPr id="1" name=""/>
        <p:cNvGrpSpPr/>
        <p:nvPr/>
      </p:nvGrpSpPr>
      <p:grpSpPr>
        <a:xfrm>
          <a:off x="0" y="0"/>
          <a:ext cx="0" cy="0"/>
        </a:xfrm>
      </p:grpSpPr>
      <p:sp>
        <p:nvSpPr>
          <p:cNvPr id="2" name="标题 1"/>
          <p:cNvSpPr>
            <a:spLocks noGrp="1"/>
          </p:cNvSpPr>
          <p:nvPr>
            <p:ph type="title"/>
          </p:nvPr>
        </p:nvSpPr>
        <p:spPr>
          <a:xfrm>
            <a:off x="611188" y="260350"/>
            <a:ext cx="6913562" cy="1143000"/>
          </a:xfrm>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a:xfrm>
            <a:off x="611188" y="1628775"/>
            <a:ext cx="8229600" cy="4321175"/>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smtClean="0"/>
              <a:t>单击此处编辑母版副标题样式</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611188" y="1628775"/>
            <a:ext cx="4038600" cy="43211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802188" y="1628775"/>
            <a:ext cx="4038600" cy="43211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zh-CN" altLang="en-US" noProof="0"/>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783388" y="260350"/>
            <a:ext cx="2057400" cy="56896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611188" y="260350"/>
            <a:ext cx="6019800" cy="56896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2344739"/>
            <a:ext cx="7772400" cy="798509"/>
          </a:xfrm>
        </p:spPr>
        <p:txBody>
          <a:bodyPr/>
          <a:lstStyle>
            <a:lvl1pPr algn="ctr">
              <a:defRPr sz="4000"/>
            </a:lvl1pPr>
          </a:lstStyle>
          <a:p>
            <a:r>
              <a:rPr lang="zh-CN" altLang="en-US" smtClean="0"/>
              <a:t>单击此处编辑母版标题样式</a:t>
            </a:r>
            <a:endParaRPr lang="en-US"/>
          </a:p>
        </p:txBody>
      </p:sp>
      <p:sp>
        <p:nvSpPr>
          <p:cNvPr id="3" name="副标题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smtClean="0"/>
              <a:t>单击此处编辑母版副标题样式</a:t>
            </a:r>
            <a:endParaRPr 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sp>
        <p:nvSpPr>
          <p:cNvPr id="2" name="标题 1"/>
          <p:cNvSpPr>
            <a:spLocks noGrp="1"/>
          </p:cNvSpPr>
          <p:nvPr>
            <p:ph type="title"/>
          </p:nvPr>
        </p:nvSpPr>
        <p:spPr>
          <a:xfrm>
            <a:off x="611188" y="331788"/>
            <a:ext cx="6913562" cy="668320"/>
          </a:xfrm>
        </p:spPr>
        <p:txBody>
          <a:bodyPr anchor="ctr"/>
          <a:lstStyle/>
          <a:p>
            <a:r>
              <a:rPr lang="zh-CN" altLang="en-US" smtClean="0"/>
              <a:t>单击此处编辑母版标题样式</a:t>
            </a:r>
            <a:endParaRPr lang="en-US"/>
          </a:p>
        </p:txBody>
      </p:sp>
      <p:sp>
        <p:nvSpPr>
          <p:cNvPr id="3" name="内容占位符 2"/>
          <p:cNvSpPr>
            <a:spLocks noGrp="1"/>
          </p:cNvSpPr>
          <p:nvPr>
            <p:ph idx="1"/>
          </p:nvPr>
        </p:nvSpPr>
        <p:spPr>
          <a:xfrm>
            <a:off x="611188" y="1357298"/>
            <a:ext cx="7961340" cy="4714907"/>
          </a:xfrm>
        </p:spPr>
        <p:txBody>
          <a:bodyPr/>
          <a:lstStyle>
            <a:lvl1pPr marL="342900" indent="-342900" algn="l" rtl="0" fontAlgn="base">
              <a:lnSpc>
                <a:spcPct val="125000"/>
              </a:lnSpc>
              <a:spcBef>
                <a:spcPts val="600"/>
              </a:spcBef>
              <a:spcAft>
                <a:spcPct val="0"/>
              </a:spcAft>
              <a:buFontTx/>
              <a:buBlip>
                <a:blip r:embed="rId1"/>
              </a:buBlip>
              <a:defRPr lang="zh-CN" altLang="en-US" sz="2000" b="0" kern="1200" smtClean="0">
                <a:solidFill>
                  <a:schemeClr val="bg1"/>
                </a:solidFill>
                <a:latin typeface="Arial" pitchFamily="34" charset="0"/>
                <a:ea typeface="+mj-ea"/>
                <a:cs typeface="Arial" pitchFamily="34" charset="0"/>
              </a:defRPr>
            </a:lvl1pPr>
            <a:lvl2pPr>
              <a:defRPr sz="2000"/>
            </a:lvl2pPr>
          </a:lstStyle>
          <a:p>
            <a:pPr lvl="0"/>
            <a:r>
              <a:rPr lang="zh-CN" altLang="en-US" smtClean="0"/>
              <a:t>单击此处编辑母版文本样式</a:t>
            </a:r>
          </a:p>
          <a:p>
            <a:pPr lvl="1"/>
            <a:r>
              <a:rPr lang="zh-CN" altLang="en-US" smtClean="0"/>
              <a:t>第二级</a:t>
            </a:r>
          </a:p>
        </p:txBody>
      </p:sp>
      <p:sp>
        <p:nvSpPr>
          <p:cNvPr id="5" name="内容占位符 4"/>
          <p:cNvSpPr>
            <a:spLocks noGrp="1"/>
          </p:cNvSpPr>
          <p:nvPr>
            <p:ph sz="quarter" idx="10"/>
          </p:nvPr>
        </p:nvSpPr>
        <p:spPr>
          <a:xfrm>
            <a:off x="2857530" y="6500835"/>
            <a:ext cx="6000750" cy="357166"/>
          </a:xfrm>
        </p:spPr>
        <p:txBody>
          <a:bodyPr/>
          <a:lstStyle>
            <a:lvl1pPr algn="r">
              <a:buNone/>
              <a:defRPr sz="1000">
                <a:latin typeface="Arial" pitchFamily="34" charset="0"/>
                <a:cs typeface="Arial" pitchFamily="34" charset="0"/>
              </a:defRPr>
            </a:lvl1pPr>
            <a:lvl2pPr>
              <a:defRPr sz="1000"/>
            </a:lvl2pPr>
            <a:lvl3pPr>
              <a:defRPr sz="1000"/>
            </a:lvl3pPr>
            <a:lvl4pPr>
              <a:defRPr sz="1000"/>
            </a:lvl4pPr>
            <a:lvl5pPr>
              <a:defRPr sz="1000"/>
            </a:lvl5pPr>
          </a:lstStyle>
          <a:p>
            <a:pPr lvl="0"/>
            <a:r>
              <a:rPr lang="zh-CN" altLang="en-US" smtClean="0"/>
              <a:t>单击此处编辑母版文本样式</a:t>
            </a:r>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
        <p:nvSpPr>
          <p:cNvPr id="2" name="标题 1"/>
          <p:cNvSpPr>
            <a:spLocks noGrp="1"/>
          </p:cNvSpPr>
          <p:nvPr>
            <p:ph type="title"/>
          </p:nvPr>
        </p:nvSpPr>
        <p:spPr>
          <a:xfrm>
            <a:off x="611188" y="331788"/>
            <a:ext cx="6913562" cy="668320"/>
          </a:xfrm>
        </p:spPr>
        <p:txBody>
          <a:bodyPr anchor="ctr"/>
          <a:lstStyle/>
          <a:p>
            <a:r>
              <a:rPr lang="zh-CN" altLang="en-US" smtClean="0"/>
              <a:t>单击此处编辑母版标题样式</a:t>
            </a:r>
            <a:endParaRPr lang="en-US"/>
          </a:p>
        </p:txBody>
      </p:sp>
      <p:sp>
        <p:nvSpPr>
          <p:cNvPr id="3" name="内容占位符 4"/>
          <p:cNvSpPr>
            <a:spLocks noGrp="1"/>
          </p:cNvSpPr>
          <p:nvPr>
            <p:ph sz="quarter" idx="10"/>
          </p:nvPr>
        </p:nvSpPr>
        <p:spPr>
          <a:xfrm>
            <a:off x="2857530" y="6500835"/>
            <a:ext cx="6000750" cy="357166"/>
          </a:xfrm>
        </p:spPr>
        <p:txBody>
          <a:bodyPr/>
          <a:lstStyle>
            <a:lvl1pPr>
              <a:buNone/>
              <a:defRPr sz="1000">
                <a:latin typeface="Arial" pitchFamily="34" charset="0"/>
                <a:cs typeface="Arial" pitchFamily="34" charset="0"/>
              </a:defRPr>
            </a:lvl1pPr>
            <a:lvl2pPr>
              <a:defRPr sz="1000"/>
            </a:lvl2pPr>
            <a:lvl3pPr>
              <a:defRPr sz="1000"/>
            </a:lvl3pPr>
            <a:lvl4pPr>
              <a:defRPr sz="1000"/>
            </a:lvl4pPr>
            <a:lvl5pPr>
              <a:defRPr sz="1000"/>
            </a:lvl5pPr>
          </a:lstStyle>
          <a:p>
            <a:pPr lvl="0"/>
            <a:r>
              <a:rPr lang="zh-CN" altLang="en-US" smtClean="0"/>
              <a:t>单击此处编辑母版文本样式</a:t>
            </a:r>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lstStyle>
            <a:lvl1pPr algn="l">
              <a:defRPr sz="4000" b="1" cap="all"/>
            </a:lvl1pPr>
          </a:lstStyle>
          <a:p>
            <a:r>
              <a:rPr lang="zh-CN" altLang="en-US" smtClean="0"/>
              <a:t>单击此处编辑母版标题样式</a:t>
            </a:r>
            <a:endParaRPr 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en-US"/>
          </a:p>
        </p:txBody>
      </p:sp>
      <p:sp>
        <p:nvSpPr>
          <p:cNvPr id="3" name="内容占位符 2"/>
          <p:cNvSpPr>
            <a:spLocks noGrp="1"/>
          </p:cNvSpPr>
          <p:nvPr>
            <p:ph sz="half" idx="1"/>
          </p:nvPr>
        </p:nvSpPr>
        <p:spPr>
          <a:xfrm>
            <a:off x="611188" y="1628775"/>
            <a:ext cx="4038600" cy="43211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4" name="内容占位符 3"/>
          <p:cNvSpPr>
            <a:spLocks noGrp="1"/>
          </p:cNvSpPr>
          <p:nvPr>
            <p:ph sz="half" idx="2"/>
          </p:nvPr>
        </p:nvSpPr>
        <p:spPr>
          <a:xfrm>
            <a:off x="4802188" y="1628775"/>
            <a:ext cx="4038600" cy="43211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611188" y="403226"/>
            <a:ext cx="6913562" cy="596882"/>
          </a:xfrm>
        </p:spPr>
        <p:txBody>
          <a:bodyPr/>
          <a:lstStyle/>
          <a:p>
            <a:r>
              <a:rPr lang="zh-CN" altLang="en-US" smtClean="0"/>
              <a:t>单击此处编辑母版标题样式</a:t>
            </a:r>
            <a:endParaRPr lang="en-US"/>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en-US"/>
          </a:p>
        </p:txBody>
      </p:sp>
      <p:sp>
        <p:nvSpPr>
          <p:cNvPr id="3" name="图片占位符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783388" y="260350"/>
            <a:ext cx="2057400" cy="5689600"/>
          </a:xfrm>
        </p:spPr>
        <p:txBody>
          <a:bodyPr vert="eaVert"/>
          <a:lstStyle/>
          <a:p>
            <a:r>
              <a:rPr lang="zh-CN" altLang="en-US" smtClean="0"/>
              <a:t>单击此处编辑母版标题样式</a:t>
            </a:r>
            <a:endParaRPr lang="en-US"/>
          </a:p>
        </p:txBody>
      </p:sp>
      <p:sp>
        <p:nvSpPr>
          <p:cNvPr id="3" name="竖排文字占位符 2"/>
          <p:cNvSpPr>
            <a:spLocks noGrp="1"/>
          </p:cNvSpPr>
          <p:nvPr>
            <p:ph type="body" orient="vert" idx="1"/>
          </p:nvPr>
        </p:nvSpPr>
        <p:spPr>
          <a:xfrm>
            <a:off x="611188" y="260350"/>
            <a:ext cx="6019800" cy="56896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image" Target="../media/image2.jpeg"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5.xml" /><Relationship Id="rId10" Type="http://schemas.openxmlformats.org/officeDocument/2006/relationships/slideLayout" Target="../slideLayouts/slideLayout34.xml" /><Relationship Id="rId11" Type="http://schemas.openxmlformats.org/officeDocument/2006/relationships/slideLayout" Target="../slideLayouts/slideLayout35.xml" /><Relationship Id="rId12" Type="http://schemas.openxmlformats.org/officeDocument/2006/relationships/image" Target="../media/image2.jpeg" /><Relationship Id="rId13" Type="http://schemas.openxmlformats.org/officeDocument/2006/relationships/theme" Target="../theme/theme3.xml" /><Relationship Id="rId2" Type="http://schemas.openxmlformats.org/officeDocument/2006/relationships/slideLayout" Target="../slideLayouts/slideLayout26.xml" /><Relationship Id="rId3" Type="http://schemas.openxmlformats.org/officeDocument/2006/relationships/slideLayout" Target="../slideLayouts/slideLayout27.xml" /><Relationship Id="rId4" Type="http://schemas.openxmlformats.org/officeDocument/2006/relationships/slideLayout" Target="../slideLayouts/slideLayout28.xml" /><Relationship Id="rId5" Type="http://schemas.openxmlformats.org/officeDocument/2006/relationships/slideLayout" Target="../slideLayouts/slideLayout29.xml" /><Relationship Id="rId6" Type="http://schemas.openxmlformats.org/officeDocument/2006/relationships/slideLayout" Target="../slideLayouts/slideLayout30.xml" /><Relationship Id="rId7" Type="http://schemas.openxmlformats.org/officeDocument/2006/relationships/slideLayout" Target="../slideLayouts/slideLayout31.xml" /><Relationship Id="rId8" Type="http://schemas.openxmlformats.org/officeDocument/2006/relationships/slideLayout" Target="../slideLayouts/slideLayout32.xml" /><Relationship Id="rId9" Type="http://schemas.openxmlformats.org/officeDocument/2006/relationships/slideLayout" Target="../slideLayouts/slideLayout33.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36.xml" /><Relationship Id="rId10" Type="http://schemas.openxmlformats.org/officeDocument/2006/relationships/slideLayout" Target="../slideLayouts/slideLayout45.xml" /><Relationship Id="rId11" Type="http://schemas.openxmlformats.org/officeDocument/2006/relationships/slideLayout" Target="../slideLayouts/slideLayout46.xml" /><Relationship Id="rId12" Type="http://schemas.openxmlformats.org/officeDocument/2006/relationships/slideLayout" Target="../slideLayouts/slideLayout47.xml" /><Relationship Id="rId13" Type="http://schemas.openxmlformats.org/officeDocument/2006/relationships/image" Target="../media/image2.jpeg" /><Relationship Id="rId14" Type="http://schemas.openxmlformats.org/officeDocument/2006/relationships/theme" Target="../theme/theme4.xml" /><Relationship Id="rId2" Type="http://schemas.openxmlformats.org/officeDocument/2006/relationships/slideLayout" Target="../slideLayouts/slideLayout37.xml" /><Relationship Id="rId3" Type="http://schemas.openxmlformats.org/officeDocument/2006/relationships/slideLayout" Target="../slideLayouts/slideLayout38.xml" /><Relationship Id="rId4" Type="http://schemas.openxmlformats.org/officeDocument/2006/relationships/slideLayout" Target="../slideLayouts/slideLayout39.xml" /><Relationship Id="rId5" Type="http://schemas.openxmlformats.org/officeDocument/2006/relationships/slideLayout" Target="../slideLayouts/slideLayout40.xml" /><Relationship Id="rId6" Type="http://schemas.openxmlformats.org/officeDocument/2006/relationships/slideLayout" Target="../slideLayouts/slideLayout41.xml" /><Relationship Id="rId7" Type="http://schemas.openxmlformats.org/officeDocument/2006/relationships/slideLayout" Target="../slideLayouts/slideLayout42.xml" /><Relationship Id="rId8" Type="http://schemas.openxmlformats.org/officeDocument/2006/relationships/slideLayout" Target="../slideLayouts/slideLayout43.xml" /><Relationship Id="rId9" Type="http://schemas.openxmlformats.org/officeDocument/2006/relationships/slideLayout" Target="../slideLayouts/slideLayout44.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bwMode="invGray">
      <p:bgPr>
        <a:blipFill dpi="0" rotWithShape="0">
          <a:blip r:embed="rId14"/>
          <a:stretch>
            <a:fillRect/>
          </a:stretch>
        </a:blipFill>
        <a:effectLst/>
      </p:bgPr>
    </p:bg>
    <p:spTree>
      <p:nvGrpSpPr>
        <p:cNvPr id="1" name=""/>
        <p:cNvGrpSpPr/>
        <p:nvPr/>
      </p:nvGrpSpPr>
      <p:grpSpPr>
        <a:xfrm>
          <a:off x="0" y="0"/>
          <a:ext cx="0" cy="0"/>
        </a:xfrm>
      </p:grpSpPr>
      <p:sp>
        <p:nvSpPr>
          <p:cNvPr id="1026" name="Rectangle 3"/>
          <p:cNvSpPr>
            <a:spLocks noGrp="1" noChangeArrowheads="1"/>
          </p:cNvSpPr>
          <p:nvPr>
            <p:ph type="title"/>
          </p:nvPr>
        </p:nvSpPr>
        <p:spPr bwMode="auto">
          <a:xfrm>
            <a:off x="611188" y="260350"/>
            <a:ext cx="6913562" cy="1143000"/>
          </a:xfrm>
          <a:prstGeom prst="rect">
            <a:avLst/>
          </a:prstGeom>
          <a:noFill/>
          <a:ln w="9525">
            <a:noFill/>
            <a:miter lim="800000"/>
          </a:ln>
        </p:spPr>
        <p:txBody>
          <a:bodyPr vert="horz" wrap="square" lIns="91440" tIns="45720" rIns="91440" bIns="45720" numCol="1" anchor="t" anchorCtr="0" compatLnSpc="1">
            <a:prstTxWarp prst="textNoShape">
              <a:avLst/>
            </a:prstTxWarp>
          </a:bodyPr>
          <a:lstStyle/>
          <a:p>
            <a:pPr lvl="0"/>
            <a:r>
              <a:rPr lang="en-US" smtClean="0"/>
              <a:t>单击此处编辑母版标题样式</a:t>
            </a:r>
          </a:p>
        </p:txBody>
      </p:sp>
      <p:sp>
        <p:nvSpPr>
          <p:cNvPr id="1027" name="Rectangle 4"/>
          <p:cNvSpPr>
            <a:spLocks noGrp="1" noChangeArrowheads="1"/>
          </p:cNvSpPr>
          <p:nvPr>
            <p:ph type="body" idx="1"/>
          </p:nvPr>
        </p:nvSpPr>
        <p:spPr bwMode="auto">
          <a:xfrm>
            <a:off x="611188" y="1628775"/>
            <a:ext cx="8229600" cy="4321175"/>
          </a:xfrm>
          <a:prstGeom prst="rect">
            <a:avLst/>
          </a:prstGeom>
          <a:noFill/>
          <a:ln w="9525">
            <a:noFill/>
            <a:miter lim="800000"/>
          </a:ln>
        </p:spPr>
        <p:txBody>
          <a:bodyPr vert="horz" wrap="square" lIns="91440" tIns="45720" rIns="91440" bIns="45720" numCol="1" anchor="t" anchorCtr="0" compatLnSpc="1">
            <a:prstTxWarp prst="textNoShape">
              <a:avLst/>
            </a:prstTxWarp>
          </a:bodyPr>
          <a:lstStyle/>
          <a:p>
            <a:pPr lvl="0"/>
            <a:r>
              <a:rPr lang="en-US" altLang="zh-CN" smtClean="0"/>
              <a:t> </a:t>
            </a:r>
            <a:r>
              <a:rPr lang="en-US" smtClean="0"/>
              <a:t>单击此处编辑母版文本样式</a:t>
            </a:r>
          </a:p>
          <a:p>
            <a:pPr lvl="1"/>
            <a:r>
              <a:rPr lang="zh-CN" altLang="en-US" smtClean="0"/>
              <a:t> </a:t>
            </a:r>
            <a:r>
              <a:rPr lang="en-US" smtClean="0"/>
              <a:t>第二级</a:t>
            </a:r>
          </a:p>
          <a:p>
            <a:pPr lvl="2"/>
            <a:r>
              <a:rPr lang="zh-CN" altLang="en-US" smtClean="0"/>
              <a:t> </a:t>
            </a:r>
            <a:r>
              <a:rPr lang="en-US" smtClean="0"/>
              <a:t>第三级</a:t>
            </a:r>
          </a:p>
          <a:p>
            <a:pPr lvl="3"/>
            <a:r>
              <a:rPr lang="zh-CN" altLang="en-US" smtClean="0"/>
              <a:t> </a:t>
            </a:r>
            <a:r>
              <a:rPr lang="en-US" smtClean="0"/>
              <a:t>第四级</a:t>
            </a:r>
          </a:p>
          <a:p>
            <a:pPr lvl="4"/>
            <a:r>
              <a:rPr lang="zh-CN" altLang="en-US" smtClean="0"/>
              <a:t> </a:t>
            </a:r>
            <a:r>
              <a:rPr lang="en-US" smtClean="0"/>
              <a:t>第五级</a:t>
            </a:r>
          </a:p>
        </p:txBody>
      </p:sp>
    </p:spTree>
  </p:cSld>
  <p:clrMap bg1="lt1" tx1="dk1" bg2="lt2" tx2="dk2" accent1="accent1" accent2="accent2" accent3="accent3" accent4="accent4" accent5="accent5" accent6="accent6" hlink="hlink" folHlink="folHlink"/>
  <p:sldLayoutIdLst>
    <p:sldLayoutId id="2147483660"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 id="2147483742" r:id="rId12"/>
    <p:sldLayoutId id="2147483743" r:id="rId13"/>
  </p:sldLayoutIdLst>
  <p:transition/>
  <p:timing/>
  <p:txStyles>
    <p:titleStyle>
      <a:lvl1pPr algn="l" rtl="0" eaLnBrk="0" fontAlgn="base" hangingPunct="0">
        <a:spcBef>
          <a:spcPct val="0"/>
        </a:spcBef>
        <a:spcAft>
          <a:spcPct val="0"/>
        </a:spcAft>
        <a:defRPr sz="2800" b="1">
          <a:solidFill>
            <a:srgbClr val="FFC000"/>
          </a:solidFill>
          <a:latin typeface="+mj-lt"/>
          <a:ea typeface="+mj-ea"/>
          <a:cs typeface="+mj-cs"/>
        </a:defRPr>
      </a:lvl1pPr>
      <a:lvl2pPr algn="l" rtl="0" eaLnBrk="0" fontAlgn="base" hangingPunct="0">
        <a:spcBef>
          <a:spcPct val="0"/>
        </a:spcBef>
        <a:spcAft>
          <a:spcPct val="0"/>
        </a:spcAft>
        <a:defRPr sz="2800" b="1">
          <a:solidFill>
            <a:srgbClr val="FFC000"/>
          </a:solidFill>
          <a:latin typeface="Arial"/>
          <a:ea typeface="黑体" pitchFamily="2" charset="-122"/>
        </a:defRPr>
      </a:lvl2pPr>
      <a:lvl3pPr algn="l" rtl="0" eaLnBrk="0" fontAlgn="base" hangingPunct="0">
        <a:spcBef>
          <a:spcPct val="0"/>
        </a:spcBef>
        <a:spcAft>
          <a:spcPct val="0"/>
        </a:spcAft>
        <a:defRPr sz="2800" b="1">
          <a:solidFill>
            <a:srgbClr val="FFC000"/>
          </a:solidFill>
          <a:latin typeface="Arial"/>
          <a:ea typeface="黑体" pitchFamily="2" charset="-122"/>
        </a:defRPr>
      </a:lvl3pPr>
      <a:lvl4pPr algn="l" rtl="0" eaLnBrk="0" fontAlgn="base" hangingPunct="0">
        <a:spcBef>
          <a:spcPct val="0"/>
        </a:spcBef>
        <a:spcAft>
          <a:spcPct val="0"/>
        </a:spcAft>
        <a:defRPr sz="2800" b="1">
          <a:solidFill>
            <a:srgbClr val="FFC000"/>
          </a:solidFill>
          <a:latin typeface="Arial"/>
          <a:ea typeface="黑体" pitchFamily="2" charset="-122"/>
        </a:defRPr>
      </a:lvl4pPr>
      <a:lvl5pPr algn="l" rtl="0" eaLnBrk="0" fontAlgn="base" hangingPunct="0">
        <a:spcBef>
          <a:spcPct val="0"/>
        </a:spcBef>
        <a:spcAft>
          <a:spcPct val="0"/>
        </a:spcAft>
        <a:defRPr sz="2800" b="1">
          <a:solidFill>
            <a:srgbClr val="FFC000"/>
          </a:solidFill>
          <a:latin typeface="Arial"/>
          <a:ea typeface="黑体" pitchFamily="2" charset="-122"/>
        </a:defRPr>
      </a:lvl5pPr>
      <a:lvl6pPr marL="457200" algn="l" rtl="0" eaLnBrk="1" fontAlgn="base" hangingPunct="1">
        <a:spcBef>
          <a:spcPct val="0"/>
        </a:spcBef>
        <a:spcAft>
          <a:spcPct val="0"/>
        </a:spcAft>
        <a:defRPr sz="2800" b="1">
          <a:solidFill>
            <a:srgbClr val="FFFF00"/>
          </a:solidFill>
          <a:latin typeface="Arial"/>
          <a:ea typeface="黑体" pitchFamily="2" charset="-122"/>
        </a:defRPr>
      </a:lvl6pPr>
      <a:lvl7pPr marL="914400" algn="l" rtl="0" eaLnBrk="1" fontAlgn="base" hangingPunct="1">
        <a:spcBef>
          <a:spcPct val="0"/>
        </a:spcBef>
        <a:spcAft>
          <a:spcPct val="0"/>
        </a:spcAft>
        <a:defRPr sz="2800" b="1">
          <a:solidFill>
            <a:srgbClr val="FFFF00"/>
          </a:solidFill>
          <a:latin typeface="Arial"/>
          <a:ea typeface="黑体" pitchFamily="2" charset="-122"/>
        </a:defRPr>
      </a:lvl7pPr>
      <a:lvl8pPr marL="1371600" algn="l" rtl="0" eaLnBrk="1" fontAlgn="base" hangingPunct="1">
        <a:spcBef>
          <a:spcPct val="0"/>
        </a:spcBef>
        <a:spcAft>
          <a:spcPct val="0"/>
        </a:spcAft>
        <a:defRPr sz="2800" b="1">
          <a:solidFill>
            <a:srgbClr val="FFFF00"/>
          </a:solidFill>
          <a:latin typeface="Arial"/>
          <a:ea typeface="黑体" pitchFamily="2" charset="-122"/>
        </a:defRPr>
      </a:lvl8pPr>
      <a:lvl9pPr marL="1828800" algn="l" rtl="0" eaLnBrk="1" fontAlgn="base" hangingPunct="1">
        <a:spcBef>
          <a:spcPct val="0"/>
        </a:spcBef>
        <a:spcAft>
          <a:spcPct val="0"/>
        </a:spcAft>
        <a:defRPr sz="2800" b="1">
          <a:solidFill>
            <a:srgbClr val="FFFF00"/>
          </a:solidFill>
          <a:latin typeface="Arial"/>
          <a:ea typeface="黑体" pitchFamily="2" charset="-122"/>
        </a:defRPr>
      </a:lvl9pPr>
    </p:titleStyle>
    <p:bodyStyle>
      <a:lvl1pPr marL="342900" indent="-342900" algn="l" rtl="0" eaLnBrk="0" fontAlgn="base" hangingPunct="0">
        <a:spcBef>
          <a:spcPct val="20000"/>
        </a:spcBef>
        <a:spcAft>
          <a:spcPct val="0"/>
        </a:spcAft>
        <a:buClr>
          <a:schemeClr val="tx1"/>
        </a:buClr>
        <a:buFont typeface="Wingdings" pitchFamily="2" charset="2"/>
        <a:buChar char="Ø"/>
        <a:defRPr sz="2800">
          <a:solidFill>
            <a:schemeClr val="bg1"/>
          </a:solidFill>
          <a:latin typeface="+mn-lt"/>
          <a:ea typeface="+mn-ea"/>
          <a:cs typeface="+mn-cs"/>
        </a:defRPr>
      </a:lvl1pPr>
      <a:lvl2pPr marL="742950" indent="-285750" algn="l" rtl="0" eaLnBrk="0" fontAlgn="base" hangingPunct="0">
        <a:spcBef>
          <a:spcPct val="20000"/>
        </a:spcBef>
        <a:spcAft>
          <a:spcPct val="0"/>
        </a:spcAft>
        <a:buClr>
          <a:schemeClr val="tx1"/>
        </a:buClr>
        <a:buFont typeface="Wingdings" pitchFamily="2" charset="2"/>
        <a:buChar char="§"/>
        <a:defRPr sz="2800">
          <a:solidFill>
            <a:schemeClr val="bg1"/>
          </a:solidFill>
          <a:latin typeface="+mn-lt"/>
          <a:ea typeface="+mn-ea"/>
        </a:defRPr>
      </a:lvl2pPr>
      <a:lvl3pPr marL="1143000" indent="-228600" algn="l" rtl="0" eaLnBrk="0" fontAlgn="base" hangingPunct="0">
        <a:spcBef>
          <a:spcPct val="20000"/>
        </a:spcBef>
        <a:spcAft>
          <a:spcPct val="0"/>
        </a:spcAft>
        <a:buClr>
          <a:schemeClr val="tx1"/>
        </a:buClr>
        <a:buFont typeface="Symbol" pitchFamily="18" charset="2"/>
        <a:buChar char="-"/>
        <a:defRPr sz="2400">
          <a:solidFill>
            <a:schemeClr val="bg1"/>
          </a:solidFill>
          <a:latin typeface="+mn-lt"/>
          <a:ea typeface="+mn-ea"/>
        </a:defRPr>
      </a:lvl3pPr>
      <a:lvl4pPr marL="1600200" indent="-228600" algn="l" rtl="0" eaLnBrk="0" fontAlgn="base" hangingPunct="0">
        <a:spcBef>
          <a:spcPct val="20000"/>
        </a:spcBef>
        <a:spcAft>
          <a:spcPct val="0"/>
        </a:spcAft>
        <a:buClr>
          <a:srgbClr val="E9484E"/>
        </a:buClr>
        <a:buFont typeface="Symbol" pitchFamily="18" charset="2"/>
        <a:buChar char="-"/>
        <a:defRPr sz="2400">
          <a:solidFill>
            <a:schemeClr val="bg1"/>
          </a:solidFill>
          <a:latin typeface="+mn-lt"/>
          <a:ea typeface="+mn-ea"/>
        </a:defRPr>
      </a:lvl4pPr>
      <a:lvl5pPr marL="2057400" indent="-228600" algn="l" rtl="0" eaLnBrk="0" fontAlgn="base" hangingPunct="0">
        <a:spcBef>
          <a:spcPct val="20000"/>
        </a:spcBef>
        <a:spcAft>
          <a:spcPct val="0"/>
        </a:spcAft>
        <a:buClr>
          <a:srgbClr val="E9484E"/>
        </a:buClr>
        <a:buFont typeface="Symbol" pitchFamily="18" charset="2"/>
        <a:buChar char="-"/>
        <a:defRPr sz="2400">
          <a:solidFill>
            <a:schemeClr val="bg1"/>
          </a:solidFill>
          <a:latin typeface="+mn-lt"/>
          <a:ea typeface="+mn-ea"/>
        </a:defRPr>
      </a:lvl5pPr>
      <a:lvl6pPr marL="2514600" indent="-228600" algn="l" rtl="0" eaLnBrk="1" fontAlgn="base" hangingPunct="1">
        <a:spcBef>
          <a:spcPct val="20000"/>
        </a:spcBef>
        <a:spcAft>
          <a:spcPct val="0"/>
        </a:spcAft>
        <a:buClr>
          <a:srgbClr val="E9484E"/>
        </a:buClr>
        <a:buFont typeface="Symbol" pitchFamily="18" charset="2"/>
        <a:buChar char="-"/>
        <a:defRPr sz="2400">
          <a:solidFill>
            <a:schemeClr val="bg1"/>
          </a:solidFill>
          <a:latin typeface="+mn-lt"/>
          <a:ea typeface="+mn-ea"/>
        </a:defRPr>
      </a:lvl6pPr>
      <a:lvl7pPr marL="2971800" indent="-228600" algn="l" rtl="0" eaLnBrk="1" fontAlgn="base" hangingPunct="1">
        <a:spcBef>
          <a:spcPct val="20000"/>
        </a:spcBef>
        <a:spcAft>
          <a:spcPct val="0"/>
        </a:spcAft>
        <a:buClr>
          <a:srgbClr val="E9484E"/>
        </a:buClr>
        <a:buFont typeface="Symbol" pitchFamily="18" charset="2"/>
        <a:buChar char="-"/>
        <a:defRPr sz="2400">
          <a:solidFill>
            <a:schemeClr val="bg1"/>
          </a:solidFill>
          <a:latin typeface="+mn-lt"/>
          <a:ea typeface="+mn-ea"/>
        </a:defRPr>
      </a:lvl7pPr>
      <a:lvl8pPr marL="3429000" indent="-228600" algn="l" rtl="0" eaLnBrk="1" fontAlgn="base" hangingPunct="1">
        <a:spcBef>
          <a:spcPct val="20000"/>
        </a:spcBef>
        <a:spcAft>
          <a:spcPct val="0"/>
        </a:spcAft>
        <a:buClr>
          <a:srgbClr val="E9484E"/>
        </a:buClr>
        <a:buFont typeface="Symbol" pitchFamily="18" charset="2"/>
        <a:buChar char="-"/>
        <a:defRPr sz="2400">
          <a:solidFill>
            <a:schemeClr val="bg1"/>
          </a:solidFill>
          <a:latin typeface="+mn-lt"/>
          <a:ea typeface="+mn-ea"/>
        </a:defRPr>
      </a:lvl8pPr>
      <a:lvl9pPr marL="3886200" indent="-228600" algn="l" rtl="0" eaLnBrk="1" fontAlgn="base" hangingPunct="1">
        <a:spcBef>
          <a:spcPct val="20000"/>
        </a:spcBef>
        <a:spcAft>
          <a:spcPct val="0"/>
        </a:spcAft>
        <a:buClr>
          <a:srgbClr val="E9484E"/>
        </a:buClr>
        <a:buFont typeface="Symbol" pitchFamily="18" charset="2"/>
        <a:buChar char="-"/>
        <a:defRPr sz="2400">
          <a:solidFill>
            <a:schemeClr val="bg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bwMode="invGray">
      <p:bgPr>
        <a:blipFill dpi="0" rotWithShape="0">
          <a:blip r:embed="rId12"/>
          <a:stretch>
            <a:fillRect/>
          </a:stretch>
        </a:blipFill>
        <a:effectLst/>
      </p:bgPr>
    </p:bg>
    <p:spTree>
      <p:nvGrpSpPr>
        <p:cNvPr id="1" name=""/>
        <p:cNvGrpSpPr/>
        <p:nvPr/>
      </p:nvGrpSpPr>
      <p:grpSpPr>
        <a:xfrm>
          <a:off x="0" y="0"/>
          <a:ext cx="0" cy="0"/>
        </a:xfrm>
      </p:grpSpPr>
      <p:sp>
        <p:nvSpPr>
          <p:cNvPr id="44034" name="Rectangle 3"/>
          <p:cNvSpPr>
            <a:spLocks noGrp="1" noChangeArrowheads="1"/>
          </p:cNvSpPr>
          <p:nvPr>
            <p:ph type="title"/>
          </p:nvPr>
        </p:nvSpPr>
        <p:spPr bwMode="auto">
          <a:xfrm>
            <a:off x="611188" y="260350"/>
            <a:ext cx="6913562" cy="1143000"/>
          </a:xfrm>
          <a:prstGeom prst="rect">
            <a:avLst/>
          </a:prstGeom>
          <a:noFill/>
          <a:ln w="9525">
            <a:noFill/>
            <a:miter lim="800000"/>
          </a:ln>
        </p:spPr>
        <p:txBody>
          <a:bodyPr vert="horz" wrap="square" lIns="91440" tIns="45720" rIns="91440" bIns="45720" numCol="1" anchor="t" anchorCtr="0" compatLnSpc="1">
            <a:prstTxWarp prst="textNoShape">
              <a:avLst/>
            </a:prstTxWarp>
          </a:bodyPr>
          <a:lstStyle/>
          <a:p>
            <a:pPr lvl="0"/>
            <a:r>
              <a:rPr lang="en-US" smtClean="0"/>
              <a:t>单击此处编辑母版标题样式</a:t>
            </a:r>
          </a:p>
        </p:txBody>
      </p:sp>
      <p:sp>
        <p:nvSpPr>
          <p:cNvPr id="44035" name="Rectangle 4"/>
          <p:cNvSpPr>
            <a:spLocks noGrp="1" noChangeArrowheads="1"/>
          </p:cNvSpPr>
          <p:nvPr>
            <p:ph type="body" idx="1"/>
          </p:nvPr>
        </p:nvSpPr>
        <p:spPr bwMode="auto">
          <a:xfrm>
            <a:off x="611188" y="1628775"/>
            <a:ext cx="8229600" cy="4321175"/>
          </a:xfrm>
          <a:prstGeom prst="rect">
            <a:avLst/>
          </a:prstGeom>
          <a:noFill/>
          <a:ln w="9525">
            <a:noFill/>
            <a:miter lim="800000"/>
          </a:ln>
        </p:spPr>
        <p:txBody>
          <a:bodyPr vert="horz" wrap="square" lIns="91440" tIns="45720" rIns="91440" bIns="45720" numCol="1" anchor="t" anchorCtr="0" compatLnSpc="1">
            <a:prstTxWarp prst="textNoShape">
              <a:avLst/>
            </a:prstTxWarp>
          </a:bodyPr>
          <a:lstStyle/>
          <a:p>
            <a:pPr lvl="0"/>
            <a:r>
              <a:rPr lang="en-US" altLang="zh-CN" smtClean="0"/>
              <a:t> </a:t>
            </a:r>
            <a:r>
              <a:rPr lang="en-US" smtClean="0"/>
              <a:t>单击此处编辑母版文本样式</a:t>
            </a:r>
          </a:p>
          <a:p>
            <a:pPr lvl="1"/>
            <a:r>
              <a:rPr lang="zh-CN" altLang="en-US" smtClean="0"/>
              <a:t> </a:t>
            </a:r>
            <a:r>
              <a:rPr lang="en-US" smtClean="0"/>
              <a:t>第二级</a:t>
            </a:r>
          </a:p>
          <a:p>
            <a:pPr lvl="2"/>
            <a:r>
              <a:rPr lang="zh-CN" altLang="en-US" smtClean="0"/>
              <a:t> </a:t>
            </a:r>
            <a:r>
              <a:rPr lang="en-US" smtClean="0"/>
              <a:t>第三级</a:t>
            </a:r>
          </a:p>
          <a:p>
            <a:pPr lvl="3"/>
            <a:r>
              <a:rPr lang="zh-CN" altLang="en-US" smtClean="0"/>
              <a:t> </a:t>
            </a:r>
            <a:r>
              <a:rPr lang="en-US" smtClean="0"/>
              <a:t>第四级</a:t>
            </a:r>
          </a:p>
          <a:p>
            <a:pPr lvl="4"/>
            <a:r>
              <a:rPr lang="zh-CN" altLang="en-US" smtClean="0"/>
              <a:t> </a:t>
            </a:r>
            <a:r>
              <a:rPr lang="en-US" smtClean="0"/>
              <a:t>第五级</a:t>
            </a:r>
          </a:p>
        </p:txBody>
      </p:sp>
    </p:spTree>
  </p:cSld>
  <p:clrMap bg1="lt1" tx1="dk1" bg2="lt2" tx2="dk2" accent1="accent1" accent2="accent2" accent3="accent3" accent4="accent4" accent5="accent5" accent6="accent6" hlink="hlink" folHlink="folHlink"/>
  <p:sldLayoutIdLst>
    <p:sldLayoutId id="2147483745"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Lst>
  <p:transition/>
  <p:timing/>
  <p:txStyles>
    <p:titleStyle>
      <a:lvl1pPr algn="l" rtl="0" eaLnBrk="0" fontAlgn="base" hangingPunct="0">
        <a:spcBef>
          <a:spcPct val="0"/>
        </a:spcBef>
        <a:spcAft>
          <a:spcPct val="0"/>
        </a:spcAft>
        <a:defRPr sz="2800" b="1">
          <a:solidFill>
            <a:srgbClr val="FFFF00"/>
          </a:solidFill>
          <a:latin typeface="+mj-lt"/>
          <a:ea typeface="+mj-ea"/>
          <a:cs typeface="+mj-cs"/>
        </a:defRPr>
      </a:lvl1pPr>
      <a:lvl2pPr algn="l" rtl="0" eaLnBrk="0" fontAlgn="base" hangingPunct="0">
        <a:spcBef>
          <a:spcPct val="0"/>
        </a:spcBef>
        <a:spcAft>
          <a:spcPct val="0"/>
        </a:spcAft>
        <a:defRPr sz="2800" b="1">
          <a:solidFill>
            <a:srgbClr val="FFFF00"/>
          </a:solidFill>
          <a:latin typeface="Arial" pitchFamily="34" charset="0"/>
          <a:ea typeface="宋体" pitchFamily="2" charset="-122"/>
        </a:defRPr>
      </a:lvl2pPr>
      <a:lvl3pPr algn="l" rtl="0" eaLnBrk="0" fontAlgn="base" hangingPunct="0">
        <a:spcBef>
          <a:spcPct val="0"/>
        </a:spcBef>
        <a:spcAft>
          <a:spcPct val="0"/>
        </a:spcAft>
        <a:defRPr sz="2800" b="1">
          <a:solidFill>
            <a:srgbClr val="FFFF00"/>
          </a:solidFill>
          <a:latin typeface="Arial" pitchFamily="34" charset="0"/>
          <a:ea typeface="宋体" pitchFamily="2" charset="-122"/>
        </a:defRPr>
      </a:lvl3pPr>
      <a:lvl4pPr algn="l" rtl="0" eaLnBrk="0" fontAlgn="base" hangingPunct="0">
        <a:spcBef>
          <a:spcPct val="0"/>
        </a:spcBef>
        <a:spcAft>
          <a:spcPct val="0"/>
        </a:spcAft>
        <a:defRPr sz="2800" b="1">
          <a:solidFill>
            <a:srgbClr val="FFFF00"/>
          </a:solidFill>
          <a:latin typeface="Arial" pitchFamily="34" charset="0"/>
          <a:ea typeface="宋体" pitchFamily="2" charset="-122"/>
        </a:defRPr>
      </a:lvl4pPr>
      <a:lvl5pPr algn="l" rtl="0" eaLnBrk="0" fontAlgn="base" hangingPunct="0">
        <a:spcBef>
          <a:spcPct val="0"/>
        </a:spcBef>
        <a:spcAft>
          <a:spcPct val="0"/>
        </a:spcAft>
        <a:defRPr sz="2800" b="1">
          <a:solidFill>
            <a:srgbClr val="FFFF00"/>
          </a:solidFill>
          <a:latin typeface="Arial" pitchFamily="34" charset="0"/>
          <a:ea typeface="宋体" pitchFamily="2" charset="-122"/>
        </a:defRPr>
      </a:lvl5pPr>
      <a:lvl6pPr marL="457200" algn="l" rtl="0" fontAlgn="base">
        <a:spcBef>
          <a:spcPct val="0"/>
        </a:spcBef>
        <a:spcAft>
          <a:spcPct val="0"/>
        </a:spcAft>
        <a:defRPr sz="2800" b="1">
          <a:solidFill>
            <a:srgbClr val="FFFF00"/>
          </a:solidFill>
          <a:latin typeface="Arial" pitchFamily="34" charset="0"/>
          <a:ea typeface="宋体" pitchFamily="2" charset="-122"/>
        </a:defRPr>
      </a:lvl6pPr>
      <a:lvl7pPr marL="914400" algn="l" rtl="0" fontAlgn="base">
        <a:spcBef>
          <a:spcPct val="0"/>
        </a:spcBef>
        <a:spcAft>
          <a:spcPct val="0"/>
        </a:spcAft>
        <a:defRPr sz="2800" b="1">
          <a:solidFill>
            <a:srgbClr val="FFFF00"/>
          </a:solidFill>
          <a:latin typeface="Arial" pitchFamily="34" charset="0"/>
          <a:ea typeface="宋体" pitchFamily="2" charset="-122"/>
        </a:defRPr>
      </a:lvl7pPr>
      <a:lvl8pPr marL="1371600" algn="l" rtl="0" fontAlgn="base">
        <a:spcBef>
          <a:spcPct val="0"/>
        </a:spcBef>
        <a:spcAft>
          <a:spcPct val="0"/>
        </a:spcAft>
        <a:defRPr sz="2800" b="1">
          <a:solidFill>
            <a:srgbClr val="FFFF00"/>
          </a:solidFill>
          <a:latin typeface="Arial" pitchFamily="34" charset="0"/>
          <a:ea typeface="宋体" pitchFamily="2" charset="-122"/>
        </a:defRPr>
      </a:lvl8pPr>
      <a:lvl9pPr marL="1828800" algn="l" rtl="0" fontAlgn="base">
        <a:spcBef>
          <a:spcPct val="0"/>
        </a:spcBef>
        <a:spcAft>
          <a:spcPct val="0"/>
        </a:spcAft>
        <a:defRPr sz="2800" b="1">
          <a:solidFill>
            <a:srgbClr val="FFFF00"/>
          </a:solidFill>
          <a:latin typeface="Arial" pitchFamily="34" charset="0"/>
          <a:ea typeface="宋体" pitchFamily="2" charset="-122"/>
        </a:defRPr>
      </a:lvl9pPr>
    </p:titleStyle>
    <p:bodyStyle>
      <a:lvl1pPr marL="342900" indent="-342900" algn="l" rtl="0" eaLnBrk="0" fontAlgn="base" hangingPunct="0">
        <a:spcBef>
          <a:spcPct val="20000"/>
        </a:spcBef>
        <a:spcAft>
          <a:spcPct val="0"/>
        </a:spcAft>
        <a:buClr>
          <a:schemeClr val="tx1"/>
        </a:buClr>
        <a:buFont typeface="Wingdings" pitchFamily="2" charset="2"/>
        <a:buChar char="Ø"/>
        <a:defRPr sz="2800">
          <a:solidFill>
            <a:schemeClr val="bg1"/>
          </a:solidFill>
          <a:latin typeface="+mn-lt"/>
          <a:ea typeface="+mn-ea"/>
          <a:cs typeface="+mn-cs"/>
        </a:defRPr>
      </a:lvl1pPr>
      <a:lvl2pPr marL="742950" indent="-285750" algn="l" rtl="0" eaLnBrk="0" fontAlgn="base" hangingPunct="0">
        <a:spcBef>
          <a:spcPct val="20000"/>
        </a:spcBef>
        <a:spcAft>
          <a:spcPct val="0"/>
        </a:spcAft>
        <a:buClr>
          <a:schemeClr val="tx1"/>
        </a:buClr>
        <a:buFont typeface="Wingdings" pitchFamily="2" charset="2"/>
        <a:buChar char="§"/>
        <a:defRPr sz="2800">
          <a:solidFill>
            <a:schemeClr val="bg1"/>
          </a:solidFill>
          <a:latin typeface="+mn-lt"/>
          <a:ea typeface="+mn-ea"/>
        </a:defRPr>
      </a:lvl2pPr>
      <a:lvl3pPr marL="1143000" indent="-228600" algn="l" rtl="0" eaLnBrk="0" fontAlgn="base" hangingPunct="0">
        <a:spcBef>
          <a:spcPct val="20000"/>
        </a:spcBef>
        <a:spcAft>
          <a:spcPct val="0"/>
        </a:spcAft>
        <a:buClr>
          <a:schemeClr val="tx1"/>
        </a:buClr>
        <a:buFont typeface="Symbol" pitchFamily="18" charset="2"/>
        <a:buChar char="-"/>
        <a:defRPr sz="2400">
          <a:solidFill>
            <a:schemeClr val="bg1"/>
          </a:solidFill>
          <a:latin typeface="+mn-lt"/>
          <a:ea typeface="+mn-ea"/>
        </a:defRPr>
      </a:lvl3pPr>
      <a:lvl4pPr marL="1600200" indent="-228600" algn="l" rtl="0" eaLnBrk="0" fontAlgn="base" hangingPunct="0">
        <a:spcBef>
          <a:spcPct val="20000"/>
        </a:spcBef>
        <a:spcAft>
          <a:spcPct val="0"/>
        </a:spcAft>
        <a:buClr>
          <a:srgbClr val="E9484E"/>
        </a:buClr>
        <a:buFont typeface="Symbol" pitchFamily="18" charset="2"/>
        <a:buChar char="-"/>
        <a:defRPr sz="2400">
          <a:solidFill>
            <a:schemeClr val="bg1"/>
          </a:solidFill>
          <a:latin typeface="+mn-lt"/>
          <a:ea typeface="+mn-ea"/>
        </a:defRPr>
      </a:lvl4pPr>
      <a:lvl5pPr marL="2057400" indent="-228600" algn="l" rtl="0" eaLnBrk="0" fontAlgn="base" hangingPunct="0">
        <a:spcBef>
          <a:spcPct val="20000"/>
        </a:spcBef>
        <a:spcAft>
          <a:spcPct val="0"/>
        </a:spcAft>
        <a:buClr>
          <a:srgbClr val="E9484E"/>
        </a:buClr>
        <a:buFont typeface="Symbol" pitchFamily="18" charset="2"/>
        <a:buChar char="-"/>
        <a:defRPr sz="2400">
          <a:solidFill>
            <a:schemeClr val="bg1"/>
          </a:solidFill>
          <a:latin typeface="+mn-lt"/>
          <a:ea typeface="+mn-ea"/>
        </a:defRPr>
      </a:lvl5pPr>
      <a:lvl6pPr marL="2514600" indent="-228600" algn="l" rtl="0" fontAlgn="base">
        <a:spcBef>
          <a:spcPct val="20000"/>
        </a:spcBef>
        <a:spcAft>
          <a:spcPct val="0"/>
        </a:spcAft>
        <a:buClr>
          <a:srgbClr val="E9484E"/>
        </a:buClr>
        <a:buFont typeface="Symbol" pitchFamily="18" charset="2"/>
        <a:buChar char="-"/>
        <a:defRPr sz="2400">
          <a:solidFill>
            <a:schemeClr val="bg1"/>
          </a:solidFill>
          <a:latin typeface="+mn-lt"/>
          <a:ea typeface="+mn-ea"/>
        </a:defRPr>
      </a:lvl6pPr>
      <a:lvl7pPr marL="2971800" indent="-228600" algn="l" rtl="0" fontAlgn="base">
        <a:spcBef>
          <a:spcPct val="20000"/>
        </a:spcBef>
        <a:spcAft>
          <a:spcPct val="0"/>
        </a:spcAft>
        <a:buClr>
          <a:srgbClr val="E9484E"/>
        </a:buClr>
        <a:buFont typeface="Symbol" pitchFamily="18" charset="2"/>
        <a:buChar char="-"/>
        <a:defRPr sz="2400">
          <a:solidFill>
            <a:schemeClr val="bg1"/>
          </a:solidFill>
          <a:latin typeface="+mn-lt"/>
          <a:ea typeface="+mn-ea"/>
        </a:defRPr>
      </a:lvl7pPr>
      <a:lvl8pPr marL="3429000" indent="-228600" algn="l" rtl="0" fontAlgn="base">
        <a:spcBef>
          <a:spcPct val="20000"/>
        </a:spcBef>
        <a:spcAft>
          <a:spcPct val="0"/>
        </a:spcAft>
        <a:buClr>
          <a:srgbClr val="E9484E"/>
        </a:buClr>
        <a:buFont typeface="Symbol" pitchFamily="18" charset="2"/>
        <a:buChar char="-"/>
        <a:defRPr sz="2400">
          <a:solidFill>
            <a:schemeClr val="bg1"/>
          </a:solidFill>
          <a:latin typeface="+mn-lt"/>
          <a:ea typeface="+mn-ea"/>
        </a:defRPr>
      </a:lvl8pPr>
      <a:lvl9pPr marL="3886200" indent="-228600" algn="l" rtl="0" fontAlgn="base">
        <a:spcBef>
          <a:spcPct val="20000"/>
        </a:spcBef>
        <a:spcAft>
          <a:spcPct val="0"/>
        </a:spcAft>
        <a:buClr>
          <a:srgbClr val="E9484E"/>
        </a:buClr>
        <a:buFont typeface="Symbol" pitchFamily="18" charset="2"/>
        <a:buChar char="-"/>
        <a:defRPr sz="2400">
          <a:solidFill>
            <a:schemeClr val="bg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bwMode="invGray">
      <p:bgPr>
        <a:blipFill dpi="0" rotWithShape="0">
          <a:blip r:embed="rId13"/>
          <a:stretch>
            <a:fillRect/>
          </a:stretch>
        </a:blipFill>
        <a:effectLst/>
      </p:bgPr>
    </p:bg>
    <p:spTree>
      <p:nvGrpSpPr>
        <p:cNvPr id="1" name=""/>
        <p:cNvGrpSpPr/>
        <p:nvPr/>
      </p:nvGrpSpPr>
      <p:grpSpPr>
        <a:xfrm>
          <a:off x="0" y="0"/>
          <a:ext cx="0" cy="0"/>
        </a:xfrm>
      </p:grpSpPr>
      <p:sp>
        <p:nvSpPr>
          <p:cNvPr id="30722" name="Rectangle 3"/>
          <p:cNvSpPr>
            <a:spLocks noGrp="1" noChangeArrowheads="1"/>
          </p:cNvSpPr>
          <p:nvPr>
            <p:ph type="title"/>
          </p:nvPr>
        </p:nvSpPr>
        <p:spPr bwMode="auto">
          <a:xfrm>
            <a:off x="611188" y="260350"/>
            <a:ext cx="6913562" cy="1143000"/>
          </a:xfrm>
          <a:prstGeom prst="rect">
            <a:avLst/>
          </a:prstGeom>
          <a:noFill/>
          <a:ln w="9525">
            <a:noFill/>
            <a:miter lim="800000"/>
          </a:ln>
        </p:spPr>
        <p:txBody>
          <a:bodyPr vert="horz" wrap="square" lIns="91440" tIns="45720" rIns="91440" bIns="45720" numCol="1" anchor="t" anchorCtr="0" compatLnSpc="1">
            <a:prstTxWarp prst="textNoShape">
              <a:avLst/>
            </a:prstTxWarp>
          </a:bodyPr>
          <a:lstStyle/>
          <a:p>
            <a:pPr lvl="0"/>
            <a:r>
              <a:rPr lang="en-US" smtClean="0"/>
              <a:t>单击此处编辑母版标题样式</a:t>
            </a:r>
          </a:p>
        </p:txBody>
      </p:sp>
      <p:sp>
        <p:nvSpPr>
          <p:cNvPr id="30723" name="Rectangle 4"/>
          <p:cNvSpPr>
            <a:spLocks noGrp="1" noChangeArrowheads="1"/>
          </p:cNvSpPr>
          <p:nvPr>
            <p:ph type="body" idx="1"/>
          </p:nvPr>
        </p:nvSpPr>
        <p:spPr bwMode="auto">
          <a:xfrm>
            <a:off x="611188" y="1628775"/>
            <a:ext cx="8229600" cy="4321175"/>
          </a:xfrm>
          <a:prstGeom prst="rect">
            <a:avLst/>
          </a:prstGeom>
          <a:noFill/>
          <a:ln w="9525">
            <a:noFill/>
            <a:miter lim="800000"/>
          </a:ln>
        </p:spPr>
        <p:txBody>
          <a:bodyPr vert="horz" wrap="square" lIns="91440" tIns="45720" rIns="91440" bIns="45720" numCol="1" anchor="t" anchorCtr="0" compatLnSpc="1">
            <a:prstTxWarp prst="textNoShape">
              <a:avLst/>
            </a:prstTxWarp>
          </a:bodyPr>
          <a:lstStyle/>
          <a:p>
            <a:pPr lvl="0"/>
            <a:r>
              <a:rPr lang="en-US" altLang="zh-CN" smtClean="0"/>
              <a:t> </a:t>
            </a:r>
            <a:r>
              <a:rPr lang="en-US" smtClean="0"/>
              <a:t>单击此处编辑母版文本样式</a:t>
            </a:r>
          </a:p>
          <a:p>
            <a:pPr lvl="1"/>
            <a:r>
              <a:rPr lang="zh-CN" altLang="en-US" smtClean="0"/>
              <a:t> </a:t>
            </a:r>
            <a:r>
              <a:rPr lang="en-US" smtClean="0"/>
              <a:t>第二级</a:t>
            </a:r>
          </a:p>
          <a:p>
            <a:pPr lvl="2"/>
            <a:r>
              <a:rPr lang="zh-CN" altLang="en-US" smtClean="0"/>
              <a:t> </a:t>
            </a:r>
            <a:r>
              <a:rPr lang="en-US" smtClean="0"/>
              <a:t>第三级</a:t>
            </a:r>
          </a:p>
          <a:p>
            <a:pPr lvl="3"/>
            <a:r>
              <a:rPr lang="zh-CN" altLang="en-US" smtClean="0"/>
              <a:t> </a:t>
            </a:r>
            <a:r>
              <a:rPr lang="en-US" smtClean="0"/>
              <a:t>第四级</a:t>
            </a:r>
          </a:p>
          <a:p>
            <a:pPr lvl="4"/>
            <a:r>
              <a:rPr lang="zh-CN" altLang="en-US" smtClean="0"/>
              <a:t> </a:t>
            </a:r>
            <a:r>
              <a:rPr lang="en-US" smtClean="0"/>
              <a:t>第五级</a:t>
            </a:r>
          </a:p>
        </p:txBody>
      </p:sp>
    </p:spTree>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 id="2147483791" r:id="rId12"/>
  </p:sldLayoutIdLst>
  <p:transition/>
  <p:timing/>
  <p:hf sldNum="0" hdr="0" dt="0"/>
  <p:txStyles>
    <p:titleStyle>
      <a:lvl1pPr algn="l" rtl="0" eaLnBrk="0" fontAlgn="base" hangingPunct="0">
        <a:spcBef>
          <a:spcPct val="0"/>
        </a:spcBef>
        <a:spcAft>
          <a:spcPct val="0"/>
        </a:spcAft>
        <a:defRPr sz="2800" b="1">
          <a:solidFill>
            <a:srgbClr val="FFFF00"/>
          </a:solidFill>
          <a:latin typeface="+mj-lt"/>
          <a:ea typeface="+mj-ea"/>
          <a:cs typeface="+mj-cs"/>
        </a:defRPr>
      </a:lvl1pPr>
      <a:lvl2pPr algn="l" rtl="0" eaLnBrk="0" fontAlgn="base" hangingPunct="0">
        <a:spcBef>
          <a:spcPct val="0"/>
        </a:spcBef>
        <a:spcAft>
          <a:spcPct val="0"/>
        </a:spcAft>
        <a:defRPr sz="2800" b="1">
          <a:solidFill>
            <a:srgbClr val="FFFF00"/>
          </a:solidFill>
          <a:latin typeface="Arial"/>
          <a:ea typeface="黑体" pitchFamily="2" charset="-122"/>
        </a:defRPr>
      </a:lvl2pPr>
      <a:lvl3pPr algn="l" rtl="0" eaLnBrk="0" fontAlgn="base" hangingPunct="0">
        <a:spcBef>
          <a:spcPct val="0"/>
        </a:spcBef>
        <a:spcAft>
          <a:spcPct val="0"/>
        </a:spcAft>
        <a:defRPr sz="2800" b="1">
          <a:solidFill>
            <a:srgbClr val="FFFF00"/>
          </a:solidFill>
          <a:latin typeface="Arial"/>
          <a:ea typeface="黑体" pitchFamily="2" charset="-122"/>
        </a:defRPr>
      </a:lvl3pPr>
      <a:lvl4pPr algn="l" rtl="0" eaLnBrk="0" fontAlgn="base" hangingPunct="0">
        <a:spcBef>
          <a:spcPct val="0"/>
        </a:spcBef>
        <a:spcAft>
          <a:spcPct val="0"/>
        </a:spcAft>
        <a:defRPr sz="2800" b="1">
          <a:solidFill>
            <a:srgbClr val="FFFF00"/>
          </a:solidFill>
          <a:latin typeface="Arial"/>
          <a:ea typeface="黑体" pitchFamily="2" charset="-122"/>
        </a:defRPr>
      </a:lvl4pPr>
      <a:lvl5pPr algn="l" rtl="0" eaLnBrk="0" fontAlgn="base" hangingPunct="0">
        <a:spcBef>
          <a:spcPct val="0"/>
        </a:spcBef>
        <a:spcAft>
          <a:spcPct val="0"/>
        </a:spcAft>
        <a:defRPr sz="2800" b="1">
          <a:solidFill>
            <a:srgbClr val="FFFF00"/>
          </a:solidFill>
          <a:latin typeface="Arial"/>
          <a:ea typeface="黑体" pitchFamily="2" charset="-122"/>
        </a:defRPr>
      </a:lvl5pPr>
      <a:lvl6pPr marL="457200" algn="l" rtl="0" eaLnBrk="0" fontAlgn="base" hangingPunct="0">
        <a:spcBef>
          <a:spcPct val="0"/>
        </a:spcBef>
        <a:spcAft>
          <a:spcPct val="0"/>
        </a:spcAft>
        <a:defRPr sz="2800" b="1">
          <a:solidFill>
            <a:srgbClr val="FFFF00"/>
          </a:solidFill>
          <a:latin typeface="Arial"/>
          <a:ea typeface="黑体" pitchFamily="2" charset="-122"/>
        </a:defRPr>
      </a:lvl6pPr>
      <a:lvl7pPr marL="914400" algn="l" rtl="0" eaLnBrk="0" fontAlgn="base" hangingPunct="0">
        <a:spcBef>
          <a:spcPct val="0"/>
        </a:spcBef>
        <a:spcAft>
          <a:spcPct val="0"/>
        </a:spcAft>
        <a:defRPr sz="2800" b="1">
          <a:solidFill>
            <a:srgbClr val="FFFF00"/>
          </a:solidFill>
          <a:latin typeface="Arial"/>
          <a:ea typeface="黑体" pitchFamily="2" charset="-122"/>
        </a:defRPr>
      </a:lvl7pPr>
      <a:lvl8pPr marL="1371600" algn="l" rtl="0" eaLnBrk="0" fontAlgn="base" hangingPunct="0">
        <a:spcBef>
          <a:spcPct val="0"/>
        </a:spcBef>
        <a:spcAft>
          <a:spcPct val="0"/>
        </a:spcAft>
        <a:defRPr sz="2800" b="1">
          <a:solidFill>
            <a:srgbClr val="FFFF00"/>
          </a:solidFill>
          <a:latin typeface="Arial"/>
          <a:ea typeface="黑体" pitchFamily="2" charset="-122"/>
        </a:defRPr>
      </a:lvl8pPr>
      <a:lvl9pPr marL="1828800" algn="l" rtl="0" eaLnBrk="0" fontAlgn="base" hangingPunct="0">
        <a:spcBef>
          <a:spcPct val="0"/>
        </a:spcBef>
        <a:spcAft>
          <a:spcPct val="0"/>
        </a:spcAft>
        <a:defRPr sz="2800" b="1">
          <a:solidFill>
            <a:srgbClr val="FFFF00"/>
          </a:solidFill>
          <a:latin typeface="Arial"/>
          <a:ea typeface="黑体" pitchFamily="2" charset="-122"/>
        </a:defRPr>
      </a:lvl9pPr>
    </p:titleStyle>
    <p:bodyStyle>
      <a:lvl1pPr marL="342900" indent="-342900" algn="l" rtl="0" eaLnBrk="0" fontAlgn="base" hangingPunct="0">
        <a:spcBef>
          <a:spcPct val="20000"/>
        </a:spcBef>
        <a:spcAft>
          <a:spcPct val="0"/>
        </a:spcAft>
        <a:buClr>
          <a:schemeClr val="tx1"/>
        </a:buClr>
        <a:buFont typeface="Wingdings" pitchFamily="2" charset="2"/>
        <a:buChar char="Ø"/>
        <a:defRPr sz="2800">
          <a:solidFill>
            <a:schemeClr val="bg1"/>
          </a:solidFill>
          <a:latin typeface="+mn-lt"/>
          <a:ea typeface="+mn-ea"/>
          <a:cs typeface="+mn-cs"/>
        </a:defRPr>
      </a:lvl1pPr>
      <a:lvl2pPr marL="742950" indent="-285750" algn="l" rtl="0" eaLnBrk="0" fontAlgn="base" hangingPunct="0">
        <a:spcBef>
          <a:spcPct val="20000"/>
        </a:spcBef>
        <a:spcAft>
          <a:spcPct val="0"/>
        </a:spcAft>
        <a:buClr>
          <a:schemeClr val="tx1"/>
        </a:buClr>
        <a:buFont typeface="Wingdings" pitchFamily="2" charset="2"/>
        <a:buChar char="§"/>
        <a:defRPr sz="2800">
          <a:solidFill>
            <a:schemeClr val="bg1"/>
          </a:solidFill>
          <a:latin typeface="+mn-lt"/>
          <a:ea typeface="+mn-ea"/>
        </a:defRPr>
      </a:lvl2pPr>
      <a:lvl3pPr marL="1143000" indent="-228600" algn="l" rtl="0" eaLnBrk="0" fontAlgn="base" hangingPunct="0">
        <a:spcBef>
          <a:spcPct val="20000"/>
        </a:spcBef>
        <a:spcAft>
          <a:spcPct val="0"/>
        </a:spcAft>
        <a:buClr>
          <a:schemeClr val="tx1"/>
        </a:buClr>
        <a:buFont typeface="Symbol" pitchFamily="18" charset="2"/>
        <a:buChar char="-"/>
        <a:defRPr sz="2400">
          <a:solidFill>
            <a:schemeClr val="bg1"/>
          </a:solidFill>
          <a:latin typeface="+mn-lt"/>
          <a:ea typeface="+mn-ea"/>
        </a:defRPr>
      </a:lvl3pPr>
      <a:lvl4pPr marL="1600200" indent="-228600" algn="l" rtl="0" eaLnBrk="0" fontAlgn="base" hangingPunct="0">
        <a:spcBef>
          <a:spcPct val="20000"/>
        </a:spcBef>
        <a:spcAft>
          <a:spcPct val="0"/>
        </a:spcAft>
        <a:buClr>
          <a:srgbClr val="E9484E"/>
        </a:buClr>
        <a:buFont typeface="Symbol" pitchFamily="18" charset="2"/>
        <a:buChar char="-"/>
        <a:defRPr sz="2400">
          <a:solidFill>
            <a:schemeClr val="bg1"/>
          </a:solidFill>
          <a:latin typeface="+mn-lt"/>
          <a:ea typeface="+mn-ea"/>
        </a:defRPr>
      </a:lvl4pPr>
      <a:lvl5pPr marL="2057400" indent="-228600" algn="l" rtl="0" eaLnBrk="0" fontAlgn="base" hangingPunct="0">
        <a:spcBef>
          <a:spcPct val="20000"/>
        </a:spcBef>
        <a:spcAft>
          <a:spcPct val="0"/>
        </a:spcAft>
        <a:buClr>
          <a:srgbClr val="E9484E"/>
        </a:buClr>
        <a:buFont typeface="Symbol" pitchFamily="18" charset="2"/>
        <a:buChar char="-"/>
        <a:defRPr sz="2400">
          <a:solidFill>
            <a:schemeClr val="bg1"/>
          </a:solidFill>
          <a:latin typeface="+mn-lt"/>
          <a:ea typeface="+mn-ea"/>
        </a:defRPr>
      </a:lvl5pPr>
      <a:lvl6pPr marL="2514600" indent="-228600" algn="l" rtl="0" eaLnBrk="0" fontAlgn="base" hangingPunct="0">
        <a:spcBef>
          <a:spcPct val="20000"/>
        </a:spcBef>
        <a:spcAft>
          <a:spcPct val="0"/>
        </a:spcAft>
        <a:buClr>
          <a:srgbClr val="E9484E"/>
        </a:buClr>
        <a:buFont typeface="Symbol" pitchFamily="18" charset="2"/>
        <a:buChar char="-"/>
        <a:defRPr sz="2400">
          <a:solidFill>
            <a:schemeClr val="bg1"/>
          </a:solidFill>
          <a:latin typeface="+mn-lt"/>
          <a:ea typeface="+mn-ea"/>
        </a:defRPr>
      </a:lvl6pPr>
      <a:lvl7pPr marL="2971800" indent="-228600" algn="l" rtl="0" eaLnBrk="0" fontAlgn="base" hangingPunct="0">
        <a:spcBef>
          <a:spcPct val="20000"/>
        </a:spcBef>
        <a:spcAft>
          <a:spcPct val="0"/>
        </a:spcAft>
        <a:buClr>
          <a:srgbClr val="E9484E"/>
        </a:buClr>
        <a:buFont typeface="Symbol" pitchFamily="18" charset="2"/>
        <a:buChar char="-"/>
        <a:defRPr sz="2400">
          <a:solidFill>
            <a:schemeClr val="bg1"/>
          </a:solidFill>
          <a:latin typeface="+mn-lt"/>
          <a:ea typeface="+mn-ea"/>
        </a:defRPr>
      </a:lvl7pPr>
      <a:lvl8pPr marL="3429000" indent="-228600" algn="l" rtl="0" eaLnBrk="0" fontAlgn="base" hangingPunct="0">
        <a:spcBef>
          <a:spcPct val="20000"/>
        </a:spcBef>
        <a:spcAft>
          <a:spcPct val="0"/>
        </a:spcAft>
        <a:buClr>
          <a:srgbClr val="E9484E"/>
        </a:buClr>
        <a:buFont typeface="Symbol" pitchFamily="18" charset="2"/>
        <a:buChar char="-"/>
        <a:defRPr sz="2400">
          <a:solidFill>
            <a:schemeClr val="bg1"/>
          </a:solidFill>
          <a:latin typeface="+mn-lt"/>
          <a:ea typeface="+mn-ea"/>
        </a:defRPr>
      </a:lvl8pPr>
      <a:lvl9pPr marL="3886200" indent="-228600" algn="l" rtl="0" eaLnBrk="0" fontAlgn="base" hangingPunct="0">
        <a:spcBef>
          <a:spcPct val="20000"/>
        </a:spcBef>
        <a:spcAft>
          <a:spcPct val="0"/>
        </a:spcAft>
        <a:buClr>
          <a:srgbClr val="E9484E"/>
        </a:buClr>
        <a:buFont typeface="Symbol" pitchFamily="18" charset="2"/>
        <a:buChar char="-"/>
        <a:defRPr sz="2400">
          <a:solidFill>
            <a:schemeClr val="bg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notesSlide" Target="../notesSlides/notesSlide1.xml"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image" Target="../media/image5.emf" /><Relationship Id="rId3" Type="http://schemas.openxmlformats.org/officeDocument/2006/relationships/oleObject" Target="../embeddings/oleObject1.bin" TargetMode="Internal"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vmlDrawing" Target="../drawings/vmlDrawing1.v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image" Target="../media/image8.png" /><Relationship Id="rId3" Type="http://schemas.openxmlformats.org/officeDocument/2006/relationships/image" Target="../media/image9.wmf" /><Relationship Id="rId4" Type="http://schemas.openxmlformats.org/officeDocument/2006/relationships/image" Target="../media/image10.wmf"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notesSlide" Target="../notesSlides/notesSlide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notesSlide" Target="../notesSlides/notesSlide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notesSlide" Target="../notesSlides/notesSlide4.xml" /><Relationship Id="rId3" Type="http://schemas.openxmlformats.org/officeDocument/2006/relationships/image" Target="../media/image1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notesSlide" Target="../notesSlides/notesSlide5.xml" /><Relationship Id="rId3" Type="http://schemas.openxmlformats.org/officeDocument/2006/relationships/image" Target="../media/image1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notesSlide" Target="../notesSlides/notesSlide6.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image" Target="../media/image13.png" /><Relationship Id="rId3" Type="http://schemas.openxmlformats.org/officeDocument/2006/relationships/image" Target="../media/image14.wmf"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notesSlide" Target="../notesSlides/notesSlide7.xml" /><Relationship Id="rId3" Type="http://schemas.openxmlformats.org/officeDocument/2006/relationships/image" Target="../media/image15.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notesSlide" Target="../notesSlides/notesSlide8.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image" Target="../media/image16.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image" Target="../media/image17.png" /><Relationship Id="rId3" Type="http://schemas.openxmlformats.org/officeDocument/2006/relationships/image" Target="../media/image18.wmf"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30.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43.xml" /><Relationship Id="rId2" Type="http://schemas.openxmlformats.org/officeDocument/2006/relationships/image" Target="../media/image19.wmf"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43.xml" /><Relationship Id="rId2" Type="http://schemas.openxmlformats.org/officeDocument/2006/relationships/notesSlide" Target="../notesSlides/notesSlide9.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43.xml" /><Relationship Id="rId2" Type="http://schemas.openxmlformats.org/officeDocument/2006/relationships/notesSlide" Target="../notesSlides/notesSlide10.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43.xml" /><Relationship Id="rId2" Type="http://schemas.openxmlformats.org/officeDocument/2006/relationships/notesSlide" Target="../notesSlides/notesSlide11.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43.xml" /><Relationship Id="rId2" Type="http://schemas.openxmlformats.org/officeDocument/2006/relationships/notesSlide" Target="../notesSlides/notesSlide12.xml" /><Relationship Id="rId3" Type="http://schemas.openxmlformats.org/officeDocument/2006/relationships/image" Target="../media/image20.wmf"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43.xml" /><Relationship Id="rId2" Type="http://schemas.openxmlformats.org/officeDocument/2006/relationships/notesSlide" Target="../notesSlides/notesSlide13.xml" /><Relationship Id="rId3" Type="http://schemas.openxmlformats.org/officeDocument/2006/relationships/image" Target="../media/image21.wmf" /><Relationship Id="rId4" Type="http://schemas.openxmlformats.org/officeDocument/2006/relationships/image" Target="../media/image22.wmf"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43.xml" /><Relationship Id="rId2" Type="http://schemas.openxmlformats.org/officeDocument/2006/relationships/notesSlide" Target="../notesSlides/notesSlide14.xml" /><Relationship Id="rId3" Type="http://schemas.openxmlformats.org/officeDocument/2006/relationships/image" Target="../media/image23.wmf" /><Relationship Id="rId4" Type="http://schemas.openxmlformats.org/officeDocument/2006/relationships/image" Target="../media/image24.wmf"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43.xml" /><Relationship Id="rId2" Type="http://schemas.openxmlformats.org/officeDocument/2006/relationships/notesSlide" Target="../notesSlides/notesSlide15.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43.xml" /><Relationship Id="rId2" Type="http://schemas.openxmlformats.org/officeDocument/2006/relationships/notesSlide" Target="../notesSlides/notesSlide16.xml" /><Relationship Id="rId3" Type="http://schemas.openxmlformats.org/officeDocument/2006/relationships/image" Target="../media/image25.wmf"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813012102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345" name="标题 1"/>
          <p:cNvSpPr>
            <a:spLocks noGrp="1"/>
          </p:cNvSpPr>
          <p:nvPr>
            <p:ph type="ctrTitle"/>
          </p:nvPr>
        </p:nvSpPr>
        <p:spPr>
          <a:xfrm>
            <a:off x="685800" y="1341438"/>
            <a:ext cx="7772400" cy="798512"/>
          </a:xfrm>
        </p:spPr>
        <p:txBody>
          <a:bodyPr/>
          <a:lstStyle/>
          <a:p>
            <a:r>
              <a:rPr lang="en-US" altLang="zh-CN" smtClean="0">
                <a:solidFill>
                  <a:srgbClr val="FFFF00"/>
                </a:solidFill>
              </a:rPr>
              <a:t>PCI</a:t>
            </a:r>
            <a:r>
              <a:rPr lang="zh-CN" altLang="en-US" smtClean="0">
                <a:solidFill>
                  <a:srgbClr val="FFFF00"/>
                </a:solidFill>
              </a:rPr>
              <a:t>术后抗血小板药物进展</a:t>
            </a:r>
            <a:endParaRPr lang="en-US" smtClean="0">
              <a:solidFill>
                <a:srgbClr val="FFFF00"/>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8369" name="Rectangle 6"/>
          <p:cNvSpPr>
            <a:spLocks noGrp="1" noChangeArrowheads="1"/>
          </p:cNvSpPr>
          <p:nvPr>
            <p:ph type="ctrTitle" idx="4294967295"/>
          </p:nvPr>
        </p:nvSpPr>
        <p:spPr>
          <a:xfrm>
            <a:off x="179388" y="260350"/>
            <a:ext cx="8572500" cy="785813"/>
          </a:xfrm>
        </p:spPr>
        <p:txBody>
          <a:bodyPr lIns="90487" rIns="90487" anchor="ctr"/>
          <a:lstStyle/>
          <a:p>
            <a:r>
              <a:rPr lang="zh-CN" altLang="en-US" smtClean="0">
                <a:solidFill>
                  <a:srgbClr val="FFFF00"/>
                </a:solidFill>
              </a:rPr>
              <a:t>口服抗血小板药物治疗</a:t>
            </a:r>
          </a:p>
        </p:txBody>
      </p:sp>
      <p:sp>
        <p:nvSpPr>
          <p:cNvPr id="58370" name="Text Box 276"/>
          <p:cNvSpPr txBox="1">
            <a:spLocks noChangeArrowheads="1"/>
          </p:cNvSpPr>
          <p:nvPr/>
        </p:nvSpPr>
        <p:spPr bwMode="auto">
          <a:xfrm>
            <a:off x="447675" y="6245225"/>
            <a:ext cx="7910513" cy="304800"/>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buClr>
                <a:srgbClr val="FFFF8F"/>
              </a:buClr>
              <a:buSzTx/>
            </a:pPr>
            <a:r>
              <a:rPr lang="en-US" altLang="zh-CN" sz="1400">
                <a:solidFill>
                  <a:srgbClr val="FFFFFF"/>
                </a:solidFill>
                <a:latin typeface="Times New Roman" pitchFamily="18" charset="0"/>
              </a:rPr>
              <a:t>COX = </a:t>
            </a:r>
            <a:r>
              <a:rPr lang="zh-CN" altLang="en-US" sz="1400">
                <a:solidFill>
                  <a:srgbClr val="FFFFFF"/>
                </a:solidFill>
                <a:latin typeface="Times New Roman" pitchFamily="18" charset="0"/>
              </a:rPr>
              <a:t>环加氧酶</a:t>
            </a:r>
            <a:r>
              <a:rPr lang="en-US" altLang="zh-CN" sz="1400">
                <a:solidFill>
                  <a:srgbClr val="FFFFFF"/>
                </a:solidFill>
                <a:latin typeface="Times New Roman" pitchFamily="18" charset="0"/>
              </a:rPr>
              <a:t>; ADP = </a:t>
            </a:r>
            <a:r>
              <a:rPr lang="zh-CN" altLang="en-US" sz="1400">
                <a:solidFill>
                  <a:srgbClr val="FFFFFF"/>
                </a:solidFill>
                <a:latin typeface="Times New Roman" pitchFamily="18" charset="0"/>
              </a:rPr>
              <a:t>腺苷二磷酸</a:t>
            </a:r>
            <a:r>
              <a:rPr lang="en-US" altLang="zh-CN" sz="1400">
                <a:solidFill>
                  <a:srgbClr val="FFFFFF"/>
                </a:solidFill>
                <a:latin typeface="Times New Roman" pitchFamily="18" charset="0"/>
              </a:rPr>
              <a:t>; PAR-1 = </a:t>
            </a:r>
            <a:r>
              <a:rPr lang="zh-CN" altLang="en-US" sz="1400">
                <a:solidFill>
                  <a:srgbClr val="FFFFFF"/>
                </a:solidFill>
                <a:latin typeface="Times New Roman" pitchFamily="18" charset="0"/>
              </a:rPr>
              <a:t>蛋白酶活化受体</a:t>
            </a:r>
            <a:r>
              <a:rPr lang="en-US" altLang="zh-CN" sz="1400">
                <a:solidFill>
                  <a:srgbClr val="FFFFFF"/>
                </a:solidFill>
                <a:latin typeface="Times New Roman" pitchFamily="18" charset="0"/>
              </a:rPr>
              <a:t>-1</a:t>
            </a:r>
            <a:endParaRPr lang="en-US" altLang="zh-CN" sz="2400">
              <a:solidFill>
                <a:srgbClr val="FFFFFF"/>
              </a:solidFill>
              <a:latin typeface="Times New Roman" pitchFamily="18" charset="0"/>
            </a:endParaRPr>
          </a:p>
        </p:txBody>
      </p:sp>
      <p:pic>
        <p:nvPicPr>
          <p:cNvPr id="5" name="Picture 4" descr="Effient Launch Webcast Chart6.png"/>
          <p:cNvPicPr>
            <a:picLocks noChangeAspect="1"/>
          </p:cNvPicPr>
          <p:nvPr/>
        </p:nvPicPr>
        <p:blipFill>
          <a:blip r:embed="rId3"/>
          <a:stretch>
            <a:fillRect/>
          </a:stretch>
        </p:blipFill>
        <p:spPr>
          <a:xfrm>
            <a:off x="320798" y="1852613"/>
            <a:ext cx="8483715" cy="4252402"/>
          </a:xfrm>
          <a:prstGeom prst="rect">
            <a:avLst/>
          </a:prstGeom>
          <a:effectLst>
            <a:glow rad="63500">
              <a:schemeClr val="accent1">
                <a:alpha val="75000"/>
              </a:schemeClr>
            </a:glow>
          </a:effectLst>
        </p:spPr>
      </p:pic>
      <p:sp>
        <p:nvSpPr>
          <p:cNvPr id="58372" name="Text Box 5"/>
          <p:cNvSpPr txBox="1">
            <a:spLocks noChangeArrowheads="1"/>
          </p:cNvSpPr>
          <p:nvPr/>
        </p:nvSpPr>
        <p:spPr bwMode="auto">
          <a:xfrm>
            <a:off x="474663" y="4343400"/>
            <a:ext cx="2301875" cy="779463"/>
          </a:xfrm>
          <a:prstGeom prst="rect">
            <a:avLst/>
          </a:prstGeom>
          <a:solidFill>
            <a:srgbClr val="00007D"/>
          </a:solid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spcBef>
                <a:spcPct val="50000"/>
              </a:spcBef>
            </a:pPr>
            <a:r>
              <a:rPr lang="zh-CN" altLang="en-US">
                <a:latin typeface="Times New Roman" pitchFamily="18" charset="0"/>
                <a:ea typeface="黑体" pitchFamily="49" charset="-122"/>
              </a:rPr>
              <a:t>新一代抗血小板药物</a:t>
            </a:r>
          </a:p>
          <a:p>
            <a:pPr eaLnBrk="0" hangingPunct="0">
              <a:spcBef>
                <a:spcPct val="50000"/>
              </a:spcBef>
            </a:pPr>
            <a:endParaRPr lang="zh-CN" altLang="en-US">
              <a:latin typeface="Times New Roman" pitchFamily="18" charset="0"/>
            </a:endParaRPr>
          </a:p>
        </p:txBody>
      </p:sp>
      <p:sp>
        <p:nvSpPr>
          <p:cNvPr id="58373" name="Text Box 6"/>
          <p:cNvSpPr txBox="1">
            <a:spLocks noChangeArrowheads="1"/>
          </p:cNvSpPr>
          <p:nvPr/>
        </p:nvSpPr>
        <p:spPr bwMode="auto">
          <a:xfrm>
            <a:off x="439738" y="2667000"/>
            <a:ext cx="2438400" cy="779463"/>
          </a:xfrm>
          <a:prstGeom prst="rect">
            <a:avLst/>
          </a:prstGeom>
          <a:solidFill>
            <a:srgbClr val="0800A8"/>
          </a:solid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spcBef>
                <a:spcPct val="50000"/>
              </a:spcBef>
            </a:pPr>
            <a:r>
              <a:rPr lang="zh-CN" altLang="en-US">
                <a:latin typeface="Times New Roman" pitchFamily="18" charset="0"/>
                <a:ea typeface="黑体" pitchFamily="49" charset="-122"/>
              </a:rPr>
              <a:t>第一代抗血小板药物</a:t>
            </a:r>
          </a:p>
          <a:p>
            <a:pPr eaLnBrk="0" hangingPunct="0">
              <a:spcBef>
                <a:spcPct val="50000"/>
              </a:spcBef>
            </a:pPr>
            <a:endParaRPr lang="zh-CN" altLang="en-US">
              <a:latin typeface="Times New Roman" pitchFamily="18" charset="0"/>
              <a:ea typeface="黑体" pitchFamily="49" charset="-122"/>
            </a:endParaRPr>
          </a:p>
        </p:txBody>
      </p:sp>
      <p:sp>
        <p:nvSpPr>
          <p:cNvPr id="58374" name="Text Box 7"/>
          <p:cNvSpPr txBox="1">
            <a:spLocks noChangeArrowheads="1"/>
          </p:cNvSpPr>
          <p:nvPr/>
        </p:nvSpPr>
        <p:spPr bwMode="auto">
          <a:xfrm>
            <a:off x="3217863" y="2286000"/>
            <a:ext cx="947737" cy="304800"/>
          </a:xfrm>
          <a:prstGeom prst="rect">
            <a:avLst/>
          </a:prstGeom>
          <a:solidFill>
            <a:srgbClr val="0800A8"/>
          </a:solid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spcBef>
                <a:spcPct val="50000"/>
              </a:spcBef>
            </a:pPr>
            <a:r>
              <a:rPr lang="zh-CN" altLang="en-US" sz="1400">
                <a:latin typeface="Times New Roman" pitchFamily="18" charset="0"/>
                <a:ea typeface="黑体" pitchFamily="49" charset="-122"/>
              </a:rPr>
              <a:t>阿司匹林</a:t>
            </a:r>
          </a:p>
        </p:txBody>
      </p:sp>
      <p:sp>
        <p:nvSpPr>
          <p:cNvPr id="58375" name="Text Box 8"/>
          <p:cNvSpPr txBox="1">
            <a:spLocks noChangeArrowheads="1"/>
          </p:cNvSpPr>
          <p:nvPr/>
        </p:nvSpPr>
        <p:spPr bwMode="auto">
          <a:xfrm>
            <a:off x="5113338" y="2286000"/>
            <a:ext cx="1287462" cy="304800"/>
          </a:xfrm>
          <a:prstGeom prst="rect">
            <a:avLst/>
          </a:prstGeom>
          <a:solidFill>
            <a:srgbClr val="0800A8"/>
          </a:solid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spcBef>
                <a:spcPct val="50000"/>
              </a:spcBef>
            </a:pPr>
            <a:r>
              <a:rPr lang="zh-CN" altLang="en-US" sz="1400">
                <a:latin typeface="Times New Roman" pitchFamily="18" charset="0"/>
              </a:rPr>
              <a:t>抑制剂；口服</a:t>
            </a:r>
          </a:p>
        </p:txBody>
      </p:sp>
      <p:sp>
        <p:nvSpPr>
          <p:cNvPr id="58376" name="Text Box 9"/>
          <p:cNvSpPr txBox="1">
            <a:spLocks noChangeArrowheads="1"/>
          </p:cNvSpPr>
          <p:nvPr/>
        </p:nvSpPr>
        <p:spPr bwMode="auto">
          <a:xfrm>
            <a:off x="3217863" y="2743200"/>
            <a:ext cx="947737" cy="304800"/>
          </a:xfrm>
          <a:prstGeom prst="rect">
            <a:avLst/>
          </a:prstGeom>
          <a:solidFill>
            <a:srgbClr val="0800A8"/>
          </a:solid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spcBef>
                <a:spcPct val="50000"/>
              </a:spcBef>
            </a:pPr>
            <a:r>
              <a:rPr lang="zh-CN" altLang="en-US" sz="1400">
                <a:latin typeface="Times New Roman" pitchFamily="18" charset="0"/>
              </a:rPr>
              <a:t>噻氯匹啶</a:t>
            </a:r>
          </a:p>
        </p:txBody>
      </p:sp>
      <p:sp>
        <p:nvSpPr>
          <p:cNvPr id="58377" name="Text Box 10"/>
          <p:cNvSpPr txBox="1">
            <a:spLocks noChangeArrowheads="1"/>
          </p:cNvSpPr>
          <p:nvPr/>
        </p:nvSpPr>
        <p:spPr bwMode="auto">
          <a:xfrm>
            <a:off x="5519738" y="3048000"/>
            <a:ext cx="2981325" cy="304800"/>
          </a:xfrm>
          <a:prstGeom prst="rect">
            <a:avLst/>
          </a:prstGeom>
          <a:solidFill>
            <a:srgbClr val="0800A8"/>
          </a:solid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spcBef>
                <a:spcPct val="50000"/>
              </a:spcBef>
            </a:pPr>
            <a:r>
              <a:rPr lang="zh-CN" altLang="en-US" sz="1400">
                <a:latin typeface="Times New Roman" pitchFamily="18" charset="0"/>
              </a:rPr>
              <a:t>受体拮抗剂；口服，不可逆</a:t>
            </a:r>
          </a:p>
        </p:txBody>
      </p:sp>
      <p:sp>
        <p:nvSpPr>
          <p:cNvPr id="58378" name="Text Box 11"/>
          <p:cNvSpPr txBox="1">
            <a:spLocks noChangeArrowheads="1"/>
          </p:cNvSpPr>
          <p:nvPr/>
        </p:nvSpPr>
        <p:spPr bwMode="auto">
          <a:xfrm>
            <a:off x="5519738" y="3810000"/>
            <a:ext cx="2981325" cy="304800"/>
          </a:xfrm>
          <a:prstGeom prst="rect">
            <a:avLst/>
          </a:prstGeom>
          <a:solidFill>
            <a:srgbClr val="00007D"/>
          </a:solid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spcBef>
                <a:spcPct val="50000"/>
              </a:spcBef>
            </a:pPr>
            <a:r>
              <a:rPr lang="zh-CN" altLang="en-US" sz="1400">
                <a:latin typeface="Times New Roman" pitchFamily="18" charset="0"/>
              </a:rPr>
              <a:t>受体拮抗剂；口服，不可逆</a:t>
            </a:r>
          </a:p>
        </p:txBody>
      </p:sp>
      <p:sp>
        <p:nvSpPr>
          <p:cNvPr id="58379" name="Text Box 12"/>
          <p:cNvSpPr txBox="1">
            <a:spLocks noChangeArrowheads="1"/>
          </p:cNvSpPr>
          <p:nvPr/>
        </p:nvSpPr>
        <p:spPr bwMode="auto">
          <a:xfrm>
            <a:off x="5519738" y="4267200"/>
            <a:ext cx="2981325" cy="304800"/>
          </a:xfrm>
          <a:prstGeom prst="rect">
            <a:avLst/>
          </a:prstGeom>
          <a:solidFill>
            <a:srgbClr val="00007D"/>
          </a:solid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spcBef>
                <a:spcPct val="50000"/>
              </a:spcBef>
            </a:pPr>
            <a:r>
              <a:rPr lang="zh-CN" altLang="en-US" sz="1400">
                <a:latin typeface="Times New Roman" pitchFamily="18" charset="0"/>
              </a:rPr>
              <a:t>受体拮抗剂；口服，可逆</a:t>
            </a:r>
          </a:p>
        </p:txBody>
      </p:sp>
      <p:sp>
        <p:nvSpPr>
          <p:cNvPr id="58380" name="Text Box 13"/>
          <p:cNvSpPr txBox="1">
            <a:spLocks noChangeArrowheads="1"/>
          </p:cNvSpPr>
          <p:nvPr/>
        </p:nvSpPr>
        <p:spPr bwMode="auto">
          <a:xfrm>
            <a:off x="5519738" y="5334000"/>
            <a:ext cx="2981325" cy="304800"/>
          </a:xfrm>
          <a:prstGeom prst="rect">
            <a:avLst/>
          </a:prstGeom>
          <a:solidFill>
            <a:srgbClr val="00007D"/>
          </a:solid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spcBef>
                <a:spcPct val="50000"/>
              </a:spcBef>
            </a:pPr>
            <a:r>
              <a:rPr lang="zh-CN" altLang="en-US" sz="1400">
                <a:latin typeface="Times New Roman" pitchFamily="18" charset="0"/>
              </a:rPr>
              <a:t>受体拮抗剂；口服，</a:t>
            </a:r>
            <a:r>
              <a:rPr lang="en-US" altLang="zh-CN" sz="1400">
                <a:latin typeface="Times New Roman" pitchFamily="18" charset="0"/>
              </a:rPr>
              <a:t>IV</a:t>
            </a:r>
            <a:r>
              <a:rPr lang="zh-CN" altLang="en-US" sz="1400">
                <a:latin typeface="Times New Roman" pitchFamily="18" charset="0"/>
              </a:rPr>
              <a:t>，可逆</a:t>
            </a:r>
          </a:p>
        </p:txBody>
      </p:sp>
      <p:sp>
        <p:nvSpPr>
          <p:cNvPr id="58381" name="Text Box 14"/>
          <p:cNvSpPr txBox="1">
            <a:spLocks noChangeArrowheads="1"/>
          </p:cNvSpPr>
          <p:nvPr/>
        </p:nvSpPr>
        <p:spPr bwMode="auto">
          <a:xfrm>
            <a:off x="5519738" y="4800600"/>
            <a:ext cx="3116262" cy="304800"/>
          </a:xfrm>
          <a:prstGeom prst="rect">
            <a:avLst/>
          </a:prstGeom>
          <a:solidFill>
            <a:srgbClr val="00007D"/>
          </a:solid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spcBef>
                <a:spcPct val="50000"/>
              </a:spcBef>
            </a:pPr>
            <a:r>
              <a:rPr lang="zh-CN" altLang="en-US" sz="1400">
                <a:latin typeface="Times New Roman" pitchFamily="18" charset="0"/>
              </a:rPr>
              <a:t>受体拮抗剂；口服，</a:t>
            </a:r>
            <a:r>
              <a:rPr lang="en-US" altLang="zh-CN" sz="1400">
                <a:latin typeface="Times New Roman" pitchFamily="18" charset="0"/>
              </a:rPr>
              <a:t>IV</a:t>
            </a:r>
            <a:r>
              <a:rPr lang="zh-CN" altLang="en-US" sz="1400">
                <a:latin typeface="Times New Roman" pitchFamily="18" charset="0"/>
              </a:rPr>
              <a:t>，可逆</a:t>
            </a:r>
          </a:p>
        </p:txBody>
      </p:sp>
      <p:sp>
        <p:nvSpPr>
          <p:cNvPr id="58382" name="Text Box 15"/>
          <p:cNvSpPr txBox="1">
            <a:spLocks noChangeArrowheads="1"/>
          </p:cNvSpPr>
          <p:nvPr/>
        </p:nvSpPr>
        <p:spPr bwMode="auto">
          <a:xfrm>
            <a:off x="3141663" y="1905000"/>
            <a:ext cx="947737" cy="304800"/>
          </a:xfrm>
          <a:prstGeom prst="rect">
            <a:avLst/>
          </a:prstGeom>
          <a:solidFill>
            <a:srgbClr val="97272A"/>
          </a:solid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zh-CN" altLang="en-US" sz="1400">
                <a:latin typeface="Times New Roman" pitchFamily="18" charset="0"/>
              </a:rPr>
              <a:t>药物</a:t>
            </a:r>
          </a:p>
        </p:txBody>
      </p:sp>
      <p:sp>
        <p:nvSpPr>
          <p:cNvPr id="58383" name="Text Box 16"/>
          <p:cNvSpPr txBox="1">
            <a:spLocks noChangeArrowheads="1"/>
          </p:cNvSpPr>
          <p:nvPr/>
        </p:nvSpPr>
        <p:spPr bwMode="auto">
          <a:xfrm>
            <a:off x="4572000" y="1876425"/>
            <a:ext cx="3522663" cy="304800"/>
          </a:xfrm>
          <a:prstGeom prst="rect">
            <a:avLst/>
          </a:prstGeom>
          <a:solidFill>
            <a:srgbClr val="97272A"/>
          </a:solid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spcBef>
                <a:spcPct val="50000"/>
              </a:spcBef>
            </a:pPr>
            <a:r>
              <a:rPr lang="zh-CN" altLang="en-US" sz="1400">
                <a:latin typeface="Times New Roman" pitchFamily="18" charset="0"/>
              </a:rPr>
              <a:t>药物分类；途径，受体结合</a:t>
            </a:r>
            <a:endParaRPr lang="en-US" altLang="zh-CN" sz="1400">
              <a:latin typeface="Times New Roman" pitchFamily="18" charset="0"/>
            </a:endParaRPr>
          </a:p>
        </p:txBody>
      </p:sp>
      <p:sp>
        <p:nvSpPr>
          <p:cNvPr id="58384" name="Text Box 17"/>
          <p:cNvSpPr txBox="1">
            <a:spLocks noChangeArrowheads="1"/>
          </p:cNvSpPr>
          <p:nvPr/>
        </p:nvSpPr>
        <p:spPr bwMode="auto">
          <a:xfrm>
            <a:off x="3217863" y="3276600"/>
            <a:ext cx="947737" cy="304800"/>
          </a:xfrm>
          <a:prstGeom prst="rect">
            <a:avLst/>
          </a:prstGeom>
          <a:solidFill>
            <a:srgbClr val="0800A8"/>
          </a:solid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spcBef>
                <a:spcPct val="50000"/>
              </a:spcBef>
            </a:pPr>
            <a:r>
              <a:rPr lang="zh-CN" altLang="en-US" sz="1400">
                <a:latin typeface="Times New Roman" pitchFamily="18" charset="0"/>
              </a:rPr>
              <a:t>氯吡格雷</a:t>
            </a:r>
          </a:p>
        </p:txBody>
      </p:sp>
      <p:sp>
        <p:nvSpPr>
          <p:cNvPr id="58385" name="Text Box 18"/>
          <p:cNvSpPr txBox="1">
            <a:spLocks noChangeArrowheads="1"/>
          </p:cNvSpPr>
          <p:nvPr/>
        </p:nvSpPr>
        <p:spPr bwMode="auto">
          <a:xfrm>
            <a:off x="3203575" y="3789363"/>
            <a:ext cx="947738" cy="304800"/>
          </a:xfrm>
          <a:prstGeom prst="rect">
            <a:avLst/>
          </a:prstGeom>
          <a:solidFill>
            <a:srgbClr val="00007D"/>
          </a:solid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spcBef>
                <a:spcPct val="50000"/>
              </a:spcBef>
            </a:pPr>
            <a:r>
              <a:rPr lang="zh-CN" altLang="en-US" sz="1400">
                <a:latin typeface="Times New Roman" pitchFamily="18" charset="0"/>
              </a:rPr>
              <a:t>普拉格雷</a:t>
            </a:r>
          </a:p>
        </p:txBody>
      </p:sp>
      <p:sp>
        <p:nvSpPr>
          <p:cNvPr id="58386" name="Text Box 19"/>
          <p:cNvSpPr txBox="1">
            <a:spLocks noChangeArrowheads="1"/>
          </p:cNvSpPr>
          <p:nvPr/>
        </p:nvSpPr>
        <p:spPr bwMode="auto">
          <a:xfrm>
            <a:off x="3217863" y="4267200"/>
            <a:ext cx="947737" cy="304800"/>
          </a:xfrm>
          <a:prstGeom prst="rect">
            <a:avLst/>
          </a:prstGeom>
          <a:solidFill>
            <a:srgbClr val="00007D"/>
          </a:solid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spcBef>
                <a:spcPct val="50000"/>
              </a:spcBef>
            </a:pPr>
            <a:r>
              <a:rPr lang="zh-CN" altLang="en-US" sz="1400">
                <a:latin typeface="Times New Roman" pitchFamily="18" charset="0"/>
              </a:rPr>
              <a:t>替格瑞洛</a:t>
            </a:r>
          </a:p>
        </p:txBody>
      </p:sp>
      <p:sp>
        <p:nvSpPr>
          <p:cNvPr id="58387" name="Text Box 20"/>
          <p:cNvSpPr txBox="1">
            <a:spLocks noChangeArrowheads="1"/>
          </p:cNvSpPr>
          <p:nvPr/>
        </p:nvSpPr>
        <p:spPr bwMode="auto">
          <a:xfrm>
            <a:off x="3217863" y="5334000"/>
            <a:ext cx="947737" cy="304800"/>
          </a:xfrm>
          <a:prstGeom prst="rect">
            <a:avLst/>
          </a:prstGeom>
          <a:solidFill>
            <a:srgbClr val="00007D"/>
          </a:solid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spcBef>
                <a:spcPct val="50000"/>
              </a:spcBef>
            </a:pPr>
            <a:r>
              <a:rPr lang="zh-CN" altLang="en-US" sz="1400">
                <a:latin typeface="Times New Roman" pitchFamily="18" charset="0"/>
              </a:rPr>
              <a:t>坎格瑞洛</a:t>
            </a:r>
          </a:p>
        </p:txBody>
      </p:sp>
      <p:sp>
        <p:nvSpPr>
          <p:cNvPr id="58388" name="Text Box 21"/>
          <p:cNvSpPr txBox="1">
            <a:spLocks noChangeArrowheads="1"/>
          </p:cNvSpPr>
          <p:nvPr/>
        </p:nvSpPr>
        <p:spPr bwMode="auto">
          <a:xfrm>
            <a:off x="3217863" y="4800600"/>
            <a:ext cx="947737" cy="304800"/>
          </a:xfrm>
          <a:prstGeom prst="rect">
            <a:avLst/>
          </a:prstGeom>
          <a:solidFill>
            <a:srgbClr val="00007D"/>
          </a:solid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spcBef>
                <a:spcPct val="50000"/>
              </a:spcBef>
            </a:pPr>
            <a:r>
              <a:rPr lang="en-US" altLang="zh-CN" sz="1400"/>
              <a:t>Elinogrel </a:t>
            </a:r>
            <a:endParaRPr lang="zh-CN" altLang="en-US" sz="14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0417" name="Rectangle 2"/>
          <p:cNvSpPr>
            <a:spLocks noGrp="1" noChangeArrowheads="1"/>
          </p:cNvSpPr>
          <p:nvPr>
            <p:ph type="title" idx="4294967295"/>
          </p:nvPr>
        </p:nvSpPr>
        <p:spPr>
          <a:xfrm>
            <a:off x="457200" y="71438"/>
            <a:ext cx="8229600" cy="765175"/>
          </a:xfrm>
        </p:spPr>
        <p:txBody>
          <a:bodyPr anchor="ctr"/>
          <a:lstStyle/>
          <a:p>
            <a:pPr eaLnBrk="1" hangingPunct="1"/>
            <a:r>
              <a:rPr lang="zh-CN" altLang="en-US" smtClean="0">
                <a:solidFill>
                  <a:srgbClr val="FFFF00"/>
                </a:solidFill>
              </a:rPr>
              <a:t>抗血小板药物作用机理</a:t>
            </a:r>
          </a:p>
        </p:txBody>
      </p:sp>
      <p:pic>
        <p:nvPicPr>
          <p:cNvPr id="60418" name="Picture 3"/>
          <p:cNvPicPr>
            <a:picLocks noChangeAspect="1" noChangeArrowheads="1"/>
          </p:cNvPicPr>
          <p:nvPr/>
        </p:nvPicPr>
        <p:blipFill>
          <a:blip r:embed="rId2"/>
          <a:stretch>
            <a:fillRect/>
          </a:stretch>
        </p:blipFill>
        <p:spPr bwMode="auto">
          <a:xfrm>
            <a:off x="0" y="822325"/>
            <a:ext cx="9144000" cy="6035675"/>
          </a:xfrm>
          <a:prstGeom prst="rect">
            <a:avLst/>
          </a:prstGeom>
          <a:noFill/>
          <a:ln w="9525">
            <a:noFill/>
            <a:miter lim="800000"/>
          </a:ln>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0235" name="标题 1"/>
          <p:cNvSpPr>
            <a:spLocks noGrp="1"/>
          </p:cNvSpPr>
          <p:nvPr>
            <p:ph type="title" idx="4294967295"/>
          </p:nvPr>
        </p:nvSpPr>
        <p:spPr>
          <a:xfrm>
            <a:off x="500063" y="285750"/>
            <a:ext cx="7572375" cy="668338"/>
          </a:xfrm>
        </p:spPr>
        <p:txBody>
          <a:bodyPr anchor="ctr"/>
          <a:lstStyle/>
          <a:p>
            <a:r>
              <a:rPr lang="zh-CN" altLang="en-US" sz="2500" smtClean="0">
                <a:solidFill>
                  <a:srgbClr val="FFFF00"/>
                </a:solidFill>
              </a:rPr>
              <a:t>新型</a:t>
            </a:r>
            <a:r>
              <a:rPr lang="en-US" altLang="zh-CN" sz="2500" smtClean="0">
                <a:solidFill>
                  <a:srgbClr val="FFFF00"/>
                </a:solidFill>
              </a:rPr>
              <a:t>P2Y</a:t>
            </a:r>
            <a:r>
              <a:rPr lang="en-US" altLang="zh-CN" sz="2500" baseline="-25000" smtClean="0">
                <a:solidFill>
                  <a:srgbClr val="FFFF00"/>
                </a:solidFill>
              </a:rPr>
              <a:t>12</a:t>
            </a:r>
            <a:r>
              <a:rPr lang="zh-CN" altLang="en-US" sz="2500" smtClean="0">
                <a:solidFill>
                  <a:srgbClr val="FFFF00"/>
                </a:solidFill>
              </a:rPr>
              <a:t>受体拮抗剂出台，为</a:t>
            </a:r>
            <a:r>
              <a:rPr lang="en-US" altLang="zh-CN" sz="2500" smtClean="0">
                <a:solidFill>
                  <a:srgbClr val="FFFF00"/>
                </a:solidFill>
              </a:rPr>
              <a:t>ACS</a:t>
            </a:r>
            <a:r>
              <a:rPr lang="zh-CN" altLang="en-US" sz="2500" smtClean="0">
                <a:solidFill>
                  <a:srgbClr val="FFFF00"/>
                </a:solidFill>
              </a:rPr>
              <a:t>治疗提供新选择</a:t>
            </a:r>
            <a:endParaRPr lang="en-US" sz="2500" smtClean="0">
              <a:solidFill>
                <a:srgbClr val="FFFF00"/>
              </a:solidFill>
            </a:endParaRPr>
          </a:p>
        </p:txBody>
      </p:sp>
      <p:grpSp>
        <p:nvGrpSpPr>
          <p:cNvPr id="180236" name="组合 21"/>
          <p:cNvGrpSpPr/>
          <p:nvPr/>
        </p:nvGrpSpPr>
        <p:grpSpPr>
          <a:xfrm>
            <a:off x="3505200" y="4276725"/>
            <a:ext cx="5638800" cy="2581275"/>
            <a:chOff x="152400" y="1093788"/>
            <a:chExt cx="5638800" cy="2581275"/>
          </a:xfrm>
        </p:grpSpPr>
        <p:pic>
          <p:nvPicPr>
            <p:cNvPr id="180259" name="Picture 4" descr="Picture1"/>
            <p:cNvPicPr>
              <a:picLocks noChangeAspect="1" noChangeArrowheads="1"/>
            </p:cNvPicPr>
            <p:nvPr/>
          </p:nvPicPr>
          <p:blipFill>
            <a:blip r:embed="rId2"/>
            <a:stretch>
              <a:fillRect/>
            </a:stretch>
          </p:blipFill>
          <p:spPr bwMode="auto">
            <a:xfrm>
              <a:off x="152400" y="1093788"/>
              <a:ext cx="5638800" cy="2581275"/>
            </a:xfrm>
            <a:prstGeom prst="rect">
              <a:avLst/>
            </a:prstGeom>
            <a:noFill/>
            <a:ln w="9525">
              <a:noFill/>
              <a:miter lim="800000"/>
            </a:ln>
          </p:spPr>
        </p:pic>
        <p:sp>
          <p:nvSpPr>
            <p:cNvPr id="180260" name="下箭头 56"/>
            <p:cNvSpPr>
              <a:spLocks noChangeArrowheads="1"/>
            </p:cNvSpPr>
            <p:nvPr/>
          </p:nvSpPr>
          <p:spPr bwMode="auto">
            <a:xfrm>
              <a:off x="4000499" y="1368000"/>
              <a:ext cx="540000" cy="468000"/>
            </a:xfrm>
            <a:prstGeom prst="downArrow">
              <a:avLst>
                <a:gd name="adj1" fmla="val 77380"/>
                <a:gd name="adj2" fmla="val 41551"/>
              </a:avLst>
            </a:prstGeom>
            <a:solidFill>
              <a:srgbClr val="FF0000"/>
            </a:solidFill>
            <a:ln w="9525" algn="ctr">
              <a:solidFill>
                <a:schemeClr val="bg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20000"/>
                </a:spcBef>
              </a:pPr>
              <a:endParaRPr lang="en-US" altLang="zh-CN" b="1">
                <a:solidFill>
                  <a:srgbClr val="FFFFFF"/>
                </a:solidFill>
                <a:latin typeface="华文新魏" pitchFamily="2" charset="-122"/>
                <a:ea typeface="华文新魏" pitchFamily="2" charset="-122"/>
              </a:endParaRPr>
            </a:p>
          </p:txBody>
        </p:sp>
        <p:sp>
          <p:nvSpPr>
            <p:cNvPr id="180261" name="Rectangle 14"/>
            <p:cNvSpPr>
              <a:spLocks noChangeArrowheads="1"/>
            </p:cNvSpPr>
            <p:nvPr/>
          </p:nvSpPr>
          <p:spPr bwMode="invGray">
            <a:xfrm>
              <a:off x="3996000" y="1402195"/>
              <a:ext cx="540000" cy="383731"/>
            </a:xfrm>
            <a:prstGeom prst="rect">
              <a:avLst/>
            </a:prstGeom>
            <a:noFill/>
            <a:ln w="9525">
              <a:noFill/>
              <a:miter lim="800000"/>
            </a:ln>
          </p:spPr>
          <p:txBody>
            <a:bodyPr lIns="61156" tIns="32276" rIns="61156" bIns="32276">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defTabSz="500063" eaLnBrk="0" hangingPunct="0">
                <a:lnSpc>
                  <a:spcPct val="90000"/>
                </a:lnSpc>
              </a:pPr>
              <a:r>
                <a:rPr lang="en-US" altLang="zh-CN" sz="900" b="1">
                  <a:solidFill>
                    <a:srgbClr val="FFFFFF"/>
                  </a:solidFill>
                  <a:ea typeface="黑体" pitchFamily="49" charset="-122"/>
                  <a:cs typeface="Arial"/>
                </a:rPr>
                <a:t>RRR=</a:t>
              </a:r>
            </a:p>
            <a:p>
              <a:pPr algn="ctr" defTabSz="500063" eaLnBrk="0" hangingPunct="0">
                <a:lnSpc>
                  <a:spcPct val="90000"/>
                </a:lnSpc>
              </a:pPr>
              <a:r>
                <a:rPr lang="en-US" altLang="zh-CN" sz="1400" b="1">
                  <a:solidFill>
                    <a:srgbClr val="FFFFFF"/>
                  </a:solidFill>
                  <a:ea typeface="黑体" pitchFamily="49" charset="-122"/>
                  <a:cs typeface="Arial"/>
                </a:rPr>
                <a:t>16%</a:t>
              </a:r>
              <a:endParaRPr lang="en-US" altLang="zh-CN" sz="1400">
                <a:solidFill>
                  <a:srgbClr val="FFFFFF"/>
                </a:solidFill>
                <a:ea typeface="黑体" pitchFamily="49" charset="-122"/>
                <a:cs typeface="Arial"/>
              </a:endParaRPr>
            </a:p>
          </p:txBody>
        </p:sp>
      </p:grpSp>
      <p:grpSp>
        <p:nvGrpSpPr>
          <p:cNvPr id="180237" name="组合 33"/>
          <p:cNvGrpSpPr/>
          <p:nvPr/>
        </p:nvGrpSpPr>
        <p:grpSpPr>
          <a:xfrm>
            <a:off x="123825" y="1058863"/>
            <a:ext cx="4876800" cy="3298825"/>
            <a:chOff x="0" y="928670"/>
            <a:chExt cx="4876800" cy="3299178"/>
          </a:xfrm>
        </p:grpSpPr>
        <p:grpSp>
          <p:nvGrpSpPr>
            <p:cNvPr id="180243" name="组合 4"/>
            <p:cNvGrpSpPr/>
            <p:nvPr/>
          </p:nvGrpSpPr>
          <p:grpSpPr>
            <a:xfrm>
              <a:off x="0" y="928670"/>
              <a:ext cx="4876800" cy="3299178"/>
              <a:chOff x="0" y="1489778"/>
              <a:chExt cx="4876800" cy="3299178"/>
            </a:xfrm>
          </p:grpSpPr>
          <p:sp>
            <p:nvSpPr>
              <p:cNvPr id="180245" name="Rectangle 41"/>
              <p:cNvSpPr>
                <a:spLocks noChangeArrowheads="1"/>
              </p:cNvSpPr>
              <p:nvPr/>
            </p:nvSpPr>
            <p:spPr bwMode="auto">
              <a:xfrm>
                <a:off x="0" y="1730270"/>
                <a:ext cx="4706662" cy="3012015"/>
              </a:xfrm>
              <a:prstGeom prst="rect">
                <a:avLst/>
              </a:prstGeom>
              <a:noFill/>
              <a:ln w="12700">
                <a:noFill/>
                <a:miter lim="800000"/>
              </a:ln>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solidFill>
                    <a:srgbClr val="000000"/>
                  </a:solidFill>
                </a:endParaRPr>
              </a:p>
            </p:txBody>
          </p:sp>
          <p:graphicFrame>
            <p:nvGraphicFramePr>
              <p:cNvPr id="180234" name="Object 42"/>
              <p:cNvGraphicFramePr>
                <a:graphicFrameLocks noChangeAspect="1"/>
              </p:cNvGraphicFramePr>
              <p:nvPr/>
            </p:nvGraphicFramePr>
            <p:xfrm>
              <a:off x="95471" y="1489778"/>
              <a:ext cx="4781329" cy="3075178"/>
            </p:xfrm>
            <a:graphic>
              <a:graphicData uri="http://schemas.openxmlformats.org/presentationml/2006/ole">
                <mc:AlternateContent>
                  <mc:Choice xmlns:v="urn:schemas-microsoft-com:vml" Requires="v">
                    <p:oleObj spid="_x0000_s1038" r:id="rId3" imgW="4779678" imgH="3078747" progId="Excel.Sheet.8">
                      <p:embed/>
                    </p:oleObj>
                  </mc:Choice>
                  <mc:Fallback>
                    <p:oleObj r:id="rId3" imgW="4779678" imgH="3078747" progId="Excel.Sheet.8">
                      <p:embed/>
                      <p:pic>
                        <p:nvPicPr>
                          <p:cNvPr id="0" name="OLE substitute image"/>
                          <p:cNvPicPr/>
                          <p:nvPr/>
                        </p:nvPicPr>
                        <p:blipFill>
                          <a:blip r:embed="rId4"/>
                          <a:stretch>
                            <a:fillRect/>
                          </a:stretch>
                        </p:blipFill>
                        <p:spPr>
                          <a:xfrm>
                            <a:off x="95471" y="1489778"/>
                            <a:ext cx="4781329" cy="3075178"/>
                          </a:xfrm>
                          <a:prstGeom prst="rect">
                            <a:avLst/>
                          </a:prstGeom>
                          <a:noFill/>
                        </p:spPr>
                      </p:pic>
                    </p:oleObj>
                  </mc:Fallback>
                </mc:AlternateContent>
              </a:graphicData>
            </a:graphic>
          </p:graphicFrame>
          <p:sp>
            <p:nvSpPr>
              <p:cNvPr id="180246" name="Text Box 43"/>
              <p:cNvSpPr txBox="1">
                <a:spLocks noChangeArrowheads="1"/>
              </p:cNvSpPr>
              <p:nvPr/>
            </p:nvSpPr>
            <p:spPr bwMode="auto">
              <a:xfrm rot="-5400000">
                <a:off x="-672757" y="3169681"/>
                <a:ext cx="1720129" cy="304768"/>
              </a:xfrm>
              <a:prstGeom prst="rect">
                <a:avLst/>
              </a:prstGeom>
              <a:noFill/>
              <a:ln w="12700">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kumimoji="1" lang="zh-CN" altLang="en-US" sz="1400" b="1">
                    <a:solidFill>
                      <a:srgbClr val="FFFFFF"/>
                    </a:solidFill>
                    <a:ea typeface="Arial Unicode MS" pitchFamily="34" charset="-122"/>
                  </a:rPr>
                  <a:t>事件率</a:t>
                </a:r>
                <a:r>
                  <a:rPr kumimoji="1" lang="en-US" altLang="zh-CN" sz="1400" b="1">
                    <a:solidFill>
                      <a:srgbClr val="FFFFFF"/>
                    </a:solidFill>
                    <a:ea typeface="Arial Unicode MS" pitchFamily="34" charset="-122"/>
                  </a:rPr>
                  <a:t>(</a:t>
                </a:r>
                <a:r>
                  <a:rPr kumimoji="1" lang="zh-CN" altLang="en-US" sz="1400" b="1">
                    <a:solidFill>
                      <a:srgbClr val="FFFFFF"/>
                    </a:solidFill>
                    <a:ea typeface="Arial Unicode MS" pitchFamily="34" charset="-122"/>
                  </a:rPr>
                  <a:t>％</a:t>
                </a:r>
                <a:r>
                  <a:rPr kumimoji="1" lang="en-US" altLang="zh-CN" sz="1400" b="1">
                    <a:solidFill>
                      <a:srgbClr val="FFFFFF"/>
                    </a:solidFill>
                    <a:ea typeface="Arial Unicode MS" pitchFamily="34" charset="-122"/>
                  </a:rPr>
                  <a:t>)</a:t>
                </a:r>
              </a:p>
            </p:txBody>
          </p:sp>
          <p:sp>
            <p:nvSpPr>
              <p:cNvPr id="180247" name="Text Box 44"/>
              <p:cNvSpPr txBox="1">
                <a:spLocks noChangeArrowheads="1"/>
              </p:cNvSpPr>
              <p:nvPr/>
            </p:nvSpPr>
            <p:spPr bwMode="auto">
              <a:xfrm>
                <a:off x="625609" y="4349943"/>
                <a:ext cx="888907" cy="422098"/>
              </a:xfrm>
              <a:prstGeom prst="rect">
                <a:avLst/>
              </a:prstGeom>
              <a:noFill/>
              <a:ln w="12700">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lnSpc>
                    <a:spcPct val="90000"/>
                  </a:lnSpc>
                  <a:spcBef>
                    <a:spcPct val="50000"/>
                  </a:spcBef>
                </a:pPr>
                <a:r>
                  <a:rPr kumimoji="1" lang="en-US" altLang="zh-CN" sz="1200" b="1">
                    <a:solidFill>
                      <a:srgbClr val="FFFFFF"/>
                    </a:solidFill>
                    <a:ea typeface="Arial Unicode MS" pitchFamily="34" charset="-122"/>
                  </a:rPr>
                  <a:t>CV</a:t>
                </a:r>
                <a:r>
                  <a:rPr kumimoji="1" lang="zh-CN" altLang="en-US" sz="1200" b="1">
                    <a:solidFill>
                      <a:srgbClr val="FFFFFF"/>
                    </a:solidFill>
                    <a:ea typeface="Arial Unicode MS" pitchFamily="34" charset="-122"/>
                  </a:rPr>
                  <a:t>死亡</a:t>
                </a:r>
                <a:r>
                  <a:rPr kumimoji="1" lang="en-US" altLang="zh-CN" sz="1200" b="1">
                    <a:solidFill>
                      <a:srgbClr val="FFFFFF"/>
                    </a:solidFill>
                    <a:ea typeface="Arial Unicode MS" pitchFamily="34" charset="-122"/>
                  </a:rPr>
                  <a:t>/MI/</a:t>
                </a:r>
                <a:r>
                  <a:rPr kumimoji="1" lang="zh-CN" altLang="en-US" sz="1200" b="1">
                    <a:solidFill>
                      <a:srgbClr val="FFFFFF"/>
                    </a:solidFill>
                    <a:ea typeface="Arial Unicode MS" pitchFamily="34" charset="-122"/>
                  </a:rPr>
                  <a:t>卒中</a:t>
                </a:r>
              </a:p>
            </p:txBody>
          </p:sp>
          <p:sp>
            <p:nvSpPr>
              <p:cNvPr id="180248" name="Text Box 45"/>
              <p:cNvSpPr txBox="1">
                <a:spLocks noChangeArrowheads="1"/>
              </p:cNvSpPr>
              <p:nvPr/>
            </p:nvSpPr>
            <p:spPr bwMode="auto">
              <a:xfrm>
                <a:off x="1578009" y="4400722"/>
                <a:ext cx="888907" cy="274523"/>
              </a:xfrm>
              <a:prstGeom prst="rect">
                <a:avLst/>
              </a:prstGeom>
              <a:noFill/>
              <a:ln w="12700">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kumimoji="1" lang="en-US" altLang="zh-CN" sz="1200" b="1">
                    <a:solidFill>
                      <a:srgbClr val="FFFFFF"/>
                    </a:solidFill>
                    <a:ea typeface="Arial Unicode MS" pitchFamily="34" charset="-122"/>
                  </a:rPr>
                  <a:t>CV</a:t>
                </a:r>
                <a:r>
                  <a:rPr kumimoji="1" lang="zh-CN" altLang="en-US" sz="1200" b="1">
                    <a:solidFill>
                      <a:srgbClr val="FFFFFF"/>
                    </a:solidFill>
                    <a:ea typeface="Arial Unicode MS" pitchFamily="34" charset="-122"/>
                  </a:rPr>
                  <a:t>死亡</a:t>
                </a:r>
              </a:p>
            </p:txBody>
          </p:sp>
          <p:sp>
            <p:nvSpPr>
              <p:cNvPr id="180249" name="Text Box 46"/>
              <p:cNvSpPr txBox="1">
                <a:spLocks noChangeArrowheads="1"/>
              </p:cNvSpPr>
              <p:nvPr/>
            </p:nvSpPr>
            <p:spPr bwMode="auto">
              <a:xfrm>
                <a:off x="2432172" y="4364224"/>
                <a:ext cx="1008000" cy="424732"/>
              </a:xfrm>
              <a:prstGeom prst="rect">
                <a:avLst/>
              </a:prstGeom>
              <a:noFill/>
              <a:ln w="12700">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lnSpc>
                    <a:spcPct val="90000"/>
                  </a:lnSpc>
                  <a:spcBef>
                    <a:spcPct val="50000"/>
                  </a:spcBef>
                </a:pPr>
                <a:r>
                  <a:rPr kumimoji="1" lang="zh-CN" altLang="en-US" sz="1200" b="1">
                    <a:solidFill>
                      <a:srgbClr val="FFFFFF"/>
                    </a:solidFill>
                    <a:ea typeface="Arial Unicode MS" pitchFamily="34" charset="-122"/>
                  </a:rPr>
                  <a:t>非致死性</a:t>
                </a:r>
                <a:r>
                  <a:rPr kumimoji="1" lang="en-US" altLang="zh-CN" sz="1200" b="1">
                    <a:solidFill>
                      <a:srgbClr val="FFFFFF"/>
                    </a:solidFill>
                    <a:ea typeface="Arial Unicode MS" pitchFamily="34" charset="-122"/>
                  </a:rPr>
                  <a:t>MI</a:t>
                </a:r>
                <a:endParaRPr kumimoji="1" lang="zh-CN" altLang="en-US" sz="1200" b="1">
                  <a:solidFill>
                    <a:srgbClr val="FFFFFF"/>
                  </a:solidFill>
                  <a:ea typeface="Arial Unicode MS" pitchFamily="34" charset="-122"/>
                </a:endParaRPr>
              </a:p>
            </p:txBody>
          </p:sp>
          <p:sp>
            <p:nvSpPr>
              <p:cNvPr id="180250" name="Text Box 47"/>
              <p:cNvSpPr txBox="1">
                <a:spLocks noChangeArrowheads="1"/>
              </p:cNvSpPr>
              <p:nvPr/>
            </p:nvSpPr>
            <p:spPr bwMode="auto">
              <a:xfrm>
                <a:off x="3368172" y="4361050"/>
                <a:ext cx="1119348" cy="258532"/>
              </a:xfrm>
              <a:prstGeom prst="rect">
                <a:avLst/>
              </a:prstGeom>
              <a:noFill/>
              <a:ln w="12700">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lnSpc>
                    <a:spcPct val="90000"/>
                  </a:lnSpc>
                  <a:spcBef>
                    <a:spcPct val="50000"/>
                  </a:spcBef>
                </a:pPr>
                <a:r>
                  <a:rPr kumimoji="1" lang="zh-CN" altLang="en-US" sz="1200" b="1">
                    <a:solidFill>
                      <a:srgbClr val="FFFFFF"/>
                    </a:solidFill>
                    <a:ea typeface="Arial Unicode MS" pitchFamily="34" charset="-122"/>
                  </a:rPr>
                  <a:t>非致死性卒中</a:t>
                </a:r>
              </a:p>
            </p:txBody>
          </p:sp>
          <p:sp>
            <p:nvSpPr>
              <p:cNvPr id="180251" name="Rectangle 49"/>
              <p:cNvSpPr>
                <a:spLocks noChangeArrowheads="1"/>
              </p:cNvSpPr>
              <p:nvPr/>
            </p:nvSpPr>
            <p:spPr bwMode="auto">
              <a:xfrm>
                <a:off x="1071538" y="1927159"/>
                <a:ext cx="1225422" cy="261610"/>
              </a:xfrm>
              <a:prstGeom prst="rect">
                <a:avLst/>
              </a:prstGeom>
              <a:noFill/>
              <a:ln w="12700">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r>
                  <a:rPr kumimoji="1" lang="en-US" altLang="zh-CN" sz="1100" b="1" i="1">
                    <a:solidFill>
                      <a:srgbClr val="FFFFFF"/>
                    </a:solidFill>
                    <a:ea typeface="Arial Unicode MS" pitchFamily="34" charset="-122"/>
                  </a:rPr>
                  <a:t>(P&lt;0.001)</a:t>
                </a:r>
              </a:p>
            </p:txBody>
          </p:sp>
          <p:sp>
            <p:nvSpPr>
              <p:cNvPr id="180252" name="Rectangle 50"/>
              <p:cNvSpPr>
                <a:spLocks noChangeArrowheads="1"/>
              </p:cNvSpPr>
              <p:nvPr/>
            </p:nvSpPr>
            <p:spPr bwMode="auto">
              <a:xfrm>
                <a:off x="1673250" y="3418651"/>
                <a:ext cx="1225422" cy="261610"/>
              </a:xfrm>
              <a:prstGeom prst="rect">
                <a:avLst/>
              </a:prstGeom>
              <a:noFill/>
              <a:ln w="12700">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r>
                  <a:rPr kumimoji="1" lang="en-US" altLang="zh-CN" sz="1100" b="1" i="1">
                    <a:solidFill>
                      <a:srgbClr val="FFFFFF"/>
                    </a:solidFill>
                    <a:ea typeface="Arial Unicode MS" pitchFamily="34" charset="-122"/>
                  </a:rPr>
                  <a:t>(P=0.31)</a:t>
                </a:r>
              </a:p>
            </p:txBody>
          </p:sp>
          <p:sp>
            <p:nvSpPr>
              <p:cNvPr id="180253" name="Rectangle 51"/>
              <p:cNvSpPr>
                <a:spLocks noChangeArrowheads="1"/>
              </p:cNvSpPr>
              <p:nvPr/>
            </p:nvSpPr>
            <p:spPr bwMode="auto">
              <a:xfrm>
                <a:off x="2989388" y="2429701"/>
                <a:ext cx="1225422" cy="261610"/>
              </a:xfrm>
              <a:prstGeom prst="rect">
                <a:avLst/>
              </a:prstGeom>
              <a:noFill/>
              <a:ln w="12700">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r>
                  <a:rPr kumimoji="1" lang="en-US" altLang="zh-CN" sz="1100" b="1" i="1">
                    <a:solidFill>
                      <a:srgbClr val="FFFFFF"/>
                    </a:solidFill>
                    <a:ea typeface="Arial Unicode MS" pitchFamily="34" charset="-122"/>
                  </a:rPr>
                  <a:t>(P&lt;0.001)</a:t>
                </a:r>
              </a:p>
            </p:txBody>
          </p:sp>
          <p:sp>
            <p:nvSpPr>
              <p:cNvPr id="180254" name="Rectangle 52"/>
              <p:cNvSpPr>
                <a:spLocks noChangeArrowheads="1"/>
              </p:cNvSpPr>
              <p:nvPr/>
            </p:nvSpPr>
            <p:spPr bwMode="auto">
              <a:xfrm>
                <a:off x="3562947" y="3634673"/>
                <a:ext cx="792006" cy="261610"/>
              </a:xfrm>
              <a:prstGeom prst="rect">
                <a:avLst/>
              </a:prstGeom>
              <a:noFill/>
              <a:ln w="12700">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r>
                  <a:rPr kumimoji="1" lang="en-US" altLang="zh-CN" sz="1100" b="1" i="1">
                    <a:solidFill>
                      <a:srgbClr val="FFFFFF"/>
                    </a:solidFill>
                    <a:ea typeface="Arial Unicode MS" pitchFamily="34" charset="-122"/>
                  </a:rPr>
                  <a:t>(P=0.93)</a:t>
                </a:r>
              </a:p>
            </p:txBody>
          </p:sp>
          <p:sp>
            <p:nvSpPr>
              <p:cNvPr id="180255" name="下箭头 56"/>
              <p:cNvSpPr>
                <a:spLocks noChangeArrowheads="1"/>
              </p:cNvSpPr>
              <p:nvPr/>
            </p:nvSpPr>
            <p:spPr bwMode="auto">
              <a:xfrm>
                <a:off x="857224" y="1660556"/>
                <a:ext cx="285751" cy="344306"/>
              </a:xfrm>
              <a:prstGeom prst="downArrow">
                <a:avLst>
                  <a:gd name="adj1" fmla="val 52278"/>
                  <a:gd name="adj2" fmla="val 41553"/>
                </a:avLst>
              </a:prstGeom>
              <a:solidFill>
                <a:srgbClr val="FF0000"/>
              </a:solidFill>
              <a:ln w="9525" algn="ctr">
                <a:solidFill>
                  <a:schemeClr val="bg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20000"/>
                  </a:spcBef>
                </a:pPr>
                <a:endParaRPr lang="en-US" altLang="zh-CN" b="1">
                  <a:solidFill>
                    <a:srgbClr val="FFFFFF"/>
                  </a:solidFill>
                  <a:latin typeface="华文新魏" pitchFamily="2" charset="-122"/>
                  <a:ea typeface="华文新魏" pitchFamily="2" charset="-122"/>
                </a:endParaRPr>
              </a:p>
            </p:txBody>
          </p:sp>
          <p:sp>
            <p:nvSpPr>
              <p:cNvPr id="180256" name="Text Box 32"/>
              <p:cNvSpPr txBox="1">
                <a:spLocks noChangeArrowheads="1"/>
              </p:cNvSpPr>
              <p:nvPr/>
            </p:nvSpPr>
            <p:spPr bwMode="auto">
              <a:xfrm>
                <a:off x="1071536" y="1660556"/>
                <a:ext cx="612000" cy="332399"/>
              </a:xfrm>
              <a:prstGeom prst="rect">
                <a:avLst/>
              </a:prstGeom>
              <a:noFill/>
              <a:ln w="12700">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lnSpc>
                    <a:spcPct val="50000"/>
                  </a:lnSpc>
                  <a:spcBef>
                    <a:spcPct val="50000"/>
                  </a:spcBef>
                </a:pPr>
                <a:r>
                  <a:rPr kumimoji="1" lang="en-US" altLang="zh-CN" sz="1200" b="1">
                    <a:solidFill>
                      <a:srgbClr val="FFCC00"/>
                    </a:solidFill>
                    <a:ea typeface="Arial Unicode MS" pitchFamily="34" charset="-122"/>
                  </a:rPr>
                  <a:t>RRR=</a:t>
                </a:r>
              </a:p>
              <a:p>
                <a:pPr eaLnBrk="0" hangingPunct="0">
                  <a:lnSpc>
                    <a:spcPct val="30000"/>
                  </a:lnSpc>
                  <a:spcBef>
                    <a:spcPct val="50000"/>
                  </a:spcBef>
                </a:pPr>
                <a:r>
                  <a:rPr kumimoji="1" lang="en-US" altLang="zh-CN" sz="1200" b="1">
                    <a:solidFill>
                      <a:srgbClr val="FFCC00"/>
                    </a:solidFill>
                    <a:ea typeface="Arial Unicode MS" pitchFamily="34" charset="-122"/>
                  </a:rPr>
                  <a:t>19%</a:t>
                </a:r>
              </a:p>
            </p:txBody>
          </p:sp>
          <p:sp>
            <p:nvSpPr>
              <p:cNvPr id="180257" name="下箭头 56"/>
              <p:cNvSpPr>
                <a:spLocks noChangeArrowheads="1"/>
              </p:cNvSpPr>
              <p:nvPr/>
            </p:nvSpPr>
            <p:spPr bwMode="auto">
              <a:xfrm>
                <a:off x="2786050" y="2135960"/>
                <a:ext cx="285751" cy="360000"/>
              </a:xfrm>
              <a:prstGeom prst="downArrow">
                <a:avLst>
                  <a:gd name="adj1" fmla="val 52278"/>
                  <a:gd name="adj2" fmla="val 41551"/>
                </a:avLst>
              </a:prstGeom>
              <a:solidFill>
                <a:srgbClr val="FF0000"/>
              </a:solidFill>
              <a:ln w="9525" algn="ctr">
                <a:solidFill>
                  <a:schemeClr val="bg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20000"/>
                  </a:spcBef>
                </a:pPr>
                <a:endParaRPr lang="en-US" altLang="zh-CN" b="1">
                  <a:solidFill>
                    <a:srgbClr val="FFFFFF"/>
                  </a:solidFill>
                  <a:latin typeface="华文新魏" pitchFamily="2" charset="-122"/>
                  <a:ea typeface="华文新魏" pitchFamily="2" charset="-122"/>
                </a:endParaRPr>
              </a:p>
            </p:txBody>
          </p:sp>
          <p:sp>
            <p:nvSpPr>
              <p:cNvPr id="180258" name="Text Box 32"/>
              <p:cNvSpPr txBox="1">
                <a:spLocks noChangeArrowheads="1"/>
              </p:cNvSpPr>
              <p:nvPr/>
            </p:nvSpPr>
            <p:spPr bwMode="auto">
              <a:xfrm>
                <a:off x="3000362" y="2154345"/>
                <a:ext cx="612000" cy="332399"/>
              </a:xfrm>
              <a:prstGeom prst="rect">
                <a:avLst/>
              </a:prstGeom>
              <a:noFill/>
              <a:ln w="12700">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lnSpc>
                    <a:spcPct val="50000"/>
                  </a:lnSpc>
                  <a:spcBef>
                    <a:spcPct val="50000"/>
                  </a:spcBef>
                </a:pPr>
                <a:r>
                  <a:rPr kumimoji="1" lang="en-US" altLang="zh-CN" sz="1200" b="1">
                    <a:solidFill>
                      <a:srgbClr val="FFCC00"/>
                    </a:solidFill>
                    <a:ea typeface="Arial Unicode MS" pitchFamily="34" charset="-122"/>
                  </a:rPr>
                  <a:t>RRR=</a:t>
                </a:r>
              </a:p>
              <a:p>
                <a:pPr eaLnBrk="0" hangingPunct="0">
                  <a:lnSpc>
                    <a:spcPct val="30000"/>
                  </a:lnSpc>
                  <a:spcBef>
                    <a:spcPct val="50000"/>
                  </a:spcBef>
                </a:pPr>
                <a:r>
                  <a:rPr kumimoji="1" lang="en-US" altLang="zh-CN" sz="1200" b="1">
                    <a:solidFill>
                      <a:srgbClr val="FFCC00"/>
                    </a:solidFill>
                    <a:ea typeface="Arial Unicode MS" pitchFamily="34" charset="-122"/>
                  </a:rPr>
                  <a:t>24%</a:t>
                </a:r>
              </a:p>
            </p:txBody>
          </p:sp>
        </p:grpSp>
        <p:pic>
          <p:nvPicPr>
            <p:cNvPr id="2" name="Picture 3"/>
            <p:cNvPicPr>
              <a:picLocks noChangeAspect="1" noChangeArrowheads="1"/>
            </p:cNvPicPr>
            <p:nvPr/>
          </p:nvPicPr>
          <p:blipFill>
            <a:blip r:embed="rId5"/>
            <a:stretch>
              <a:fillRect/>
            </a:stretch>
          </p:blipFill>
          <p:spPr bwMode="auto">
            <a:xfrm>
              <a:off x="3357563" y="1071560"/>
              <a:ext cx="900112" cy="420732"/>
            </a:xfrm>
            <a:prstGeom prst="rect">
              <a:avLst/>
            </a:prstGeom>
            <a:noFill/>
            <a:ln w="9525">
              <a:noFill/>
              <a:miter lim="800000"/>
            </a:ln>
            <a:effectLst>
              <a:outerShdw algn="ctr" rotWithShape="0">
                <a:schemeClr val="bg2">
                  <a:alpha val="0"/>
                </a:schemeClr>
              </a:outerShdw>
            </a:effectLst>
          </p:spPr>
        </p:pic>
      </p:grpSp>
      <p:sp>
        <p:nvSpPr>
          <p:cNvPr id="35" name="右箭头 34"/>
          <p:cNvSpPr/>
          <p:nvPr/>
        </p:nvSpPr>
        <p:spPr bwMode="auto">
          <a:xfrm>
            <a:off x="5072063" y="2286000"/>
            <a:ext cx="357187" cy="252413"/>
          </a:xfrm>
          <a:prstGeom prst="rightArrow">
            <a:avLst/>
          </a:prstGeom>
          <a:solidFill>
            <a:schemeClr val="accent2">
              <a:lumMod val="60000"/>
              <a:lumOff val="40000"/>
            </a:schemeClr>
          </a:solidFill>
          <a:ln w="9525" cap="flat" cmpd="sng" algn="ctr">
            <a:solidFill>
              <a:schemeClr val="bg1"/>
            </a:solidFill>
            <a:prstDash val="solid"/>
            <a:round/>
            <a:headEnd type="none" w="med" len="med"/>
            <a:tailEnd type="none" w="med" len="med"/>
          </a:ln>
          <a:effectLst/>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20000"/>
              </a:spcBef>
              <a:defRPr/>
            </a:pPr>
            <a:endParaRPr lang="en-US" b="1">
              <a:solidFill>
                <a:srgbClr val="FFFFFF"/>
              </a:solidFill>
              <a:latin typeface="华文新魏" pitchFamily="2" charset="-122"/>
              <a:ea typeface="华文新魏" pitchFamily="2" charset="-122"/>
            </a:endParaRPr>
          </a:p>
        </p:txBody>
      </p:sp>
      <p:sp>
        <p:nvSpPr>
          <p:cNvPr id="37" name="右箭头 36"/>
          <p:cNvSpPr/>
          <p:nvPr/>
        </p:nvSpPr>
        <p:spPr bwMode="auto">
          <a:xfrm flipH="1">
            <a:off x="2928938" y="5357813"/>
            <a:ext cx="357187" cy="252412"/>
          </a:xfrm>
          <a:prstGeom prst="rightArrow">
            <a:avLst/>
          </a:prstGeom>
          <a:solidFill>
            <a:schemeClr val="accent2">
              <a:lumMod val="60000"/>
              <a:lumOff val="40000"/>
            </a:schemeClr>
          </a:solidFill>
          <a:ln w="9525" cap="flat" cmpd="sng" algn="ctr">
            <a:solidFill>
              <a:schemeClr val="bg1"/>
            </a:solidFill>
            <a:prstDash val="solid"/>
            <a:round/>
            <a:headEnd type="none" w="med" len="med"/>
            <a:tailEnd type="none" w="med" len="med"/>
          </a:ln>
          <a:effectLst/>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20000"/>
              </a:spcBef>
              <a:defRPr/>
            </a:pPr>
            <a:endParaRPr lang="en-US" b="1">
              <a:solidFill>
                <a:srgbClr val="FFFFFF"/>
              </a:solidFill>
              <a:latin typeface="华文新魏" pitchFamily="2" charset="-122"/>
              <a:ea typeface="华文新魏" pitchFamily="2" charset="-122"/>
            </a:endParaRPr>
          </a:p>
        </p:txBody>
      </p:sp>
      <p:sp>
        <p:nvSpPr>
          <p:cNvPr id="180240" name="Rectangle 55"/>
          <p:cNvSpPr>
            <a:spLocks noChangeArrowheads="1"/>
          </p:cNvSpPr>
          <p:nvPr/>
        </p:nvSpPr>
        <p:spPr bwMode="auto">
          <a:xfrm>
            <a:off x="5572125" y="1928813"/>
            <a:ext cx="2339975" cy="939800"/>
          </a:xfrm>
          <a:prstGeom prst="rect">
            <a:avLst/>
          </a:prstGeom>
          <a:noFill/>
          <a:ln w="9525">
            <a:solidFill>
              <a:schemeClr val="bg1"/>
            </a:solidFill>
            <a:miter lim="800000"/>
          </a:ln>
        </p:spPr>
        <p:txBody>
          <a:bodyPr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2000" b="1">
                <a:solidFill>
                  <a:srgbClr val="FFFF00"/>
                </a:solidFill>
                <a:ea typeface="黑体" pitchFamily="49" charset="-122"/>
                <a:cs typeface="Arial"/>
              </a:rPr>
              <a:t>普拉格雷</a:t>
            </a:r>
            <a:r>
              <a:rPr lang="zh-CN" altLang="en-US" b="1">
                <a:solidFill>
                  <a:srgbClr val="FFFFFF"/>
                </a:solidFill>
                <a:ea typeface="黑体" pitchFamily="49" charset="-122"/>
                <a:cs typeface="Arial"/>
              </a:rPr>
              <a:t>：</a:t>
            </a:r>
            <a:r>
              <a:rPr lang="zh-CN" altLang="en-US" sz="1600">
                <a:solidFill>
                  <a:srgbClr val="FFFFFF"/>
                </a:solidFill>
                <a:ea typeface="黑体" pitchFamily="49" charset="-122"/>
                <a:cs typeface="Arial"/>
              </a:rPr>
              <a:t>显著降低</a:t>
            </a:r>
            <a:r>
              <a:rPr lang="en-US" altLang="zh-CN" sz="1600">
                <a:solidFill>
                  <a:srgbClr val="FFFFFF"/>
                </a:solidFill>
                <a:ea typeface="黑体" pitchFamily="49" charset="-122"/>
                <a:cs typeface="Arial"/>
              </a:rPr>
              <a:t>15</a:t>
            </a:r>
            <a:r>
              <a:rPr lang="zh-CN" altLang="en-US" sz="1600">
                <a:solidFill>
                  <a:srgbClr val="FFFFFF"/>
                </a:solidFill>
                <a:ea typeface="黑体" pitchFamily="49" charset="-122"/>
                <a:cs typeface="Arial"/>
              </a:rPr>
              <a:t>个月</a:t>
            </a:r>
            <a:r>
              <a:rPr lang="en-US" altLang="zh-CN" sz="1600">
                <a:solidFill>
                  <a:srgbClr val="FFFFFF"/>
                </a:solidFill>
                <a:ea typeface="黑体" pitchFamily="49" charset="-122"/>
                <a:cs typeface="Arial"/>
              </a:rPr>
              <a:t>CV</a:t>
            </a:r>
            <a:r>
              <a:rPr lang="zh-CN" altLang="en-US" sz="1600">
                <a:solidFill>
                  <a:srgbClr val="FFFFFF"/>
                </a:solidFill>
                <a:ea typeface="黑体" pitchFamily="49" charset="-122"/>
                <a:cs typeface="Arial"/>
              </a:rPr>
              <a:t>死亡</a:t>
            </a:r>
            <a:r>
              <a:rPr lang="en-US" altLang="zh-CN" sz="1600">
                <a:solidFill>
                  <a:srgbClr val="FFFFFF"/>
                </a:solidFill>
                <a:ea typeface="黑体" pitchFamily="49" charset="-122"/>
                <a:cs typeface="Arial"/>
              </a:rPr>
              <a:t>/MI/</a:t>
            </a:r>
            <a:r>
              <a:rPr lang="zh-CN" altLang="en-US" sz="1600">
                <a:solidFill>
                  <a:srgbClr val="FFFFFF"/>
                </a:solidFill>
                <a:ea typeface="黑体" pitchFamily="49" charset="-122"/>
                <a:cs typeface="Arial"/>
              </a:rPr>
              <a:t>卒中风险达</a:t>
            </a:r>
            <a:r>
              <a:rPr lang="en-US" altLang="zh-CN" sz="1600">
                <a:solidFill>
                  <a:srgbClr val="FFFFFF"/>
                </a:solidFill>
                <a:ea typeface="黑体" pitchFamily="49" charset="-122"/>
                <a:cs typeface="Arial"/>
              </a:rPr>
              <a:t>19%</a:t>
            </a:r>
            <a:endParaRPr lang="zh-CN" altLang="en-US">
              <a:solidFill>
                <a:srgbClr val="FFFFFF"/>
              </a:solidFill>
              <a:ea typeface="黑体" pitchFamily="49" charset="-122"/>
              <a:cs typeface="Arial"/>
            </a:endParaRPr>
          </a:p>
        </p:txBody>
      </p:sp>
      <p:sp>
        <p:nvSpPr>
          <p:cNvPr id="180241" name="Rectangle 55"/>
          <p:cNvSpPr>
            <a:spLocks noChangeArrowheads="1"/>
          </p:cNvSpPr>
          <p:nvPr/>
        </p:nvSpPr>
        <p:spPr bwMode="auto">
          <a:xfrm>
            <a:off x="446088" y="5000625"/>
            <a:ext cx="2339975" cy="939800"/>
          </a:xfrm>
          <a:prstGeom prst="rect">
            <a:avLst/>
          </a:prstGeom>
          <a:noFill/>
          <a:ln w="9525">
            <a:solidFill>
              <a:schemeClr val="bg1"/>
            </a:solidFill>
            <a:miter lim="800000"/>
          </a:ln>
        </p:spPr>
        <p:txBody>
          <a:bodyPr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zh-CN" altLang="en-US" sz="2000" b="1">
                <a:solidFill>
                  <a:srgbClr val="FFFF00"/>
                </a:solidFill>
                <a:ea typeface="黑体" pitchFamily="49" charset="-122"/>
                <a:cs typeface="Arial"/>
              </a:rPr>
              <a:t>替格瑞洛</a:t>
            </a:r>
            <a:r>
              <a:rPr lang="zh-CN" altLang="en-US" b="1">
                <a:solidFill>
                  <a:srgbClr val="FFFFFF"/>
                </a:solidFill>
                <a:ea typeface="黑体" pitchFamily="49" charset="-122"/>
                <a:cs typeface="Arial"/>
              </a:rPr>
              <a:t>：</a:t>
            </a:r>
            <a:r>
              <a:rPr lang="zh-CN" altLang="en-US" sz="1600">
                <a:solidFill>
                  <a:srgbClr val="FFFFFF"/>
                </a:solidFill>
                <a:ea typeface="黑体" pitchFamily="49" charset="-122"/>
                <a:cs typeface="Arial"/>
              </a:rPr>
              <a:t>显著降低</a:t>
            </a:r>
            <a:r>
              <a:rPr lang="en-US" altLang="zh-CN" sz="1600">
                <a:solidFill>
                  <a:srgbClr val="FFFFFF"/>
                </a:solidFill>
                <a:ea typeface="黑体" pitchFamily="49" charset="-122"/>
                <a:cs typeface="Arial"/>
              </a:rPr>
              <a:t>12</a:t>
            </a:r>
            <a:r>
              <a:rPr lang="zh-CN" altLang="en-US" sz="1600">
                <a:solidFill>
                  <a:srgbClr val="FFFFFF"/>
                </a:solidFill>
                <a:ea typeface="黑体" pitchFamily="49" charset="-122"/>
                <a:cs typeface="Arial"/>
              </a:rPr>
              <a:t>个月</a:t>
            </a:r>
            <a:r>
              <a:rPr lang="en-US" altLang="zh-CN" sz="1600">
                <a:solidFill>
                  <a:srgbClr val="FFFFFF"/>
                </a:solidFill>
                <a:ea typeface="黑体" pitchFamily="49" charset="-122"/>
                <a:cs typeface="Arial"/>
              </a:rPr>
              <a:t>CV</a:t>
            </a:r>
            <a:r>
              <a:rPr lang="zh-CN" altLang="en-US" sz="1600">
                <a:solidFill>
                  <a:srgbClr val="FFFFFF"/>
                </a:solidFill>
                <a:ea typeface="黑体" pitchFamily="49" charset="-122"/>
                <a:cs typeface="Arial"/>
              </a:rPr>
              <a:t>死亡</a:t>
            </a:r>
            <a:r>
              <a:rPr lang="en-US" altLang="zh-CN" sz="1600">
                <a:solidFill>
                  <a:srgbClr val="FFFFFF"/>
                </a:solidFill>
                <a:ea typeface="黑体" pitchFamily="49" charset="-122"/>
                <a:cs typeface="Arial"/>
              </a:rPr>
              <a:t>/MI/</a:t>
            </a:r>
            <a:r>
              <a:rPr lang="zh-CN" altLang="en-US" sz="1600">
                <a:solidFill>
                  <a:srgbClr val="FFFFFF"/>
                </a:solidFill>
                <a:ea typeface="黑体" pitchFamily="49" charset="-122"/>
                <a:cs typeface="Arial"/>
              </a:rPr>
              <a:t>卒中风险达</a:t>
            </a:r>
            <a:r>
              <a:rPr lang="en-US" altLang="zh-CN" sz="1600">
                <a:solidFill>
                  <a:srgbClr val="FFFFFF"/>
                </a:solidFill>
                <a:ea typeface="黑体" pitchFamily="49" charset="-122"/>
                <a:cs typeface="Arial"/>
              </a:rPr>
              <a:t>16%</a:t>
            </a:r>
            <a:endParaRPr lang="zh-CN" altLang="en-US">
              <a:solidFill>
                <a:srgbClr val="FFFFFF"/>
              </a:solidFill>
              <a:ea typeface="黑体" pitchFamily="49" charset="-122"/>
              <a:cs typeface="Arial"/>
            </a:endParaRPr>
          </a:p>
        </p:txBody>
      </p:sp>
      <p:sp>
        <p:nvSpPr>
          <p:cNvPr id="180242" name="矩形 17"/>
          <p:cNvSpPr>
            <a:spLocks noChangeArrowheads="1"/>
          </p:cNvSpPr>
          <p:nvPr/>
        </p:nvSpPr>
        <p:spPr bwMode="auto">
          <a:xfrm>
            <a:off x="1357313" y="6457950"/>
            <a:ext cx="2087562" cy="400050"/>
          </a:xfrm>
          <a:prstGeom prst="rect">
            <a:avLst/>
          </a:prstGeom>
          <a:noFill/>
          <a:ln w="9525">
            <a:noFill/>
            <a:miter lim="800000"/>
          </a:ln>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66688" indent="-166688"/>
            <a:r>
              <a:rPr lang="en-US" altLang="zh-CN" sz="1000">
                <a:solidFill>
                  <a:srgbClr val="FFFFFF"/>
                </a:solidFill>
              </a:rPr>
              <a:t>N Engl J Med. 2007;357:2001-15.</a:t>
            </a:r>
          </a:p>
          <a:p>
            <a:pPr marL="166688" indent="-166688"/>
            <a:r>
              <a:rPr lang="en-US" altLang="zh-CN" sz="1000">
                <a:solidFill>
                  <a:srgbClr val="FFFFFF"/>
                </a:solidFill>
              </a:rPr>
              <a:t>N Engl J Med. 2009;361:1045-57.</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8180" name="Rectangle 4"/>
          <p:cNvSpPr>
            <a:spLocks noGrp="1" noChangeArrowheads="1"/>
          </p:cNvSpPr>
          <p:nvPr>
            <p:ph type="title"/>
          </p:nvPr>
        </p:nvSpPr>
        <p:spPr>
          <a:xfrm>
            <a:off x="1116013" y="2420938"/>
            <a:ext cx="6913562" cy="1143000"/>
          </a:xfrm>
        </p:spPr>
        <p:txBody>
          <a:bodyPr/>
          <a:lstStyle/>
          <a:p>
            <a:pPr algn="ctr">
              <a:defRPr/>
            </a:pPr>
            <a:r>
              <a:rPr lang="zh-CN" altLang="en-US" sz="2800" smtClean="0">
                <a:solidFill>
                  <a:srgbClr val="FFFF00"/>
                </a:solidFill>
              </a:rPr>
              <a:t>氯吡格雷</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2273" name="标题 1"/>
          <p:cNvSpPr>
            <a:spLocks noGrp="1"/>
          </p:cNvSpPr>
          <p:nvPr>
            <p:ph type="title" idx="4294967295"/>
          </p:nvPr>
        </p:nvSpPr>
        <p:spPr>
          <a:xfrm>
            <a:off x="611188" y="403225"/>
            <a:ext cx="6913562" cy="668338"/>
          </a:xfrm>
        </p:spPr>
        <p:txBody>
          <a:bodyPr anchor="ctr"/>
          <a:lstStyle/>
          <a:p>
            <a:pPr eaLnBrk="1" hangingPunct="1"/>
            <a:r>
              <a:rPr lang="zh-CN" altLang="en-US" smtClean="0">
                <a:solidFill>
                  <a:srgbClr val="FFFF00"/>
                </a:solidFill>
              </a:rPr>
              <a:t>氯吡格雷：</a:t>
            </a:r>
            <a:br>
              <a:rPr lang="zh-CN" altLang="en-US" smtClean="0">
                <a:solidFill>
                  <a:srgbClr val="FFFF00"/>
                </a:solidFill>
              </a:rPr>
            </a:br>
            <a:r>
              <a:rPr lang="zh-CN" altLang="en-US" smtClean="0">
                <a:solidFill>
                  <a:srgbClr val="FFFF00"/>
                </a:solidFill>
              </a:rPr>
              <a:t>凭高质量证据在多个指南保持</a:t>
            </a:r>
            <a:r>
              <a:rPr lang="en-US" altLang="zh-CN" smtClean="0">
                <a:solidFill>
                  <a:srgbClr val="FFFF00"/>
                </a:solidFill>
              </a:rPr>
              <a:t>I</a:t>
            </a:r>
            <a:r>
              <a:rPr lang="zh-CN" altLang="en-US" smtClean="0">
                <a:solidFill>
                  <a:srgbClr val="FFFF00"/>
                </a:solidFill>
              </a:rPr>
              <a:t>类推荐</a:t>
            </a:r>
          </a:p>
        </p:txBody>
      </p:sp>
      <p:graphicFrame>
        <p:nvGraphicFramePr>
          <p:cNvPr id="9" name="表格 8"/>
          <p:cNvGraphicFramePr>
            <a:graphicFrameLocks noGrp="1"/>
          </p:cNvGraphicFramePr>
          <p:nvPr/>
        </p:nvGraphicFramePr>
        <p:xfrm>
          <a:off x="428625" y="1550988"/>
          <a:ext cx="8207375" cy="2592387"/>
        </p:xfrm>
        <a:graphic>
          <a:graphicData uri="http://schemas.openxmlformats.org/drawingml/2006/table">
            <a:tbl>
              <a:tblPr firstRow="1" bandRow="1"/>
              <a:tblGrid>
                <a:gridCol w="3888000"/>
                <a:gridCol w="1440000"/>
                <a:gridCol w="1440000"/>
                <a:gridCol w="1440000"/>
              </a:tblGrid>
              <a:tr h="432000">
                <a:tc>
                  <a:txBody>
                    <a:bodyPr vert="horz" wrap="square"/>
                    <a:lstStyle>
                      <a:defPPr>
                        <a:defRPr lang="zh-CN"/>
                      </a:defPPr>
                      <a:lvl1pPr marL="0" algn="l" defTabSz="914400" rtl="0" eaLnBrk="1" latinLnBrk="0" hangingPunct="1">
                        <a:defRPr sz="1800" b="1" kern="1200">
                          <a:solidFill>
                            <a:schemeClr val="lt1"/>
                          </a:solidFill>
                          <a:latin typeface="Goudy Old Style"/>
                        </a:defRPr>
                      </a:lvl1pPr>
                      <a:lvl2pPr marL="457200" algn="l" defTabSz="914400" rtl="0" eaLnBrk="1" latinLnBrk="0" hangingPunct="1">
                        <a:defRPr sz="1800" b="1" kern="1200">
                          <a:solidFill>
                            <a:schemeClr val="lt1"/>
                          </a:solidFill>
                          <a:latin typeface="Goudy Old Style"/>
                        </a:defRPr>
                      </a:lvl2pPr>
                      <a:lvl3pPr marL="914400" algn="l" defTabSz="914400" rtl="0" eaLnBrk="1" latinLnBrk="0" hangingPunct="1">
                        <a:defRPr sz="1800" b="1" kern="1200">
                          <a:solidFill>
                            <a:schemeClr val="lt1"/>
                          </a:solidFill>
                          <a:latin typeface="Goudy Old Style"/>
                        </a:defRPr>
                      </a:lvl3pPr>
                      <a:lvl4pPr marL="1371600" algn="l" defTabSz="914400" rtl="0" eaLnBrk="1" latinLnBrk="0" hangingPunct="1">
                        <a:defRPr sz="1800" b="1" kern="1200">
                          <a:solidFill>
                            <a:schemeClr val="lt1"/>
                          </a:solidFill>
                          <a:latin typeface="Goudy Old Style"/>
                        </a:defRPr>
                      </a:lvl4pPr>
                      <a:lvl5pPr marL="1828800" algn="l" defTabSz="914400" rtl="0" eaLnBrk="1" latinLnBrk="0" hangingPunct="1">
                        <a:defRPr sz="1800" b="1" kern="1200">
                          <a:solidFill>
                            <a:schemeClr val="lt1"/>
                          </a:solidFill>
                          <a:latin typeface="Goudy Old Style"/>
                        </a:defRPr>
                      </a:lvl5pPr>
                      <a:lvl6pPr marL="2286000" algn="l" defTabSz="914400" rtl="0" eaLnBrk="1" latinLnBrk="0" hangingPunct="1">
                        <a:defRPr sz="1800" b="1" kern="1200">
                          <a:solidFill>
                            <a:schemeClr val="lt1"/>
                          </a:solidFill>
                          <a:latin typeface="Goudy Old Style"/>
                        </a:defRPr>
                      </a:lvl6pPr>
                      <a:lvl7pPr marL="2743200" algn="l" defTabSz="914400" rtl="0" eaLnBrk="1" latinLnBrk="0" hangingPunct="1">
                        <a:defRPr sz="1800" b="1" kern="1200">
                          <a:solidFill>
                            <a:schemeClr val="lt1"/>
                          </a:solidFill>
                          <a:latin typeface="Goudy Old Style"/>
                        </a:defRPr>
                      </a:lvl7pPr>
                      <a:lvl8pPr marL="3200400" algn="l" defTabSz="914400" rtl="0" eaLnBrk="1" latinLnBrk="0" hangingPunct="1">
                        <a:defRPr sz="1800" b="1" kern="1200">
                          <a:solidFill>
                            <a:schemeClr val="lt1"/>
                          </a:solidFill>
                          <a:latin typeface="Goudy Old Style"/>
                        </a:defRPr>
                      </a:lvl8pPr>
                      <a:lvl9pPr marL="3657600" algn="l" defTabSz="914400" rtl="0" eaLnBrk="1" latinLnBrk="0" hangingPunct="1">
                        <a:defRPr sz="1800" b="1" kern="1200">
                          <a:solidFill>
                            <a:schemeClr val="lt1"/>
                          </a:solidFill>
                          <a:latin typeface="Goudy Old Style"/>
                        </a:defRPr>
                      </a:lvl9pPr>
                    </a:lstStyle>
                    <a:p>
                      <a:endParaRPr lang="zh-CN" altLang="en-US" baseline="0">
                        <a:latin typeface="Arial" pitchFamily="34" charset="0"/>
                        <a:ea typeface="黑体" pitchFamily="49" charset="-122"/>
                      </a:endParaRPr>
                    </a:p>
                  </a:txBody>
                  <a:tcPr anchor="ct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50742F"/>
                    </a:solidFill>
                  </a:tcPr>
                </a:tc>
                <a:tc>
                  <a:txBody>
                    <a:bodyPr vert="horz" wrap="square"/>
                    <a:lstStyle>
                      <a:defPPr>
                        <a:defRPr lang="zh-CN"/>
                      </a:defPPr>
                      <a:lvl1pPr marL="0" algn="l" defTabSz="914400" rtl="0" eaLnBrk="1" latinLnBrk="0" hangingPunct="1">
                        <a:defRPr sz="1800" b="1" kern="1200">
                          <a:solidFill>
                            <a:schemeClr val="lt1"/>
                          </a:solidFill>
                          <a:latin typeface="Goudy Old Style"/>
                        </a:defRPr>
                      </a:lvl1pPr>
                      <a:lvl2pPr marL="457200" algn="l" defTabSz="914400" rtl="0" eaLnBrk="1" latinLnBrk="0" hangingPunct="1">
                        <a:defRPr sz="1800" b="1" kern="1200">
                          <a:solidFill>
                            <a:schemeClr val="lt1"/>
                          </a:solidFill>
                          <a:latin typeface="Goudy Old Style"/>
                        </a:defRPr>
                      </a:lvl2pPr>
                      <a:lvl3pPr marL="914400" algn="l" defTabSz="914400" rtl="0" eaLnBrk="1" latinLnBrk="0" hangingPunct="1">
                        <a:defRPr sz="1800" b="1" kern="1200">
                          <a:solidFill>
                            <a:schemeClr val="lt1"/>
                          </a:solidFill>
                          <a:latin typeface="Goudy Old Style"/>
                        </a:defRPr>
                      </a:lvl3pPr>
                      <a:lvl4pPr marL="1371600" algn="l" defTabSz="914400" rtl="0" eaLnBrk="1" latinLnBrk="0" hangingPunct="1">
                        <a:defRPr sz="1800" b="1" kern="1200">
                          <a:solidFill>
                            <a:schemeClr val="lt1"/>
                          </a:solidFill>
                          <a:latin typeface="Goudy Old Style"/>
                        </a:defRPr>
                      </a:lvl4pPr>
                      <a:lvl5pPr marL="1828800" algn="l" defTabSz="914400" rtl="0" eaLnBrk="1" latinLnBrk="0" hangingPunct="1">
                        <a:defRPr sz="1800" b="1" kern="1200">
                          <a:solidFill>
                            <a:schemeClr val="lt1"/>
                          </a:solidFill>
                          <a:latin typeface="Goudy Old Style"/>
                        </a:defRPr>
                      </a:lvl5pPr>
                      <a:lvl6pPr marL="2286000" algn="l" defTabSz="914400" rtl="0" eaLnBrk="1" latinLnBrk="0" hangingPunct="1">
                        <a:defRPr sz="1800" b="1" kern="1200">
                          <a:solidFill>
                            <a:schemeClr val="lt1"/>
                          </a:solidFill>
                          <a:latin typeface="Goudy Old Style"/>
                        </a:defRPr>
                      </a:lvl6pPr>
                      <a:lvl7pPr marL="2743200" algn="l" defTabSz="914400" rtl="0" eaLnBrk="1" latinLnBrk="0" hangingPunct="1">
                        <a:defRPr sz="1800" b="1" kern="1200">
                          <a:solidFill>
                            <a:schemeClr val="lt1"/>
                          </a:solidFill>
                          <a:latin typeface="Goudy Old Style"/>
                        </a:defRPr>
                      </a:lvl7pPr>
                      <a:lvl8pPr marL="3200400" algn="l" defTabSz="914400" rtl="0" eaLnBrk="1" latinLnBrk="0" hangingPunct="1">
                        <a:defRPr sz="1800" b="1" kern="1200">
                          <a:solidFill>
                            <a:schemeClr val="lt1"/>
                          </a:solidFill>
                          <a:latin typeface="Goudy Old Style"/>
                        </a:defRPr>
                      </a:lvl8pPr>
                      <a:lvl9pPr marL="3657600" algn="l" defTabSz="914400" rtl="0" eaLnBrk="1" latinLnBrk="0" hangingPunct="1">
                        <a:defRPr sz="1800" b="1" kern="1200">
                          <a:solidFill>
                            <a:schemeClr val="lt1"/>
                          </a:solidFill>
                          <a:latin typeface="Goudy Old Style"/>
                        </a:defRPr>
                      </a:lvl9pPr>
                    </a:lstStyle>
                    <a:p>
                      <a:pPr marL="0" marR="0" indent="0" algn="ctr" defTabSz="914400" rtl="0" eaLnBrk="1" fontAlgn="auto" latinLnBrk="0" hangingPunct="1">
                        <a:lnSpc>
                          <a:spcPct val="100000"/>
                        </a:lnSpc>
                        <a:spcBef>
                          <a:spcPct val="0"/>
                        </a:spcBef>
                        <a:spcAft>
                          <a:spcPct val="0"/>
                        </a:spcAft>
                        <a:buClrTx/>
                        <a:buSzTx/>
                        <a:buFontTx/>
                        <a:buNone/>
                        <a:defRPr/>
                      </a:pPr>
                      <a:r>
                        <a:rPr lang="zh-CN" altLang="en-US" baseline="0" smtClean="0">
                          <a:latin typeface="Arial" pitchFamily="34" charset="0"/>
                          <a:ea typeface="黑体" pitchFamily="49" charset="-122"/>
                        </a:rPr>
                        <a:t>择期</a:t>
                      </a:r>
                      <a:r>
                        <a:rPr lang="en-US" altLang="zh-CN" baseline="0" smtClean="0">
                          <a:latin typeface="Arial" pitchFamily="34" charset="0"/>
                          <a:ea typeface="黑体" pitchFamily="49" charset="-122"/>
                        </a:rPr>
                        <a:t>PCI</a:t>
                      </a:r>
                      <a:endParaRPr lang="zh-CN" altLang="en-US" baseline="0">
                        <a:latin typeface="Arial" pitchFamily="34" charset="0"/>
                        <a:ea typeface="黑体" pitchFamily="49" charset="-122"/>
                      </a:endParaRPr>
                    </a:p>
                  </a:txBody>
                  <a:tcPr anchor="ct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50742F"/>
                    </a:solidFill>
                  </a:tcPr>
                </a:tc>
                <a:tc>
                  <a:txBody>
                    <a:bodyPr vert="horz" wrap="square"/>
                    <a:lstStyle>
                      <a:defPPr>
                        <a:defRPr lang="zh-CN"/>
                      </a:defPPr>
                      <a:lvl1pPr marL="0" algn="l" defTabSz="914400" rtl="0" eaLnBrk="1" latinLnBrk="0" hangingPunct="1">
                        <a:defRPr sz="1800" b="1" kern="1200">
                          <a:solidFill>
                            <a:schemeClr val="lt1"/>
                          </a:solidFill>
                          <a:latin typeface="Goudy Old Style"/>
                        </a:defRPr>
                      </a:lvl1pPr>
                      <a:lvl2pPr marL="457200" algn="l" defTabSz="914400" rtl="0" eaLnBrk="1" latinLnBrk="0" hangingPunct="1">
                        <a:defRPr sz="1800" b="1" kern="1200">
                          <a:solidFill>
                            <a:schemeClr val="lt1"/>
                          </a:solidFill>
                          <a:latin typeface="Goudy Old Style"/>
                        </a:defRPr>
                      </a:lvl2pPr>
                      <a:lvl3pPr marL="914400" algn="l" defTabSz="914400" rtl="0" eaLnBrk="1" latinLnBrk="0" hangingPunct="1">
                        <a:defRPr sz="1800" b="1" kern="1200">
                          <a:solidFill>
                            <a:schemeClr val="lt1"/>
                          </a:solidFill>
                          <a:latin typeface="Goudy Old Style"/>
                        </a:defRPr>
                      </a:lvl3pPr>
                      <a:lvl4pPr marL="1371600" algn="l" defTabSz="914400" rtl="0" eaLnBrk="1" latinLnBrk="0" hangingPunct="1">
                        <a:defRPr sz="1800" b="1" kern="1200">
                          <a:solidFill>
                            <a:schemeClr val="lt1"/>
                          </a:solidFill>
                          <a:latin typeface="Goudy Old Style"/>
                        </a:defRPr>
                      </a:lvl4pPr>
                      <a:lvl5pPr marL="1828800" algn="l" defTabSz="914400" rtl="0" eaLnBrk="1" latinLnBrk="0" hangingPunct="1">
                        <a:defRPr sz="1800" b="1" kern="1200">
                          <a:solidFill>
                            <a:schemeClr val="lt1"/>
                          </a:solidFill>
                          <a:latin typeface="Goudy Old Style"/>
                        </a:defRPr>
                      </a:lvl5pPr>
                      <a:lvl6pPr marL="2286000" algn="l" defTabSz="914400" rtl="0" eaLnBrk="1" latinLnBrk="0" hangingPunct="1">
                        <a:defRPr sz="1800" b="1" kern="1200">
                          <a:solidFill>
                            <a:schemeClr val="lt1"/>
                          </a:solidFill>
                          <a:latin typeface="Goudy Old Style"/>
                        </a:defRPr>
                      </a:lvl6pPr>
                      <a:lvl7pPr marL="2743200" algn="l" defTabSz="914400" rtl="0" eaLnBrk="1" latinLnBrk="0" hangingPunct="1">
                        <a:defRPr sz="1800" b="1" kern="1200">
                          <a:solidFill>
                            <a:schemeClr val="lt1"/>
                          </a:solidFill>
                          <a:latin typeface="Goudy Old Style"/>
                        </a:defRPr>
                      </a:lvl7pPr>
                      <a:lvl8pPr marL="3200400" algn="l" defTabSz="914400" rtl="0" eaLnBrk="1" latinLnBrk="0" hangingPunct="1">
                        <a:defRPr sz="1800" b="1" kern="1200">
                          <a:solidFill>
                            <a:schemeClr val="lt1"/>
                          </a:solidFill>
                          <a:latin typeface="Goudy Old Style"/>
                        </a:defRPr>
                      </a:lvl8pPr>
                      <a:lvl9pPr marL="3657600" algn="l" defTabSz="914400" rtl="0" eaLnBrk="1" latinLnBrk="0" hangingPunct="1">
                        <a:defRPr sz="1800" b="1" kern="1200">
                          <a:solidFill>
                            <a:schemeClr val="lt1"/>
                          </a:solidFill>
                          <a:latin typeface="Goudy Old Style"/>
                        </a:defRPr>
                      </a:lvl9pPr>
                    </a:lstStyle>
                    <a:p>
                      <a:pPr algn="ctr"/>
                      <a:r>
                        <a:rPr lang="en-US" altLang="zh-CN" baseline="0" smtClean="0">
                          <a:latin typeface="Arial" pitchFamily="34" charset="0"/>
                          <a:ea typeface="黑体" pitchFamily="49" charset="-122"/>
                        </a:rPr>
                        <a:t>NSTE-ACS</a:t>
                      </a:r>
                      <a:endParaRPr lang="zh-CN" altLang="en-US" baseline="0">
                        <a:latin typeface="Arial" pitchFamily="34" charset="0"/>
                        <a:ea typeface="黑体" pitchFamily="49" charset="-122"/>
                      </a:endParaRPr>
                    </a:p>
                  </a:txBody>
                  <a:tcPr anchor="ct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50742F"/>
                    </a:solidFill>
                  </a:tcPr>
                </a:tc>
                <a:tc>
                  <a:txBody>
                    <a:bodyPr vert="horz" wrap="square"/>
                    <a:lstStyle>
                      <a:defPPr>
                        <a:defRPr lang="zh-CN"/>
                      </a:defPPr>
                      <a:lvl1pPr marL="0" algn="l" defTabSz="914400" rtl="0" eaLnBrk="1" latinLnBrk="0" hangingPunct="1">
                        <a:defRPr sz="1800" b="1" kern="1200">
                          <a:solidFill>
                            <a:schemeClr val="lt1"/>
                          </a:solidFill>
                          <a:latin typeface="Goudy Old Style"/>
                        </a:defRPr>
                      </a:lvl1pPr>
                      <a:lvl2pPr marL="457200" algn="l" defTabSz="914400" rtl="0" eaLnBrk="1" latinLnBrk="0" hangingPunct="1">
                        <a:defRPr sz="1800" b="1" kern="1200">
                          <a:solidFill>
                            <a:schemeClr val="lt1"/>
                          </a:solidFill>
                          <a:latin typeface="Goudy Old Style"/>
                        </a:defRPr>
                      </a:lvl2pPr>
                      <a:lvl3pPr marL="914400" algn="l" defTabSz="914400" rtl="0" eaLnBrk="1" latinLnBrk="0" hangingPunct="1">
                        <a:defRPr sz="1800" b="1" kern="1200">
                          <a:solidFill>
                            <a:schemeClr val="lt1"/>
                          </a:solidFill>
                          <a:latin typeface="Goudy Old Style"/>
                        </a:defRPr>
                      </a:lvl3pPr>
                      <a:lvl4pPr marL="1371600" algn="l" defTabSz="914400" rtl="0" eaLnBrk="1" latinLnBrk="0" hangingPunct="1">
                        <a:defRPr sz="1800" b="1" kern="1200">
                          <a:solidFill>
                            <a:schemeClr val="lt1"/>
                          </a:solidFill>
                          <a:latin typeface="Goudy Old Style"/>
                        </a:defRPr>
                      </a:lvl4pPr>
                      <a:lvl5pPr marL="1828800" algn="l" defTabSz="914400" rtl="0" eaLnBrk="1" latinLnBrk="0" hangingPunct="1">
                        <a:defRPr sz="1800" b="1" kern="1200">
                          <a:solidFill>
                            <a:schemeClr val="lt1"/>
                          </a:solidFill>
                          <a:latin typeface="Goudy Old Style"/>
                        </a:defRPr>
                      </a:lvl5pPr>
                      <a:lvl6pPr marL="2286000" algn="l" defTabSz="914400" rtl="0" eaLnBrk="1" latinLnBrk="0" hangingPunct="1">
                        <a:defRPr sz="1800" b="1" kern="1200">
                          <a:solidFill>
                            <a:schemeClr val="lt1"/>
                          </a:solidFill>
                          <a:latin typeface="Goudy Old Style"/>
                        </a:defRPr>
                      </a:lvl6pPr>
                      <a:lvl7pPr marL="2743200" algn="l" defTabSz="914400" rtl="0" eaLnBrk="1" latinLnBrk="0" hangingPunct="1">
                        <a:defRPr sz="1800" b="1" kern="1200">
                          <a:solidFill>
                            <a:schemeClr val="lt1"/>
                          </a:solidFill>
                          <a:latin typeface="Goudy Old Style"/>
                        </a:defRPr>
                      </a:lvl7pPr>
                      <a:lvl8pPr marL="3200400" algn="l" defTabSz="914400" rtl="0" eaLnBrk="1" latinLnBrk="0" hangingPunct="1">
                        <a:defRPr sz="1800" b="1" kern="1200">
                          <a:solidFill>
                            <a:schemeClr val="lt1"/>
                          </a:solidFill>
                          <a:latin typeface="Goudy Old Style"/>
                        </a:defRPr>
                      </a:lvl8pPr>
                      <a:lvl9pPr marL="3657600" algn="l" defTabSz="914400" rtl="0" eaLnBrk="1" latinLnBrk="0" hangingPunct="1">
                        <a:defRPr sz="1800" b="1" kern="1200">
                          <a:solidFill>
                            <a:schemeClr val="lt1"/>
                          </a:solidFill>
                          <a:latin typeface="Goudy Old Style"/>
                        </a:defRPr>
                      </a:lvl9pPr>
                    </a:lstStyle>
                    <a:p>
                      <a:pPr marL="0" marR="0" indent="0" algn="ctr" defTabSz="914400" rtl="0" eaLnBrk="1" fontAlgn="auto" latinLnBrk="0" hangingPunct="1">
                        <a:lnSpc>
                          <a:spcPct val="100000"/>
                        </a:lnSpc>
                        <a:spcBef>
                          <a:spcPct val="0"/>
                        </a:spcBef>
                        <a:spcAft>
                          <a:spcPct val="0"/>
                        </a:spcAft>
                        <a:buClrTx/>
                        <a:buSzTx/>
                        <a:buFontTx/>
                        <a:buNone/>
                        <a:defRPr/>
                      </a:pPr>
                      <a:r>
                        <a:rPr lang="en-US" altLang="zh-CN" baseline="0" smtClean="0">
                          <a:latin typeface="Arial" pitchFamily="34" charset="0"/>
                          <a:ea typeface="黑体" pitchFamily="49" charset="-122"/>
                        </a:rPr>
                        <a:t>STEMI</a:t>
                      </a:r>
                      <a:endParaRPr lang="zh-CN" altLang="en-US" baseline="0" smtClean="0">
                        <a:latin typeface="Arial" pitchFamily="34" charset="0"/>
                        <a:ea typeface="黑体" pitchFamily="49" charset="-122"/>
                      </a:endParaRPr>
                    </a:p>
                  </a:txBody>
                  <a:tcPr anchor="ct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50742F"/>
                    </a:solidFill>
                  </a:tcPr>
                </a:tc>
              </a:tr>
              <a:tr h="432000">
                <a:tc>
                  <a:txBody>
                    <a:bodyPr vert="horz" wrap="square"/>
                    <a:lstStyle>
                      <a:defPPr>
                        <a:defRPr lang="zh-CN"/>
                      </a:defPPr>
                      <a:lvl1pPr marL="0" algn="l" defTabSz="914400" rtl="0" eaLnBrk="1" latinLnBrk="0" hangingPunct="1">
                        <a:defRPr sz="1800" kern="1200">
                          <a:solidFill>
                            <a:schemeClr val="dk1"/>
                          </a:solidFill>
                          <a:latin typeface="Goudy Old Style"/>
                        </a:defRPr>
                      </a:lvl1pPr>
                      <a:lvl2pPr marL="457200" algn="l" defTabSz="914400" rtl="0" eaLnBrk="1" latinLnBrk="0" hangingPunct="1">
                        <a:defRPr sz="1800" kern="1200">
                          <a:solidFill>
                            <a:schemeClr val="dk1"/>
                          </a:solidFill>
                          <a:latin typeface="Goudy Old Style"/>
                        </a:defRPr>
                      </a:lvl2pPr>
                      <a:lvl3pPr marL="914400" algn="l" defTabSz="914400" rtl="0" eaLnBrk="1" latinLnBrk="0" hangingPunct="1">
                        <a:defRPr sz="1800" kern="1200">
                          <a:solidFill>
                            <a:schemeClr val="dk1"/>
                          </a:solidFill>
                          <a:latin typeface="Goudy Old Style"/>
                        </a:defRPr>
                      </a:lvl3pPr>
                      <a:lvl4pPr marL="1371600" algn="l" defTabSz="914400" rtl="0" eaLnBrk="1" latinLnBrk="0" hangingPunct="1">
                        <a:defRPr sz="1800" kern="1200">
                          <a:solidFill>
                            <a:schemeClr val="dk1"/>
                          </a:solidFill>
                          <a:latin typeface="Goudy Old Style"/>
                        </a:defRPr>
                      </a:lvl4pPr>
                      <a:lvl5pPr marL="1828800" algn="l" defTabSz="914400" rtl="0" eaLnBrk="1" latinLnBrk="0" hangingPunct="1">
                        <a:defRPr sz="1800" kern="1200">
                          <a:solidFill>
                            <a:schemeClr val="dk1"/>
                          </a:solidFill>
                          <a:latin typeface="Goudy Old Style"/>
                        </a:defRPr>
                      </a:lvl5pPr>
                      <a:lvl6pPr marL="2286000" algn="l" defTabSz="914400" rtl="0" eaLnBrk="1" latinLnBrk="0" hangingPunct="1">
                        <a:defRPr sz="1800" kern="1200">
                          <a:solidFill>
                            <a:schemeClr val="dk1"/>
                          </a:solidFill>
                          <a:latin typeface="Goudy Old Style"/>
                        </a:defRPr>
                      </a:lvl6pPr>
                      <a:lvl7pPr marL="2743200" algn="l" defTabSz="914400" rtl="0" eaLnBrk="1" latinLnBrk="0" hangingPunct="1">
                        <a:defRPr sz="1800" kern="1200">
                          <a:solidFill>
                            <a:schemeClr val="dk1"/>
                          </a:solidFill>
                          <a:latin typeface="Goudy Old Style"/>
                        </a:defRPr>
                      </a:lvl7pPr>
                      <a:lvl8pPr marL="3200400" algn="l" defTabSz="914400" rtl="0" eaLnBrk="1" latinLnBrk="0" hangingPunct="1">
                        <a:defRPr sz="1800" kern="1200">
                          <a:solidFill>
                            <a:schemeClr val="dk1"/>
                          </a:solidFill>
                          <a:latin typeface="Goudy Old Style"/>
                        </a:defRPr>
                      </a:lvl8pPr>
                      <a:lvl9pPr marL="3657600" algn="l" defTabSz="914400" rtl="0" eaLnBrk="1" latinLnBrk="0" hangingPunct="1">
                        <a:defRPr sz="1800" kern="1200">
                          <a:solidFill>
                            <a:schemeClr val="dk1"/>
                          </a:solidFill>
                          <a:latin typeface="Goudy Old Style"/>
                        </a:defRPr>
                      </a:lvl9pPr>
                    </a:lstStyle>
                    <a:p>
                      <a:r>
                        <a:rPr lang="en-US" altLang="zh-CN" sz="1600" baseline="0" smtClean="0">
                          <a:solidFill>
                            <a:schemeClr val="tx2"/>
                          </a:solidFill>
                          <a:latin typeface="Arial" pitchFamily="34" charset="0"/>
                          <a:ea typeface="黑体" pitchFamily="49" charset="-122"/>
                        </a:rPr>
                        <a:t>2012 </a:t>
                      </a:r>
                      <a:r>
                        <a:rPr lang="zh-CN" altLang="en-US" sz="1600" baseline="0" smtClean="0">
                          <a:solidFill>
                            <a:schemeClr val="tx2"/>
                          </a:solidFill>
                          <a:latin typeface="Arial" pitchFamily="34" charset="0"/>
                          <a:ea typeface="黑体" pitchFamily="49" charset="-122"/>
                        </a:rPr>
                        <a:t>中国</a:t>
                      </a:r>
                      <a:r>
                        <a:rPr lang="en-US" altLang="zh-CN" sz="1600" baseline="0" smtClean="0">
                          <a:solidFill>
                            <a:schemeClr val="tx2"/>
                          </a:solidFill>
                          <a:latin typeface="Arial" pitchFamily="34" charset="0"/>
                          <a:ea typeface="黑体" pitchFamily="49" charset="-122"/>
                        </a:rPr>
                        <a:t>PCI</a:t>
                      </a:r>
                      <a:r>
                        <a:rPr lang="zh-CN" altLang="en-US" sz="1600" baseline="0" smtClean="0">
                          <a:solidFill>
                            <a:schemeClr val="tx2"/>
                          </a:solidFill>
                          <a:latin typeface="Arial" pitchFamily="34" charset="0"/>
                          <a:ea typeface="黑体" pitchFamily="49" charset="-122"/>
                        </a:rPr>
                        <a:t>指南</a:t>
                      </a:r>
                      <a:endParaRPr lang="zh-CN" altLang="en-US" sz="1600" baseline="0">
                        <a:solidFill>
                          <a:schemeClr val="tx2"/>
                        </a:solidFill>
                        <a:latin typeface="Arial" pitchFamily="34" charset="0"/>
                        <a:ea typeface="黑体" pitchFamily="49" charset="-122"/>
                      </a:endParaRPr>
                    </a:p>
                  </a:txBody>
                  <a:tcPr anchor="ctr">
                    <a:lnL w="12700" cmpd="sng">
                      <a:solidFill>
                        <a:sysClr val="window" lastClr="FFFFFF"/>
                      </a:solidFill>
                    </a:lnL>
                    <a:lnR w="12700" cap="flat" cmpd="sng" algn="ctr">
                      <a:solidFill>
                        <a:sysClr val="window" lastClr="FFFFFF"/>
                      </a:solidFill>
                      <a:prstDash val="solid"/>
                      <a:round/>
                      <a:headEnd type="none" w="med" len="med"/>
                      <a:tailEnd type="none" w="med" len="med"/>
                    </a:lnR>
                    <a:lnT w="38100" cap="flat" cmpd="sng" algn="ctr">
                      <a:solidFill>
                        <a:sysClr val="window" lastClr="FFFFFF"/>
                      </a:solidFill>
                      <a:prstDash val="solid"/>
                      <a:round/>
                      <a:headEnd type="none" w="med" len="med"/>
                      <a:tailEnd type="none" w="med" len="med"/>
                    </a:lnT>
                    <a:lnB w="12700" cmpd="sng">
                      <a:solidFill>
                        <a:sysClr val="window" lastClr="FFFFFF"/>
                      </a:solidFill>
                    </a:lnB>
                    <a:lnTlToBr w="12700" cmpd="sng">
                      <a:noFill/>
                      <a:prstDash val="solid"/>
                    </a:lnTlToBr>
                    <a:lnBlToTr w="12700" cmpd="sng">
                      <a:noFill/>
                      <a:prstDash val="solid"/>
                    </a:lnBlToTr>
                    <a:solidFill>
                      <a:srgbClr val="50742F">
                        <a:tint val="40000"/>
                      </a:srgbClr>
                    </a:solidFill>
                  </a:tcPr>
                </a:tc>
                <a:tc>
                  <a:txBody>
                    <a:bodyPr vert="horz" wrap="square"/>
                    <a:lstStyle>
                      <a:defPPr>
                        <a:defRPr lang="zh-CN"/>
                      </a:defPPr>
                      <a:lvl1pPr marL="0" algn="l" defTabSz="914400" rtl="0" eaLnBrk="1" latinLnBrk="0" hangingPunct="1">
                        <a:defRPr sz="1800" kern="1200">
                          <a:solidFill>
                            <a:schemeClr val="dk1"/>
                          </a:solidFill>
                          <a:latin typeface="Goudy Old Style"/>
                        </a:defRPr>
                      </a:lvl1pPr>
                      <a:lvl2pPr marL="457200" algn="l" defTabSz="914400" rtl="0" eaLnBrk="1" latinLnBrk="0" hangingPunct="1">
                        <a:defRPr sz="1800" kern="1200">
                          <a:solidFill>
                            <a:schemeClr val="dk1"/>
                          </a:solidFill>
                          <a:latin typeface="Goudy Old Style"/>
                        </a:defRPr>
                      </a:lvl2pPr>
                      <a:lvl3pPr marL="914400" algn="l" defTabSz="914400" rtl="0" eaLnBrk="1" latinLnBrk="0" hangingPunct="1">
                        <a:defRPr sz="1800" kern="1200">
                          <a:solidFill>
                            <a:schemeClr val="dk1"/>
                          </a:solidFill>
                          <a:latin typeface="Goudy Old Style"/>
                        </a:defRPr>
                      </a:lvl3pPr>
                      <a:lvl4pPr marL="1371600" algn="l" defTabSz="914400" rtl="0" eaLnBrk="1" latinLnBrk="0" hangingPunct="1">
                        <a:defRPr sz="1800" kern="1200">
                          <a:solidFill>
                            <a:schemeClr val="dk1"/>
                          </a:solidFill>
                          <a:latin typeface="Goudy Old Style"/>
                        </a:defRPr>
                      </a:lvl4pPr>
                      <a:lvl5pPr marL="1828800" algn="l" defTabSz="914400" rtl="0" eaLnBrk="1" latinLnBrk="0" hangingPunct="1">
                        <a:defRPr sz="1800" kern="1200">
                          <a:solidFill>
                            <a:schemeClr val="dk1"/>
                          </a:solidFill>
                          <a:latin typeface="Goudy Old Style"/>
                        </a:defRPr>
                      </a:lvl5pPr>
                      <a:lvl6pPr marL="2286000" algn="l" defTabSz="914400" rtl="0" eaLnBrk="1" latinLnBrk="0" hangingPunct="1">
                        <a:defRPr sz="1800" kern="1200">
                          <a:solidFill>
                            <a:schemeClr val="dk1"/>
                          </a:solidFill>
                          <a:latin typeface="Goudy Old Style"/>
                        </a:defRPr>
                      </a:lvl6pPr>
                      <a:lvl7pPr marL="2743200" algn="l" defTabSz="914400" rtl="0" eaLnBrk="1" latinLnBrk="0" hangingPunct="1">
                        <a:defRPr sz="1800" kern="1200">
                          <a:solidFill>
                            <a:schemeClr val="dk1"/>
                          </a:solidFill>
                          <a:latin typeface="Goudy Old Style"/>
                        </a:defRPr>
                      </a:lvl7pPr>
                      <a:lvl8pPr marL="3200400" algn="l" defTabSz="914400" rtl="0" eaLnBrk="1" latinLnBrk="0" hangingPunct="1">
                        <a:defRPr sz="1800" kern="1200">
                          <a:solidFill>
                            <a:schemeClr val="dk1"/>
                          </a:solidFill>
                          <a:latin typeface="Goudy Old Style"/>
                        </a:defRPr>
                      </a:lvl8pPr>
                      <a:lvl9pPr marL="3657600" algn="l" defTabSz="914400" rtl="0" eaLnBrk="1" latinLnBrk="0" hangingPunct="1">
                        <a:defRPr sz="1800" kern="1200">
                          <a:solidFill>
                            <a:schemeClr val="dk1"/>
                          </a:solidFill>
                          <a:latin typeface="Goudy Old Style"/>
                        </a:defRPr>
                      </a:lvl9pPr>
                    </a:lstStyle>
                    <a:p>
                      <a:pPr algn="ctr"/>
                      <a:r>
                        <a:rPr lang="en-US" altLang="zh-CN" b="1" baseline="0" smtClean="0">
                          <a:solidFill>
                            <a:schemeClr val="tx2"/>
                          </a:solidFill>
                          <a:latin typeface="Arial" pitchFamily="34" charset="0"/>
                          <a:ea typeface="黑体" pitchFamily="49" charset="-122"/>
                        </a:rPr>
                        <a:t>IA</a:t>
                      </a:r>
                      <a:endParaRPr lang="zh-CN" altLang="en-US" b="1" baseline="0">
                        <a:solidFill>
                          <a:schemeClr val="tx2"/>
                        </a:solidFill>
                        <a:latin typeface="Arial" pitchFamily="34" charset="0"/>
                        <a:ea typeface="黑体" pitchFamily="49" charset="-122"/>
                      </a:endParaRPr>
                    </a:p>
                  </a:txBody>
                  <a:tcPr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38100" cap="flat" cmpd="sng" algn="ctr">
                      <a:solidFill>
                        <a:sysClr val="window" lastClr="FFFFFF"/>
                      </a:solidFill>
                      <a:prstDash val="solid"/>
                      <a:round/>
                      <a:headEnd type="none" w="med" len="med"/>
                      <a:tailEnd type="none" w="med" len="med"/>
                    </a:lnT>
                    <a:lnB w="12700" cmpd="sng">
                      <a:solidFill>
                        <a:sysClr val="window" lastClr="FFFFFF"/>
                      </a:solidFill>
                    </a:lnB>
                    <a:lnTlToBr w="12700" cmpd="sng">
                      <a:noFill/>
                      <a:prstDash val="solid"/>
                    </a:lnTlToBr>
                    <a:lnBlToTr w="12700" cmpd="sng">
                      <a:noFill/>
                      <a:prstDash val="solid"/>
                    </a:lnBlToTr>
                    <a:solidFill>
                      <a:srgbClr val="50742F">
                        <a:tint val="40000"/>
                      </a:srgbClr>
                    </a:solidFill>
                  </a:tcPr>
                </a:tc>
                <a:tc>
                  <a:txBody>
                    <a:bodyPr vert="horz" wrap="square"/>
                    <a:lstStyle>
                      <a:defPPr>
                        <a:defRPr lang="zh-CN"/>
                      </a:defPPr>
                      <a:lvl1pPr marL="0" algn="l" defTabSz="914400" rtl="0" eaLnBrk="1" latinLnBrk="0" hangingPunct="1">
                        <a:defRPr sz="1800" kern="1200">
                          <a:solidFill>
                            <a:schemeClr val="dk1"/>
                          </a:solidFill>
                          <a:latin typeface="Goudy Old Style"/>
                        </a:defRPr>
                      </a:lvl1pPr>
                      <a:lvl2pPr marL="457200" algn="l" defTabSz="914400" rtl="0" eaLnBrk="1" latinLnBrk="0" hangingPunct="1">
                        <a:defRPr sz="1800" kern="1200">
                          <a:solidFill>
                            <a:schemeClr val="dk1"/>
                          </a:solidFill>
                          <a:latin typeface="Goudy Old Style"/>
                        </a:defRPr>
                      </a:lvl2pPr>
                      <a:lvl3pPr marL="914400" algn="l" defTabSz="914400" rtl="0" eaLnBrk="1" latinLnBrk="0" hangingPunct="1">
                        <a:defRPr sz="1800" kern="1200">
                          <a:solidFill>
                            <a:schemeClr val="dk1"/>
                          </a:solidFill>
                          <a:latin typeface="Goudy Old Style"/>
                        </a:defRPr>
                      </a:lvl3pPr>
                      <a:lvl4pPr marL="1371600" algn="l" defTabSz="914400" rtl="0" eaLnBrk="1" latinLnBrk="0" hangingPunct="1">
                        <a:defRPr sz="1800" kern="1200">
                          <a:solidFill>
                            <a:schemeClr val="dk1"/>
                          </a:solidFill>
                          <a:latin typeface="Goudy Old Style"/>
                        </a:defRPr>
                      </a:lvl4pPr>
                      <a:lvl5pPr marL="1828800" algn="l" defTabSz="914400" rtl="0" eaLnBrk="1" latinLnBrk="0" hangingPunct="1">
                        <a:defRPr sz="1800" kern="1200">
                          <a:solidFill>
                            <a:schemeClr val="dk1"/>
                          </a:solidFill>
                          <a:latin typeface="Goudy Old Style"/>
                        </a:defRPr>
                      </a:lvl5pPr>
                      <a:lvl6pPr marL="2286000" algn="l" defTabSz="914400" rtl="0" eaLnBrk="1" latinLnBrk="0" hangingPunct="1">
                        <a:defRPr sz="1800" kern="1200">
                          <a:solidFill>
                            <a:schemeClr val="dk1"/>
                          </a:solidFill>
                          <a:latin typeface="Goudy Old Style"/>
                        </a:defRPr>
                      </a:lvl6pPr>
                      <a:lvl7pPr marL="2743200" algn="l" defTabSz="914400" rtl="0" eaLnBrk="1" latinLnBrk="0" hangingPunct="1">
                        <a:defRPr sz="1800" kern="1200">
                          <a:solidFill>
                            <a:schemeClr val="dk1"/>
                          </a:solidFill>
                          <a:latin typeface="Goudy Old Style"/>
                        </a:defRPr>
                      </a:lvl7pPr>
                      <a:lvl8pPr marL="3200400" algn="l" defTabSz="914400" rtl="0" eaLnBrk="1" latinLnBrk="0" hangingPunct="1">
                        <a:defRPr sz="1800" kern="1200">
                          <a:solidFill>
                            <a:schemeClr val="dk1"/>
                          </a:solidFill>
                          <a:latin typeface="Goudy Old Style"/>
                        </a:defRPr>
                      </a:lvl8pPr>
                      <a:lvl9pPr marL="3657600" algn="l" defTabSz="914400" rtl="0" eaLnBrk="1" latinLnBrk="0" hangingPunct="1">
                        <a:defRPr sz="1800" kern="1200">
                          <a:solidFill>
                            <a:schemeClr val="dk1"/>
                          </a:solidFill>
                          <a:latin typeface="Goudy Old Style"/>
                        </a:defRPr>
                      </a:lvl9pPr>
                    </a:lstStyle>
                    <a:p>
                      <a:pPr algn="ctr"/>
                      <a:r>
                        <a:rPr lang="en-US" altLang="zh-CN" b="1" baseline="0" smtClean="0">
                          <a:solidFill>
                            <a:schemeClr val="tx2"/>
                          </a:solidFill>
                          <a:latin typeface="Arial" pitchFamily="34" charset="0"/>
                          <a:ea typeface="黑体" pitchFamily="49" charset="-122"/>
                        </a:rPr>
                        <a:t>IC</a:t>
                      </a:r>
                      <a:endParaRPr lang="zh-CN" altLang="en-US" b="1" baseline="0">
                        <a:solidFill>
                          <a:schemeClr val="tx2"/>
                        </a:solidFill>
                        <a:latin typeface="Arial" pitchFamily="34" charset="0"/>
                        <a:ea typeface="黑体" pitchFamily="49" charset="-122"/>
                      </a:endParaRPr>
                    </a:p>
                  </a:txBody>
                  <a:tcPr anchor="ctr">
                    <a:lnL w="12700" cap="flat" cmpd="sng" algn="ctr">
                      <a:solidFill>
                        <a:sysClr val="window" lastClr="FFFFFF"/>
                      </a:solidFill>
                      <a:prstDash val="solid"/>
                      <a:round/>
                      <a:headEnd type="none" w="med" len="med"/>
                      <a:tailEnd type="none" w="med" len="med"/>
                    </a:lnL>
                    <a:lnR w="12700" cap="flat" cmpd="sng" algn="ctr">
                      <a:solidFill>
                        <a:sysClr val="window" lastClr="FFFFFF"/>
                      </a:solidFill>
                      <a:prstDash val="solid"/>
                      <a:round/>
                      <a:headEnd type="none" w="med" len="med"/>
                      <a:tailEnd type="none" w="med" len="med"/>
                    </a:lnR>
                    <a:lnT w="38100" cap="flat" cmpd="sng" algn="ctr">
                      <a:solidFill>
                        <a:sysClr val="window" lastClr="FFFFFF"/>
                      </a:solidFill>
                      <a:prstDash val="solid"/>
                      <a:round/>
                      <a:headEnd type="none" w="med" len="med"/>
                      <a:tailEnd type="none" w="med" len="med"/>
                    </a:lnT>
                    <a:lnB w="12700" cmpd="sng">
                      <a:solidFill>
                        <a:sysClr val="window" lastClr="FFFFFF"/>
                      </a:solidFill>
                    </a:lnB>
                    <a:lnTlToBr w="12700" cmpd="sng">
                      <a:noFill/>
                      <a:prstDash val="solid"/>
                    </a:lnTlToBr>
                    <a:lnBlToTr w="12700" cmpd="sng">
                      <a:noFill/>
                      <a:prstDash val="solid"/>
                    </a:lnBlToTr>
                    <a:solidFill>
                      <a:srgbClr val="50742F">
                        <a:tint val="40000"/>
                      </a:srgbClr>
                    </a:solidFill>
                  </a:tcPr>
                </a:tc>
                <a:tc>
                  <a:txBody>
                    <a:bodyPr vert="horz" wrap="square"/>
                    <a:lstStyle>
                      <a:defPPr>
                        <a:defRPr lang="zh-CN"/>
                      </a:defPPr>
                      <a:lvl1pPr marL="0" algn="l" defTabSz="914400" rtl="0" eaLnBrk="1" latinLnBrk="0" hangingPunct="1">
                        <a:defRPr sz="1800" kern="1200">
                          <a:solidFill>
                            <a:schemeClr val="dk1"/>
                          </a:solidFill>
                          <a:latin typeface="Goudy Old Style"/>
                        </a:defRPr>
                      </a:lvl1pPr>
                      <a:lvl2pPr marL="457200" algn="l" defTabSz="914400" rtl="0" eaLnBrk="1" latinLnBrk="0" hangingPunct="1">
                        <a:defRPr sz="1800" kern="1200">
                          <a:solidFill>
                            <a:schemeClr val="dk1"/>
                          </a:solidFill>
                          <a:latin typeface="Goudy Old Style"/>
                        </a:defRPr>
                      </a:lvl2pPr>
                      <a:lvl3pPr marL="914400" algn="l" defTabSz="914400" rtl="0" eaLnBrk="1" latinLnBrk="0" hangingPunct="1">
                        <a:defRPr sz="1800" kern="1200">
                          <a:solidFill>
                            <a:schemeClr val="dk1"/>
                          </a:solidFill>
                          <a:latin typeface="Goudy Old Style"/>
                        </a:defRPr>
                      </a:lvl3pPr>
                      <a:lvl4pPr marL="1371600" algn="l" defTabSz="914400" rtl="0" eaLnBrk="1" latinLnBrk="0" hangingPunct="1">
                        <a:defRPr sz="1800" kern="1200">
                          <a:solidFill>
                            <a:schemeClr val="dk1"/>
                          </a:solidFill>
                          <a:latin typeface="Goudy Old Style"/>
                        </a:defRPr>
                      </a:lvl4pPr>
                      <a:lvl5pPr marL="1828800" algn="l" defTabSz="914400" rtl="0" eaLnBrk="1" latinLnBrk="0" hangingPunct="1">
                        <a:defRPr sz="1800" kern="1200">
                          <a:solidFill>
                            <a:schemeClr val="dk1"/>
                          </a:solidFill>
                          <a:latin typeface="Goudy Old Style"/>
                        </a:defRPr>
                      </a:lvl5pPr>
                      <a:lvl6pPr marL="2286000" algn="l" defTabSz="914400" rtl="0" eaLnBrk="1" latinLnBrk="0" hangingPunct="1">
                        <a:defRPr sz="1800" kern="1200">
                          <a:solidFill>
                            <a:schemeClr val="dk1"/>
                          </a:solidFill>
                          <a:latin typeface="Goudy Old Style"/>
                        </a:defRPr>
                      </a:lvl6pPr>
                      <a:lvl7pPr marL="2743200" algn="l" defTabSz="914400" rtl="0" eaLnBrk="1" latinLnBrk="0" hangingPunct="1">
                        <a:defRPr sz="1800" kern="1200">
                          <a:solidFill>
                            <a:schemeClr val="dk1"/>
                          </a:solidFill>
                          <a:latin typeface="Goudy Old Style"/>
                        </a:defRPr>
                      </a:lvl7pPr>
                      <a:lvl8pPr marL="3200400" algn="l" defTabSz="914400" rtl="0" eaLnBrk="1" latinLnBrk="0" hangingPunct="1">
                        <a:defRPr sz="1800" kern="1200">
                          <a:solidFill>
                            <a:schemeClr val="dk1"/>
                          </a:solidFill>
                          <a:latin typeface="Goudy Old Style"/>
                        </a:defRPr>
                      </a:lvl8pPr>
                      <a:lvl9pPr marL="3657600" algn="l" defTabSz="914400" rtl="0" eaLnBrk="1" latinLnBrk="0" hangingPunct="1">
                        <a:defRPr sz="1800" kern="1200">
                          <a:solidFill>
                            <a:schemeClr val="dk1"/>
                          </a:solidFill>
                          <a:latin typeface="Goudy Old Style"/>
                        </a:defRPr>
                      </a:lvl9pPr>
                    </a:lstStyle>
                    <a:p>
                      <a:pPr algn="ctr"/>
                      <a:r>
                        <a:rPr lang="en-US" altLang="zh-CN" b="1" baseline="0" smtClean="0">
                          <a:solidFill>
                            <a:schemeClr val="tx2"/>
                          </a:solidFill>
                          <a:latin typeface="Arial" pitchFamily="34" charset="0"/>
                          <a:ea typeface="黑体" pitchFamily="49" charset="-122"/>
                        </a:rPr>
                        <a:t>IC</a:t>
                      </a:r>
                      <a:endParaRPr lang="zh-CN" altLang="en-US" b="1" baseline="0">
                        <a:solidFill>
                          <a:schemeClr val="tx2"/>
                        </a:solidFill>
                        <a:latin typeface="Arial" pitchFamily="34" charset="0"/>
                        <a:ea typeface="黑体" pitchFamily="49" charset="-122"/>
                      </a:endParaRPr>
                    </a:p>
                  </a:txBody>
                  <a:tcPr anchor="ctr">
                    <a:lnL w="12700" cap="flat" cmpd="sng" algn="ctr">
                      <a:solidFill>
                        <a:sysClr val="window" lastClr="FFFFFF"/>
                      </a:solidFill>
                      <a:prstDash val="solid"/>
                      <a:round/>
                      <a:headEnd type="none" w="med" len="med"/>
                      <a:tailEnd type="none" w="med" len="med"/>
                    </a:lnL>
                    <a:lnR w="12700" cmpd="sng">
                      <a:solidFill>
                        <a:sysClr val="window" lastClr="FFFFFF"/>
                      </a:solidFill>
                    </a:lnR>
                    <a:lnT w="38100" cap="flat" cmpd="sng" algn="ctr">
                      <a:solidFill>
                        <a:sysClr val="window" lastClr="FFFFFF"/>
                      </a:solidFill>
                      <a:prstDash val="solid"/>
                      <a:round/>
                      <a:headEnd type="none" w="med" len="med"/>
                      <a:tailEnd type="none" w="med" len="med"/>
                    </a:lnT>
                    <a:lnB w="12700" cmpd="sng">
                      <a:solidFill>
                        <a:sysClr val="window" lastClr="FFFFFF"/>
                      </a:solidFill>
                    </a:lnB>
                    <a:lnTlToBr w="12700" cmpd="sng">
                      <a:noFill/>
                      <a:prstDash val="solid"/>
                    </a:lnTlToBr>
                    <a:lnBlToTr w="12700" cmpd="sng">
                      <a:noFill/>
                      <a:prstDash val="solid"/>
                    </a:lnBlToTr>
                    <a:solidFill>
                      <a:srgbClr val="50742F">
                        <a:tint val="40000"/>
                      </a:srgbClr>
                    </a:solidFill>
                  </a:tcPr>
                </a:tc>
              </a:tr>
              <a:tr h="432000">
                <a:tc>
                  <a:txBody>
                    <a:bodyPr vert="horz" wrap="square"/>
                    <a:lstStyle>
                      <a:defPPr>
                        <a:defRPr lang="zh-CN"/>
                      </a:defPPr>
                      <a:lvl1pPr marL="0" algn="l" defTabSz="914400" rtl="0" eaLnBrk="1" latinLnBrk="0" hangingPunct="1">
                        <a:defRPr sz="1800" kern="1200">
                          <a:solidFill>
                            <a:schemeClr val="dk1"/>
                          </a:solidFill>
                          <a:latin typeface="Goudy Old Style"/>
                        </a:defRPr>
                      </a:lvl1pPr>
                      <a:lvl2pPr marL="457200" algn="l" defTabSz="914400" rtl="0" eaLnBrk="1" latinLnBrk="0" hangingPunct="1">
                        <a:defRPr sz="1800" kern="1200">
                          <a:solidFill>
                            <a:schemeClr val="dk1"/>
                          </a:solidFill>
                          <a:latin typeface="Goudy Old Style"/>
                        </a:defRPr>
                      </a:lvl2pPr>
                      <a:lvl3pPr marL="914400" algn="l" defTabSz="914400" rtl="0" eaLnBrk="1" latinLnBrk="0" hangingPunct="1">
                        <a:defRPr sz="1800" kern="1200">
                          <a:solidFill>
                            <a:schemeClr val="dk1"/>
                          </a:solidFill>
                          <a:latin typeface="Goudy Old Style"/>
                        </a:defRPr>
                      </a:lvl3pPr>
                      <a:lvl4pPr marL="1371600" algn="l" defTabSz="914400" rtl="0" eaLnBrk="1" latinLnBrk="0" hangingPunct="1">
                        <a:defRPr sz="1800" kern="1200">
                          <a:solidFill>
                            <a:schemeClr val="dk1"/>
                          </a:solidFill>
                          <a:latin typeface="Goudy Old Style"/>
                        </a:defRPr>
                      </a:lvl4pPr>
                      <a:lvl5pPr marL="1828800" algn="l" defTabSz="914400" rtl="0" eaLnBrk="1" latinLnBrk="0" hangingPunct="1">
                        <a:defRPr sz="1800" kern="1200">
                          <a:solidFill>
                            <a:schemeClr val="dk1"/>
                          </a:solidFill>
                          <a:latin typeface="Goudy Old Style"/>
                        </a:defRPr>
                      </a:lvl5pPr>
                      <a:lvl6pPr marL="2286000" algn="l" defTabSz="914400" rtl="0" eaLnBrk="1" latinLnBrk="0" hangingPunct="1">
                        <a:defRPr sz="1800" kern="1200">
                          <a:solidFill>
                            <a:schemeClr val="dk1"/>
                          </a:solidFill>
                          <a:latin typeface="Goudy Old Style"/>
                        </a:defRPr>
                      </a:lvl6pPr>
                      <a:lvl7pPr marL="2743200" algn="l" defTabSz="914400" rtl="0" eaLnBrk="1" latinLnBrk="0" hangingPunct="1">
                        <a:defRPr sz="1800" kern="1200">
                          <a:solidFill>
                            <a:schemeClr val="dk1"/>
                          </a:solidFill>
                          <a:latin typeface="Goudy Old Style"/>
                        </a:defRPr>
                      </a:lvl7pPr>
                      <a:lvl8pPr marL="3200400" algn="l" defTabSz="914400" rtl="0" eaLnBrk="1" latinLnBrk="0" hangingPunct="1">
                        <a:defRPr sz="1800" kern="1200">
                          <a:solidFill>
                            <a:schemeClr val="dk1"/>
                          </a:solidFill>
                          <a:latin typeface="Goudy Old Style"/>
                        </a:defRPr>
                      </a:lvl8pPr>
                      <a:lvl9pPr marL="3657600" algn="l" defTabSz="914400" rtl="0" eaLnBrk="1" latinLnBrk="0" hangingPunct="1">
                        <a:defRPr sz="1800" kern="1200">
                          <a:solidFill>
                            <a:schemeClr val="dk1"/>
                          </a:solidFill>
                          <a:latin typeface="Goudy Old Style"/>
                        </a:defRPr>
                      </a:lvl9pPr>
                    </a:lstStyle>
                    <a:p>
                      <a:r>
                        <a:rPr lang="en-US" altLang="zh-CN" sz="1600" baseline="0" smtClean="0">
                          <a:solidFill>
                            <a:schemeClr val="tx2"/>
                          </a:solidFill>
                          <a:latin typeface="Arial" pitchFamily="34" charset="0"/>
                          <a:ea typeface="黑体" pitchFamily="49" charset="-122"/>
                        </a:rPr>
                        <a:t>2012 </a:t>
                      </a:r>
                      <a:r>
                        <a:rPr lang="zh-CN" altLang="en-US" sz="1600" baseline="0" smtClean="0">
                          <a:solidFill>
                            <a:schemeClr val="tx2"/>
                          </a:solidFill>
                          <a:latin typeface="Arial" pitchFamily="34" charset="0"/>
                          <a:ea typeface="黑体" pitchFamily="49" charset="-122"/>
                        </a:rPr>
                        <a:t>中国</a:t>
                      </a:r>
                      <a:r>
                        <a:rPr lang="en-US" altLang="zh-CN" sz="1600" baseline="0" smtClean="0">
                          <a:solidFill>
                            <a:schemeClr val="tx2"/>
                          </a:solidFill>
                          <a:latin typeface="Arial" pitchFamily="34" charset="0"/>
                          <a:ea typeface="黑体" pitchFamily="49" charset="-122"/>
                        </a:rPr>
                        <a:t>NSTE-ACS</a:t>
                      </a:r>
                      <a:r>
                        <a:rPr lang="zh-CN" altLang="en-US" sz="1600" baseline="0" smtClean="0">
                          <a:solidFill>
                            <a:schemeClr val="tx2"/>
                          </a:solidFill>
                          <a:latin typeface="Arial" pitchFamily="34" charset="0"/>
                          <a:ea typeface="黑体" pitchFamily="49" charset="-122"/>
                        </a:rPr>
                        <a:t>诊断和治疗指南</a:t>
                      </a:r>
                      <a:endParaRPr lang="zh-CN" altLang="en-US" sz="1600" baseline="0">
                        <a:solidFill>
                          <a:schemeClr val="tx2"/>
                        </a:solidFill>
                        <a:latin typeface="Arial" pitchFamily="34" charset="0"/>
                        <a:ea typeface="黑体" pitchFamily="49" charset="-122"/>
                      </a:endParaRPr>
                    </a:p>
                  </a:txBody>
                  <a:tcPr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0742F">
                        <a:tint val="20000"/>
                      </a:srgbClr>
                    </a:solidFill>
                  </a:tcPr>
                </a:tc>
                <a:tc>
                  <a:txBody>
                    <a:bodyPr vert="horz" wrap="square"/>
                    <a:lstStyle>
                      <a:defPPr>
                        <a:defRPr lang="zh-CN"/>
                      </a:defPPr>
                      <a:lvl1pPr marL="0" algn="l" defTabSz="914400" rtl="0" eaLnBrk="1" latinLnBrk="0" hangingPunct="1">
                        <a:defRPr sz="1800" kern="1200">
                          <a:solidFill>
                            <a:schemeClr val="dk1"/>
                          </a:solidFill>
                          <a:latin typeface="Goudy Old Style"/>
                        </a:defRPr>
                      </a:lvl1pPr>
                      <a:lvl2pPr marL="457200" algn="l" defTabSz="914400" rtl="0" eaLnBrk="1" latinLnBrk="0" hangingPunct="1">
                        <a:defRPr sz="1800" kern="1200">
                          <a:solidFill>
                            <a:schemeClr val="dk1"/>
                          </a:solidFill>
                          <a:latin typeface="Goudy Old Style"/>
                        </a:defRPr>
                      </a:lvl2pPr>
                      <a:lvl3pPr marL="914400" algn="l" defTabSz="914400" rtl="0" eaLnBrk="1" latinLnBrk="0" hangingPunct="1">
                        <a:defRPr sz="1800" kern="1200">
                          <a:solidFill>
                            <a:schemeClr val="dk1"/>
                          </a:solidFill>
                          <a:latin typeface="Goudy Old Style"/>
                        </a:defRPr>
                      </a:lvl3pPr>
                      <a:lvl4pPr marL="1371600" algn="l" defTabSz="914400" rtl="0" eaLnBrk="1" latinLnBrk="0" hangingPunct="1">
                        <a:defRPr sz="1800" kern="1200">
                          <a:solidFill>
                            <a:schemeClr val="dk1"/>
                          </a:solidFill>
                          <a:latin typeface="Goudy Old Style"/>
                        </a:defRPr>
                      </a:lvl4pPr>
                      <a:lvl5pPr marL="1828800" algn="l" defTabSz="914400" rtl="0" eaLnBrk="1" latinLnBrk="0" hangingPunct="1">
                        <a:defRPr sz="1800" kern="1200">
                          <a:solidFill>
                            <a:schemeClr val="dk1"/>
                          </a:solidFill>
                          <a:latin typeface="Goudy Old Style"/>
                        </a:defRPr>
                      </a:lvl5pPr>
                      <a:lvl6pPr marL="2286000" algn="l" defTabSz="914400" rtl="0" eaLnBrk="1" latinLnBrk="0" hangingPunct="1">
                        <a:defRPr sz="1800" kern="1200">
                          <a:solidFill>
                            <a:schemeClr val="dk1"/>
                          </a:solidFill>
                          <a:latin typeface="Goudy Old Style"/>
                        </a:defRPr>
                      </a:lvl6pPr>
                      <a:lvl7pPr marL="2743200" algn="l" defTabSz="914400" rtl="0" eaLnBrk="1" latinLnBrk="0" hangingPunct="1">
                        <a:defRPr sz="1800" kern="1200">
                          <a:solidFill>
                            <a:schemeClr val="dk1"/>
                          </a:solidFill>
                          <a:latin typeface="Goudy Old Style"/>
                        </a:defRPr>
                      </a:lvl7pPr>
                      <a:lvl8pPr marL="3200400" algn="l" defTabSz="914400" rtl="0" eaLnBrk="1" latinLnBrk="0" hangingPunct="1">
                        <a:defRPr sz="1800" kern="1200">
                          <a:solidFill>
                            <a:schemeClr val="dk1"/>
                          </a:solidFill>
                          <a:latin typeface="Goudy Old Style"/>
                        </a:defRPr>
                      </a:lvl8pPr>
                      <a:lvl9pPr marL="3657600" algn="l" defTabSz="914400" rtl="0" eaLnBrk="1" latinLnBrk="0" hangingPunct="1">
                        <a:defRPr sz="1800" kern="1200">
                          <a:solidFill>
                            <a:schemeClr val="dk1"/>
                          </a:solidFill>
                          <a:latin typeface="Goudy Old Style"/>
                        </a:defRPr>
                      </a:lvl9pPr>
                    </a:lstStyle>
                    <a:p>
                      <a:pPr algn="ctr"/>
                      <a:r>
                        <a:rPr lang="en-US" altLang="zh-CN" b="1" baseline="0" smtClean="0">
                          <a:solidFill>
                            <a:schemeClr val="tx2"/>
                          </a:solidFill>
                          <a:latin typeface="Arial" pitchFamily="34" charset="0"/>
                          <a:ea typeface="黑体" pitchFamily="49" charset="-122"/>
                        </a:rPr>
                        <a:t>IA</a:t>
                      </a:r>
                      <a:endParaRPr lang="zh-CN" altLang="en-US" b="1" baseline="0">
                        <a:solidFill>
                          <a:schemeClr val="tx2"/>
                        </a:solidFill>
                        <a:latin typeface="Arial" pitchFamily="34" charset="0"/>
                        <a:ea typeface="黑体" pitchFamily="49" charset="-122"/>
                      </a:endParaRPr>
                    </a:p>
                  </a:txBody>
                  <a:tcPr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0742F">
                        <a:tint val="20000"/>
                      </a:srgbClr>
                    </a:solidFill>
                  </a:tcPr>
                </a:tc>
                <a:tc>
                  <a:txBody>
                    <a:bodyPr vert="horz" wrap="square"/>
                    <a:lstStyle>
                      <a:defPPr>
                        <a:defRPr lang="zh-CN"/>
                      </a:defPPr>
                      <a:lvl1pPr marL="0" algn="l" defTabSz="914400" rtl="0" eaLnBrk="1" latinLnBrk="0" hangingPunct="1">
                        <a:defRPr sz="1800" kern="1200">
                          <a:solidFill>
                            <a:schemeClr val="dk1"/>
                          </a:solidFill>
                          <a:latin typeface="Goudy Old Style"/>
                        </a:defRPr>
                      </a:lvl1pPr>
                      <a:lvl2pPr marL="457200" algn="l" defTabSz="914400" rtl="0" eaLnBrk="1" latinLnBrk="0" hangingPunct="1">
                        <a:defRPr sz="1800" kern="1200">
                          <a:solidFill>
                            <a:schemeClr val="dk1"/>
                          </a:solidFill>
                          <a:latin typeface="Goudy Old Style"/>
                        </a:defRPr>
                      </a:lvl2pPr>
                      <a:lvl3pPr marL="914400" algn="l" defTabSz="914400" rtl="0" eaLnBrk="1" latinLnBrk="0" hangingPunct="1">
                        <a:defRPr sz="1800" kern="1200">
                          <a:solidFill>
                            <a:schemeClr val="dk1"/>
                          </a:solidFill>
                          <a:latin typeface="Goudy Old Style"/>
                        </a:defRPr>
                      </a:lvl3pPr>
                      <a:lvl4pPr marL="1371600" algn="l" defTabSz="914400" rtl="0" eaLnBrk="1" latinLnBrk="0" hangingPunct="1">
                        <a:defRPr sz="1800" kern="1200">
                          <a:solidFill>
                            <a:schemeClr val="dk1"/>
                          </a:solidFill>
                          <a:latin typeface="Goudy Old Style"/>
                        </a:defRPr>
                      </a:lvl4pPr>
                      <a:lvl5pPr marL="1828800" algn="l" defTabSz="914400" rtl="0" eaLnBrk="1" latinLnBrk="0" hangingPunct="1">
                        <a:defRPr sz="1800" kern="1200">
                          <a:solidFill>
                            <a:schemeClr val="dk1"/>
                          </a:solidFill>
                          <a:latin typeface="Goudy Old Style"/>
                        </a:defRPr>
                      </a:lvl5pPr>
                      <a:lvl6pPr marL="2286000" algn="l" defTabSz="914400" rtl="0" eaLnBrk="1" latinLnBrk="0" hangingPunct="1">
                        <a:defRPr sz="1800" kern="1200">
                          <a:solidFill>
                            <a:schemeClr val="dk1"/>
                          </a:solidFill>
                          <a:latin typeface="Goudy Old Style"/>
                        </a:defRPr>
                      </a:lvl6pPr>
                      <a:lvl7pPr marL="2743200" algn="l" defTabSz="914400" rtl="0" eaLnBrk="1" latinLnBrk="0" hangingPunct="1">
                        <a:defRPr sz="1800" kern="1200">
                          <a:solidFill>
                            <a:schemeClr val="dk1"/>
                          </a:solidFill>
                          <a:latin typeface="Goudy Old Style"/>
                        </a:defRPr>
                      </a:lvl7pPr>
                      <a:lvl8pPr marL="3200400" algn="l" defTabSz="914400" rtl="0" eaLnBrk="1" latinLnBrk="0" hangingPunct="1">
                        <a:defRPr sz="1800" kern="1200">
                          <a:solidFill>
                            <a:schemeClr val="dk1"/>
                          </a:solidFill>
                          <a:latin typeface="Goudy Old Style"/>
                        </a:defRPr>
                      </a:lvl8pPr>
                      <a:lvl9pPr marL="3657600" algn="l" defTabSz="914400" rtl="0" eaLnBrk="1" latinLnBrk="0" hangingPunct="1">
                        <a:defRPr sz="1800" kern="1200">
                          <a:solidFill>
                            <a:schemeClr val="dk1"/>
                          </a:solidFill>
                          <a:latin typeface="Goudy Old Style"/>
                        </a:defRPr>
                      </a:lvl9pPr>
                    </a:lstStyle>
                    <a:p>
                      <a:pPr algn="ctr"/>
                      <a:r>
                        <a:rPr lang="en-US" altLang="zh-CN" b="1" baseline="0" smtClean="0">
                          <a:solidFill>
                            <a:schemeClr val="tx2"/>
                          </a:solidFill>
                          <a:latin typeface="Arial" pitchFamily="34" charset="0"/>
                          <a:ea typeface="黑体" pitchFamily="49" charset="-122"/>
                        </a:rPr>
                        <a:t>IA</a:t>
                      </a:r>
                      <a:endParaRPr lang="zh-CN" altLang="en-US" b="1" baseline="0">
                        <a:solidFill>
                          <a:schemeClr val="tx2"/>
                        </a:solidFill>
                        <a:latin typeface="Arial" pitchFamily="34" charset="0"/>
                        <a:ea typeface="黑体" pitchFamily="49" charset="-122"/>
                      </a:endParaRPr>
                    </a:p>
                  </a:txBody>
                  <a:tcPr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0742F">
                        <a:tint val="20000"/>
                      </a:srgbClr>
                    </a:solidFill>
                  </a:tcPr>
                </a:tc>
                <a:tc>
                  <a:txBody>
                    <a:bodyPr vert="horz" wrap="square"/>
                    <a:lstStyle>
                      <a:defPPr>
                        <a:defRPr lang="zh-CN"/>
                      </a:defPPr>
                      <a:lvl1pPr marL="0" algn="l" defTabSz="914400" rtl="0" eaLnBrk="1" latinLnBrk="0" hangingPunct="1">
                        <a:defRPr sz="1800" kern="1200">
                          <a:solidFill>
                            <a:schemeClr val="dk1"/>
                          </a:solidFill>
                          <a:latin typeface="Goudy Old Style"/>
                        </a:defRPr>
                      </a:lvl1pPr>
                      <a:lvl2pPr marL="457200" algn="l" defTabSz="914400" rtl="0" eaLnBrk="1" latinLnBrk="0" hangingPunct="1">
                        <a:defRPr sz="1800" kern="1200">
                          <a:solidFill>
                            <a:schemeClr val="dk1"/>
                          </a:solidFill>
                          <a:latin typeface="Goudy Old Style"/>
                        </a:defRPr>
                      </a:lvl2pPr>
                      <a:lvl3pPr marL="914400" algn="l" defTabSz="914400" rtl="0" eaLnBrk="1" latinLnBrk="0" hangingPunct="1">
                        <a:defRPr sz="1800" kern="1200">
                          <a:solidFill>
                            <a:schemeClr val="dk1"/>
                          </a:solidFill>
                          <a:latin typeface="Goudy Old Style"/>
                        </a:defRPr>
                      </a:lvl3pPr>
                      <a:lvl4pPr marL="1371600" algn="l" defTabSz="914400" rtl="0" eaLnBrk="1" latinLnBrk="0" hangingPunct="1">
                        <a:defRPr sz="1800" kern="1200">
                          <a:solidFill>
                            <a:schemeClr val="dk1"/>
                          </a:solidFill>
                          <a:latin typeface="Goudy Old Style"/>
                        </a:defRPr>
                      </a:lvl4pPr>
                      <a:lvl5pPr marL="1828800" algn="l" defTabSz="914400" rtl="0" eaLnBrk="1" latinLnBrk="0" hangingPunct="1">
                        <a:defRPr sz="1800" kern="1200">
                          <a:solidFill>
                            <a:schemeClr val="dk1"/>
                          </a:solidFill>
                          <a:latin typeface="Goudy Old Style"/>
                        </a:defRPr>
                      </a:lvl5pPr>
                      <a:lvl6pPr marL="2286000" algn="l" defTabSz="914400" rtl="0" eaLnBrk="1" latinLnBrk="0" hangingPunct="1">
                        <a:defRPr sz="1800" kern="1200">
                          <a:solidFill>
                            <a:schemeClr val="dk1"/>
                          </a:solidFill>
                          <a:latin typeface="Goudy Old Style"/>
                        </a:defRPr>
                      </a:lvl6pPr>
                      <a:lvl7pPr marL="2743200" algn="l" defTabSz="914400" rtl="0" eaLnBrk="1" latinLnBrk="0" hangingPunct="1">
                        <a:defRPr sz="1800" kern="1200">
                          <a:solidFill>
                            <a:schemeClr val="dk1"/>
                          </a:solidFill>
                          <a:latin typeface="Goudy Old Style"/>
                        </a:defRPr>
                      </a:lvl7pPr>
                      <a:lvl8pPr marL="3200400" algn="l" defTabSz="914400" rtl="0" eaLnBrk="1" latinLnBrk="0" hangingPunct="1">
                        <a:defRPr sz="1800" kern="1200">
                          <a:solidFill>
                            <a:schemeClr val="dk1"/>
                          </a:solidFill>
                          <a:latin typeface="Goudy Old Style"/>
                        </a:defRPr>
                      </a:lvl8pPr>
                      <a:lvl9pPr marL="3657600" algn="l" defTabSz="914400" rtl="0" eaLnBrk="1" latinLnBrk="0" hangingPunct="1">
                        <a:defRPr sz="1800" kern="1200">
                          <a:solidFill>
                            <a:schemeClr val="dk1"/>
                          </a:solidFill>
                          <a:latin typeface="Goudy Old Style"/>
                        </a:defRPr>
                      </a:lvl9pPr>
                    </a:lstStyle>
                    <a:p>
                      <a:pPr algn="ctr"/>
                      <a:endParaRPr lang="zh-CN" altLang="en-US" b="1" baseline="0">
                        <a:solidFill>
                          <a:schemeClr val="tx2"/>
                        </a:solidFill>
                        <a:latin typeface="Arial" pitchFamily="34" charset="0"/>
                        <a:ea typeface="黑体" pitchFamily="49" charset="-122"/>
                      </a:endParaRPr>
                    </a:p>
                  </a:txBody>
                  <a:tcPr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0742F">
                        <a:tint val="20000"/>
                      </a:srgbClr>
                    </a:solidFill>
                  </a:tcPr>
                </a:tc>
              </a:tr>
              <a:tr h="432000">
                <a:tc>
                  <a:txBody>
                    <a:bodyPr vert="horz" wrap="square"/>
                    <a:lstStyle>
                      <a:defPPr>
                        <a:defRPr lang="zh-CN"/>
                      </a:defPPr>
                      <a:lvl1pPr marL="0" algn="l" defTabSz="914400" rtl="0" eaLnBrk="1" latinLnBrk="0" hangingPunct="1">
                        <a:defRPr sz="1800" kern="1200">
                          <a:solidFill>
                            <a:schemeClr val="dk1"/>
                          </a:solidFill>
                          <a:latin typeface="Goudy Old Style"/>
                        </a:defRPr>
                      </a:lvl1pPr>
                      <a:lvl2pPr marL="457200" algn="l" defTabSz="914400" rtl="0" eaLnBrk="1" latinLnBrk="0" hangingPunct="1">
                        <a:defRPr sz="1800" kern="1200">
                          <a:solidFill>
                            <a:schemeClr val="dk1"/>
                          </a:solidFill>
                          <a:latin typeface="Goudy Old Style"/>
                        </a:defRPr>
                      </a:lvl2pPr>
                      <a:lvl3pPr marL="914400" algn="l" defTabSz="914400" rtl="0" eaLnBrk="1" latinLnBrk="0" hangingPunct="1">
                        <a:defRPr sz="1800" kern="1200">
                          <a:solidFill>
                            <a:schemeClr val="dk1"/>
                          </a:solidFill>
                          <a:latin typeface="Goudy Old Style"/>
                        </a:defRPr>
                      </a:lvl3pPr>
                      <a:lvl4pPr marL="1371600" algn="l" defTabSz="914400" rtl="0" eaLnBrk="1" latinLnBrk="0" hangingPunct="1">
                        <a:defRPr sz="1800" kern="1200">
                          <a:solidFill>
                            <a:schemeClr val="dk1"/>
                          </a:solidFill>
                          <a:latin typeface="Goudy Old Style"/>
                        </a:defRPr>
                      </a:lvl4pPr>
                      <a:lvl5pPr marL="1828800" algn="l" defTabSz="914400" rtl="0" eaLnBrk="1" latinLnBrk="0" hangingPunct="1">
                        <a:defRPr sz="1800" kern="1200">
                          <a:solidFill>
                            <a:schemeClr val="dk1"/>
                          </a:solidFill>
                          <a:latin typeface="Goudy Old Style"/>
                        </a:defRPr>
                      </a:lvl5pPr>
                      <a:lvl6pPr marL="2286000" algn="l" defTabSz="914400" rtl="0" eaLnBrk="1" latinLnBrk="0" hangingPunct="1">
                        <a:defRPr sz="1800" kern="1200">
                          <a:solidFill>
                            <a:schemeClr val="dk1"/>
                          </a:solidFill>
                          <a:latin typeface="Goudy Old Style"/>
                        </a:defRPr>
                      </a:lvl6pPr>
                      <a:lvl7pPr marL="2743200" algn="l" defTabSz="914400" rtl="0" eaLnBrk="1" latinLnBrk="0" hangingPunct="1">
                        <a:defRPr sz="1800" kern="1200">
                          <a:solidFill>
                            <a:schemeClr val="dk1"/>
                          </a:solidFill>
                          <a:latin typeface="Goudy Old Style"/>
                        </a:defRPr>
                      </a:lvl7pPr>
                      <a:lvl8pPr marL="3200400" algn="l" defTabSz="914400" rtl="0" eaLnBrk="1" latinLnBrk="0" hangingPunct="1">
                        <a:defRPr sz="1800" kern="1200">
                          <a:solidFill>
                            <a:schemeClr val="dk1"/>
                          </a:solidFill>
                          <a:latin typeface="Goudy Old Style"/>
                        </a:defRPr>
                      </a:lvl8pPr>
                      <a:lvl9pPr marL="3657600" algn="l" defTabSz="914400" rtl="0" eaLnBrk="1" latinLnBrk="0" hangingPunct="1">
                        <a:defRPr sz="1800" kern="1200">
                          <a:solidFill>
                            <a:schemeClr val="dk1"/>
                          </a:solidFill>
                          <a:latin typeface="Goudy Old Style"/>
                        </a:defRPr>
                      </a:lvl9pPr>
                    </a:lstStyle>
                    <a:p>
                      <a:r>
                        <a:rPr lang="en-US" altLang="zh-CN" sz="1600" baseline="0" smtClean="0">
                          <a:solidFill>
                            <a:schemeClr val="tx2"/>
                          </a:solidFill>
                          <a:latin typeface="Arial" pitchFamily="34" charset="0"/>
                          <a:ea typeface="黑体" pitchFamily="49" charset="-122"/>
                        </a:rPr>
                        <a:t>2011</a:t>
                      </a:r>
                      <a:r>
                        <a:rPr lang="zh-CN" altLang="en-US" sz="1600" baseline="0" smtClean="0">
                          <a:solidFill>
                            <a:schemeClr val="tx2"/>
                          </a:solidFill>
                          <a:latin typeface="Arial" pitchFamily="34" charset="0"/>
                          <a:ea typeface="黑体" pitchFamily="49" charset="-122"/>
                        </a:rPr>
                        <a:t> </a:t>
                      </a:r>
                      <a:r>
                        <a:rPr lang="en-US" altLang="zh-CN" sz="1600" baseline="0" smtClean="0">
                          <a:solidFill>
                            <a:schemeClr val="tx2"/>
                          </a:solidFill>
                          <a:latin typeface="Arial" pitchFamily="34" charset="0"/>
                          <a:ea typeface="黑体" pitchFamily="49" charset="-122"/>
                        </a:rPr>
                        <a:t>ACCF/AHA/SCAI PCI</a:t>
                      </a:r>
                      <a:r>
                        <a:rPr lang="zh-CN" altLang="en-US" sz="1600" baseline="0" smtClean="0">
                          <a:solidFill>
                            <a:schemeClr val="tx2"/>
                          </a:solidFill>
                          <a:latin typeface="Arial" pitchFamily="34" charset="0"/>
                          <a:ea typeface="黑体" pitchFamily="49" charset="-122"/>
                        </a:rPr>
                        <a:t>指南</a:t>
                      </a:r>
                      <a:endParaRPr lang="zh-CN" altLang="en-US" sz="1600" baseline="0">
                        <a:solidFill>
                          <a:schemeClr val="tx2"/>
                        </a:solidFill>
                        <a:latin typeface="Arial" pitchFamily="34" charset="0"/>
                        <a:ea typeface="黑体" pitchFamily="49" charset="-122"/>
                      </a:endParaRPr>
                    </a:p>
                  </a:txBody>
                  <a:tcPr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0742F">
                        <a:tint val="40000"/>
                      </a:srgbClr>
                    </a:solidFill>
                  </a:tcPr>
                </a:tc>
                <a:tc>
                  <a:txBody>
                    <a:bodyPr vert="horz" wrap="square"/>
                    <a:lstStyle>
                      <a:defPPr>
                        <a:defRPr lang="zh-CN"/>
                      </a:defPPr>
                      <a:lvl1pPr marL="0" algn="l" defTabSz="914400" rtl="0" eaLnBrk="1" latinLnBrk="0" hangingPunct="1">
                        <a:defRPr sz="1800" kern="1200">
                          <a:solidFill>
                            <a:schemeClr val="dk1"/>
                          </a:solidFill>
                          <a:latin typeface="Goudy Old Style"/>
                        </a:defRPr>
                      </a:lvl1pPr>
                      <a:lvl2pPr marL="457200" algn="l" defTabSz="914400" rtl="0" eaLnBrk="1" latinLnBrk="0" hangingPunct="1">
                        <a:defRPr sz="1800" kern="1200">
                          <a:solidFill>
                            <a:schemeClr val="dk1"/>
                          </a:solidFill>
                          <a:latin typeface="Goudy Old Style"/>
                        </a:defRPr>
                      </a:lvl2pPr>
                      <a:lvl3pPr marL="914400" algn="l" defTabSz="914400" rtl="0" eaLnBrk="1" latinLnBrk="0" hangingPunct="1">
                        <a:defRPr sz="1800" kern="1200">
                          <a:solidFill>
                            <a:schemeClr val="dk1"/>
                          </a:solidFill>
                          <a:latin typeface="Goudy Old Style"/>
                        </a:defRPr>
                      </a:lvl3pPr>
                      <a:lvl4pPr marL="1371600" algn="l" defTabSz="914400" rtl="0" eaLnBrk="1" latinLnBrk="0" hangingPunct="1">
                        <a:defRPr sz="1800" kern="1200">
                          <a:solidFill>
                            <a:schemeClr val="dk1"/>
                          </a:solidFill>
                          <a:latin typeface="Goudy Old Style"/>
                        </a:defRPr>
                      </a:lvl4pPr>
                      <a:lvl5pPr marL="1828800" algn="l" defTabSz="914400" rtl="0" eaLnBrk="1" latinLnBrk="0" hangingPunct="1">
                        <a:defRPr sz="1800" kern="1200">
                          <a:solidFill>
                            <a:schemeClr val="dk1"/>
                          </a:solidFill>
                          <a:latin typeface="Goudy Old Style"/>
                        </a:defRPr>
                      </a:lvl5pPr>
                      <a:lvl6pPr marL="2286000" algn="l" defTabSz="914400" rtl="0" eaLnBrk="1" latinLnBrk="0" hangingPunct="1">
                        <a:defRPr sz="1800" kern="1200">
                          <a:solidFill>
                            <a:schemeClr val="dk1"/>
                          </a:solidFill>
                          <a:latin typeface="Goudy Old Style"/>
                        </a:defRPr>
                      </a:lvl6pPr>
                      <a:lvl7pPr marL="2743200" algn="l" defTabSz="914400" rtl="0" eaLnBrk="1" latinLnBrk="0" hangingPunct="1">
                        <a:defRPr sz="1800" kern="1200">
                          <a:solidFill>
                            <a:schemeClr val="dk1"/>
                          </a:solidFill>
                          <a:latin typeface="Goudy Old Style"/>
                        </a:defRPr>
                      </a:lvl7pPr>
                      <a:lvl8pPr marL="3200400" algn="l" defTabSz="914400" rtl="0" eaLnBrk="1" latinLnBrk="0" hangingPunct="1">
                        <a:defRPr sz="1800" kern="1200">
                          <a:solidFill>
                            <a:schemeClr val="dk1"/>
                          </a:solidFill>
                          <a:latin typeface="Goudy Old Style"/>
                        </a:defRPr>
                      </a:lvl8pPr>
                      <a:lvl9pPr marL="3657600" algn="l" defTabSz="914400" rtl="0" eaLnBrk="1" latinLnBrk="0" hangingPunct="1">
                        <a:defRPr sz="1800" kern="1200">
                          <a:solidFill>
                            <a:schemeClr val="dk1"/>
                          </a:solidFill>
                          <a:latin typeface="Goudy Old Style"/>
                        </a:defRPr>
                      </a:lvl9pPr>
                    </a:lstStyle>
                    <a:p>
                      <a:pPr algn="ctr"/>
                      <a:r>
                        <a:rPr lang="en-US" altLang="zh-CN" b="1" baseline="0" smtClean="0">
                          <a:solidFill>
                            <a:schemeClr val="tx2"/>
                          </a:solidFill>
                          <a:latin typeface="Arial" pitchFamily="34" charset="0"/>
                          <a:ea typeface="黑体" pitchFamily="49" charset="-122"/>
                        </a:rPr>
                        <a:t>IA</a:t>
                      </a:r>
                      <a:endParaRPr lang="zh-CN" altLang="en-US" b="1" baseline="0">
                        <a:solidFill>
                          <a:schemeClr val="tx2"/>
                        </a:solidFill>
                        <a:latin typeface="Arial" pitchFamily="34" charset="0"/>
                        <a:ea typeface="黑体" pitchFamily="49" charset="-122"/>
                      </a:endParaRPr>
                    </a:p>
                  </a:txBody>
                  <a:tcPr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0742F">
                        <a:tint val="40000"/>
                      </a:srgbClr>
                    </a:solidFill>
                  </a:tcPr>
                </a:tc>
                <a:tc>
                  <a:txBody>
                    <a:bodyPr vert="horz" wrap="square"/>
                    <a:lstStyle>
                      <a:defPPr>
                        <a:defRPr lang="zh-CN"/>
                      </a:defPPr>
                      <a:lvl1pPr marL="0" algn="l" defTabSz="914400" rtl="0" eaLnBrk="1" latinLnBrk="0" hangingPunct="1">
                        <a:defRPr sz="1800" kern="1200">
                          <a:solidFill>
                            <a:schemeClr val="dk1"/>
                          </a:solidFill>
                          <a:latin typeface="Goudy Old Style"/>
                        </a:defRPr>
                      </a:lvl1pPr>
                      <a:lvl2pPr marL="457200" algn="l" defTabSz="914400" rtl="0" eaLnBrk="1" latinLnBrk="0" hangingPunct="1">
                        <a:defRPr sz="1800" kern="1200">
                          <a:solidFill>
                            <a:schemeClr val="dk1"/>
                          </a:solidFill>
                          <a:latin typeface="Goudy Old Style"/>
                        </a:defRPr>
                      </a:lvl2pPr>
                      <a:lvl3pPr marL="914400" algn="l" defTabSz="914400" rtl="0" eaLnBrk="1" latinLnBrk="0" hangingPunct="1">
                        <a:defRPr sz="1800" kern="1200">
                          <a:solidFill>
                            <a:schemeClr val="dk1"/>
                          </a:solidFill>
                          <a:latin typeface="Goudy Old Style"/>
                        </a:defRPr>
                      </a:lvl3pPr>
                      <a:lvl4pPr marL="1371600" algn="l" defTabSz="914400" rtl="0" eaLnBrk="1" latinLnBrk="0" hangingPunct="1">
                        <a:defRPr sz="1800" kern="1200">
                          <a:solidFill>
                            <a:schemeClr val="dk1"/>
                          </a:solidFill>
                          <a:latin typeface="Goudy Old Style"/>
                        </a:defRPr>
                      </a:lvl4pPr>
                      <a:lvl5pPr marL="1828800" algn="l" defTabSz="914400" rtl="0" eaLnBrk="1" latinLnBrk="0" hangingPunct="1">
                        <a:defRPr sz="1800" kern="1200">
                          <a:solidFill>
                            <a:schemeClr val="dk1"/>
                          </a:solidFill>
                          <a:latin typeface="Goudy Old Style"/>
                        </a:defRPr>
                      </a:lvl5pPr>
                      <a:lvl6pPr marL="2286000" algn="l" defTabSz="914400" rtl="0" eaLnBrk="1" latinLnBrk="0" hangingPunct="1">
                        <a:defRPr sz="1800" kern="1200">
                          <a:solidFill>
                            <a:schemeClr val="dk1"/>
                          </a:solidFill>
                          <a:latin typeface="Goudy Old Style"/>
                        </a:defRPr>
                      </a:lvl6pPr>
                      <a:lvl7pPr marL="2743200" algn="l" defTabSz="914400" rtl="0" eaLnBrk="1" latinLnBrk="0" hangingPunct="1">
                        <a:defRPr sz="1800" kern="1200">
                          <a:solidFill>
                            <a:schemeClr val="dk1"/>
                          </a:solidFill>
                          <a:latin typeface="Goudy Old Style"/>
                        </a:defRPr>
                      </a:lvl7pPr>
                      <a:lvl8pPr marL="3200400" algn="l" defTabSz="914400" rtl="0" eaLnBrk="1" latinLnBrk="0" hangingPunct="1">
                        <a:defRPr sz="1800" kern="1200">
                          <a:solidFill>
                            <a:schemeClr val="dk1"/>
                          </a:solidFill>
                          <a:latin typeface="Goudy Old Style"/>
                        </a:defRPr>
                      </a:lvl8pPr>
                      <a:lvl9pPr marL="3657600" algn="l" defTabSz="914400" rtl="0" eaLnBrk="1" latinLnBrk="0" hangingPunct="1">
                        <a:defRPr sz="1800" kern="1200">
                          <a:solidFill>
                            <a:schemeClr val="dk1"/>
                          </a:solidFill>
                          <a:latin typeface="Goudy Old Style"/>
                        </a:defRPr>
                      </a:lvl9pPr>
                    </a:lstStyle>
                    <a:p>
                      <a:pPr algn="ctr"/>
                      <a:r>
                        <a:rPr lang="en-US" altLang="zh-CN" b="1" baseline="0" smtClean="0">
                          <a:solidFill>
                            <a:schemeClr val="tx2"/>
                          </a:solidFill>
                          <a:latin typeface="Arial" pitchFamily="34" charset="0"/>
                          <a:ea typeface="黑体" pitchFamily="49" charset="-122"/>
                        </a:rPr>
                        <a:t>IC</a:t>
                      </a:r>
                      <a:endParaRPr lang="zh-CN" altLang="en-US" b="1" baseline="0">
                        <a:solidFill>
                          <a:schemeClr val="tx2"/>
                        </a:solidFill>
                        <a:latin typeface="Arial" pitchFamily="34" charset="0"/>
                        <a:ea typeface="黑体" pitchFamily="49" charset="-122"/>
                      </a:endParaRPr>
                    </a:p>
                  </a:txBody>
                  <a:tcPr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0742F">
                        <a:tint val="40000"/>
                      </a:srgbClr>
                    </a:solidFill>
                  </a:tcPr>
                </a:tc>
                <a:tc>
                  <a:txBody>
                    <a:bodyPr vert="horz" wrap="square"/>
                    <a:lstStyle>
                      <a:defPPr>
                        <a:defRPr lang="zh-CN"/>
                      </a:defPPr>
                      <a:lvl1pPr marL="0" algn="l" defTabSz="914400" rtl="0" eaLnBrk="1" latinLnBrk="0" hangingPunct="1">
                        <a:defRPr sz="1800" kern="1200">
                          <a:solidFill>
                            <a:schemeClr val="dk1"/>
                          </a:solidFill>
                          <a:latin typeface="Goudy Old Style"/>
                        </a:defRPr>
                      </a:lvl1pPr>
                      <a:lvl2pPr marL="457200" algn="l" defTabSz="914400" rtl="0" eaLnBrk="1" latinLnBrk="0" hangingPunct="1">
                        <a:defRPr sz="1800" kern="1200">
                          <a:solidFill>
                            <a:schemeClr val="dk1"/>
                          </a:solidFill>
                          <a:latin typeface="Goudy Old Style"/>
                        </a:defRPr>
                      </a:lvl2pPr>
                      <a:lvl3pPr marL="914400" algn="l" defTabSz="914400" rtl="0" eaLnBrk="1" latinLnBrk="0" hangingPunct="1">
                        <a:defRPr sz="1800" kern="1200">
                          <a:solidFill>
                            <a:schemeClr val="dk1"/>
                          </a:solidFill>
                          <a:latin typeface="Goudy Old Style"/>
                        </a:defRPr>
                      </a:lvl3pPr>
                      <a:lvl4pPr marL="1371600" algn="l" defTabSz="914400" rtl="0" eaLnBrk="1" latinLnBrk="0" hangingPunct="1">
                        <a:defRPr sz="1800" kern="1200">
                          <a:solidFill>
                            <a:schemeClr val="dk1"/>
                          </a:solidFill>
                          <a:latin typeface="Goudy Old Style"/>
                        </a:defRPr>
                      </a:lvl4pPr>
                      <a:lvl5pPr marL="1828800" algn="l" defTabSz="914400" rtl="0" eaLnBrk="1" latinLnBrk="0" hangingPunct="1">
                        <a:defRPr sz="1800" kern="1200">
                          <a:solidFill>
                            <a:schemeClr val="dk1"/>
                          </a:solidFill>
                          <a:latin typeface="Goudy Old Style"/>
                        </a:defRPr>
                      </a:lvl5pPr>
                      <a:lvl6pPr marL="2286000" algn="l" defTabSz="914400" rtl="0" eaLnBrk="1" latinLnBrk="0" hangingPunct="1">
                        <a:defRPr sz="1800" kern="1200">
                          <a:solidFill>
                            <a:schemeClr val="dk1"/>
                          </a:solidFill>
                          <a:latin typeface="Goudy Old Style"/>
                        </a:defRPr>
                      </a:lvl6pPr>
                      <a:lvl7pPr marL="2743200" algn="l" defTabSz="914400" rtl="0" eaLnBrk="1" latinLnBrk="0" hangingPunct="1">
                        <a:defRPr sz="1800" kern="1200">
                          <a:solidFill>
                            <a:schemeClr val="dk1"/>
                          </a:solidFill>
                          <a:latin typeface="Goudy Old Style"/>
                        </a:defRPr>
                      </a:lvl7pPr>
                      <a:lvl8pPr marL="3200400" algn="l" defTabSz="914400" rtl="0" eaLnBrk="1" latinLnBrk="0" hangingPunct="1">
                        <a:defRPr sz="1800" kern="1200">
                          <a:solidFill>
                            <a:schemeClr val="dk1"/>
                          </a:solidFill>
                          <a:latin typeface="Goudy Old Style"/>
                        </a:defRPr>
                      </a:lvl8pPr>
                      <a:lvl9pPr marL="3657600" algn="l" defTabSz="914400" rtl="0" eaLnBrk="1" latinLnBrk="0" hangingPunct="1">
                        <a:defRPr sz="1800" kern="1200">
                          <a:solidFill>
                            <a:schemeClr val="dk1"/>
                          </a:solidFill>
                          <a:latin typeface="Goudy Old Style"/>
                        </a:defRPr>
                      </a:lvl9pPr>
                    </a:lstStyle>
                    <a:p>
                      <a:pPr algn="ctr"/>
                      <a:r>
                        <a:rPr lang="en-US" altLang="zh-CN" b="1" baseline="0" smtClean="0">
                          <a:solidFill>
                            <a:schemeClr val="tx2"/>
                          </a:solidFill>
                          <a:latin typeface="Arial" pitchFamily="34" charset="0"/>
                          <a:ea typeface="黑体" pitchFamily="49" charset="-122"/>
                        </a:rPr>
                        <a:t>IA</a:t>
                      </a:r>
                    </a:p>
                  </a:txBody>
                  <a:tcPr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0742F">
                        <a:tint val="40000"/>
                      </a:srgbClr>
                    </a:solidFill>
                  </a:tcPr>
                </a:tc>
              </a:tr>
              <a:tr h="432000">
                <a:tc>
                  <a:txBody>
                    <a:bodyPr vert="horz" wrap="square"/>
                    <a:lstStyle>
                      <a:defPPr>
                        <a:defRPr lang="zh-CN"/>
                      </a:defPPr>
                      <a:lvl1pPr marL="0" algn="l" defTabSz="914400" rtl="0" eaLnBrk="1" latinLnBrk="0" hangingPunct="1">
                        <a:defRPr sz="1800" kern="1200">
                          <a:solidFill>
                            <a:schemeClr val="dk1"/>
                          </a:solidFill>
                          <a:latin typeface="Goudy Old Style"/>
                        </a:defRPr>
                      </a:lvl1pPr>
                      <a:lvl2pPr marL="457200" algn="l" defTabSz="914400" rtl="0" eaLnBrk="1" latinLnBrk="0" hangingPunct="1">
                        <a:defRPr sz="1800" kern="1200">
                          <a:solidFill>
                            <a:schemeClr val="dk1"/>
                          </a:solidFill>
                          <a:latin typeface="Goudy Old Style"/>
                        </a:defRPr>
                      </a:lvl2pPr>
                      <a:lvl3pPr marL="914400" algn="l" defTabSz="914400" rtl="0" eaLnBrk="1" latinLnBrk="0" hangingPunct="1">
                        <a:defRPr sz="1800" kern="1200">
                          <a:solidFill>
                            <a:schemeClr val="dk1"/>
                          </a:solidFill>
                          <a:latin typeface="Goudy Old Style"/>
                        </a:defRPr>
                      </a:lvl3pPr>
                      <a:lvl4pPr marL="1371600" algn="l" defTabSz="914400" rtl="0" eaLnBrk="1" latinLnBrk="0" hangingPunct="1">
                        <a:defRPr sz="1800" kern="1200">
                          <a:solidFill>
                            <a:schemeClr val="dk1"/>
                          </a:solidFill>
                          <a:latin typeface="Goudy Old Style"/>
                        </a:defRPr>
                      </a:lvl4pPr>
                      <a:lvl5pPr marL="1828800" algn="l" defTabSz="914400" rtl="0" eaLnBrk="1" latinLnBrk="0" hangingPunct="1">
                        <a:defRPr sz="1800" kern="1200">
                          <a:solidFill>
                            <a:schemeClr val="dk1"/>
                          </a:solidFill>
                          <a:latin typeface="Goudy Old Style"/>
                        </a:defRPr>
                      </a:lvl5pPr>
                      <a:lvl6pPr marL="2286000" algn="l" defTabSz="914400" rtl="0" eaLnBrk="1" latinLnBrk="0" hangingPunct="1">
                        <a:defRPr sz="1800" kern="1200">
                          <a:solidFill>
                            <a:schemeClr val="dk1"/>
                          </a:solidFill>
                          <a:latin typeface="Goudy Old Style"/>
                        </a:defRPr>
                      </a:lvl6pPr>
                      <a:lvl7pPr marL="2743200" algn="l" defTabSz="914400" rtl="0" eaLnBrk="1" latinLnBrk="0" hangingPunct="1">
                        <a:defRPr sz="1800" kern="1200">
                          <a:solidFill>
                            <a:schemeClr val="dk1"/>
                          </a:solidFill>
                          <a:latin typeface="Goudy Old Style"/>
                        </a:defRPr>
                      </a:lvl7pPr>
                      <a:lvl8pPr marL="3200400" algn="l" defTabSz="914400" rtl="0" eaLnBrk="1" latinLnBrk="0" hangingPunct="1">
                        <a:defRPr sz="1800" kern="1200">
                          <a:solidFill>
                            <a:schemeClr val="dk1"/>
                          </a:solidFill>
                          <a:latin typeface="Goudy Old Style"/>
                        </a:defRPr>
                      </a:lvl8pPr>
                      <a:lvl9pPr marL="3657600" algn="l" defTabSz="914400" rtl="0" eaLnBrk="1" latinLnBrk="0" hangingPunct="1">
                        <a:defRPr sz="1800" kern="1200">
                          <a:solidFill>
                            <a:schemeClr val="dk1"/>
                          </a:solidFill>
                          <a:latin typeface="Goudy Old Style"/>
                        </a:defRPr>
                      </a:lvl9pPr>
                    </a:lstStyle>
                    <a:p>
                      <a:r>
                        <a:rPr lang="en-US" altLang="zh-CN" sz="1600" baseline="0" smtClean="0">
                          <a:solidFill>
                            <a:schemeClr val="tx2"/>
                          </a:solidFill>
                          <a:latin typeface="Arial" pitchFamily="34" charset="0"/>
                          <a:ea typeface="黑体" pitchFamily="49" charset="-122"/>
                        </a:rPr>
                        <a:t>2011</a:t>
                      </a:r>
                      <a:r>
                        <a:rPr lang="zh-CN" altLang="en-US" sz="1600" baseline="0" smtClean="0">
                          <a:solidFill>
                            <a:schemeClr val="tx2"/>
                          </a:solidFill>
                          <a:latin typeface="Arial" pitchFamily="34" charset="0"/>
                          <a:ea typeface="黑体" pitchFamily="49" charset="-122"/>
                        </a:rPr>
                        <a:t> </a:t>
                      </a:r>
                      <a:r>
                        <a:rPr lang="en-US" altLang="zh-CN" sz="1600" baseline="0" smtClean="0">
                          <a:solidFill>
                            <a:schemeClr val="tx2"/>
                          </a:solidFill>
                          <a:latin typeface="Arial" pitchFamily="34" charset="0"/>
                          <a:ea typeface="黑体" pitchFamily="49" charset="-122"/>
                        </a:rPr>
                        <a:t>ACCF/AHA UA/NSTEMI</a:t>
                      </a:r>
                      <a:r>
                        <a:rPr lang="zh-CN" altLang="en-US" sz="1600" baseline="0" smtClean="0">
                          <a:solidFill>
                            <a:schemeClr val="tx2"/>
                          </a:solidFill>
                          <a:latin typeface="Arial" pitchFamily="34" charset="0"/>
                          <a:ea typeface="黑体" pitchFamily="49" charset="-122"/>
                        </a:rPr>
                        <a:t>指南</a:t>
                      </a:r>
                      <a:endParaRPr lang="zh-CN" altLang="en-US" sz="1600" baseline="0">
                        <a:solidFill>
                          <a:schemeClr val="tx2"/>
                        </a:solidFill>
                        <a:latin typeface="Arial" pitchFamily="34" charset="0"/>
                        <a:ea typeface="黑体" pitchFamily="49" charset="-122"/>
                      </a:endParaRPr>
                    </a:p>
                  </a:txBody>
                  <a:tcPr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0742F">
                        <a:tint val="20000"/>
                      </a:srgbClr>
                    </a:solidFill>
                  </a:tcPr>
                </a:tc>
                <a:tc>
                  <a:txBody>
                    <a:bodyPr vert="horz" wrap="square"/>
                    <a:lstStyle>
                      <a:defPPr>
                        <a:defRPr lang="zh-CN"/>
                      </a:defPPr>
                      <a:lvl1pPr marL="0" algn="l" defTabSz="914400" rtl="0" eaLnBrk="1" latinLnBrk="0" hangingPunct="1">
                        <a:defRPr sz="1800" kern="1200">
                          <a:solidFill>
                            <a:schemeClr val="dk1"/>
                          </a:solidFill>
                          <a:latin typeface="Goudy Old Style"/>
                        </a:defRPr>
                      </a:lvl1pPr>
                      <a:lvl2pPr marL="457200" algn="l" defTabSz="914400" rtl="0" eaLnBrk="1" latinLnBrk="0" hangingPunct="1">
                        <a:defRPr sz="1800" kern="1200">
                          <a:solidFill>
                            <a:schemeClr val="dk1"/>
                          </a:solidFill>
                          <a:latin typeface="Goudy Old Style"/>
                        </a:defRPr>
                      </a:lvl2pPr>
                      <a:lvl3pPr marL="914400" algn="l" defTabSz="914400" rtl="0" eaLnBrk="1" latinLnBrk="0" hangingPunct="1">
                        <a:defRPr sz="1800" kern="1200">
                          <a:solidFill>
                            <a:schemeClr val="dk1"/>
                          </a:solidFill>
                          <a:latin typeface="Goudy Old Style"/>
                        </a:defRPr>
                      </a:lvl3pPr>
                      <a:lvl4pPr marL="1371600" algn="l" defTabSz="914400" rtl="0" eaLnBrk="1" latinLnBrk="0" hangingPunct="1">
                        <a:defRPr sz="1800" kern="1200">
                          <a:solidFill>
                            <a:schemeClr val="dk1"/>
                          </a:solidFill>
                          <a:latin typeface="Goudy Old Style"/>
                        </a:defRPr>
                      </a:lvl4pPr>
                      <a:lvl5pPr marL="1828800" algn="l" defTabSz="914400" rtl="0" eaLnBrk="1" latinLnBrk="0" hangingPunct="1">
                        <a:defRPr sz="1800" kern="1200">
                          <a:solidFill>
                            <a:schemeClr val="dk1"/>
                          </a:solidFill>
                          <a:latin typeface="Goudy Old Style"/>
                        </a:defRPr>
                      </a:lvl5pPr>
                      <a:lvl6pPr marL="2286000" algn="l" defTabSz="914400" rtl="0" eaLnBrk="1" latinLnBrk="0" hangingPunct="1">
                        <a:defRPr sz="1800" kern="1200">
                          <a:solidFill>
                            <a:schemeClr val="dk1"/>
                          </a:solidFill>
                          <a:latin typeface="Goudy Old Style"/>
                        </a:defRPr>
                      </a:lvl6pPr>
                      <a:lvl7pPr marL="2743200" algn="l" defTabSz="914400" rtl="0" eaLnBrk="1" latinLnBrk="0" hangingPunct="1">
                        <a:defRPr sz="1800" kern="1200">
                          <a:solidFill>
                            <a:schemeClr val="dk1"/>
                          </a:solidFill>
                          <a:latin typeface="Goudy Old Style"/>
                        </a:defRPr>
                      </a:lvl7pPr>
                      <a:lvl8pPr marL="3200400" algn="l" defTabSz="914400" rtl="0" eaLnBrk="1" latinLnBrk="0" hangingPunct="1">
                        <a:defRPr sz="1800" kern="1200">
                          <a:solidFill>
                            <a:schemeClr val="dk1"/>
                          </a:solidFill>
                          <a:latin typeface="Goudy Old Style"/>
                        </a:defRPr>
                      </a:lvl8pPr>
                      <a:lvl9pPr marL="3657600" algn="l" defTabSz="914400" rtl="0" eaLnBrk="1" latinLnBrk="0" hangingPunct="1">
                        <a:defRPr sz="1800" kern="1200">
                          <a:solidFill>
                            <a:schemeClr val="dk1"/>
                          </a:solidFill>
                          <a:latin typeface="Goudy Old Style"/>
                        </a:defRPr>
                      </a:lvl9pPr>
                    </a:lstStyle>
                    <a:p>
                      <a:pPr algn="ctr"/>
                      <a:r>
                        <a:rPr lang="en-US" altLang="zh-CN" b="1" baseline="0" smtClean="0">
                          <a:solidFill>
                            <a:schemeClr val="tx2"/>
                          </a:solidFill>
                          <a:latin typeface="Arial" pitchFamily="34" charset="0"/>
                          <a:ea typeface="黑体" pitchFamily="49" charset="-122"/>
                        </a:rPr>
                        <a:t>IA</a:t>
                      </a:r>
                      <a:endParaRPr lang="zh-CN" altLang="en-US" b="1" baseline="0">
                        <a:solidFill>
                          <a:schemeClr val="tx2"/>
                        </a:solidFill>
                        <a:latin typeface="Arial" pitchFamily="34" charset="0"/>
                        <a:ea typeface="黑体" pitchFamily="49" charset="-122"/>
                      </a:endParaRPr>
                    </a:p>
                  </a:txBody>
                  <a:tcPr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0742F">
                        <a:tint val="20000"/>
                      </a:srgbClr>
                    </a:solidFill>
                  </a:tcPr>
                </a:tc>
                <a:tc>
                  <a:txBody>
                    <a:bodyPr vert="horz" wrap="square"/>
                    <a:lstStyle>
                      <a:defPPr>
                        <a:defRPr lang="zh-CN"/>
                      </a:defPPr>
                      <a:lvl1pPr marL="0" algn="l" defTabSz="914400" rtl="0" eaLnBrk="1" latinLnBrk="0" hangingPunct="1">
                        <a:defRPr sz="1800" kern="1200">
                          <a:solidFill>
                            <a:schemeClr val="dk1"/>
                          </a:solidFill>
                          <a:latin typeface="Goudy Old Style"/>
                        </a:defRPr>
                      </a:lvl1pPr>
                      <a:lvl2pPr marL="457200" algn="l" defTabSz="914400" rtl="0" eaLnBrk="1" latinLnBrk="0" hangingPunct="1">
                        <a:defRPr sz="1800" kern="1200">
                          <a:solidFill>
                            <a:schemeClr val="dk1"/>
                          </a:solidFill>
                          <a:latin typeface="Goudy Old Style"/>
                        </a:defRPr>
                      </a:lvl2pPr>
                      <a:lvl3pPr marL="914400" algn="l" defTabSz="914400" rtl="0" eaLnBrk="1" latinLnBrk="0" hangingPunct="1">
                        <a:defRPr sz="1800" kern="1200">
                          <a:solidFill>
                            <a:schemeClr val="dk1"/>
                          </a:solidFill>
                          <a:latin typeface="Goudy Old Style"/>
                        </a:defRPr>
                      </a:lvl3pPr>
                      <a:lvl4pPr marL="1371600" algn="l" defTabSz="914400" rtl="0" eaLnBrk="1" latinLnBrk="0" hangingPunct="1">
                        <a:defRPr sz="1800" kern="1200">
                          <a:solidFill>
                            <a:schemeClr val="dk1"/>
                          </a:solidFill>
                          <a:latin typeface="Goudy Old Style"/>
                        </a:defRPr>
                      </a:lvl4pPr>
                      <a:lvl5pPr marL="1828800" algn="l" defTabSz="914400" rtl="0" eaLnBrk="1" latinLnBrk="0" hangingPunct="1">
                        <a:defRPr sz="1800" kern="1200">
                          <a:solidFill>
                            <a:schemeClr val="dk1"/>
                          </a:solidFill>
                          <a:latin typeface="Goudy Old Style"/>
                        </a:defRPr>
                      </a:lvl5pPr>
                      <a:lvl6pPr marL="2286000" algn="l" defTabSz="914400" rtl="0" eaLnBrk="1" latinLnBrk="0" hangingPunct="1">
                        <a:defRPr sz="1800" kern="1200">
                          <a:solidFill>
                            <a:schemeClr val="dk1"/>
                          </a:solidFill>
                          <a:latin typeface="Goudy Old Style"/>
                        </a:defRPr>
                      </a:lvl6pPr>
                      <a:lvl7pPr marL="2743200" algn="l" defTabSz="914400" rtl="0" eaLnBrk="1" latinLnBrk="0" hangingPunct="1">
                        <a:defRPr sz="1800" kern="1200">
                          <a:solidFill>
                            <a:schemeClr val="dk1"/>
                          </a:solidFill>
                          <a:latin typeface="Goudy Old Style"/>
                        </a:defRPr>
                      </a:lvl7pPr>
                      <a:lvl8pPr marL="3200400" algn="l" defTabSz="914400" rtl="0" eaLnBrk="1" latinLnBrk="0" hangingPunct="1">
                        <a:defRPr sz="1800" kern="1200">
                          <a:solidFill>
                            <a:schemeClr val="dk1"/>
                          </a:solidFill>
                          <a:latin typeface="Goudy Old Style"/>
                        </a:defRPr>
                      </a:lvl8pPr>
                      <a:lvl9pPr marL="3657600" algn="l" defTabSz="914400" rtl="0" eaLnBrk="1" latinLnBrk="0" hangingPunct="1">
                        <a:defRPr sz="1800" kern="1200">
                          <a:solidFill>
                            <a:schemeClr val="dk1"/>
                          </a:solidFill>
                          <a:latin typeface="Goudy Old Style"/>
                        </a:defRPr>
                      </a:lvl9pPr>
                    </a:lstStyle>
                    <a:p>
                      <a:pPr algn="ctr"/>
                      <a:r>
                        <a:rPr lang="en-US" altLang="zh-CN" b="1" baseline="0" smtClean="0">
                          <a:solidFill>
                            <a:schemeClr val="tx2"/>
                          </a:solidFill>
                          <a:latin typeface="Arial" pitchFamily="34" charset="0"/>
                          <a:ea typeface="黑体" pitchFamily="49" charset="-122"/>
                        </a:rPr>
                        <a:t>IA</a:t>
                      </a:r>
                      <a:endParaRPr lang="zh-CN" altLang="en-US" b="1" baseline="0">
                        <a:solidFill>
                          <a:schemeClr val="tx2"/>
                        </a:solidFill>
                        <a:latin typeface="Arial" pitchFamily="34" charset="0"/>
                        <a:ea typeface="黑体" pitchFamily="49" charset="-122"/>
                      </a:endParaRPr>
                    </a:p>
                  </a:txBody>
                  <a:tcPr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0742F">
                        <a:tint val="20000"/>
                      </a:srgbClr>
                    </a:solidFill>
                  </a:tcPr>
                </a:tc>
                <a:tc>
                  <a:txBody>
                    <a:bodyPr vert="horz" wrap="square"/>
                    <a:lstStyle>
                      <a:defPPr>
                        <a:defRPr lang="zh-CN"/>
                      </a:defPPr>
                      <a:lvl1pPr marL="0" algn="l" defTabSz="914400" rtl="0" eaLnBrk="1" latinLnBrk="0" hangingPunct="1">
                        <a:defRPr sz="1800" kern="1200">
                          <a:solidFill>
                            <a:schemeClr val="dk1"/>
                          </a:solidFill>
                          <a:latin typeface="Goudy Old Style"/>
                        </a:defRPr>
                      </a:lvl1pPr>
                      <a:lvl2pPr marL="457200" algn="l" defTabSz="914400" rtl="0" eaLnBrk="1" latinLnBrk="0" hangingPunct="1">
                        <a:defRPr sz="1800" kern="1200">
                          <a:solidFill>
                            <a:schemeClr val="dk1"/>
                          </a:solidFill>
                          <a:latin typeface="Goudy Old Style"/>
                        </a:defRPr>
                      </a:lvl2pPr>
                      <a:lvl3pPr marL="914400" algn="l" defTabSz="914400" rtl="0" eaLnBrk="1" latinLnBrk="0" hangingPunct="1">
                        <a:defRPr sz="1800" kern="1200">
                          <a:solidFill>
                            <a:schemeClr val="dk1"/>
                          </a:solidFill>
                          <a:latin typeface="Goudy Old Style"/>
                        </a:defRPr>
                      </a:lvl3pPr>
                      <a:lvl4pPr marL="1371600" algn="l" defTabSz="914400" rtl="0" eaLnBrk="1" latinLnBrk="0" hangingPunct="1">
                        <a:defRPr sz="1800" kern="1200">
                          <a:solidFill>
                            <a:schemeClr val="dk1"/>
                          </a:solidFill>
                          <a:latin typeface="Goudy Old Style"/>
                        </a:defRPr>
                      </a:lvl4pPr>
                      <a:lvl5pPr marL="1828800" algn="l" defTabSz="914400" rtl="0" eaLnBrk="1" latinLnBrk="0" hangingPunct="1">
                        <a:defRPr sz="1800" kern="1200">
                          <a:solidFill>
                            <a:schemeClr val="dk1"/>
                          </a:solidFill>
                          <a:latin typeface="Goudy Old Style"/>
                        </a:defRPr>
                      </a:lvl5pPr>
                      <a:lvl6pPr marL="2286000" algn="l" defTabSz="914400" rtl="0" eaLnBrk="1" latinLnBrk="0" hangingPunct="1">
                        <a:defRPr sz="1800" kern="1200">
                          <a:solidFill>
                            <a:schemeClr val="dk1"/>
                          </a:solidFill>
                          <a:latin typeface="Goudy Old Style"/>
                        </a:defRPr>
                      </a:lvl6pPr>
                      <a:lvl7pPr marL="2743200" algn="l" defTabSz="914400" rtl="0" eaLnBrk="1" latinLnBrk="0" hangingPunct="1">
                        <a:defRPr sz="1800" kern="1200">
                          <a:solidFill>
                            <a:schemeClr val="dk1"/>
                          </a:solidFill>
                          <a:latin typeface="Goudy Old Style"/>
                        </a:defRPr>
                      </a:lvl7pPr>
                      <a:lvl8pPr marL="3200400" algn="l" defTabSz="914400" rtl="0" eaLnBrk="1" latinLnBrk="0" hangingPunct="1">
                        <a:defRPr sz="1800" kern="1200">
                          <a:solidFill>
                            <a:schemeClr val="dk1"/>
                          </a:solidFill>
                          <a:latin typeface="Goudy Old Style"/>
                        </a:defRPr>
                      </a:lvl8pPr>
                      <a:lvl9pPr marL="3657600" algn="l" defTabSz="914400" rtl="0" eaLnBrk="1" latinLnBrk="0" hangingPunct="1">
                        <a:defRPr sz="1800" kern="1200">
                          <a:solidFill>
                            <a:schemeClr val="dk1"/>
                          </a:solidFill>
                          <a:latin typeface="Goudy Old Style"/>
                        </a:defRPr>
                      </a:lvl9pPr>
                    </a:lstStyle>
                    <a:p>
                      <a:pPr algn="ctr"/>
                      <a:endParaRPr lang="en-US" altLang="zh-CN" b="1" baseline="0" smtClean="0">
                        <a:solidFill>
                          <a:schemeClr val="tx2"/>
                        </a:solidFill>
                        <a:latin typeface="Arial" pitchFamily="34" charset="0"/>
                        <a:ea typeface="黑体" pitchFamily="49" charset="-122"/>
                      </a:endParaRPr>
                    </a:p>
                  </a:txBody>
                  <a:tcPr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0742F">
                        <a:tint val="20000"/>
                      </a:srgbClr>
                    </a:solidFill>
                  </a:tcPr>
                </a:tc>
              </a:tr>
              <a:tr h="432000">
                <a:tc>
                  <a:txBody>
                    <a:bodyPr vert="horz" wrap="square"/>
                    <a:lstStyle>
                      <a:defPPr>
                        <a:defRPr lang="zh-CN"/>
                      </a:defPPr>
                      <a:lvl1pPr marL="0" algn="l" defTabSz="914400" rtl="0" eaLnBrk="1" latinLnBrk="0" hangingPunct="1">
                        <a:defRPr sz="1800" kern="1200">
                          <a:solidFill>
                            <a:schemeClr val="dk1"/>
                          </a:solidFill>
                          <a:latin typeface="Goudy Old Style"/>
                        </a:defRPr>
                      </a:lvl1pPr>
                      <a:lvl2pPr marL="457200" algn="l" defTabSz="914400" rtl="0" eaLnBrk="1" latinLnBrk="0" hangingPunct="1">
                        <a:defRPr sz="1800" kern="1200">
                          <a:solidFill>
                            <a:schemeClr val="dk1"/>
                          </a:solidFill>
                          <a:latin typeface="Goudy Old Style"/>
                        </a:defRPr>
                      </a:lvl2pPr>
                      <a:lvl3pPr marL="914400" algn="l" defTabSz="914400" rtl="0" eaLnBrk="1" latinLnBrk="0" hangingPunct="1">
                        <a:defRPr sz="1800" kern="1200">
                          <a:solidFill>
                            <a:schemeClr val="dk1"/>
                          </a:solidFill>
                          <a:latin typeface="Goudy Old Style"/>
                        </a:defRPr>
                      </a:lvl3pPr>
                      <a:lvl4pPr marL="1371600" algn="l" defTabSz="914400" rtl="0" eaLnBrk="1" latinLnBrk="0" hangingPunct="1">
                        <a:defRPr sz="1800" kern="1200">
                          <a:solidFill>
                            <a:schemeClr val="dk1"/>
                          </a:solidFill>
                          <a:latin typeface="Goudy Old Style"/>
                        </a:defRPr>
                      </a:lvl4pPr>
                      <a:lvl5pPr marL="1828800" algn="l" defTabSz="914400" rtl="0" eaLnBrk="1" latinLnBrk="0" hangingPunct="1">
                        <a:defRPr sz="1800" kern="1200">
                          <a:solidFill>
                            <a:schemeClr val="dk1"/>
                          </a:solidFill>
                          <a:latin typeface="Goudy Old Style"/>
                        </a:defRPr>
                      </a:lvl5pPr>
                      <a:lvl6pPr marL="2286000" algn="l" defTabSz="914400" rtl="0" eaLnBrk="1" latinLnBrk="0" hangingPunct="1">
                        <a:defRPr sz="1800" kern="1200">
                          <a:solidFill>
                            <a:schemeClr val="dk1"/>
                          </a:solidFill>
                          <a:latin typeface="Goudy Old Style"/>
                        </a:defRPr>
                      </a:lvl6pPr>
                      <a:lvl7pPr marL="2743200" algn="l" defTabSz="914400" rtl="0" eaLnBrk="1" latinLnBrk="0" hangingPunct="1">
                        <a:defRPr sz="1800" kern="1200">
                          <a:solidFill>
                            <a:schemeClr val="dk1"/>
                          </a:solidFill>
                          <a:latin typeface="Goudy Old Style"/>
                        </a:defRPr>
                      </a:lvl7pPr>
                      <a:lvl8pPr marL="3200400" algn="l" defTabSz="914400" rtl="0" eaLnBrk="1" latinLnBrk="0" hangingPunct="1">
                        <a:defRPr sz="1800" kern="1200">
                          <a:solidFill>
                            <a:schemeClr val="dk1"/>
                          </a:solidFill>
                          <a:latin typeface="Goudy Old Style"/>
                        </a:defRPr>
                      </a:lvl8pPr>
                      <a:lvl9pPr marL="3657600" algn="l" defTabSz="914400" rtl="0" eaLnBrk="1" latinLnBrk="0" hangingPunct="1">
                        <a:defRPr sz="1800" kern="1200">
                          <a:solidFill>
                            <a:schemeClr val="dk1"/>
                          </a:solidFill>
                          <a:latin typeface="Goudy Old Style"/>
                        </a:defRPr>
                      </a:lvl9pPr>
                    </a:lstStyle>
                    <a:p>
                      <a:r>
                        <a:rPr lang="en-US" altLang="zh-CN" sz="1600" baseline="0" smtClean="0">
                          <a:solidFill>
                            <a:schemeClr val="tx2"/>
                          </a:solidFill>
                          <a:latin typeface="Arial" pitchFamily="34" charset="0"/>
                          <a:ea typeface="黑体" pitchFamily="49" charset="-122"/>
                        </a:rPr>
                        <a:t>2011 ESC UA/NSTEMI</a:t>
                      </a:r>
                      <a:r>
                        <a:rPr lang="zh-CN" altLang="en-US" sz="1600" baseline="0" smtClean="0">
                          <a:solidFill>
                            <a:schemeClr val="tx2"/>
                          </a:solidFill>
                          <a:latin typeface="Arial" pitchFamily="34" charset="0"/>
                          <a:ea typeface="黑体" pitchFamily="49" charset="-122"/>
                        </a:rPr>
                        <a:t>指南</a:t>
                      </a:r>
                      <a:endParaRPr lang="zh-CN" altLang="en-US" sz="1600" baseline="0">
                        <a:solidFill>
                          <a:schemeClr val="tx2"/>
                        </a:solidFill>
                        <a:latin typeface="Arial" pitchFamily="34" charset="0"/>
                        <a:ea typeface="黑体" pitchFamily="49" charset="-122"/>
                      </a:endParaRPr>
                    </a:p>
                  </a:txBody>
                  <a:tcPr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0742F">
                        <a:tint val="40000"/>
                      </a:srgbClr>
                    </a:solidFill>
                  </a:tcPr>
                </a:tc>
                <a:tc>
                  <a:txBody>
                    <a:bodyPr vert="horz" wrap="square"/>
                    <a:lstStyle>
                      <a:defPPr>
                        <a:defRPr lang="zh-CN"/>
                      </a:defPPr>
                      <a:lvl1pPr marL="0" algn="l" defTabSz="914400" rtl="0" eaLnBrk="1" latinLnBrk="0" hangingPunct="1">
                        <a:defRPr sz="1800" kern="1200">
                          <a:solidFill>
                            <a:schemeClr val="dk1"/>
                          </a:solidFill>
                          <a:latin typeface="Goudy Old Style"/>
                        </a:defRPr>
                      </a:lvl1pPr>
                      <a:lvl2pPr marL="457200" algn="l" defTabSz="914400" rtl="0" eaLnBrk="1" latinLnBrk="0" hangingPunct="1">
                        <a:defRPr sz="1800" kern="1200">
                          <a:solidFill>
                            <a:schemeClr val="dk1"/>
                          </a:solidFill>
                          <a:latin typeface="Goudy Old Style"/>
                        </a:defRPr>
                      </a:lvl2pPr>
                      <a:lvl3pPr marL="914400" algn="l" defTabSz="914400" rtl="0" eaLnBrk="1" latinLnBrk="0" hangingPunct="1">
                        <a:defRPr sz="1800" kern="1200">
                          <a:solidFill>
                            <a:schemeClr val="dk1"/>
                          </a:solidFill>
                          <a:latin typeface="Goudy Old Style"/>
                        </a:defRPr>
                      </a:lvl3pPr>
                      <a:lvl4pPr marL="1371600" algn="l" defTabSz="914400" rtl="0" eaLnBrk="1" latinLnBrk="0" hangingPunct="1">
                        <a:defRPr sz="1800" kern="1200">
                          <a:solidFill>
                            <a:schemeClr val="dk1"/>
                          </a:solidFill>
                          <a:latin typeface="Goudy Old Style"/>
                        </a:defRPr>
                      </a:lvl4pPr>
                      <a:lvl5pPr marL="1828800" algn="l" defTabSz="914400" rtl="0" eaLnBrk="1" latinLnBrk="0" hangingPunct="1">
                        <a:defRPr sz="1800" kern="1200">
                          <a:solidFill>
                            <a:schemeClr val="dk1"/>
                          </a:solidFill>
                          <a:latin typeface="Goudy Old Style"/>
                        </a:defRPr>
                      </a:lvl5pPr>
                      <a:lvl6pPr marL="2286000" algn="l" defTabSz="914400" rtl="0" eaLnBrk="1" latinLnBrk="0" hangingPunct="1">
                        <a:defRPr sz="1800" kern="1200">
                          <a:solidFill>
                            <a:schemeClr val="dk1"/>
                          </a:solidFill>
                          <a:latin typeface="Goudy Old Style"/>
                        </a:defRPr>
                      </a:lvl6pPr>
                      <a:lvl7pPr marL="2743200" algn="l" defTabSz="914400" rtl="0" eaLnBrk="1" latinLnBrk="0" hangingPunct="1">
                        <a:defRPr sz="1800" kern="1200">
                          <a:solidFill>
                            <a:schemeClr val="dk1"/>
                          </a:solidFill>
                          <a:latin typeface="Goudy Old Style"/>
                        </a:defRPr>
                      </a:lvl7pPr>
                      <a:lvl8pPr marL="3200400" algn="l" defTabSz="914400" rtl="0" eaLnBrk="1" latinLnBrk="0" hangingPunct="1">
                        <a:defRPr sz="1800" kern="1200">
                          <a:solidFill>
                            <a:schemeClr val="dk1"/>
                          </a:solidFill>
                          <a:latin typeface="Goudy Old Style"/>
                        </a:defRPr>
                      </a:lvl8pPr>
                      <a:lvl9pPr marL="3657600" algn="l" defTabSz="914400" rtl="0" eaLnBrk="1" latinLnBrk="0" hangingPunct="1">
                        <a:defRPr sz="1800" kern="1200">
                          <a:solidFill>
                            <a:schemeClr val="dk1"/>
                          </a:solidFill>
                          <a:latin typeface="Goudy Old Style"/>
                        </a:defRPr>
                      </a:lvl9pPr>
                    </a:lstStyle>
                    <a:p>
                      <a:pPr algn="ctr"/>
                      <a:endParaRPr lang="zh-CN" altLang="en-US" b="1" baseline="0">
                        <a:solidFill>
                          <a:schemeClr val="tx2"/>
                        </a:solidFill>
                        <a:latin typeface="Arial" pitchFamily="34" charset="0"/>
                        <a:ea typeface="黑体" pitchFamily="49" charset="-122"/>
                      </a:endParaRPr>
                    </a:p>
                  </a:txBody>
                  <a:tcPr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0742F">
                        <a:tint val="40000"/>
                      </a:srgbClr>
                    </a:solidFill>
                  </a:tcPr>
                </a:tc>
                <a:tc>
                  <a:txBody>
                    <a:bodyPr vert="horz" wrap="square"/>
                    <a:lstStyle>
                      <a:defPPr>
                        <a:defRPr lang="zh-CN"/>
                      </a:defPPr>
                      <a:lvl1pPr marL="0" algn="l" defTabSz="914400" rtl="0" eaLnBrk="1" latinLnBrk="0" hangingPunct="1">
                        <a:defRPr sz="1800" kern="1200">
                          <a:solidFill>
                            <a:schemeClr val="dk1"/>
                          </a:solidFill>
                          <a:latin typeface="Goudy Old Style"/>
                        </a:defRPr>
                      </a:lvl1pPr>
                      <a:lvl2pPr marL="457200" algn="l" defTabSz="914400" rtl="0" eaLnBrk="1" latinLnBrk="0" hangingPunct="1">
                        <a:defRPr sz="1800" kern="1200">
                          <a:solidFill>
                            <a:schemeClr val="dk1"/>
                          </a:solidFill>
                          <a:latin typeface="Goudy Old Style"/>
                        </a:defRPr>
                      </a:lvl2pPr>
                      <a:lvl3pPr marL="914400" algn="l" defTabSz="914400" rtl="0" eaLnBrk="1" latinLnBrk="0" hangingPunct="1">
                        <a:defRPr sz="1800" kern="1200">
                          <a:solidFill>
                            <a:schemeClr val="dk1"/>
                          </a:solidFill>
                          <a:latin typeface="Goudy Old Style"/>
                        </a:defRPr>
                      </a:lvl3pPr>
                      <a:lvl4pPr marL="1371600" algn="l" defTabSz="914400" rtl="0" eaLnBrk="1" latinLnBrk="0" hangingPunct="1">
                        <a:defRPr sz="1800" kern="1200">
                          <a:solidFill>
                            <a:schemeClr val="dk1"/>
                          </a:solidFill>
                          <a:latin typeface="Goudy Old Style"/>
                        </a:defRPr>
                      </a:lvl4pPr>
                      <a:lvl5pPr marL="1828800" algn="l" defTabSz="914400" rtl="0" eaLnBrk="1" latinLnBrk="0" hangingPunct="1">
                        <a:defRPr sz="1800" kern="1200">
                          <a:solidFill>
                            <a:schemeClr val="dk1"/>
                          </a:solidFill>
                          <a:latin typeface="Goudy Old Style"/>
                        </a:defRPr>
                      </a:lvl5pPr>
                      <a:lvl6pPr marL="2286000" algn="l" defTabSz="914400" rtl="0" eaLnBrk="1" latinLnBrk="0" hangingPunct="1">
                        <a:defRPr sz="1800" kern="1200">
                          <a:solidFill>
                            <a:schemeClr val="dk1"/>
                          </a:solidFill>
                          <a:latin typeface="Goudy Old Style"/>
                        </a:defRPr>
                      </a:lvl6pPr>
                      <a:lvl7pPr marL="2743200" algn="l" defTabSz="914400" rtl="0" eaLnBrk="1" latinLnBrk="0" hangingPunct="1">
                        <a:defRPr sz="1800" kern="1200">
                          <a:solidFill>
                            <a:schemeClr val="dk1"/>
                          </a:solidFill>
                          <a:latin typeface="Goudy Old Style"/>
                        </a:defRPr>
                      </a:lvl7pPr>
                      <a:lvl8pPr marL="3200400" algn="l" defTabSz="914400" rtl="0" eaLnBrk="1" latinLnBrk="0" hangingPunct="1">
                        <a:defRPr sz="1800" kern="1200">
                          <a:solidFill>
                            <a:schemeClr val="dk1"/>
                          </a:solidFill>
                          <a:latin typeface="Goudy Old Style"/>
                        </a:defRPr>
                      </a:lvl8pPr>
                      <a:lvl9pPr marL="3657600" algn="l" defTabSz="914400" rtl="0" eaLnBrk="1" latinLnBrk="0" hangingPunct="1">
                        <a:defRPr sz="1800" kern="1200">
                          <a:solidFill>
                            <a:schemeClr val="dk1"/>
                          </a:solidFill>
                          <a:latin typeface="Goudy Old Style"/>
                        </a:defRPr>
                      </a:lvl9pPr>
                    </a:lstStyle>
                    <a:p>
                      <a:pPr algn="ctr"/>
                      <a:r>
                        <a:rPr lang="en-US" altLang="zh-CN" b="1" baseline="0" smtClean="0">
                          <a:solidFill>
                            <a:schemeClr val="tx2"/>
                          </a:solidFill>
                          <a:latin typeface="Arial" pitchFamily="34" charset="0"/>
                          <a:ea typeface="黑体" pitchFamily="49" charset="-122"/>
                        </a:rPr>
                        <a:t>IA</a:t>
                      </a:r>
                      <a:endParaRPr lang="zh-CN" altLang="en-US" b="1" baseline="0">
                        <a:solidFill>
                          <a:schemeClr val="tx2"/>
                        </a:solidFill>
                        <a:latin typeface="Arial" pitchFamily="34" charset="0"/>
                        <a:ea typeface="黑体" pitchFamily="49" charset="-122"/>
                      </a:endParaRPr>
                    </a:p>
                  </a:txBody>
                  <a:tcPr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0742F">
                        <a:tint val="40000"/>
                      </a:srgbClr>
                    </a:solidFill>
                  </a:tcPr>
                </a:tc>
                <a:tc>
                  <a:txBody>
                    <a:bodyPr vert="horz" wrap="square"/>
                    <a:lstStyle>
                      <a:defPPr>
                        <a:defRPr lang="zh-CN"/>
                      </a:defPPr>
                      <a:lvl1pPr marL="0" algn="l" defTabSz="914400" rtl="0" eaLnBrk="1" latinLnBrk="0" hangingPunct="1">
                        <a:defRPr sz="1800" kern="1200">
                          <a:solidFill>
                            <a:schemeClr val="dk1"/>
                          </a:solidFill>
                          <a:latin typeface="Goudy Old Style"/>
                        </a:defRPr>
                      </a:lvl1pPr>
                      <a:lvl2pPr marL="457200" algn="l" defTabSz="914400" rtl="0" eaLnBrk="1" latinLnBrk="0" hangingPunct="1">
                        <a:defRPr sz="1800" kern="1200">
                          <a:solidFill>
                            <a:schemeClr val="dk1"/>
                          </a:solidFill>
                          <a:latin typeface="Goudy Old Style"/>
                        </a:defRPr>
                      </a:lvl2pPr>
                      <a:lvl3pPr marL="914400" algn="l" defTabSz="914400" rtl="0" eaLnBrk="1" latinLnBrk="0" hangingPunct="1">
                        <a:defRPr sz="1800" kern="1200">
                          <a:solidFill>
                            <a:schemeClr val="dk1"/>
                          </a:solidFill>
                          <a:latin typeface="Goudy Old Style"/>
                        </a:defRPr>
                      </a:lvl3pPr>
                      <a:lvl4pPr marL="1371600" algn="l" defTabSz="914400" rtl="0" eaLnBrk="1" latinLnBrk="0" hangingPunct="1">
                        <a:defRPr sz="1800" kern="1200">
                          <a:solidFill>
                            <a:schemeClr val="dk1"/>
                          </a:solidFill>
                          <a:latin typeface="Goudy Old Style"/>
                        </a:defRPr>
                      </a:lvl4pPr>
                      <a:lvl5pPr marL="1828800" algn="l" defTabSz="914400" rtl="0" eaLnBrk="1" latinLnBrk="0" hangingPunct="1">
                        <a:defRPr sz="1800" kern="1200">
                          <a:solidFill>
                            <a:schemeClr val="dk1"/>
                          </a:solidFill>
                          <a:latin typeface="Goudy Old Style"/>
                        </a:defRPr>
                      </a:lvl5pPr>
                      <a:lvl6pPr marL="2286000" algn="l" defTabSz="914400" rtl="0" eaLnBrk="1" latinLnBrk="0" hangingPunct="1">
                        <a:defRPr sz="1800" kern="1200">
                          <a:solidFill>
                            <a:schemeClr val="dk1"/>
                          </a:solidFill>
                          <a:latin typeface="Goudy Old Style"/>
                        </a:defRPr>
                      </a:lvl6pPr>
                      <a:lvl7pPr marL="2743200" algn="l" defTabSz="914400" rtl="0" eaLnBrk="1" latinLnBrk="0" hangingPunct="1">
                        <a:defRPr sz="1800" kern="1200">
                          <a:solidFill>
                            <a:schemeClr val="dk1"/>
                          </a:solidFill>
                          <a:latin typeface="Goudy Old Style"/>
                        </a:defRPr>
                      </a:lvl7pPr>
                      <a:lvl8pPr marL="3200400" algn="l" defTabSz="914400" rtl="0" eaLnBrk="1" latinLnBrk="0" hangingPunct="1">
                        <a:defRPr sz="1800" kern="1200">
                          <a:solidFill>
                            <a:schemeClr val="dk1"/>
                          </a:solidFill>
                          <a:latin typeface="Goudy Old Style"/>
                        </a:defRPr>
                      </a:lvl8pPr>
                      <a:lvl9pPr marL="3657600" algn="l" defTabSz="914400" rtl="0" eaLnBrk="1" latinLnBrk="0" hangingPunct="1">
                        <a:defRPr sz="1800" kern="1200">
                          <a:solidFill>
                            <a:schemeClr val="dk1"/>
                          </a:solidFill>
                          <a:latin typeface="Goudy Old Style"/>
                        </a:defRPr>
                      </a:lvl9pPr>
                    </a:lstStyle>
                    <a:p>
                      <a:pPr algn="ctr"/>
                      <a:endParaRPr lang="en-US" altLang="zh-CN" b="1" baseline="0" smtClean="0">
                        <a:solidFill>
                          <a:schemeClr val="tx2"/>
                        </a:solidFill>
                        <a:latin typeface="Arial" pitchFamily="34" charset="0"/>
                        <a:ea typeface="黑体" pitchFamily="49" charset="-122"/>
                      </a:endParaRPr>
                    </a:p>
                  </a:txBody>
                  <a:tcPr anchor="ct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50742F">
                        <a:tint val="40000"/>
                      </a:srgbClr>
                    </a:solidFill>
                  </a:tcPr>
                </a:tc>
              </a:tr>
            </a:tbl>
          </a:graphicData>
        </a:graphic>
      </p:graphicFrame>
      <p:sp>
        <p:nvSpPr>
          <p:cNvPr id="11" name="Text Box 14"/>
          <p:cNvSpPr txBox="1">
            <a:spLocks noChangeArrowheads="1"/>
          </p:cNvSpPr>
          <p:nvPr/>
        </p:nvSpPr>
        <p:spPr bwMode="auto">
          <a:xfrm>
            <a:off x="714375" y="4506913"/>
            <a:ext cx="7643813" cy="1350962"/>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92075" indent="-92075" fontAlgn="auto">
              <a:lnSpc>
                <a:spcPct val="85000"/>
              </a:lnSpc>
              <a:spcBef>
                <a:spcPct val="50000"/>
              </a:spcBef>
              <a:spcAft>
                <a:spcPct val="0"/>
              </a:spcAft>
              <a:buClr>
                <a:schemeClr val="bg1"/>
              </a:buClr>
              <a:buSzTx/>
              <a:defRPr/>
            </a:pPr>
            <a:r>
              <a:rPr lang="zh-CN" altLang="en-US" sz="2000" b="1" spc="50">
                <a:ln w="12700">
                  <a:noFill/>
                  <a:prstDash val="solid"/>
                </a:ln>
                <a:solidFill>
                  <a:schemeClr val="bg1"/>
                </a:solidFill>
                <a:effectLst>
                  <a:outerShdw blurRad="38100" dist="20320" dir="2700000" algn="tl" rotWithShape="0">
                    <a:srgbClr val="000000">
                      <a:alpha val="70000"/>
                    </a:srgbClr>
                  </a:outerShdw>
                </a:effectLst>
                <a:latin typeface="Arial" pitchFamily="34" charset="0"/>
                <a:ea typeface="黑体" pitchFamily="49" charset="-122"/>
                <a:cs typeface="Arial" pitchFamily="34" charset="0"/>
              </a:rPr>
              <a:t>证据来源</a:t>
            </a:r>
            <a:r>
              <a:rPr lang="en-US" altLang="zh-CN" sz="2000" b="1" spc="50">
                <a:ln w="12700">
                  <a:noFill/>
                  <a:prstDash val="solid"/>
                </a:ln>
                <a:solidFill>
                  <a:schemeClr val="bg1"/>
                </a:solidFill>
                <a:effectLst>
                  <a:outerShdw blurRad="38100" dist="20320" dir="2700000" algn="tl" rotWithShape="0">
                    <a:srgbClr val="000000">
                      <a:alpha val="70000"/>
                    </a:srgbClr>
                  </a:outerShdw>
                </a:effectLst>
                <a:latin typeface="Arial" pitchFamily="34" charset="0"/>
                <a:ea typeface="黑体" pitchFamily="49" charset="-122"/>
                <a:cs typeface="Arial" pitchFamily="34" charset="0"/>
              </a:rPr>
              <a:t>——</a:t>
            </a:r>
            <a:r>
              <a:rPr lang="zh-CN" altLang="en-US" sz="2000" b="1" spc="50">
                <a:ln w="12700">
                  <a:noFill/>
                  <a:prstDash val="solid"/>
                </a:ln>
                <a:solidFill>
                  <a:schemeClr val="bg1"/>
                </a:solidFill>
                <a:effectLst>
                  <a:outerShdw blurRad="38100" dist="20320" dir="2700000" algn="tl" rotWithShape="0">
                    <a:srgbClr val="000000">
                      <a:alpha val="70000"/>
                    </a:srgbClr>
                  </a:outerShdw>
                </a:effectLst>
                <a:latin typeface="Arial" pitchFamily="34" charset="0"/>
                <a:ea typeface="黑体" pitchFamily="49" charset="-122"/>
                <a:cs typeface="Arial" pitchFamily="34" charset="0"/>
              </a:rPr>
              <a:t>多项</a:t>
            </a:r>
            <a:r>
              <a:rPr lang="en-US" altLang="zh-CN" sz="2000" b="1" spc="50">
                <a:ln w="12700">
                  <a:noFill/>
                  <a:prstDash val="solid"/>
                </a:ln>
                <a:solidFill>
                  <a:schemeClr val="bg1"/>
                </a:solidFill>
                <a:effectLst>
                  <a:outerShdw blurRad="38100" dist="20320" dir="2700000" algn="tl" rotWithShape="0">
                    <a:srgbClr val="000000">
                      <a:alpha val="70000"/>
                    </a:srgbClr>
                  </a:outerShdw>
                </a:effectLst>
                <a:latin typeface="Arial" pitchFamily="34" charset="0"/>
                <a:ea typeface="黑体" pitchFamily="49" charset="-122"/>
                <a:cs typeface="Arial" pitchFamily="34" charset="0"/>
              </a:rPr>
              <a:t>RCT</a:t>
            </a:r>
            <a:r>
              <a:rPr lang="zh-CN" altLang="en-US" sz="2000" b="1" spc="50">
                <a:ln w="12700">
                  <a:noFill/>
                  <a:prstDash val="solid"/>
                </a:ln>
                <a:solidFill>
                  <a:schemeClr val="bg1"/>
                </a:solidFill>
                <a:effectLst>
                  <a:outerShdw blurRad="38100" dist="20320" dir="2700000" algn="tl" rotWithShape="0">
                    <a:srgbClr val="000000">
                      <a:alpha val="70000"/>
                    </a:srgbClr>
                  </a:outerShdw>
                </a:effectLst>
                <a:latin typeface="Arial" pitchFamily="34" charset="0"/>
                <a:ea typeface="黑体" pitchFamily="49" charset="-122"/>
                <a:cs typeface="Arial" pitchFamily="34" charset="0"/>
              </a:rPr>
              <a:t>研究 </a:t>
            </a:r>
            <a:r>
              <a:rPr lang="en-US" altLang="zh-CN" sz="2000" b="1" i="1" spc="50">
                <a:ln w="12700">
                  <a:noFill/>
                  <a:prstDash val="solid"/>
                </a:ln>
                <a:solidFill>
                  <a:schemeClr val="bg1"/>
                </a:solidFill>
                <a:effectLst>
                  <a:outerShdw blurRad="38100" dist="20320" dir="2700000" algn="tl" rotWithShape="0">
                    <a:srgbClr val="000000">
                      <a:alpha val="70000"/>
                    </a:srgbClr>
                  </a:outerShdw>
                </a:effectLst>
                <a:latin typeface="Arial" pitchFamily="34" charset="0"/>
                <a:ea typeface="黑体" pitchFamily="49" charset="-122"/>
                <a:cs typeface="Arial" pitchFamily="34" charset="0"/>
              </a:rPr>
              <a:t>vs. </a:t>
            </a:r>
            <a:r>
              <a:rPr lang="zh-CN" altLang="en-US" sz="2000" b="1" spc="50">
                <a:ln w="12700">
                  <a:noFill/>
                  <a:prstDash val="solid"/>
                </a:ln>
                <a:solidFill>
                  <a:schemeClr val="bg1"/>
                </a:solidFill>
                <a:effectLst>
                  <a:outerShdw blurRad="38100" dist="20320" dir="2700000" algn="tl" rotWithShape="0">
                    <a:srgbClr val="000000">
                      <a:alpha val="70000"/>
                    </a:srgbClr>
                  </a:outerShdw>
                </a:effectLst>
                <a:latin typeface="Arial" pitchFamily="34" charset="0"/>
                <a:ea typeface="黑体" pitchFamily="49" charset="-122"/>
                <a:cs typeface="Arial" pitchFamily="34" charset="0"/>
              </a:rPr>
              <a:t>单项研究</a:t>
            </a:r>
            <a:endParaRPr lang="en-US" altLang="zh-CN" sz="2000" b="1">
              <a:solidFill>
                <a:schemeClr val="bg1"/>
              </a:solidFill>
              <a:latin typeface="Arial" pitchFamily="34" charset="0"/>
              <a:ea typeface="黑体" pitchFamily="49" charset="-122"/>
              <a:cs typeface="Arial" pitchFamily="34" charset="0"/>
            </a:endParaRPr>
          </a:p>
          <a:p>
            <a:pPr marL="174625" indent="-174625" fontAlgn="auto">
              <a:lnSpc>
                <a:spcPct val="85000"/>
              </a:lnSpc>
              <a:spcBef>
                <a:spcPct val="50000"/>
              </a:spcBef>
              <a:spcAft>
                <a:spcPct val="0"/>
              </a:spcAft>
              <a:buClr>
                <a:schemeClr val="bg1"/>
              </a:buClr>
              <a:buSzTx/>
              <a:buFontTx/>
              <a:buChar char="•"/>
              <a:defRPr/>
            </a:pPr>
            <a:r>
              <a:rPr lang="zh-CN" altLang="en-US" sz="1600" b="1">
                <a:solidFill>
                  <a:srgbClr val="FFFF00"/>
                </a:solidFill>
                <a:latin typeface="Arial" pitchFamily="34" charset="0"/>
                <a:ea typeface="黑体" pitchFamily="49" charset="-122"/>
                <a:cs typeface="Arial" pitchFamily="34" charset="0"/>
              </a:rPr>
              <a:t>氯吡格雷</a:t>
            </a:r>
            <a:r>
              <a:rPr lang="en-US" altLang="zh-CN" sz="1600" b="1">
                <a:solidFill>
                  <a:srgbClr val="FFFF00"/>
                </a:solidFill>
                <a:latin typeface="Arial" pitchFamily="34" charset="0"/>
                <a:ea typeface="黑体" pitchFamily="49" charset="-122"/>
                <a:cs typeface="Arial" pitchFamily="34" charset="0"/>
              </a:rPr>
              <a:t>:  </a:t>
            </a:r>
            <a:r>
              <a:rPr lang="en-US" altLang="zh-CN" sz="1600" b="1">
                <a:solidFill>
                  <a:schemeClr val="bg1"/>
                </a:solidFill>
                <a:latin typeface="Arial" pitchFamily="34" charset="0"/>
                <a:ea typeface="黑体" pitchFamily="49" charset="-122"/>
                <a:cs typeface="Arial" pitchFamily="34" charset="0"/>
              </a:rPr>
              <a:t>CURE, PCI-CURE, CREDO, ALBION, CURRENT, CURRENT PCI</a:t>
            </a:r>
          </a:p>
          <a:p>
            <a:pPr marL="174625" indent="-174625" fontAlgn="auto">
              <a:lnSpc>
                <a:spcPct val="85000"/>
              </a:lnSpc>
              <a:spcBef>
                <a:spcPct val="50000"/>
              </a:spcBef>
              <a:spcAft>
                <a:spcPct val="0"/>
              </a:spcAft>
              <a:buClr>
                <a:schemeClr val="bg1"/>
              </a:buClr>
              <a:buSzTx/>
              <a:buFontTx/>
              <a:buChar char="•"/>
              <a:defRPr/>
            </a:pPr>
            <a:r>
              <a:rPr lang="zh-CN" altLang="en-US" sz="1600" b="1">
                <a:solidFill>
                  <a:schemeClr val="bg1"/>
                </a:solidFill>
                <a:latin typeface="Arial" pitchFamily="34" charset="0"/>
                <a:ea typeface="黑体" pitchFamily="49" charset="-122"/>
                <a:cs typeface="Arial" pitchFamily="34" charset="0"/>
              </a:rPr>
              <a:t>替格瑞洛</a:t>
            </a:r>
            <a:r>
              <a:rPr lang="en-US" altLang="zh-CN" sz="1600" b="1">
                <a:solidFill>
                  <a:schemeClr val="bg1"/>
                </a:solidFill>
                <a:latin typeface="Arial" pitchFamily="34" charset="0"/>
                <a:ea typeface="黑体" pitchFamily="49" charset="-122"/>
                <a:cs typeface="Arial" pitchFamily="34" charset="0"/>
              </a:rPr>
              <a:t>:  PLATO, PLATO PCI</a:t>
            </a:r>
          </a:p>
          <a:p>
            <a:pPr marL="174625" indent="-174625" fontAlgn="auto">
              <a:lnSpc>
                <a:spcPct val="85000"/>
              </a:lnSpc>
              <a:spcBef>
                <a:spcPct val="50000"/>
              </a:spcBef>
              <a:spcAft>
                <a:spcPct val="0"/>
              </a:spcAft>
              <a:buClr>
                <a:schemeClr val="bg1"/>
              </a:buClr>
              <a:buSzTx/>
              <a:buFontTx/>
              <a:buChar char="•"/>
              <a:defRPr/>
            </a:pPr>
            <a:r>
              <a:rPr lang="zh-CN" altLang="en-US" sz="1600" b="1">
                <a:solidFill>
                  <a:schemeClr val="bg1"/>
                </a:solidFill>
                <a:latin typeface="Arial" pitchFamily="34" charset="0"/>
                <a:ea typeface="黑体" pitchFamily="49" charset="-122"/>
                <a:cs typeface="Arial" pitchFamily="34" charset="0"/>
              </a:rPr>
              <a:t>普拉格雷</a:t>
            </a:r>
            <a:r>
              <a:rPr lang="en-US" altLang="zh-CN" sz="1600" b="1">
                <a:solidFill>
                  <a:schemeClr val="bg1"/>
                </a:solidFill>
                <a:latin typeface="Arial" pitchFamily="34" charset="0"/>
                <a:ea typeface="黑体" pitchFamily="49" charset="-122"/>
                <a:cs typeface="Arial" pitchFamily="34" charset="0"/>
              </a:rPr>
              <a:t>:  TRITON </a:t>
            </a:r>
          </a:p>
        </p:txBody>
      </p:sp>
      <p:sp>
        <p:nvSpPr>
          <p:cNvPr id="182318" name="Text Box 4"/>
          <p:cNvSpPr txBox="1">
            <a:spLocks noChangeArrowheads="1"/>
          </p:cNvSpPr>
          <p:nvPr/>
        </p:nvSpPr>
        <p:spPr bwMode="auto">
          <a:xfrm>
            <a:off x="5786438" y="6429375"/>
            <a:ext cx="3143250" cy="400050"/>
          </a:xfrm>
          <a:prstGeom prst="rect">
            <a:avLst/>
          </a:prstGeom>
          <a:noFill/>
          <a:ln w="9525" algn="ctr">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buClr>
                <a:srgbClr val="FF6600"/>
              </a:buClr>
            </a:pPr>
            <a:r>
              <a:rPr lang="zh-CN" altLang="en-US" sz="1000">
                <a:ea typeface="黑体" pitchFamily="49" charset="-122"/>
                <a:cs typeface="Arial"/>
              </a:rPr>
              <a:t>中华心血管病杂志</a:t>
            </a:r>
            <a:r>
              <a:rPr lang="en-US" altLang="zh-CN" sz="1000">
                <a:ea typeface="黑体" pitchFamily="49" charset="-122"/>
                <a:cs typeface="Arial"/>
              </a:rPr>
              <a:t>. 2012;40(5):353-367.</a:t>
            </a:r>
            <a:endParaRPr lang="zh-CN" altLang="en-US" sz="1000">
              <a:ea typeface="黑体" pitchFamily="49" charset="-122"/>
              <a:cs typeface="Arial"/>
            </a:endParaRPr>
          </a:p>
          <a:p>
            <a:pPr algn="r">
              <a:buClr>
                <a:srgbClr val="FF6600"/>
              </a:buClr>
            </a:pPr>
            <a:r>
              <a:rPr lang="zh-CN" altLang="en-US" sz="1000">
                <a:ea typeface="黑体" pitchFamily="49" charset="-122"/>
                <a:cs typeface="Arial"/>
              </a:rPr>
              <a:t>中华心血管病杂志</a:t>
            </a:r>
            <a:r>
              <a:rPr lang="en-US" altLang="zh-CN" sz="1000">
                <a:ea typeface="黑体" pitchFamily="49" charset="-122"/>
                <a:cs typeface="Arial"/>
              </a:rPr>
              <a:t>. 2012;40(4):271-7.    </a:t>
            </a:r>
          </a:p>
        </p:txBody>
      </p:sp>
      <p:sp>
        <p:nvSpPr>
          <p:cNvPr id="182319" name="矩形 11"/>
          <p:cNvSpPr>
            <a:spLocks noChangeArrowheads="1"/>
          </p:cNvSpPr>
          <p:nvPr/>
        </p:nvSpPr>
        <p:spPr bwMode="auto">
          <a:xfrm>
            <a:off x="5572125" y="5946775"/>
            <a:ext cx="3357563" cy="554038"/>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r>
              <a:rPr lang="en-US" altLang="zh-CN" sz="1000"/>
              <a:t>Eur Heart J. 2011;32(23):2999-3054. </a:t>
            </a:r>
          </a:p>
          <a:p>
            <a:pPr algn="r"/>
            <a:r>
              <a:rPr lang="en-US" altLang="zh-CN" sz="1000"/>
              <a:t>Circulation. 2011;123(18):e426-579.</a:t>
            </a:r>
          </a:p>
          <a:p>
            <a:pPr algn="r"/>
            <a:r>
              <a:rPr lang="en-US" altLang="zh-CN" sz="1000"/>
              <a:t>Circulation. 2011;124(23):e574-651.</a:t>
            </a:r>
            <a:endParaRPr lang="en-US" altLang="zh-CN" sz="1000">
              <a:ea typeface="黑体" pitchFamily="49" charset="-122"/>
              <a:cs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 name="Text Box 5"/>
          <p:cNvSpPr txBox="1">
            <a:spLocks noChangeArrowheads="1"/>
          </p:cNvSpPr>
          <p:nvPr/>
        </p:nvSpPr>
        <p:spPr bwMode="auto">
          <a:xfrm>
            <a:off x="785813" y="1498600"/>
            <a:ext cx="7643812" cy="288925"/>
          </a:xfrm>
          <a:prstGeom prst="rect">
            <a:avLst/>
          </a:prstGeom>
          <a:noFill/>
          <a:ln w="9525">
            <a:noFill/>
            <a:miter lim="800000"/>
          </a:ln>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74625" indent="-174625" fontAlgn="auto">
              <a:lnSpc>
                <a:spcPct val="80000"/>
              </a:lnSpc>
              <a:spcAft>
                <a:spcPct val="0"/>
              </a:spcAft>
              <a:buFont typeface="Arial" pitchFamily="34" charset="0"/>
              <a:buChar char="•"/>
              <a:defRPr/>
            </a:pPr>
            <a:r>
              <a:rPr lang="en-US" altLang="zh-CN" sz="1600" b="1">
                <a:latin typeface="Arial" pitchFamily="34" charset="0"/>
                <a:ea typeface="宋体" pitchFamily="2" charset="-122"/>
              </a:rPr>
              <a:t>ALBION</a:t>
            </a:r>
            <a:r>
              <a:rPr lang="zh-CN" altLang="en-US" sz="1600" b="1">
                <a:latin typeface="Arial" pitchFamily="34" charset="0"/>
                <a:ea typeface="宋体" pitchFamily="2" charset="-122"/>
              </a:rPr>
              <a:t>研究：</a:t>
            </a:r>
            <a:r>
              <a:rPr kumimoji="1" lang="en-US" altLang="zh-CN" sz="1600" kern="0">
                <a:solidFill>
                  <a:srgbClr val="FFFFFF"/>
                </a:solidFill>
                <a:latin typeface="+mn-lt"/>
                <a:ea typeface="+mn-ea"/>
              </a:rPr>
              <a:t>103</a:t>
            </a:r>
            <a:r>
              <a:rPr kumimoji="1" lang="zh-CN" altLang="en-US" sz="1600" kern="0">
                <a:solidFill>
                  <a:srgbClr val="FFFFFF"/>
                </a:solidFill>
                <a:latin typeface="+mn-lt"/>
                <a:ea typeface="+mn-ea"/>
              </a:rPr>
              <a:t>名</a:t>
            </a:r>
            <a:r>
              <a:rPr kumimoji="1" lang="en-US" altLang="zh-CN" sz="1600" kern="0">
                <a:solidFill>
                  <a:srgbClr val="FFFFFF"/>
                </a:solidFill>
                <a:latin typeface="+mn-lt"/>
                <a:ea typeface="+mn-ea"/>
              </a:rPr>
              <a:t>NSTE-ACS</a:t>
            </a:r>
            <a:r>
              <a:rPr kumimoji="1" lang="zh-CN" altLang="en-US" sz="1600" kern="0">
                <a:solidFill>
                  <a:srgbClr val="FFFFFF"/>
                </a:solidFill>
                <a:latin typeface="+mn-lt"/>
                <a:ea typeface="+mn-ea"/>
              </a:rPr>
              <a:t>患者随机接受</a:t>
            </a:r>
            <a:r>
              <a:rPr kumimoji="1" lang="en-US" altLang="zh-CN" sz="1600" kern="0">
                <a:solidFill>
                  <a:srgbClr val="FFFFFF"/>
                </a:solidFill>
                <a:latin typeface="+mn-lt"/>
                <a:ea typeface="+mn-ea"/>
              </a:rPr>
              <a:t>300</a:t>
            </a:r>
            <a:r>
              <a:rPr kumimoji="1" lang="zh-CN" altLang="en-US" sz="1600" kern="0">
                <a:solidFill>
                  <a:srgbClr val="FFFFFF"/>
                </a:solidFill>
                <a:latin typeface="+mn-lt"/>
                <a:ea typeface="+mn-ea"/>
              </a:rPr>
              <a:t>、</a:t>
            </a:r>
            <a:r>
              <a:rPr kumimoji="1" lang="en-US" altLang="zh-CN" sz="1600" kern="0">
                <a:solidFill>
                  <a:srgbClr val="FFFFFF"/>
                </a:solidFill>
                <a:latin typeface="+mn-lt"/>
                <a:ea typeface="+mn-ea"/>
              </a:rPr>
              <a:t>600</a:t>
            </a:r>
            <a:r>
              <a:rPr kumimoji="1" lang="zh-CN" altLang="en-US" sz="1600" kern="0">
                <a:solidFill>
                  <a:srgbClr val="FFFFFF"/>
                </a:solidFill>
                <a:latin typeface="+mn-lt"/>
                <a:ea typeface="+mn-ea"/>
              </a:rPr>
              <a:t>或</a:t>
            </a:r>
            <a:r>
              <a:rPr kumimoji="1" lang="en-US" altLang="zh-CN" sz="1600" kern="0">
                <a:solidFill>
                  <a:srgbClr val="FFFFFF"/>
                </a:solidFill>
                <a:latin typeface="+mn-lt"/>
                <a:ea typeface="+mn-ea"/>
              </a:rPr>
              <a:t>900mg</a:t>
            </a:r>
            <a:r>
              <a:rPr kumimoji="1" lang="zh-CN" altLang="en-US" sz="1600" kern="0">
                <a:solidFill>
                  <a:srgbClr val="FFFFFF"/>
                </a:solidFill>
                <a:latin typeface="+mn-lt"/>
                <a:ea typeface="+mn-ea"/>
              </a:rPr>
              <a:t>氯吡格雷治疗</a:t>
            </a:r>
          </a:p>
        </p:txBody>
      </p:sp>
      <p:sp>
        <p:nvSpPr>
          <p:cNvPr id="78" name="Text Box 39"/>
          <p:cNvSpPr txBox="1">
            <a:spLocks noChangeArrowheads="1"/>
          </p:cNvSpPr>
          <p:nvPr/>
        </p:nvSpPr>
        <p:spPr bwMode="auto">
          <a:xfrm>
            <a:off x="579438" y="5715000"/>
            <a:ext cx="8064500" cy="431800"/>
          </a:xfrm>
          <a:prstGeom prst="rect">
            <a:avLst/>
          </a:prstGeom>
          <a:solidFill>
            <a:srgbClr val="CC0000"/>
          </a:solidFill>
          <a:ln w="9525">
            <a:noFill/>
            <a:miter lim="800000"/>
          </a:ln>
          <a:effectLst/>
        </p:spPr>
        <p:txBody>
          <a:bodyPr anchor="ct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fontAlgn="auto">
              <a:lnSpc>
                <a:spcPct val="80000"/>
              </a:lnSpc>
              <a:spcAft>
                <a:spcPct val="0"/>
              </a:spcAft>
              <a:defRPr/>
            </a:pPr>
            <a:r>
              <a:rPr kumimoji="1" lang="en-US" altLang="zh-CN" sz="2000" kern="0">
                <a:solidFill>
                  <a:srgbClr val="FFFFFF"/>
                </a:solidFill>
                <a:latin typeface="+mn-lt"/>
                <a:ea typeface="+mn-ea"/>
              </a:rPr>
              <a:t>600mg</a:t>
            </a:r>
            <a:r>
              <a:rPr kumimoji="1" lang="zh-CN" altLang="en-US" sz="2000" kern="0">
                <a:solidFill>
                  <a:srgbClr val="FFFFFF"/>
                </a:solidFill>
                <a:latin typeface="+mn-lt"/>
                <a:ea typeface="+mn-ea"/>
              </a:rPr>
              <a:t>负荷剂量在服药</a:t>
            </a:r>
            <a:r>
              <a:rPr kumimoji="1" lang="en-US" altLang="zh-CN" sz="2000" kern="0">
                <a:solidFill>
                  <a:srgbClr val="FFFFFF"/>
                </a:solidFill>
                <a:latin typeface="+mn-lt"/>
                <a:ea typeface="+mn-ea"/>
              </a:rPr>
              <a:t>2</a:t>
            </a:r>
            <a:r>
              <a:rPr kumimoji="1" lang="zh-CN" altLang="en-US" sz="2000" kern="0">
                <a:solidFill>
                  <a:srgbClr val="FFFFFF"/>
                </a:solidFill>
                <a:latin typeface="+mn-lt"/>
                <a:ea typeface="+mn-ea"/>
              </a:rPr>
              <a:t>小时，即达到</a:t>
            </a:r>
            <a:r>
              <a:rPr kumimoji="1" lang="en-US" altLang="zh-CN" sz="2000" kern="0">
                <a:solidFill>
                  <a:srgbClr val="FFFFFF"/>
                </a:solidFill>
                <a:latin typeface="+mn-lt"/>
                <a:ea typeface="+mn-ea"/>
              </a:rPr>
              <a:t>300mg5</a:t>
            </a:r>
            <a:r>
              <a:rPr kumimoji="1" lang="zh-CN" altLang="en-US" sz="2000" kern="0">
                <a:solidFill>
                  <a:srgbClr val="FFFFFF"/>
                </a:solidFill>
                <a:latin typeface="+mn-lt"/>
                <a:ea typeface="+mn-ea"/>
              </a:rPr>
              <a:t>小时后的血小板抑制率</a:t>
            </a:r>
          </a:p>
        </p:txBody>
      </p:sp>
      <p:sp>
        <p:nvSpPr>
          <p:cNvPr id="79" name="Text Box 40"/>
          <p:cNvSpPr txBox="1">
            <a:spLocks noChangeArrowheads="1"/>
          </p:cNvSpPr>
          <p:nvPr/>
        </p:nvSpPr>
        <p:spPr bwMode="auto">
          <a:xfrm>
            <a:off x="1643063" y="6529388"/>
            <a:ext cx="7188200" cy="230187"/>
          </a:xfrm>
          <a:prstGeom prst="rect">
            <a:avLst/>
          </a:prstGeom>
          <a:noFill/>
          <a:ln w="9525">
            <a:noFill/>
            <a:miter lim="800000"/>
          </a:ln>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fontAlgn="auto">
              <a:lnSpc>
                <a:spcPct val="90000"/>
              </a:lnSpc>
              <a:spcAft>
                <a:spcPct val="0"/>
              </a:spcAft>
              <a:defRPr/>
            </a:pPr>
            <a:r>
              <a:rPr kumimoji="1" lang="en-US" altLang="zh-CN" sz="1000" kern="0" err="1">
                <a:solidFill>
                  <a:srgbClr val="FFFFFF"/>
                </a:solidFill>
                <a:latin typeface="+mn-lt"/>
                <a:ea typeface="+mn-ea"/>
              </a:rPr>
              <a:t>Montalescot G et al. JACC.2006;48(5):931-8.</a:t>
            </a:r>
          </a:p>
        </p:txBody>
      </p:sp>
      <p:grpSp>
        <p:nvGrpSpPr>
          <p:cNvPr id="257028" name="组合 74"/>
          <p:cNvGrpSpPr/>
          <p:nvPr/>
        </p:nvGrpSpPr>
        <p:grpSpPr>
          <a:xfrm>
            <a:off x="787400" y="1851025"/>
            <a:ext cx="7356475" cy="3724275"/>
            <a:chOff x="735412" y="1627188"/>
            <a:chExt cx="7356076" cy="3724275"/>
          </a:xfrm>
        </p:grpSpPr>
        <p:sp>
          <p:nvSpPr>
            <p:cNvPr id="77" name="Text Box 37"/>
            <p:cNvSpPr txBox="1">
              <a:spLocks noChangeArrowheads="1"/>
            </p:cNvSpPr>
            <p:nvPr/>
          </p:nvSpPr>
          <p:spPr bwMode="auto">
            <a:xfrm rot="16200000">
              <a:off x="-787007" y="3149607"/>
              <a:ext cx="3309938" cy="265099"/>
            </a:xfrm>
            <a:prstGeom prst="rect">
              <a:avLst/>
            </a:prstGeom>
            <a:noFill/>
            <a:ln w="9525">
              <a:noFill/>
              <a:miter lim="800000"/>
            </a:ln>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fontAlgn="auto">
                <a:lnSpc>
                  <a:spcPct val="80000"/>
                </a:lnSpc>
                <a:spcAft>
                  <a:spcPct val="0"/>
                </a:spcAft>
                <a:defRPr/>
              </a:pPr>
              <a:r>
                <a:rPr kumimoji="1" lang="zh-CN" altLang="en-US" sz="1400" kern="0">
                  <a:solidFill>
                    <a:srgbClr val="FFFFFF"/>
                  </a:solidFill>
                  <a:latin typeface="+mn-lt"/>
                  <a:ea typeface="+mn-ea"/>
                </a:rPr>
                <a:t>血小板聚集抑制率 </a:t>
              </a:r>
              <a:r>
                <a:rPr kumimoji="1" lang="en-US" altLang="zh-CN" sz="1400" kern="0">
                  <a:solidFill>
                    <a:srgbClr val="FFFFFF"/>
                  </a:solidFill>
                  <a:latin typeface="+mn-lt"/>
                  <a:ea typeface="+mn-ea"/>
                </a:rPr>
                <a:t>(%)</a:t>
              </a:r>
            </a:p>
          </p:txBody>
        </p:sp>
        <p:grpSp>
          <p:nvGrpSpPr>
            <p:cNvPr id="257031" name="Group 75"/>
            <p:cNvGrpSpPr/>
            <p:nvPr/>
          </p:nvGrpSpPr>
          <p:grpSpPr>
            <a:xfrm>
              <a:off x="965200" y="1763713"/>
              <a:ext cx="7126288" cy="3587750"/>
              <a:chOff x="608" y="1111"/>
              <a:chExt cx="5168" cy="2260"/>
            </a:xfrm>
          </p:grpSpPr>
          <p:sp>
            <p:nvSpPr>
              <p:cNvPr id="81" name="Freeform 6"/>
              <p:cNvSpPr/>
              <p:nvPr/>
            </p:nvSpPr>
            <p:spPr bwMode="auto">
              <a:xfrm>
                <a:off x="903" y="1196"/>
                <a:ext cx="4058" cy="1780"/>
              </a:xfrm>
              <a:custGeom>
                <a:cxnLst>
                  <a:cxn ang="0">
                    <a:pos x="0" y="0"/>
                  </a:cxn>
                  <a:cxn ang="0">
                    <a:pos x="0" y="1780"/>
                  </a:cxn>
                  <a:cxn ang="0">
                    <a:pos x="4058" y="1780"/>
                  </a:cxn>
                </a:cxnLst>
                <a:rect l="0" t="0" r="r" b="b"/>
                <a:pathLst>
                  <a:path w="4058" h="1780">
                    <a:moveTo>
                      <a:pt x="0" y="0"/>
                    </a:moveTo>
                    <a:lnTo>
                      <a:pt x="0" y="1780"/>
                    </a:lnTo>
                    <a:lnTo>
                      <a:pt x="4058" y="1780"/>
                    </a:lnTo>
                  </a:path>
                </a:pathLst>
              </a:custGeom>
              <a:noFill/>
              <a:ln w="28575" cmpd="sng">
                <a:solidFill>
                  <a:srgbClr val="FFFFFF"/>
                </a:solidFill>
                <a:round/>
              </a:ln>
              <a:effectLst/>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82" name="Line 7"/>
              <p:cNvSpPr>
                <a:spLocks noChangeShapeType="1"/>
              </p:cNvSpPr>
              <p:nvPr/>
            </p:nvSpPr>
            <p:spPr bwMode="auto">
              <a:xfrm>
                <a:off x="851" y="1196"/>
                <a:ext cx="52" cy="0"/>
              </a:xfrm>
              <a:prstGeom prst="line">
                <a:avLst/>
              </a:prstGeom>
              <a:noFill/>
              <a:ln w="28575">
                <a:solidFill>
                  <a:srgbClr val="FFFFFF"/>
                </a:solidFill>
                <a:round/>
              </a:ln>
              <a:effectLst/>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83" name="Line 8"/>
              <p:cNvSpPr>
                <a:spLocks noChangeShapeType="1"/>
              </p:cNvSpPr>
              <p:nvPr/>
            </p:nvSpPr>
            <p:spPr bwMode="auto">
              <a:xfrm>
                <a:off x="851" y="1554"/>
                <a:ext cx="52" cy="0"/>
              </a:xfrm>
              <a:prstGeom prst="line">
                <a:avLst/>
              </a:prstGeom>
              <a:noFill/>
              <a:ln w="28575">
                <a:solidFill>
                  <a:srgbClr val="FFFFFF"/>
                </a:solidFill>
                <a:round/>
              </a:ln>
              <a:effectLst/>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84" name="Line 9"/>
              <p:cNvSpPr>
                <a:spLocks noChangeShapeType="1"/>
              </p:cNvSpPr>
              <p:nvPr/>
            </p:nvSpPr>
            <p:spPr bwMode="auto">
              <a:xfrm>
                <a:off x="851" y="1912"/>
                <a:ext cx="52" cy="0"/>
              </a:xfrm>
              <a:prstGeom prst="line">
                <a:avLst/>
              </a:prstGeom>
              <a:noFill/>
              <a:ln w="28575">
                <a:solidFill>
                  <a:srgbClr val="FFFFFF"/>
                </a:solidFill>
                <a:round/>
              </a:ln>
              <a:effectLst/>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85" name="Line 10"/>
              <p:cNvSpPr>
                <a:spLocks noChangeShapeType="1"/>
              </p:cNvSpPr>
              <p:nvPr/>
            </p:nvSpPr>
            <p:spPr bwMode="auto">
              <a:xfrm>
                <a:off x="851" y="2270"/>
                <a:ext cx="52" cy="0"/>
              </a:xfrm>
              <a:prstGeom prst="line">
                <a:avLst/>
              </a:prstGeom>
              <a:noFill/>
              <a:ln w="28575">
                <a:solidFill>
                  <a:srgbClr val="FFFFFF"/>
                </a:solidFill>
                <a:round/>
              </a:ln>
              <a:effectLst/>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86" name="Line 11"/>
              <p:cNvSpPr>
                <a:spLocks noChangeShapeType="1"/>
              </p:cNvSpPr>
              <p:nvPr/>
            </p:nvSpPr>
            <p:spPr bwMode="auto">
              <a:xfrm>
                <a:off x="851" y="2628"/>
                <a:ext cx="52" cy="0"/>
              </a:xfrm>
              <a:prstGeom prst="line">
                <a:avLst/>
              </a:prstGeom>
              <a:noFill/>
              <a:ln w="28575">
                <a:solidFill>
                  <a:srgbClr val="FFFFFF"/>
                </a:solidFill>
                <a:round/>
              </a:ln>
              <a:effectLst/>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87" name="Line 12"/>
              <p:cNvSpPr>
                <a:spLocks noChangeShapeType="1"/>
              </p:cNvSpPr>
              <p:nvPr/>
            </p:nvSpPr>
            <p:spPr bwMode="auto">
              <a:xfrm>
                <a:off x="851" y="2977"/>
                <a:ext cx="52" cy="0"/>
              </a:xfrm>
              <a:prstGeom prst="line">
                <a:avLst/>
              </a:prstGeom>
              <a:noFill/>
              <a:ln w="28575">
                <a:solidFill>
                  <a:srgbClr val="FFFFFF"/>
                </a:solidFill>
                <a:round/>
              </a:ln>
              <a:effectLst/>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88" name="Line 13"/>
              <p:cNvSpPr>
                <a:spLocks noChangeShapeType="1"/>
              </p:cNvSpPr>
              <p:nvPr/>
            </p:nvSpPr>
            <p:spPr bwMode="auto">
              <a:xfrm rot="-5400000">
                <a:off x="1538" y="3002"/>
                <a:ext cx="52" cy="0"/>
              </a:xfrm>
              <a:prstGeom prst="line">
                <a:avLst/>
              </a:prstGeom>
              <a:noFill/>
              <a:ln w="28575">
                <a:solidFill>
                  <a:srgbClr val="FFFFFF"/>
                </a:solidFill>
                <a:round/>
              </a:ln>
              <a:effectLst/>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89" name="Line 14"/>
              <p:cNvSpPr>
                <a:spLocks noChangeShapeType="1"/>
              </p:cNvSpPr>
              <p:nvPr/>
            </p:nvSpPr>
            <p:spPr bwMode="auto">
              <a:xfrm rot="-5400000">
                <a:off x="2200" y="3002"/>
                <a:ext cx="52" cy="0"/>
              </a:xfrm>
              <a:prstGeom prst="line">
                <a:avLst/>
              </a:prstGeom>
              <a:noFill/>
              <a:ln w="28575">
                <a:solidFill>
                  <a:srgbClr val="FFFFFF"/>
                </a:solidFill>
                <a:round/>
              </a:ln>
              <a:effectLst/>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90" name="Line 15"/>
              <p:cNvSpPr>
                <a:spLocks noChangeShapeType="1"/>
              </p:cNvSpPr>
              <p:nvPr/>
            </p:nvSpPr>
            <p:spPr bwMode="auto">
              <a:xfrm rot="-5400000">
                <a:off x="2889" y="3002"/>
                <a:ext cx="52" cy="0"/>
              </a:xfrm>
              <a:prstGeom prst="line">
                <a:avLst/>
              </a:prstGeom>
              <a:noFill/>
              <a:ln w="28575">
                <a:solidFill>
                  <a:srgbClr val="FFFFFF"/>
                </a:solidFill>
                <a:round/>
              </a:ln>
              <a:effectLst/>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91" name="Line 16"/>
              <p:cNvSpPr>
                <a:spLocks noChangeShapeType="1"/>
              </p:cNvSpPr>
              <p:nvPr/>
            </p:nvSpPr>
            <p:spPr bwMode="auto">
              <a:xfrm rot="-5400000">
                <a:off x="3535" y="3002"/>
                <a:ext cx="52" cy="0"/>
              </a:xfrm>
              <a:prstGeom prst="line">
                <a:avLst/>
              </a:prstGeom>
              <a:noFill/>
              <a:ln w="28575">
                <a:solidFill>
                  <a:srgbClr val="FFFFFF"/>
                </a:solidFill>
                <a:round/>
              </a:ln>
              <a:effectLst/>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92" name="Line 17"/>
              <p:cNvSpPr>
                <a:spLocks noChangeShapeType="1"/>
              </p:cNvSpPr>
              <p:nvPr/>
            </p:nvSpPr>
            <p:spPr bwMode="auto">
              <a:xfrm rot="-5400000">
                <a:off x="4242" y="3002"/>
                <a:ext cx="52" cy="0"/>
              </a:xfrm>
              <a:prstGeom prst="line">
                <a:avLst/>
              </a:prstGeom>
              <a:noFill/>
              <a:ln w="28575">
                <a:solidFill>
                  <a:srgbClr val="FFFFFF"/>
                </a:solidFill>
                <a:round/>
              </a:ln>
              <a:effectLst/>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93" name="Line 18"/>
              <p:cNvSpPr>
                <a:spLocks noChangeShapeType="1"/>
              </p:cNvSpPr>
              <p:nvPr/>
            </p:nvSpPr>
            <p:spPr bwMode="auto">
              <a:xfrm rot="-5400000">
                <a:off x="4931" y="3002"/>
                <a:ext cx="52" cy="0"/>
              </a:xfrm>
              <a:prstGeom prst="line">
                <a:avLst/>
              </a:prstGeom>
              <a:noFill/>
              <a:ln w="28575">
                <a:solidFill>
                  <a:srgbClr val="FFFFFF"/>
                </a:solidFill>
                <a:round/>
              </a:ln>
              <a:effectLst/>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94" name="Text Box 19"/>
              <p:cNvSpPr txBox="1">
                <a:spLocks noChangeArrowheads="1"/>
              </p:cNvSpPr>
              <p:nvPr/>
            </p:nvSpPr>
            <p:spPr bwMode="auto">
              <a:xfrm>
                <a:off x="958" y="1259"/>
                <a:ext cx="1456" cy="182"/>
              </a:xfrm>
              <a:prstGeom prst="rect">
                <a:avLst/>
              </a:prstGeom>
              <a:noFill/>
              <a:ln w="9525">
                <a:noFill/>
                <a:miter lim="800000"/>
              </a:ln>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lnSpc>
                    <a:spcPct val="80000"/>
                  </a:lnSpc>
                  <a:spcAft>
                    <a:spcPct val="0"/>
                  </a:spcAft>
                  <a:defRPr/>
                </a:pPr>
                <a:r>
                  <a:rPr kumimoji="1" lang="en-US" altLang="zh-CN" sz="1600" kern="0">
                    <a:solidFill>
                      <a:srgbClr val="FFFFFF"/>
                    </a:solidFill>
                    <a:latin typeface="+mn-lt"/>
                    <a:ea typeface="+mn-ea"/>
                  </a:rPr>
                  <a:t>5 </a:t>
                </a:r>
                <a:r>
                  <a:rPr kumimoji="1" lang="en-US" altLang="zh-CN" sz="1600" kern="0" err="1">
                    <a:solidFill>
                      <a:srgbClr val="FFFFFF"/>
                    </a:solidFill>
                    <a:latin typeface="Symbol" pitchFamily="18" charset="2"/>
                    <a:ea typeface="+mn-ea"/>
                  </a:rPr>
                  <a:t>m</a:t>
                </a:r>
                <a:r>
                  <a:rPr kumimoji="1" lang="en-US" altLang="zh-CN" sz="1600" kern="0" err="1">
                    <a:solidFill>
                      <a:srgbClr val="FFFFFF"/>
                    </a:solidFill>
                    <a:latin typeface="+mn-lt"/>
                    <a:ea typeface="+mn-ea"/>
                  </a:rPr>
                  <a:t>mol/L ADP</a:t>
                </a:r>
              </a:p>
            </p:txBody>
          </p:sp>
          <p:sp>
            <p:nvSpPr>
              <p:cNvPr id="95" name="Text Box 20"/>
              <p:cNvSpPr txBox="1">
                <a:spLocks noChangeArrowheads="1"/>
              </p:cNvSpPr>
              <p:nvPr/>
            </p:nvSpPr>
            <p:spPr bwMode="auto">
              <a:xfrm>
                <a:off x="608" y="1111"/>
                <a:ext cx="374" cy="167"/>
              </a:xfrm>
              <a:prstGeom prst="rect">
                <a:avLst/>
              </a:prstGeom>
              <a:noFill/>
              <a:ln w="9525">
                <a:noFill/>
                <a:miter lim="800000"/>
              </a:ln>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lnSpc>
                    <a:spcPct val="80000"/>
                  </a:lnSpc>
                  <a:spcAft>
                    <a:spcPct val="0"/>
                  </a:spcAft>
                  <a:defRPr/>
                </a:pPr>
                <a:r>
                  <a:rPr kumimoji="1" lang="en-US" altLang="zh-CN" sz="1400" kern="0">
                    <a:solidFill>
                      <a:srgbClr val="FFFFFF"/>
                    </a:solidFill>
                    <a:latin typeface="+mn-lt"/>
                    <a:ea typeface="+mn-ea"/>
                  </a:rPr>
                  <a:t>50</a:t>
                </a:r>
              </a:p>
            </p:txBody>
          </p:sp>
          <p:sp>
            <p:nvSpPr>
              <p:cNvPr id="96" name="Text Box 21"/>
              <p:cNvSpPr txBox="1">
                <a:spLocks noChangeArrowheads="1"/>
              </p:cNvSpPr>
              <p:nvPr/>
            </p:nvSpPr>
            <p:spPr bwMode="auto">
              <a:xfrm>
                <a:off x="608" y="1451"/>
                <a:ext cx="374" cy="167"/>
              </a:xfrm>
              <a:prstGeom prst="rect">
                <a:avLst/>
              </a:prstGeom>
              <a:noFill/>
              <a:ln w="9525">
                <a:noFill/>
                <a:miter lim="800000"/>
              </a:ln>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lnSpc>
                    <a:spcPct val="80000"/>
                  </a:lnSpc>
                  <a:spcAft>
                    <a:spcPct val="0"/>
                  </a:spcAft>
                  <a:defRPr/>
                </a:pPr>
                <a:r>
                  <a:rPr kumimoji="1" lang="en-US" altLang="zh-CN" sz="1400" kern="0">
                    <a:solidFill>
                      <a:srgbClr val="FFFFFF"/>
                    </a:solidFill>
                    <a:latin typeface="+mn-lt"/>
                    <a:ea typeface="+mn-ea"/>
                  </a:rPr>
                  <a:t>40</a:t>
                </a:r>
              </a:p>
            </p:txBody>
          </p:sp>
          <p:sp>
            <p:nvSpPr>
              <p:cNvPr id="97" name="Text Box 22"/>
              <p:cNvSpPr txBox="1">
                <a:spLocks noChangeArrowheads="1"/>
              </p:cNvSpPr>
              <p:nvPr/>
            </p:nvSpPr>
            <p:spPr bwMode="auto">
              <a:xfrm>
                <a:off x="608" y="1826"/>
                <a:ext cx="374" cy="167"/>
              </a:xfrm>
              <a:prstGeom prst="rect">
                <a:avLst/>
              </a:prstGeom>
              <a:noFill/>
              <a:ln w="9525">
                <a:noFill/>
                <a:miter lim="800000"/>
              </a:ln>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lnSpc>
                    <a:spcPct val="80000"/>
                  </a:lnSpc>
                  <a:spcAft>
                    <a:spcPct val="0"/>
                  </a:spcAft>
                  <a:defRPr/>
                </a:pPr>
                <a:r>
                  <a:rPr kumimoji="1" lang="en-US" altLang="zh-CN" sz="1400" kern="0">
                    <a:solidFill>
                      <a:srgbClr val="FFFFFF"/>
                    </a:solidFill>
                    <a:latin typeface="+mn-lt"/>
                    <a:ea typeface="+mn-ea"/>
                  </a:rPr>
                  <a:t>30</a:t>
                </a:r>
              </a:p>
            </p:txBody>
          </p:sp>
          <p:sp>
            <p:nvSpPr>
              <p:cNvPr id="98" name="Text Box 23"/>
              <p:cNvSpPr txBox="1">
                <a:spLocks noChangeArrowheads="1"/>
              </p:cNvSpPr>
              <p:nvPr/>
            </p:nvSpPr>
            <p:spPr bwMode="auto">
              <a:xfrm>
                <a:off x="608" y="2167"/>
                <a:ext cx="374" cy="167"/>
              </a:xfrm>
              <a:prstGeom prst="rect">
                <a:avLst/>
              </a:prstGeom>
              <a:noFill/>
              <a:ln w="9525">
                <a:noFill/>
                <a:miter lim="800000"/>
              </a:ln>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lnSpc>
                    <a:spcPct val="80000"/>
                  </a:lnSpc>
                  <a:spcAft>
                    <a:spcPct val="0"/>
                  </a:spcAft>
                  <a:defRPr/>
                </a:pPr>
                <a:r>
                  <a:rPr kumimoji="1" lang="en-US" altLang="zh-CN" sz="1400" kern="0">
                    <a:solidFill>
                      <a:srgbClr val="FFFFFF"/>
                    </a:solidFill>
                    <a:latin typeface="+mn-lt"/>
                    <a:ea typeface="+mn-ea"/>
                  </a:rPr>
                  <a:t>20</a:t>
                </a:r>
              </a:p>
            </p:txBody>
          </p:sp>
          <p:sp>
            <p:nvSpPr>
              <p:cNvPr id="99" name="Text Box 24"/>
              <p:cNvSpPr txBox="1">
                <a:spLocks noChangeArrowheads="1"/>
              </p:cNvSpPr>
              <p:nvPr/>
            </p:nvSpPr>
            <p:spPr bwMode="auto">
              <a:xfrm>
                <a:off x="608" y="2551"/>
                <a:ext cx="374" cy="167"/>
              </a:xfrm>
              <a:prstGeom prst="rect">
                <a:avLst/>
              </a:prstGeom>
              <a:noFill/>
              <a:ln w="9525">
                <a:noFill/>
                <a:miter lim="800000"/>
              </a:ln>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lnSpc>
                    <a:spcPct val="80000"/>
                  </a:lnSpc>
                  <a:spcAft>
                    <a:spcPct val="0"/>
                  </a:spcAft>
                  <a:defRPr/>
                </a:pPr>
                <a:r>
                  <a:rPr kumimoji="1" lang="en-US" altLang="zh-CN" sz="1400" kern="0">
                    <a:solidFill>
                      <a:srgbClr val="FFFFFF"/>
                    </a:solidFill>
                    <a:latin typeface="+mn-lt"/>
                    <a:ea typeface="+mn-ea"/>
                  </a:rPr>
                  <a:t>10</a:t>
                </a:r>
              </a:p>
            </p:txBody>
          </p:sp>
          <p:sp>
            <p:nvSpPr>
              <p:cNvPr id="100" name="Text Box 25"/>
              <p:cNvSpPr txBox="1">
                <a:spLocks noChangeArrowheads="1"/>
              </p:cNvSpPr>
              <p:nvPr/>
            </p:nvSpPr>
            <p:spPr bwMode="auto">
              <a:xfrm>
                <a:off x="689" y="2909"/>
                <a:ext cx="208" cy="167"/>
              </a:xfrm>
              <a:prstGeom prst="rect">
                <a:avLst/>
              </a:prstGeom>
              <a:noFill/>
              <a:ln w="9525">
                <a:noFill/>
                <a:miter lim="800000"/>
              </a:ln>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lnSpc>
                    <a:spcPct val="80000"/>
                  </a:lnSpc>
                  <a:spcAft>
                    <a:spcPct val="0"/>
                  </a:spcAft>
                  <a:defRPr/>
                </a:pPr>
                <a:r>
                  <a:rPr kumimoji="1" lang="en-US" altLang="zh-CN" sz="1400" kern="0">
                    <a:solidFill>
                      <a:srgbClr val="FFFFFF"/>
                    </a:solidFill>
                    <a:latin typeface="+mn-lt"/>
                    <a:ea typeface="+mn-ea"/>
                  </a:rPr>
                  <a:t>0</a:t>
                </a:r>
              </a:p>
            </p:txBody>
          </p:sp>
          <p:sp>
            <p:nvSpPr>
              <p:cNvPr id="101" name="Text Box 26"/>
              <p:cNvSpPr txBox="1">
                <a:spLocks noChangeArrowheads="1"/>
              </p:cNvSpPr>
              <p:nvPr/>
            </p:nvSpPr>
            <p:spPr bwMode="auto">
              <a:xfrm>
                <a:off x="828" y="3054"/>
                <a:ext cx="208" cy="167"/>
              </a:xfrm>
              <a:prstGeom prst="rect">
                <a:avLst/>
              </a:prstGeom>
              <a:noFill/>
              <a:ln w="9525">
                <a:noFill/>
                <a:miter lim="800000"/>
              </a:ln>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lnSpc>
                    <a:spcPct val="80000"/>
                  </a:lnSpc>
                  <a:spcAft>
                    <a:spcPct val="0"/>
                  </a:spcAft>
                  <a:defRPr/>
                </a:pPr>
                <a:r>
                  <a:rPr kumimoji="1" lang="en-US" altLang="zh-CN" sz="1400" kern="0">
                    <a:solidFill>
                      <a:srgbClr val="FFFFFF"/>
                    </a:solidFill>
                    <a:latin typeface="+mn-lt"/>
                    <a:ea typeface="+mn-ea"/>
                  </a:rPr>
                  <a:t>0</a:t>
                </a:r>
              </a:p>
            </p:txBody>
          </p:sp>
          <p:sp>
            <p:nvSpPr>
              <p:cNvPr id="102" name="Text Box 27"/>
              <p:cNvSpPr txBox="1">
                <a:spLocks noChangeArrowheads="1"/>
              </p:cNvSpPr>
              <p:nvPr/>
            </p:nvSpPr>
            <p:spPr bwMode="auto">
              <a:xfrm>
                <a:off x="1475" y="3054"/>
                <a:ext cx="208" cy="167"/>
              </a:xfrm>
              <a:prstGeom prst="rect">
                <a:avLst/>
              </a:prstGeom>
              <a:noFill/>
              <a:ln w="9525">
                <a:noFill/>
                <a:miter lim="800000"/>
              </a:ln>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lnSpc>
                    <a:spcPct val="80000"/>
                  </a:lnSpc>
                  <a:spcAft>
                    <a:spcPct val="0"/>
                  </a:spcAft>
                  <a:defRPr/>
                </a:pPr>
                <a:r>
                  <a:rPr kumimoji="1" lang="en-US" altLang="zh-CN" sz="1400" kern="0">
                    <a:solidFill>
                      <a:srgbClr val="FFFFFF"/>
                    </a:solidFill>
                    <a:latin typeface="+mn-lt"/>
                    <a:ea typeface="+mn-ea"/>
                  </a:rPr>
                  <a:t>1</a:t>
                </a:r>
              </a:p>
            </p:txBody>
          </p:sp>
          <p:sp>
            <p:nvSpPr>
              <p:cNvPr id="103" name="Text Box 28"/>
              <p:cNvSpPr txBox="1">
                <a:spLocks noChangeArrowheads="1"/>
              </p:cNvSpPr>
              <p:nvPr/>
            </p:nvSpPr>
            <p:spPr bwMode="auto">
              <a:xfrm>
                <a:off x="2127" y="3054"/>
                <a:ext cx="205" cy="167"/>
              </a:xfrm>
              <a:prstGeom prst="rect">
                <a:avLst/>
              </a:prstGeom>
              <a:noFill/>
              <a:ln w="9525">
                <a:noFill/>
                <a:miter lim="800000"/>
              </a:ln>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lnSpc>
                    <a:spcPct val="80000"/>
                  </a:lnSpc>
                  <a:spcAft>
                    <a:spcPct val="0"/>
                  </a:spcAft>
                  <a:defRPr/>
                </a:pPr>
                <a:r>
                  <a:rPr kumimoji="1" lang="en-US" altLang="zh-CN" sz="1400" kern="0">
                    <a:solidFill>
                      <a:srgbClr val="FFFFFF"/>
                    </a:solidFill>
                    <a:latin typeface="+mn-lt"/>
                    <a:ea typeface="+mn-ea"/>
                  </a:rPr>
                  <a:t>2</a:t>
                </a:r>
              </a:p>
            </p:txBody>
          </p:sp>
          <p:sp>
            <p:nvSpPr>
              <p:cNvPr id="104" name="Text Box 29"/>
              <p:cNvSpPr txBox="1">
                <a:spLocks noChangeArrowheads="1"/>
              </p:cNvSpPr>
              <p:nvPr/>
            </p:nvSpPr>
            <p:spPr bwMode="auto">
              <a:xfrm>
                <a:off x="2815" y="3054"/>
                <a:ext cx="208" cy="167"/>
              </a:xfrm>
              <a:prstGeom prst="rect">
                <a:avLst/>
              </a:prstGeom>
              <a:noFill/>
              <a:ln w="9525">
                <a:noFill/>
                <a:miter lim="800000"/>
              </a:ln>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lnSpc>
                    <a:spcPct val="80000"/>
                  </a:lnSpc>
                  <a:spcAft>
                    <a:spcPct val="0"/>
                  </a:spcAft>
                  <a:defRPr/>
                </a:pPr>
                <a:r>
                  <a:rPr kumimoji="1" lang="en-US" altLang="zh-CN" sz="1400" kern="0">
                    <a:solidFill>
                      <a:srgbClr val="FFFFFF"/>
                    </a:solidFill>
                    <a:latin typeface="+mn-lt"/>
                    <a:ea typeface="+mn-ea"/>
                  </a:rPr>
                  <a:t>3</a:t>
                </a:r>
              </a:p>
            </p:txBody>
          </p:sp>
          <p:sp>
            <p:nvSpPr>
              <p:cNvPr id="105" name="Text Box 30"/>
              <p:cNvSpPr txBox="1">
                <a:spLocks noChangeArrowheads="1"/>
              </p:cNvSpPr>
              <p:nvPr/>
            </p:nvSpPr>
            <p:spPr bwMode="auto">
              <a:xfrm>
                <a:off x="3469" y="3054"/>
                <a:ext cx="208" cy="167"/>
              </a:xfrm>
              <a:prstGeom prst="rect">
                <a:avLst/>
              </a:prstGeom>
              <a:noFill/>
              <a:ln w="9525">
                <a:noFill/>
                <a:miter lim="800000"/>
              </a:ln>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lnSpc>
                    <a:spcPct val="80000"/>
                  </a:lnSpc>
                  <a:spcAft>
                    <a:spcPct val="0"/>
                  </a:spcAft>
                  <a:defRPr/>
                </a:pPr>
                <a:r>
                  <a:rPr kumimoji="1" lang="en-US" altLang="zh-CN" sz="1400" kern="0">
                    <a:solidFill>
                      <a:srgbClr val="FFFFFF"/>
                    </a:solidFill>
                    <a:latin typeface="+mn-lt"/>
                    <a:ea typeface="+mn-ea"/>
                  </a:rPr>
                  <a:t>4</a:t>
                </a:r>
              </a:p>
            </p:txBody>
          </p:sp>
          <p:sp>
            <p:nvSpPr>
              <p:cNvPr id="106" name="Text Box 31"/>
              <p:cNvSpPr txBox="1">
                <a:spLocks noChangeArrowheads="1"/>
              </p:cNvSpPr>
              <p:nvPr/>
            </p:nvSpPr>
            <p:spPr bwMode="auto">
              <a:xfrm>
                <a:off x="4176" y="3054"/>
                <a:ext cx="208" cy="167"/>
              </a:xfrm>
              <a:prstGeom prst="rect">
                <a:avLst/>
              </a:prstGeom>
              <a:noFill/>
              <a:ln w="9525">
                <a:noFill/>
                <a:miter lim="800000"/>
              </a:ln>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lnSpc>
                    <a:spcPct val="80000"/>
                  </a:lnSpc>
                  <a:spcAft>
                    <a:spcPct val="0"/>
                  </a:spcAft>
                  <a:defRPr/>
                </a:pPr>
                <a:r>
                  <a:rPr kumimoji="1" lang="en-US" altLang="zh-CN" sz="1400" kern="0">
                    <a:solidFill>
                      <a:srgbClr val="FFFFFF"/>
                    </a:solidFill>
                    <a:latin typeface="+mn-lt"/>
                    <a:ea typeface="+mn-ea"/>
                  </a:rPr>
                  <a:t>5</a:t>
                </a:r>
              </a:p>
            </p:txBody>
          </p:sp>
          <p:sp>
            <p:nvSpPr>
              <p:cNvPr id="107" name="Text Box 32"/>
              <p:cNvSpPr txBox="1">
                <a:spLocks noChangeArrowheads="1"/>
              </p:cNvSpPr>
              <p:nvPr/>
            </p:nvSpPr>
            <p:spPr bwMode="auto">
              <a:xfrm>
                <a:off x="4865" y="3054"/>
                <a:ext cx="206" cy="167"/>
              </a:xfrm>
              <a:prstGeom prst="rect">
                <a:avLst/>
              </a:prstGeom>
              <a:noFill/>
              <a:ln w="9525">
                <a:noFill/>
                <a:miter lim="800000"/>
              </a:ln>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lnSpc>
                    <a:spcPct val="80000"/>
                  </a:lnSpc>
                  <a:spcAft>
                    <a:spcPct val="0"/>
                  </a:spcAft>
                  <a:defRPr/>
                </a:pPr>
                <a:r>
                  <a:rPr kumimoji="1" lang="en-US" altLang="zh-CN" sz="1400" kern="0">
                    <a:solidFill>
                      <a:srgbClr val="FFFFFF"/>
                    </a:solidFill>
                    <a:latin typeface="+mn-lt"/>
                    <a:ea typeface="+mn-ea"/>
                  </a:rPr>
                  <a:t>6</a:t>
                </a:r>
              </a:p>
            </p:txBody>
          </p:sp>
          <p:sp>
            <p:nvSpPr>
              <p:cNvPr id="108" name="Text Box 33"/>
              <p:cNvSpPr txBox="1">
                <a:spLocks noChangeArrowheads="1"/>
              </p:cNvSpPr>
              <p:nvPr/>
            </p:nvSpPr>
            <p:spPr bwMode="auto">
              <a:xfrm>
                <a:off x="3985" y="2655"/>
                <a:ext cx="1674" cy="182"/>
              </a:xfrm>
              <a:prstGeom prst="rect">
                <a:avLst/>
              </a:prstGeom>
              <a:noFill/>
              <a:ln w="9525">
                <a:noFill/>
                <a:miter lim="800000"/>
              </a:ln>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lnSpc>
                    <a:spcPct val="80000"/>
                  </a:lnSpc>
                  <a:spcAft>
                    <a:spcPct val="0"/>
                  </a:spcAft>
                  <a:defRPr/>
                </a:pPr>
                <a:r>
                  <a:rPr kumimoji="1" lang="en-US" altLang="zh-CN" sz="1600" b="1" kern="0">
                    <a:solidFill>
                      <a:srgbClr val="FFFFFF"/>
                    </a:solidFill>
                    <a:latin typeface="+mn-lt"/>
                    <a:ea typeface="+mn-ea"/>
                  </a:rPr>
                  <a:t>* p&lt;0.05 vs 300 mg</a:t>
                </a:r>
              </a:p>
            </p:txBody>
          </p:sp>
          <p:sp>
            <p:nvSpPr>
              <p:cNvPr id="109" name="Text Box 34"/>
              <p:cNvSpPr txBox="1">
                <a:spLocks noChangeArrowheads="1"/>
              </p:cNvSpPr>
              <p:nvPr/>
            </p:nvSpPr>
            <p:spPr bwMode="auto">
              <a:xfrm>
                <a:off x="4966" y="1791"/>
                <a:ext cx="810" cy="198"/>
              </a:xfrm>
              <a:prstGeom prst="rect">
                <a:avLst/>
              </a:prstGeom>
              <a:noFill/>
              <a:ln w="9525">
                <a:noFill/>
                <a:miter lim="800000"/>
              </a:ln>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lnSpc>
                    <a:spcPct val="80000"/>
                  </a:lnSpc>
                  <a:spcAft>
                    <a:spcPct val="0"/>
                  </a:spcAft>
                  <a:defRPr/>
                </a:pPr>
                <a:r>
                  <a:rPr kumimoji="1" lang="en-US" altLang="zh-CN" kern="0">
                    <a:solidFill>
                      <a:srgbClr val="FFFFFF"/>
                    </a:solidFill>
                    <a:latin typeface="+mn-lt"/>
                    <a:ea typeface="+mn-ea"/>
                  </a:rPr>
                  <a:t>300 mg</a:t>
                </a:r>
              </a:p>
            </p:txBody>
          </p:sp>
          <p:sp>
            <p:nvSpPr>
              <p:cNvPr id="110" name="Text Box 35"/>
              <p:cNvSpPr txBox="1">
                <a:spLocks noChangeArrowheads="1"/>
              </p:cNvSpPr>
              <p:nvPr/>
            </p:nvSpPr>
            <p:spPr bwMode="auto">
              <a:xfrm>
                <a:off x="4966" y="1467"/>
                <a:ext cx="810" cy="198"/>
              </a:xfrm>
              <a:prstGeom prst="rect">
                <a:avLst/>
              </a:prstGeom>
              <a:noFill/>
              <a:ln w="9525">
                <a:noFill/>
                <a:miter lim="800000"/>
              </a:ln>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lnSpc>
                    <a:spcPct val="80000"/>
                  </a:lnSpc>
                  <a:spcAft>
                    <a:spcPct val="0"/>
                  </a:spcAft>
                  <a:defRPr/>
                </a:pPr>
                <a:r>
                  <a:rPr kumimoji="1" lang="en-US" altLang="zh-CN" kern="0">
                    <a:solidFill>
                      <a:srgbClr val="FFFFFF"/>
                    </a:solidFill>
                    <a:latin typeface="+mn-lt"/>
                    <a:ea typeface="+mn-ea"/>
                  </a:rPr>
                  <a:t>600 mg</a:t>
                </a:r>
              </a:p>
            </p:txBody>
          </p:sp>
          <p:sp>
            <p:nvSpPr>
              <p:cNvPr id="111" name="Text Box 36"/>
              <p:cNvSpPr txBox="1">
                <a:spLocks noChangeArrowheads="1"/>
              </p:cNvSpPr>
              <p:nvPr/>
            </p:nvSpPr>
            <p:spPr bwMode="auto">
              <a:xfrm>
                <a:off x="4966" y="1305"/>
                <a:ext cx="810" cy="198"/>
              </a:xfrm>
              <a:prstGeom prst="rect">
                <a:avLst/>
              </a:prstGeom>
              <a:noFill/>
              <a:ln w="9525">
                <a:noFill/>
                <a:miter lim="800000"/>
              </a:ln>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lnSpc>
                    <a:spcPct val="80000"/>
                  </a:lnSpc>
                  <a:spcAft>
                    <a:spcPct val="0"/>
                  </a:spcAft>
                  <a:defRPr/>
                </a:pPr>
                <a:r>
                  <a:rPr kumimoji="1" lang="en-US" altLang="zh-CN" kern="0">
                    <a:solidFill>
                      <a:srgbClr val="FFFFFF"/>
                    </a:solidFill>
                    <a:latin typeface="+mn-lt"/>
                    <a:ea typeface="+mn-ea"/>
                  </a:rPr>
                  <a:t>900 mg</a:t>
                </a:r>
              </a:p>
            </p:txBody>
          </p:sp>
          <p:sp>
            <p:nvSpPr>
              <p:cNvPr id="112" name="Text Box 38"/>
              <p:cNvSpPr txBox="1">
                <a:spLocks noChangeArrowheads="1"/>
              </p:cNvSpPr>
              <p:nvPr/>
            </p:nvSpPr>
            <p:spPr bwMode="auto">
              <a:xfrm>
                <a:off x="2183" y="3189"/>
                <a:ext cx="1455" cy="182"/>
              </a:xfrm>
              <a:prstGeom prst="rect">
                <a:avLst/>
              </a:prstGeom>
              <a:noFill/>
              <a:ln w="9525">
                <a:noFill/>
                <a:miter lim="800000"/>
              </a:ln>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fontAlgn="auto">
                  <a:lnSpc>
                    <a:spcPct val="80000"/>
                  </a:lnSpc>
                  <a:spcAft>
                    <a:spcPct val="0"/>
                  </a:spcAft>
                  <a:defRPr/>
                </a:pPr>
                <a:r>
                  <a:rPr kumimoji="1" lang="zh-CN" altLang="en-US" sz="1600" kern="0">
                    <a:solidFill>
                      <a:srgbClr val="FFFFFF"/>
                    </a:solidFill>
                    <a:latin typeface="+mn-lt"/>
                    <a:ea typeface="+mn-ea"/>
                  </a:rPr>
                  <a:t>时间 </a:t>
                </a:r>
                <a:r>
                  <a:rPr kumimoji="1" lang="en-US" altLang="zh-CN" sz="1600" kern="0">
                    <a:solidFill>
                      <a:srgbClr val="FFFFFF"/>
                    </a:solidFill>
                    <a:latin typeface="+mn-lt"/>
                    <a:ea typeface="+mn-ea"/>
                  </a:rPr>
                  <a:t>(</a:t>
                </a:r>
                <a:r>
                  <a:rPr kumimoji="1" lang="zh-CN" altLang="en-US" sz="1600" kern="0">
                    <a:solidFill>
                      <a:srgbClr val="FFFFFF"/>
                    </a:solidFill>
                    <a:latin typeface="+mn-lt"/>
                    <a:ea typeface="+mn-ea"/>
                  </a:rPr>
                  <a:t>小时</a:t>
                </a:r>
                <a:r>
                  <a:rPr kumimoji="1" lang="en-US" altLang="zh-CN" sz="1600" kern="0">
                    <a:solidFill>
                      <a:srgbClr val="FFFFFF"/>
                    </a:solidFill>
                    <a:latin typeface="+mn-lt"/>
                    <a:ea typeface="+mn-ea"/>
                  </a:rPr>
                  <a:t>)</a:t>
                </a:r>
              </a:p>
            </p:txBody>
          </p:sp>
          <p:sp>
            <p:nvSpPr>
              <p:cNvPr id="257064" name="Freeform 41"/>
              <p:cNvSpPr/>
              <p:nvPr/>
            </p:nvSpPr>
            <p:spPr bwMode="auto">
              <a:xfrm>
                <a:off x="912" y="1536"/>
                <a:ext cx="4058" cy="1449"/>
              </a:xfrm>
              <a:custGeom>
                <a:gdLst>
                  <a:gd name="T0" fmla="*/ 0 w 4058"/>
                  <a:gd name="T1" fmla="*/ 1449 h 1449"/>
                  <a:gd name="T2" fmla="*/ 296 w 4058"/>
                  <a:gd name="T3" fmla="*/ 1039 h 1449"/>
                  <a:gd name="T4" fmla="*/ 672 w 4058"/>
                  <a:gd name="T5" fmla="*/ 890 h 1449"/>
                  <a:gd name="T6" fmla="*/ 1344 w 4058"/>
                  <a:gd name="T7" fmla="*/ 445 h 1449"/>
                  <a:gd name="T8" fmla="*/ 2007 w 4058"/>
                  <a:gd name="T9" fmla="*/ 140 h 1449"/>
                  <a:gd name="T10" fmla="*/ 2662 w 4058"/>
                  <a:gd name="T11" fmla="*/ 0 h 1449"/>
                  <a:gd name="T12" fmla="*/ 3360 w 4058"/>
                  <a:gd name="T13" fmla="*/ 26 h 1449"/>
                  <a:gd name="T14" fmla="*/ 4058 w 4058"/>
                  <a:gd name="T15" fmla="*/ 9 h 1449"/>
                  <a:gd name="T16" fmla="*/ 0 60000 65536"/>
                  <a:gd name="T17" fmla="*/ 0 60000 65536"/>
                  <a:gd name="T18" fmla="*/ 0 60000 65536"/>
                  <a:gd name="T19" fmla="*/ 0 60000 65536"/>
                  <a:gd name="T20" fmla="*/ 0 60000 65536"/>
                  <a:gd name="T21" fmla="*/ 0 60000 65536"/>
                  <a:gd name="T22" fmla="*/ 0 60000 65536"/>
                  <a:gd name="T23" fmla="*/ 0 60000 65536"/>
                  <a:gd name="T24" fmla="*/ 0 w 4058"/>
                  <a:gd name="T25" fmla="*/ 0 h 1449"/>
                  <a:gd name="T26" fmla="*/ 4058 w 4058"/>
                  <a:gd name="T27" fmla="*/ 1449 h 1449"/>
                </a:gd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058" h="1449">
                    <a:moveTo>
                      <a:pt x="0" y="1449"/>
                    </a:moveTo>
                    <a:lnTo>
                      <a:pt x="296" y="1039"/>
                    </a:lnTo>
                    <a:lnTo>
                      <a:pt x="672" y="890"/>
                    </a:lnTo>
                    <a:lnTo>
                      <a:pt x="1344" y="445"/>
                    </a:lnTo>
                    <a:lnTo>
                      <a:pt x="2007" y="140"/>
                    </a:lnTo>
                    <a:lnTo>
                      <a:pt x="2662" y="0"/>
                    </a:lnTo>
                    <a:lnTo>
                      <a:pt x="3360" y="26"/>
                    </a:lnTo>
                    <a:lnTo>
                      <a:pt x="4058" y="9"/>
                    </a:lnTo>
                  </a:path>
                </a:pathLst>
              </a:custGeom>
              <a:noFill/>
              <a:ln w="38100" cmpd="sng">
                <a:solidFill>
                  <a:schemeClr val="bg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14" name="Oval 42"/>
              <p:cNvSpPr>
                <a:spLocks noChangeArrowheads="1"/>
              </p:cNvSpPr>
              <p:nvPr/>
            </p:nvSpPr>
            <p:spPr bwMode="auto">
              <a:xfrm>
                <a:off x="886" y="2923"/>
                <a:ext cx="69" cy="70"/>
              </a:xfrm>
              <a:prstGeom prst="ellipse">
                <a:avLst/>
              </a:prstGeom>
              <a:solidFill>
                <a:srgbClr val="FF9933"/>
              </a:solidFill>
              <a:ln w="9525">
                <a:solidFill>
                  <a:srgbClr val="FF9933"/>
                </a:solid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115" name="Oval 43"/>
              <p:cNvSpPr>
                <a:spLocks noChangeArrowheads="1"/>
              </p:cNvSpPr>
              <p:nvPr/>
            </p:nvSpPr>
            <p:spPr bwMode="auto">
              <a:xfrm>
                <a:off x="1191" y="2539"/>
                <a:ext cx="69" cy="70"/>
              </a:xfrm>
              <a:prstGeom prst="ellipse">
                <a:avLst/>
              </a:prstGeom>
              <a:solidFill>
                <a:srgbClr val="FF9933"/>
              </a:solidFill>
              <a:ln w="9525">
                <a:solidFill>
                  <a:srgbClr val="FF9933"/>
                </a:solid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116" name="Oval 44"/>
              <p:cNvSpPr>
                <a:spLocks noChangeArrowheads="1"/>
              </p:cNvSpPr>
              <p:nvPr/>
            </p:nvSpPr>
            <p:spPr bwMode="auto">
              <a:xfrm>
                <a:off x="1533" y="2399"/>
                <a:ext cx="69" cy="70"/>
              </a:xfrm>
              <a:prstGeom prst="ellipse">
                <a:avLst/>
              </a:prstGeom>
              <a:solidFill>
                <a:srgbClr val="FF9933"/>
              </a:solidFill>
              <a:ln w="9525">
                <a:solidFill>
                  <a:srgbClr val="FF9933"/>
                </a:solid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117" name="Oval 45"/>
              <p:cNvSpPr>
                <a:spLocks noChangeArrowheads="1"/>
              </p:cNvSpPr>
              <p:nvPr/>
            </p:nvSpPr>
            <p:spPr bwMode="auto">
              <a:xfrm>
                <a:off x="2195" y="1963"/>
                <a:ext cx="69" cy="70"/>
              </a:xfrm>
              <a:prstGeom prst="ellipse">
                <a:avLst/>
              </a:prstGeom>
              <a:solidFill>
                <a:srgbClr val="FF9933"/>
              </a:solidFill>
              <a:ln w="9525">
                <a:solidFill>
                  <a:srgbClr val="FF9933"/>
                </a:solid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118" name="Oval 46"/>
              <p:cNvSpPr>
                <a:spLocks noChangeArrowheads="1"/>
              </p:cNvSpPr>
              <p:nvPr/>
            </p:nvSpPr>
            <p:spPr bwMode="auto">
              <a:xfrm>
                <a:off x="2866" y="1640"/>
                <a:ext cx="70" cy="70"/>
              </a:xfrm>
              <a:prstGeom prst="ellipse">
                <a:avLst/>
              </a:prstGeom>
              <a:solidFill>
                <a:srgbClr val="FF9933"/>
              </a:solidFill>
              <a:ln w="9525">
                <a:solidFill>
                  <a:srgbClr val="FF9933"/>
                </a:solid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119" name="Oval 47"/>
              <p:cNvSpPr>
                <a:spLocks noChangeArrowheads="1"/>
              </p:cNvSpPr>
              <p:nvPr/>
            </p:nvSpPr>
            <p:spPr bwMode="auto">
              <a:xfrm>
                <a:off x="3547" y="1491"/>
                <a:ext cx="70" cy="70"/>
              </a:xfrm>
              <a:prstGeom prst="ellipse">
                <a:avLst/>
              </a:prstGeom>
              <a:solidFill>
                <a:srgbClr val="FF9933"/>
              </a:solidFill>
              <a:ln w="9525">
                <a:solidFill>
                  <a:srgbClr val="FF9933"/>
                </a:solid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120" name="Oval 48"/>
              <p:cNvSpPr>
                <a:spLocks noChangeArrowheads="1"/>
              </p:cNvSpPr>
              <p:nvPr/>
            </p:nvSpPr>
            <p:spPr bwMode="auto">
              <a:xfrm>
                <a:off x="4228" y="1535"/>
                <a:ext cx="69" cy="70"/>
              </a:xfrm>
              <a:prstGeom prst="ellipse">
                <a:avLst/>
              </a:prstGeom>
              <a:solidFill>
                <a:srgbClr val="FF9933"/>
              </a:solidFill>
              <a:ln w="9525">
                <a:solidFill>
                  <a:srgbClr val="FF9933"/>
                </a:solid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121" name="Oval 49"/>
              <p:cNvSpPr>
                <a:spLocks noChangeArrowheads="1"/>
              </p:cNvSpPr>
              <p:nvPr/>
            </p:nvSpPr>
            <p:spPr bwMode="auto">
              <a:xfrm>
                <a:off x="4917" y="1509"/>
                <a:ext cx="70" cy="70"/>
              </a:xfrm>
              <a:prstGeom prst="ellipse">
                <a:avLst/>
              </a:prstGeom>
              <a:solidFill>
                <a:srgbClr val="FF9933"/>
              </a:solidFill>
              <a:ln w="9525">
                <a:solidFill>
                  <a:srgbClr val="FF9933"/>
                </a:solid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257073" name="Freeform 50"/>
              <p:cNvSpPr/>
              <p:nvPr/>
            </p:nvSpPr>
            <p:spPr bwMode="auto">
              <a:xfrm>
                <a:off x="920" y="1876"/>
                <a:ext cx="4067" cy="1100"/>
              </a:xfrm>
              <a:custGeom>
                <a:gdLst>
                  <a:gd name="T0" fmla="*/ 0 w 4067"/>
                  <a:gd name="T1" fmla="*/ 1100 h 1100"/>
                  <a:gd name="T2" fmla="*/ 323 w 4067"/>
                  <a:gd name="T3" fmla="*/ 1039 h 1100"/>
                  <a:gd name="T4" fmla="*/ 655 w 4067"/>
                  <a:gd name="T5" fmla="*/ 777 h 1100"/>
                  <a:gd name="T6" fmla="*/ 1318 w 4067"/>
                  <a:gd name="T7" fmla="*/ 454 h 1100"/>
                  <a:gd name="T8" fmla="*/ 1999 w 4067"/>
                  <a:gd name="T9" fmla="*/ 463 h 1100"/>
                  <a:gd name="T10" fmla="*/ 2645 w 4067"/>
                  <a:gd name="T11" fmla="*/ 315 h 1100"/>
                  <a:gd name="T12" fmla="*/ 3352 w 4067"/>
                  <a:gd name="T13" fmla="*/ 70 h 1100"/>
                  <a:gd name="T14" fmla="*/ 4067 w 4067"/>
                  <a:gd name="T15" fmla="*/ 0 h 1100"/>
                  <a:gd name="T16" fmla="*/ 0 60000 65536"/>
                  <a:gd name="T17" fmla="*/ 0 60000 65536"/>
                  <a:gd name="T18" fmla="*/ 0 60000 65536"/>
                  <a:gd name="T19" fmla="*/ 0 60000 65536"/>
                  <a:gd name="T20" fmla="*/ 0 60000 65536"/>
                  <a:gd name="T21" fmla="*/ 0 60000 65536"/>
                  <a:gd name="T22" fmla="*/ 0 60000 65536"/>
                  <a:gd name="T23" fmla="*/ 0 60000 65536"/>
                  <a:gd name="T24" fmla="*/ 0 w 4067"/>
                  <a:gd name="T25" fmla="*/ 0 h 1100"/>
                  <a:gd name="T26" fmla="*/ 4067 w 4067"/>
                  <a:gd name="T27" fmla="*/ 1100 h 1100"/>
                </a:gd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067" h="1100">
                    <a:moveTo>
                      <a:pt x="0" y="1100"/>
                    </a:moveTo>
                    <a:lnTo>
                      <a:pt x="323" y="1039"/>
                    </a:lnTo>
                    <a:lnTo>
                      <a:pt x="655" y="777"/>
                    </a:lnTo>
                    <a:lnTo>
                      <a:pt x="1318" y="454"/>
                    </a:lnTo>
                    <a:lnTo>
                      <a:pt x="1999" y="463"/>
                    </a:lnTo>
                    <a:lnTo>
                      <a:pt x="2645" y="315"/>
                    </a:lnTo>
                    <a:lnTo>
                      <a:pt x="3352" y="70"/>
                    </a:lnTo>
                    <a:lnTo>
                      <a:pt x="4067" y="0"/>
                    </a:lnTo>
                  </a:path>
                </a:pathLst>
              </a:custGeom>
              <a:noFill/>
              <a:ln w="38100" cmpd="sng">
                <a:solidFill>
                  <a:srgbClr val="00FF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23" name="Oval 51"/>
              <p:cNvSpPr>
                <a:spLocks noChangeArrowheads="1"/>
              </p:cNvSpPr>
              <p:nvPr/>
            </p:nvSpPr>
            <p:spPr bwMode="auto">
              <a:xfrm>
                <a:off x="894" y="2941"/>
                <a:ext cx="69" cy="70"/>
              </a:xfrm>
              <a:prstGeom prst="ellipse">
                <a:avLst/>
              </a:prstGeom>
              <a:solidFill>
                <a:srgbClr val="003300"/>
              </a:solidFill>
              <a:ln w="9525">
                <a:solidFill>
                  <a:srgbClr val="008000"/>
                </a:solid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124" name="Oval 52"/>
              <p:cNvSpPr>
                <a:spLocks noChangeArrowheads="1"/>
              </p:cNvSpPr>
              <p:nvPr/>
            </p:nvSpPr>
            <p:spPr bwMode="auto">
              <a:xfrm>
                <a:off x="1191" y="2880"/>
                <a:ext cx="68" cy="70"/>
              </a:xfrm>
              <a:prstGeom prst="ellipse">
                <a:avLst/>
              </a:prstGeom>
              <a:solidFill>
                <a:srgbClr val="003300"/>
              </a:solidFill>
              <a:ln w="9525">
                <a:solidFill>
                  <a:srgbClr val="008000"/>
                </a:solid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125" name="Oval 53"/>
              <p:cNvSpPr>
                <a:spLocks noChangeArrowheads="1"/>
              </p:cNvSpPr>
              <p:nvPr/>
            </p:nvSpPr>
            <p:spPr bwMode="auto">
              <a:xfrm>
                <a:off x="1533" y="2609"/>
                <a:ext cx="69" cy="70"/>
              </a:xfrm>
              <a:prstGeom prst="ellipse">
                <a:avLst/>
              </a:prstGeom>
              <a:solidFill>
                <a:srgbClr val="003300"/>
              </a:solidFill>
              <a:ln w="9525">
                <a:solidFill>
                  <a:srgbClr val="008000"/>
                </a:solid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126" name="Oval 54"/>
              <p:cNvSpPr>
                <a:spLocks noChangeArrowheads="1"/>
              </p:cNvSpPr>
              <p:nvPr/>
            </p:nvSpPr>
            <p:spPr bwMode="auto">
              <a:xfrm>
                <a:off x="2184" y="2296"/>
                <a:ext cx="70" cy="70"/>
              </a:xfrm>
              <a:prstGeom prst="ellipse">
                <a:avLst/>
              </a:prstGeom>
              <a:solidFill>
                <a:srgbClr val="003300"/>
              </a:solidFill>
              <a:ln w="9525">
                <a:solidFill>
                  <a:srgbClr val="008000"/>
                </a:solid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127" name="Oval 55"/>
              <p:cNvSpPr>
                <a:spLocks noChangeArrowheads="1"/>
              </p:cNvSpPr>
              <p:nvPr/>
            </p:nvSpPr>
            <p:spPr bwMode="auto">
              <a:xfrm>
                <a:off x="2882" y="2296"/>
                <a:ext cx="70" cy="70"/>
              </a:xfrm>
              <a:prstGeom prst="ellipse">
                <a:avLst/>
              </a:prstGeom>
              <a:solidFill>
                <a:srgbClr val="003300"/>
              </a:solidFill>
              <a:ln w="9525">
                <a:solidFill>
                  <a:srgbClr val="008000"/>
                </a:solid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128" name="Oval 56"/>
              <p:cNvSpPr>
                <a:spLocks noChangeArrowheads="1"/>
              </p:cNvSpPr>
              <p:nvPr/>
            </p:nvSpPr>
            <p:spPr bwMode="auto">
              <a:xfrm>
                <a:off x="3544" y="2148"/>
                <a:ext cx="70" cy="70"/>
              </a:xfrm>
              <a:prstGeom prst="ellipse">
                <a:avLst/>
              </a:prstGeom>
              <a:solidFill>
                <a:srgbClr val="003300"/>
              </a:solidFill>
              <a:ln w="9525">
                <a:solidFill>
                  <a:srgbClr val="008000"/>
                </a:solid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129" name="Oval 57"/>
              <p:cNvSpPr>
                <a:spLocks noChangeArrowheads="1"/>
              </p:cNvSpPr>
              <p:nvPr/>
            </p:nvSpPr>
            <p:spPr bwMode="auto">
              <a:xfrm>
                <a:off x="4235" y="1903"/>
                <a:ext cx="69" cy="70"/>
              </a:xfrm>
              <a:prstGeom prst="ellipse">
                <a:avLst/>
              </a:prstGeom>
              <a:solidFill>
                <a:srgbClr val="003300"/>
              </a:solidFill>
              <a:ln w="9525">
                <a:solidFill>
                  <a:srgbClr val="008000"/>
                </a:solid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130" name="Oval 58"/>
              <p:cNvSpPr>
                <a:spLocks noChangeArrowheads="1"/>
              </p:cNvSpPr>
              <p:nvPr/>
            </p:nvSpPr>
            <p:spPr bwMode="auto">
              <a:xfrm>
                <a:off x="4915" y="1851"/>
                <a:ext cx="70" cy="70"/>
              </a:xfrm>
              <a:prstGeom prst="ellipse">
                <a:avLst/>
              </a:prstGeom>
              <a:solidFill>
                <a:srgbClr val="003300"/>
              </a:solidFill>
              <a:ln w="9525">
                <a:solidFill>
                  <a:srgbClr val="008000"/>
                </a:solidFill>
                <a:round/>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257082" name="Freeform 59"/>
              <p:cNvSpPr/>
              <p:nvPr/>
            </p:nvSpPr>
            <p:spPr bwMode="auto">
              <a:xfrm>
                <a:off x="903" y="1440"/>
                <a:ext cx="4078" cy="1527"/>
              </a:xfrm>
              <a:custGeom>
                <a:gdLst>
                  <a:gd name="T0" fmla="*/ 0 w 4076"/>
                  <a:gd name="T1" fmla="*/ 1527 h 1527"/>
                  <a:gd name="T2" fmla="*/ 340 w 4076"/>
                  <a:gd name="T3" fmla="*/ 1379 h 1527"/>
                  <a:gd name="T4" fmla="*/ 672 w 4076"/>
                  <a:gd name="T5" fmla="*/ 925 h 1527"/>
                  <a:gd name="T6" fmla="*/ 1362 w 4076"/>
                  <a:gd name="T7" fmla="*/ 497 h 1527"/>
                  <a:gd name="T8" fmla="*/ 2043 w 4076"/>
                  <a:gd name="T9" fmla="*/ 314 h 1527"/>
                  <a:gd name="T10" fmla="*/ 2698 w 4076"/>
                  <a:gd name="T11" fmla="*/ 218 h 1527"/>
                  <a:gd name="T12" fmla="*/ 3388 w 4076"/>
                  <a:gd name="T13" fmla="*/ 61 h 1527"/>
                  <a:gd name="T14" fmla="*/ 4078 w 4076"/>
                  <a:gd name="T15" fmla="*/ 0 h 1527"/>
                  <a:gd name="T16" fmla="*/ 0 60000 65536"/>
                  <a:gd name="T17" fmla="*/ 0 60000 65536"/>
                  <a:gd name="T18" fmla="*/ 0 60000 65536"/>
                  <a:gd name="T19" fmla="*/ 0 60000 65536"/>
                  <a:gd name="T20" fmla="*/ 0 60000 65536"/>
                  <a:gd name="T21" fmla="*/ 0 60000 65536"/>
                  <a:gd name="T22" fmla="*/ 0 60000 65536"/>
                  <a:gd name="T23" fmla="*/ 0 60000 65536"/>
                  <a:gd name="T24" fmla="*/ 0 w 4076"/>
                  <a:gd name="T25" fmla="*/ 0 h 1527"/>
                  <a:gd name="T26" fmla="*/ 4076 w 4076"/>
                  <a:gd name="T27" fmla="*/ 1527 h 1527"/>
                </a:gd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076" h="1527">
                    <a:moveTo>
                      <a:pt x="0" y="1527"/>
                    </a:moveTo>
                    <a:lnTo>
                      <a:pt x="340" y="1379"/>
                    </a:lnTo>
                    <a:lnTo>
                      <a:pt x="672" y="925"/>
                    </a:lnTo>
                    <a:lnTo>
                      <a:pt x="1361" y="497"/>
                    </a:lnTo>
                    <a:lnTo>
                      <a:pt x="2042" y="314"/>
                    </a:lnTo>
                    <a:lnTo>
                      <a:pt x="2697" y="218"/>
                    </a:lnTo>
                    <a:lnTo>
                      <a:pt x="3386" y="61"/>
                    </a:lnTo>
                    <a:lnTo>
                      <a:pt x="4076" y="0"/>
                    </a:lnTo>
                  </a:path>
                </a:pathLst>
              </a:custGeom>
              <a:noFill/>
              <a:ln w="38100" cmpd="sng">
                <a:solidFill>
                  <a:srgbClr val="FF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32" name="Rectangle 60"/>
              <p:cNvSpPr>
                <a:spLocks noChangeArrowheads="1"/>
              </p:cNvSpPr>
              <p:nvPr/>
            </p:nvSpPr>
            <p:spPr bwMode="auto">
              <a:xfrm>
                <a:off x="894" y="2914"/>
                <a:ext cx="87" cy="87"/>
              </a:xfrm>
              <a:prstGeom prst="rect">
                <a:avLst/>
              </a:prstGeom>
              <a:solidFill>
                <a:srgbClr val="993300"/>
              </a:solidFill>
              <a:ln w="9525">
                <a:solidFill>
                  <a:srgbClr val="993300"/>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133" name="Rectangle 61"/>
              <p:cNvSpPr>
                <a:spLocks noChangeArrowheads="1"/>
              </p:cNvSpPr>
              <p:nvPr/>
            </p:nvSpPr>
            <p:spPr bwMode="auto">
              <a:xfrm>
                <a:off x="1514" y="2303"/>
                <a:ext cx="87" cy="87"/>
              </a:xfrm>
              <a:prstGeom prst="rect">
                <a:avLst/>
              </a:prstGeom>
              <a:solidFill>
                <a:srgbClr val="993300"/>
              </a:solidFill>
              <a:ln w="9525">
                <a:solidFill>
                  <a:srgbClr val="993300"/>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134" name="Rectangle 62"/>
              <p:cNvSpPr>
                <a:spLocks noChangeArrowheads="1"/>
              </p:cNvSpPr>
              <p:nvPr/>
            </p:nvSpPr>
            <p:spPr bwMode="auto">
              <a:xfrm>
                <a:off x="1183" y="2766"/>
                <a:ext cx="84" cy="87"/>
              </a:xfrm>
              <a:prstGeom prst="rect">
                <a:avLst/>
              </a:prstGeom>
              <a:solidFill>
                <a:srgbClr val="993300"/>
              </a:solidFill>
              <a:ln w="9525">
                <a:solidFill>
                  <a:srgbClr val="993300"/>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135" name="Rectangle 63"/>
              <p:cNvSpPr>
                <a:spLocks noChangeArrowheads="1"/>
              </p:cNvSpPr>
              <p:nvPr/>
            </p:nvSpPr>
            <p:spPr bwMode="auto">
              <a:xfrm>
                <a:off x="2188" y="1875"/>
                <a:ext cx="84" cy="87"/>
              </a:xfrm>
              <a:prstGeom prst="rect">
                <a:avLst/>
              </a:prstGeom>
              <a:solidFill>
                <a:srgbClr val="993300"/>
              </a:solidFill>
              <a:ln w="9525">
                <a:solidFill>
                  <a:srgbClr val="993300"/>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136" name="Rectangle 64"/>
              <p:cNvSpPr>
                <a:spLocks noChangeArrowheads="1"/>
              </p:cNvSpPr>
              <p:nvPr/>
            </p:nvSpPr>
            <p:spPr bwMode="auto">
              <a:xfrm>
                <a:off x="2867" y="1718"/>
                <a:ext cx="87" cy="87"/>
              </a:xfrm>
              <a:prstGeom prst="rect">
                <a:avLst/>
              </a:prstGeom>
              <a:solidFill>
                <a:srgbClr val="993300"/>
              </a:solidFill>
              <a:ln w="9525">
                <a:solidFill>
                  <a:srgbClr val="993300"/>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137" name="Rectangle 65"/>
              <p:cNvSpPr>
                <a:spLocks noChangeArrowheads="1"/>
              </p:cNvSpPr>
              <p:nvPr/>
            </p:nvSpPr>
            <p:spPr bwMode="auto">
              <a:xfrm>
                <a:off x="3530" y="1587"/>
                <a:ext cx="87" cy="87"/>
              </a:xfrm>
              <a:prstGeom prst="rect">
                <a:avLst/>
              </a:prstGeom>
              <a:solidFill>
                <a:srgbClr val="993300"/>
              </a:solidFill>
              <a:ln w="9525">
                <a:solidFill>
                  <a:srgbClr val="993300"/>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138" name="Rectangle 66"/>
              <p:cNvSpPr>
                <a:spLocks noChangeArrowheads="1"/>
              </p:cNvSpPr>
              <p:nvPr/>
            </p:nvSpPr>
            <p:spPr bwMode="auto">
              <a:xfrm>
                <a:off x="4220" y="1438"/>
                <a:ext cx="84" cy="87"/>
              </a:xfrm>
              <a:prstGeom prst="rect">
                <a:avLst/>
              </a:prstGeom>
              <a:solidFill>
                <a:srgbClr val="993300"/>
              </a:solidFill>
              <a:ln w="9525">
                <a:solidFill>
                  <a:srgbClr val="993300"/>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139" name="Rectangle 67"/>
              <p:cNvSpPr>
                <a:spLocks noChangeArrowheads="1"/>
              </p:cNvSpPr>
              <p:nvPr/>
            </p:nvSpPr>
            <p:spPr bwMode="auto">
              <a:xfrm>
                <a:off x="4917" y="1377"/>
                <a:ext cx="86" cy="87"/>
              </a:xfrm>
              <a:prstGeom prst="rect">
                <a:avLst/>
              </a:prstGeom>
              <a:solidFill>
                <a:srgbClr val="993300"/>
              </a:solidFill>
              <a:ln w="9525">
                <a:solidFill>
                  <a:srgbClr val="993300"/>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140" name="Text Box 68"/>
              <p:cNvSpPr txBox="1">
                <a:spLocks noChangeArrowheads="1"/>
              </p:cNvSpPr>
              <p:nvPr/>
            </p:nvSpPr>
            <p:spPr bwMode="auto">
              <a:xfrm>
                <a:off x="2816" y="1444"/>
                <a:ext cx="244" cy="288"/>
              </a:xfrm>
              <a:prstGeom prst="rect">
                <a:avLst/>
              </a:prstGeom>
              <a:noFill/>
              <a:ln w="9525">
                <a:noFill/>
                <a:miter lim="800000"/>
              </a:ln>
              <a:effectLst/>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Aft>
                    <a:spcPct val="0"/>
                  </a:spcAft>
                  <a:defRPr/>
                </a:pPr>
                <a:r>
                  <a:rPr kumimoji="1" lang="en-US" altLang="zh-CN" sz="2400" kern="0">
                    <a:solidFill>
                      <a:srgbClr val="FF9933"/>
                    </a:solidFill>
                    <a:latin typeface="Times New Roman" pitchFamily="18" charset="0"/>
                    <a:ea typeface="+mn-ea"/>
                  </a:rPr>
                  <a:t>*</a:t>
                </a:r>
              </a:p>
            </p:txBody>
          </p:sp>
          <p:sp>
            <p:nvSpPr>
              <p:cNvPr id="141" name="Text Box 69"/>
              <p:cNvSpPr txBox="1">
                <a:spLocks noChangeArrowheads="1"/>
              </p:cNvSpPr>
              <p:nvPr/>
            </p:nvSpPr>
            <p:spPr bwMode="auto">
              <a:xfrm>
                <a:off x="3497" y="1305"/>
                <a:ext cx="244" cy="288"/>
              </a:xfrm>
              <a:prstGeom prst="rect">
                <a:avLst/>
              </a:prstGeom>
              <a:noFill/>
              <a:ln w="9525">
                <a:noFill/>
                <a:miter lim="800000"/>
              </a:ln>
              <a:effectLst/>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Aft>
                    <a:spcPct val="0"/>
                  </a:spcAft>
                  <a:defRPr/>
                </a:pPr>
                <a:r>
                  <a:rPr kumimoji="1" lang="en-US" altLang="zh-CN" sz="2400" kern="0">
                    <a:solidFill>
                      <a:srgbClr val="FF9933"/>
                    </a:solidFill>
                    <a:latin typeface="Times New Roman" pitchFamily="18" charset="0"/>
                    <a:ea typeface="+mn-ea"/>
                  </a:rPr>
                  <a:t>*</a:t>
                </a:r>
              </a:p>
            </p:txBody>
          </p:sp>
          <p:sp>
            <p:nvSpPr>
              <p:cNvPr id="142" name="Text Box 70"/>
              <p:cNvSpPr txBox="1">
                <a:spLocks noChangeArrowheads="1"/>
              </p:cNvSpPr>
              <p:nvPr/>
            </p:nvSpPr>
            <p:spPr bwMode="auto">
              <a:xfrm>
                <a:off x="3483" y="1620"/>
                <a:ext cx="244" cy="288"/>
              </a:xfrm>
              <a:prstGeom prst="rect">
                <a:avLst/>
              </a:prstGeom>
              <a:noFill/>
              <a:ln w="9525">
                <a:noFill/>
                <a:miter lim="800000"/>
              </a:ln>
              <a:effectLst/>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Aft>
                    <a:spcPct val="0"/>
                  </a:spcAft>
                  <a:defRPr/>
                </a:pPr>
                <a:r>
                  <a:rPr kumimoji="1" lang="en-US" altLang="zh-CN" sz="2400" kern="0">
                    <a:solidFill>
                      <a:srgbClr val="993300"/>
                    </a:solidFill>
                    <a:latin typeface="Times New Roman" pitchFamily="18" charset="0"/>
                    <a:ea typeface="+mn-ea"/>
                  </a:rPr>
                  <a:t>*</a:t>
                </a:r>
              </a:p>
            </p:txBody>
          </p:sp>
          <p:sp>
            <p:nvSpPr>
              <p:cNvPr id="143" name="Text Box 71"/>
              <p:cNvSpPr txBox="1">
                <a:spLocks noChangeArrowheads="1"/>
              </p:cNvSpPr>
              <p:nvPr/>
            </p:nvSpPr>
            <p:spPr bwMode="auto">
              <a:xfrm>
                <a:off x="2806" y="1755"/>
                <a:ext cx="244" cy="288"/>
              </a:xfrm>
              <a:prstGeom prst="rect">
                <a:avLst/>
              </a:prstGeom>
              <a:noFill/>
              <a:ln w="9525">
                <a:noFill/>
                <a:miter lim="800000"/>
              </a:ln>
              <a:effectLst/>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Aft>
                    <a:spcPct val="0"/>
                  </a:spcAft>
                  <a:defRPr/>
                </a:pPr>
                <a:r>
                  <a:rPr kumimoji="1" lang="en-US" altLang="zh-CN" sz="2400" kern="0">
                    <a:solidFill>
                      <a:srgbClr val="993300"/>
                    </a:solidFill>
                    <a:latin typeface="Times New Roman" pitchFamily="18" charset="0"/>
                    <a:ea typeface="+mn-ea"/>
                  </a:rPr>
                  <a:t>*</a:t>
                </a:r>
              </a:p>
            </p:txBody>
          </p:sp>
          <p:sp>
            <p:nvSpPr>
              <p:cNvPr id="144" name="Text Box 72"/>
              <p:cNvSpPr txBox="1">
                <a:spLocks noChangeArrowheads="1"/>
              </p:cNvSpPr>
              <p:nvPr/>
            </p:nvSpPr>
            <p:spPr bwMode="auto">
              <a:xfrm>
                <a:off x="2170" y="1707"/>
                <a:ext cx="244" cy="288"/>
              </a:xfrm>
              <a:prstGeom prst="rect">
                <a:avLst/>
              </a:prstGeom>
              <a:noFill/>
              <a:ln w="9525">
                <a:noFill/>
                <a:miter lim="800000"/>
              </a:ln>
              <a:effectLst/>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Aft>
                    <a:spcPct val="0"/>
                  </a:spcAft>
                  <a:defRPr/>
                </a:pPr>
                <a:r>
                  <a:rPr kumimoji="1" lang="en-US" altLang="zh-CN" sz="2400" kern="0">
                    <a:solidFill>
                      <a:srgbClr val="993300"/>
                    </a:solidFill>
                    <a:latin typeface="Times New Roman" pitchFamily="18" charset="0"/>
                    <a:ea typeface="+mn-ea"/>
                  </a:rPr>
                  <a:t>*</a:t>
                </a:r>
              </a:p>
            </p:txBody>
          </p:sp>
          <p:sp>
            <p:nvSpPr>
              <p:cNvPr id="145" name="Text Box 73"/>
              <p:cNvSpPr txBox="1">
                <a:spLocks noChangeArrowheads="1"/>
              </p:cNvSpPr>
              <p:nvPr/>
            </p:nvSpPr>
            <p:spPr bwMode="auto">
              <a:xfrm>
                <a:off x="2203" y="1935"/>
                <a:ext cx="244" cy="288"/>
              </a:xfrm>
              <a:prstGeom prst="rect">
                <a:avLst/>
              </a:prstGeom>
              <a:noFill/>
              <a:ln w="9525">
                <a:noFill/>
                <a:miter lim="800000"/>
              </a:ln>
              <a:effectLst/>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Aft>
                    <a:spcPct val="0"/>
                  </a:spcAft>
                  <a:defRPr/>
                </a:pPr>
                <a:r>
                  <a:rPr kumimoji="1" lang="en-US" altLang="zh-CN" sz="2400" kern="0">
                    <a:solidFill>
                      <a:srgbClr val="FF9933"/>
                    </a:solidFill>
                    <a:latin typeface="Times New Roman" pitchFamily="18" charset="0"/>
                    <a:ea typeface="+mn-ea"/>
                  </a:rPr>
                  <a:t>*</a:t>
                </a:r>
              </a:p>
            </p:txBody>
          </p:sp>
          <p:sp>
            <p:nvSpPr>
              <p:cNvPr id="146" name="Freeform 74"/>
              <p:cNvSpPr/>
              <p:nvPr/>
            </p:nvSpPr>
            <p:spPr bwMode="auto">
              <a:xfrm>
                <a:off x="2226" y="1912"/>
                <a:ext cx="2732" cy="1038"/>
              </a:xfrm>
              <a:custGeom>
                <a:cxnLst>
                  <a:cxn ang="0">
                    <a:pos x="0" y="951"/>
                  </a:cxn>
                  <a:cxn ang="0">
                    <a:pos x="0" y="0"/>
                  </a:cxn>
                  <a:cxn ang="0">
                    <a:pos x="2732" y="0"/>
                  </a:cxn>
                </a:cxnLst>
                <a:rect l="0" t="0" r="r" b="b"/>
                <a:pathLst>
                  <a:path w="2732" h="951">
                    <a:moveTo>
                      <a:pt x="0" y="951"/>
                    </a:moveTo>
                    <a:lnTo>
                      <a:pt x="0" y="0"/>
                    </a:lnTo>
                    <a:lnTo>
                      <a:pt x="2732" y="0"/>
                    </a:lnTo>
                  </a:path>
                </a:pathLst>
              </a:custGeom>
              <a:noFill/>
              <a:ln w="28575" cap="flat" cmpd="sng">
                <a:solidFill>
                  <a:srgbClr val="FFFFFF"/>
                </a:solidFill>
                <a:prstDash val="sysDot"/>
                <a:round/>
              </a:ln>
              <a:effectLst/>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grpSp>
      </p:grpSp>
      <p:sp>
        <p:nvSpPr>
          <p:cNvPr id="74" name="标题 73"/>
          <p:cNvSpPr>
            <a:spLocks noGrp="1"/>
          </p:cNvSpPr>
          <p:nvPr>
            <p:ph type="title" idx="4294967295"/>
          </p:nvPr>
        </p:nvSpPr>
        <p:spPr>
          <a:xfrm>
            <a:off x="571500" y="260350"/>
            <a:ext cx="7175500" cy="1143000"/>
          </a:xfrm>
        </p:spPr>
        <p:txBody>
          <a:bodyPr/>
          <a:lstStyle/>
          <a:p>
            <a:pPr eaLnBrk="1" hangingPunct="1">
              <a:defRPr/>
            </a:pPr>
            <a:r>
              <a:rPr lang="zh-CN" altLang="en-US" smtClean="0">
                <a:solidFill>
                  <a:srgbClr val="FFFF00"/>
                </a:solidFill>
                <a:latin typeface="+mn-lt"/>
              </a:rPr>
              <a:t>高负荷剂量氯吡格雷提供更快、更强的血小板抑制作用</a:t>
            </a:r>
            <a:endParaRPr lang="zh-CN" altLang="en-US">
              <a:solidFill>
                <a:srgbClr val="FFFF00"/>
              </a:solidFill>
              <a:latin typeface="+mn-lt"/>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21" name="标题 1"/>
          <p:cNvSpPr>
            <a:spLocks noGrp="1"/>
          </p:cNvSpPr>
          <p:nvPr>
            <p:ph type="title" idx="4294967295"/>
          </p:nvPr>
        </p:nvSpPr>
        <p:spPr>
          <a:xfrm>
            <a:off x="611188" y="331788"/>
            <a:ext cx="6913562" cy="668337"/>
          </a:xfrm>
        </p:spPr>
        <p:txBody>
          <a:bodyPr anchor="ctr"/>
          <a:lstStyle/>
          <a:p>
            <a:r>
              <a:rPr lang="zh-CN" altLang="en-US" smtClean="0"/>
              <a:t>高剂量氯吡格雷实现</a:t>
            </a:r>
            <a:r>
              <a:rPr lang="en-US" altLang="zh-CN" smtClean="0"/>
              <a:t>PCI</a:t>
            </a:r>
            <a:r>
              <a:rPr lang="zh-CN" altLang="en-US" smtClean="0"/>
              <a:t>患者显著临床获益</a:t>
            </a:r>
            <a:endParaRPr lang="en-US" altLang="zh-CN" smtClean="0"/>
          </a:p>
        </p:txBody>
      </p:sp>
      <p:sp>
        <p:nvSpPr>
          <p:cNvPr id="184322" name="内容占位符 3"/>
          <p:cNvSpPr>
            <a:spLocks noGrp="1"/>
          </p:cNvSpPr>
          <p:nvPr>
            <p:ph sz="quarter" idx="4294967295"/>
          </p:nvPr>
        </p:nvSpPr>
        <p:spPr>
          <a:xfrm>
            <a:off x="2857500" y="6572250"/>
            <a:ext cx="6000750" cy="285750"/>
          </a:xfrm>
        </p:spPr>
        <p:txBody>
          <a:bodyPr/>
          <a:lstStyle/>
          <a:p>
            <a:pPr algn="r">
              <a:buFont typeface="Wingdings" pitchFamily="2" charset="2"/>
              <a:buNone/>
            </a:pPr>
            <a:r>
              <a:rPr kumimoji="1" lang="en-US" altLang="zh-CN" sz="1000" smtClean="0">
                <a:solidFill>
                  <a:srgbClr val="FFFFFF"/>
                </a:solidFill>
                <a:cs typeface="Arial"/>
                <a:sym typeface="Symbol" pitchFamily="18" charset="2"/>
              </a:rPr>
              <a:t>Mehta SR, et al. Lancet. 2010;376:1233-43.</a:t>
            </a:r>
          </a:p>
        </p:txBody>
      </p:sp>
      <p:pic>
        <p:nvPicPr>
          <p:cNvPr id="184323" name="Picture 343" descr="Current"/>
          <p:cNvPicPr>
            <a:picLocks noChangeAspect="1" noChangeArrowheads="1"/>
          </p:cNvPicPr>
          <p:nvPr/>
        </p:nvPicPr>
        <p:blipFill>
          <a:blip r:embed="rId2"/>
          <a:stretch>
            <a:fillRect/>
          </a:stretch>
        </p:blipFill>
        <p:spPr bwMode="auto">
          <a:xfrm>
            <a:off x="7567613" y="1071563"/>
            <a:ext cx="1219200" cy="512762"/>
          </a:xfrm>
          <a:prstGeom prst="rect">
            <a:avLst/>
          </a:prstGeom>
          <a:noFill/>
          <a:ln w="9525">
            <a:noFill/>
            <a:miter lim="800000"/>
          </a:ln>
        </p:spPr>
      </p:pic>
      <p:pic>
        <p:nvPicPr>
          <p:cNvPr id="184324" name="Picture 5"/>
          <p:cNvPicPr>
            <a:picLocks noChangeAspect="1" noChangeArrowheads="1"/>
          </p:cNvPicPr>
          <p:nvPr/>
        </p:nvPicPr>
        <p:blipFill>
          <a:blip r:embed="rId3"/>
          <a:stretch>
            <a:fillRect/>
          </a:stretch>
        </p:blipFill>
        <p:spPr bwMode="auto">
          <a:xfrm>
            <a:off x="274638" y="1214438"/>
            <a:ext cx="4343400" cy="2746375"/>
          </a:xfrm>
          <a:prstGeom prst="rect">
            <a:avLst/>
          </a:prstGeom>
          <a:noFill/>
          <a:ln w="9525">
            <a:noFill/>
            <a:miter lim="800000"/>
          </a:ln>
        </p:spPr>
      </p:pic>
      <p:sp>
        <p:nvSpPr>
          <p:cNvPr id="12" name="Text Box 6"/>
          <p:cNvSpPr txBox="1">
            <a:spLocks noChangeArrowheads="1"/>
          </p:cNvSpPr>
          <p:nvPr/>
        </p:nvSpPr>
        <p:spPr bwMode="auto">
          <a:xfrm>
            <a:off x="4714875" y="1493838"/>
            <a:ext cx="1301750" cy="538162"/>
          </a:xfrm>
          <a:prstGeom prst="rect">
            <a:avLst/>
          </a:prstGeom>
          <a:noFill/>
          <a:ln w="9525">
            <a:noFill/>
            <a:miter lim="800000"/>
          </a:ln>
          <a:effectLst>
            <a:prstShdw prst="shdw17" dist="17961" dir="2700000">
              <a:schemeClr val="accent1">
                <a:gamma/>
                <a:shade val="60000"/>
                <a:invGamma/>
              </a:schemeClr>
            </a:prstShdw>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0"/>
              </a:spcBef>
              <a:defRPr/>
            </a:pPr>
            <a:r>
              <a:rPr lang="en-US" altLang="zh-CN" sz="1600" b="1">
                <a:solidFill>
                  <a:srgbClr val="FF0000"/>
                </a:solidFill>
                <a:latin typeface="Arial" pitchFamily="34" charset="0"/>
                <a:ea typeface="黑体" pitchFamily="49" charset="-122"/>
                <a:cs typeface="Arial" pitchFamily="34" charset="0"/>
              </a:rPr>
              <a:t>RRR=14</a:t>
            </a:r>
            <a:r>
              <a:rPr lang="zh-CN" altLang="en-US" sz="1600" b="1">
                <a:solidFill>
                  <a:srgbClr val="FF0000"/>
                </a:solidFill>
                <a:latin typeface="Arial" pitchFamily="34" charset="0"/>
                <a:ea typeface="黑体" pitchFamily="49" charset="-122"/>
                <a:cs typeface="Arial" pitchFamily="34" charset="0"/>
              </a:rPr>
              <a:t>％</a:t>
            </a:r>
          </a:p>
          <a:p>
            <a:pPr algn="ctr">
              <a:spcBef>
                <a:spcPct val="0"/>
              </a:spcBef>
              <a:defRPr/>
            </a:pPr>
            <a:r>
              <a:rPr lang="en-US" altLang="zh-CN" sz="1300" b="1">
                <a:solidFill>
                  <a:srgbClr val="FF0000"/>
                </a:solidFill>
                <a:latin typeface="Arial" pitchFamily="34" charset="0"/>
                <a:ea typeface="黑体" pitchFamily="49" charset="-122"/>
                <a:cs typeface="Arial" pitchFamily="34" charset="0"/>
              </a:rPr>
              <a:t>(P=0.039)</a:t>
            </a:r>
          </a:p>
        </p:txBody>
      </p:sp>
      <p:sp>
        <p:nvSpPr>
          <p:cNvPr id="14" name="Text Box 8"/>
          <p:cNvSpPr txBox="1">
            <a:spLocks noChangeArrowheads="1"/>
          </p:cNvSpPr>
          <p:nvPr/>
        </p:nvSpPr>
        <p:spPr bwMode="auto">
          <a:xfrm>
            <a:off x="5072063" y="2128838"/>
            <a:ext cx="3811587" cy="923925"/>
          </a:xfrm>
          <a:prstGeom prst="rect">
            <a:avLst/>
          </a:prstGeom>
          <a:noFill/>
          <a:ln w="9525">
            <a:noFill/>
            <a:miter lim="800000"/>
          </a:ln>
          <a:effectLst>
            <a:prstShdw prst="shdw17" dist="17961" dir="2700000">
              <a:schemeClr val="accent1">
                <a:gamma/>
                <a:shade val="60000"/>
                <a:invGamma/>
              </a:schemeClr>
            </a:prstShdw>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0"/>
              </a:spcBef>
              <a:defRPr/>
            </a:pPr>
            <a:r>
              <a:rPr lang="zh-CN" altLang="en-US" b="1">
                <a:solidFill>
                  <a:srgbClr val="FFFFFF"/>
                </a:solidFill>
                <a:latin typeface="Arial" pitchFamily="34" charset="0"/>
                <a:ea typeface="黑体" pitchFamily="49" charset="-122"/>
                <a:cs typeface="Arial" pitchFamily="34" charset="0"/>
              </a:rPr>
              <a:t>氯吡格雷</a:t>
            </a:r>
            <a:r>
              <a:rPr lang="en-US" altLang="zh-CN" b="1">
                <a:solidFill>
                  <a:srgbClr val="FFFFFF"/>
                </a:solidFill>
                <a:latin typeface="Arial" pitchFamily="34" charset="0"/>
                <a:ea typeface="黑体" pitchFamily="49" charset="-122"/>
                <a:cs typeface="Arial" pitchFamily="34" charset="0"/>
              </a:rPr>
              <a:t>600mg/150mg</a:t>
            </a:r>
            <a:r>
              <a:rPr lang="zh-CN" altLang="en-US" b="1">
                <a:solidFill>
                  <a:srgbClr val="FFFFFF"/>
                </a:solidFill>
                <a:latin typeface="Arial" pitchFamily="34" charset="0"/>
                <a:ea typeface="黑体" pitchFamily="49" charset="-122"/>
                <a:cs typeface="Arial" pitchFamily="34" charset="0"/>
              </a:rPr>
              <a:t>显著降低</a:t>
            </a:r>
            <a:r>
              <a:rPr lang="en-US" altLang="zh-CN" b="1">
                <a:solidFill>
                  <a:srgbClr val="FFFFFF"/>
                </a:solidFill>
                <a:latin typeface="Arial" pitchFamily="34" charset="0"/>
                <a:ea typeface="黑体" pitchFamily="49" charset="-122"/>
                <a:cs typeface="Arial" pitchFamily="34" charset="0"/>
              </a:rPr>
              <a:t>PCI</a:t>
            </a:r>
            <a:r>
              <a:rPr lang="zh-CN" altLang="en-US" b="1">
                <a:solidFill>
                  <a:srgbClr val="FFFFFF"/>
                </a:solidFill>
                <a:latin typeface="Arial" pitchFamily="34" charset="0"/>
                <a:ea typeface="黑体" pitchFamily="49" charset="-122"/>
                <a:cs typeface="Arial" pitchFamily="34" charset="0"/>
              </a:rPr>
              <a:t>患者</a:t>
            </a:r>
            <a:r>
              <a:rPr lang="en-US" altLang="zh-CN" b="1">
                <a:solidFill>
                  <a:srgbClr val="FFFFFF"/>
                </a:solidFill>
                <a:latin typeface="Arial" pitchFamily="34" charset="0"/>
                <a:ea typeface="黑体" pitchFamily="49" charset="-122"/>
                <a:cs typeface="Arial" pitchFamily="34" charset="0"/>
              </a:rPr>
              <a:t>30</a:t>
            </a:r>
            <a:r>
              <a:rPr lang="zh-CN" altLang="en-US" b="1">
                <a:solidFill>
                  <a:srgbClr val="FFFFFF"/>
                </a:solidFill>
                <a:latin typeface="Arial" pitchFamily="34" charset="0"/>
                <a:ea typeface="黑体" pitchFamily="49" charset="-122"/>
                <a:cs typeface="Arial" pitchFamily="34" charset="0"/>
              </a:rPr>
              <a:t>天一级疗效终点</a:t>
            </a:r>
            <a:r>
              <a:rPr lang="en-US" altLang="zh-CN" b="1">
                <a:solidFill>
                  <a:srgbClr val="FFFFFF"/>
                </a:solidFill>
                <a:latin typeface="Arial" pitchFamily="34" charset="0"/>
                <a:ea typeface="黑体" pitchFamily="49" charset="-122"/>
                <a:cs typeface="Arial" pitchFamily="34" charset="0"/>
              </a:rPr>
              <a:t>(</a:t>
            </a:r>
            <a:r>
              <a:rPr lang="zh-CN" altLang="en-US" b="1">
                <a:solidFill>
                  <a:srgbClr val="FFFFFF"/>
                </a:solidFill>
                <a:latin typeface="Arial" pitchFamily="34" charset="0"/>
                <a:ea typeface="黑体" pitchFamily="49" charset="-122"/>
                <a:cs typeface="Arial" pitchFamily="34" charset="0"/>
              </a:rPr>
              <a:t>心血管死亡、</a:t>
            </a:r>
            <a:r>
              <a:rPr lang="en-US" altLang="zh-CN" b="1">
                <a:solidFill>
                  <a:srgbClr val="FFFFFF"/>
                </a:solidFill>
                <a:latin typeface="Arial" pitchFamily="34" charset="0"/>
                <a:ea typeface="黑体" pitchFamily="49" charset="-122"/>
                <a:cs typeface="Arial" pitchFamily="34" charset="0"/>
              </a:rPr>
              <a:t>MI</a:t>
            </a:r>
            <a:r>
              <a:rPr lang="zh-CN" altLang="en-US" b="1">
                <a:solidFill>
                  <a:srgbClr val="FFFFFF"/>
                </a:solidFill>
                <a:latin typeface="Arial" pitchFamily="34" charset="0"/>
                <a:ea typeface="黑体" pitchFamily="49" charset="-122"/>
                <a:cs typeface="Arial" pitchFamily="34" charset="0"/>
              </a:rPr>
              <a:t>或卒中</a:t>
            </a:r>
            <a:r>
              <a:rPr lang="en-US" altLang="zh-CN" b="1">
                <a:solidFill>
                  <a:srgbClr val="FFFFFF"/>
                </a:solidFill>
                <a:latin typeface="Arial" pitchFamily="34" charset="0"/>
                <a:ea typeface="黑体" pitchFamily="49" charset="-122"/>
                <a:cs typeface="Arial" pitchFamily="34" charset="0"/>
              </a:rPr>
              <a:t>)</a:t>
            </a:r>
            <a:r>
              <a:rPr lang="zh-CN" altLang="en-US" b="1">
                <a:solidFill>
                  <a:srgbClr val="FFFFFF"/>
                </a:solidFill>
                <a:latin typeface="Arial" pitchFamily="34" charset="0"/>
                <a:ea typeface="黑体" pitchFamily="49" charset="-122"/>
                <a:cs typeface="Arial" pitchFamily="34" charset="0"/>
              </a:rPr>
              <a:t>风险达</a:t>
            </a:r>
            <a:r>
              <a:rPr lang="en-US" altLang="zh-CN" b="1">
                <a:solidFill>
                  <a:srgbClr val="FFFFFF"/>
                </a:solidFill>
                <a:latin typeface="Arial" pitchFamily="34" charset="0"/>
                <a:ea typeface="黑体" pitchFamily="49" charset="-122"/>
                <a:cs typeface="Arial" pitchFamily="34" charset="0"/>
              </a:rPr>
              <a:t>14</a:t>
            </a:r>
            <a:r>
              <a:rPr lang="zh-CN" altLang="en-US" b="1">
                <a:solidFill>
                  <a:srgbClr val="FFFFFF"/>
                </a:solidFill>
                <a:latin typeface="Arial" pitchFamily="34" charset="0"/>
                <a:ea typeface="黑体" pitchFamily="49" charset="-122"/>
                <a:cs typeface="Arial" pitchFamily="34" charset="0"/>
              </a:rPr>
              <a:t>％</a:t>
            </a:r>
          </a:p>
        </p:txBody>
      </p:sp>
      <p:sp>
        <p:nvSpPr>
          <p:cNvPr id="184327" name="AutoShape 18"/>
          <p:cNvSpPr>
            <a:spLocks noChangeArrowheads="1"/>
          </p:cNvSpPr>
          <p:nvPr/>
        </p:nvSpPr>
        <p:spPr bwMode="auto">
          <a:xfrm rot="10800000">
            <a:off x="4357688" y="2324100"/>
            <a:ext cx="609600" cy="533400"/>
          </a:xfrm>
          <a:custGeom>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accent1"/>
          </a:solidFill>
          <a:ln w="9525">
            <a:solidFill>
              <a:schemeClr val="tx1"/>
            </a:solidFill>
            <a:miter lim="800000"/>
          </a:ln>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pic>
        <p:nvPicPr>
          <p:cNvPr id="184328" name="Picture 5"/>
          <p:cNvPicPr>
            <a:picLocks noChangeAspect="1" noChangeArrowheads="1"/>
          </p:cNvPicPr>
          <p:nvPr/>
        </p:nvPicPr>
        <p:blipFill>
          <a:blip r:embed="rId4"/>
          <a:srcRect t="8928"/>
          <a:stretch>
            <a:fillRect/>
          </a:stretch>
        </p:blipFill>
        <p:spPr bwMode="auto">
          <a:xfrm>
            <a:off x="4505325" y="3889375"/>
            <a:ext cx="4352925" cy="2643188"/>
          </a:xfrm>
          <a:prstGeom prst="rect">
            <a:avLst/>
          </a:prstGeom>
          <a:noFill/>
          <a:ln w="9525">
            <a:noFill/>
            <a:miter lim="800000"/>
          </a:ln>
        </p:spPr>
      </p:pic>
      <p:sp>
        <p:nvSpPr>
          <p:cNvPr id="184329" name="Text Box 6"/>
          <p:cNvSpPr txBox="1">
            <a:spLocks noChangeArrowheads="1"/>
          </p:cNvSpPr>
          <p:nvPr/>
        </p:nvSpPr>
        <p:spPr bwMode="auto">
          <a:xfrm>
            <a:off x="7358063" y="4175125"/>
            <a:ext cx="1403350" cy="538163"/>
          </a:xfrm>
          <a:prstGeom prst="rect">
            <a:avLst/>
          </a:prstGeom>
          <a:noFill/>
          <a:ln w="9525">
            <a:noFill/>
            <a:miter lim="800000"/>
          </a:ln>
          <a:effectLst>
            <a:prstShdw prst="shdw17" dist="17961" dir="2700000">
              <a:srgbClr val="708688"/>
            </a:prstShdw>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en-US" altLang="zh-CN" sz="1600" b="1">
                <a:solidFill>
                  <a:srgbClr val="FF0000"/>
                </a:solidFill>
                <a:ea typeface="黑体" pitchFamily="49" charset="-122"/>
                <a:cs typeface="Arial"/>
              </a:rPr>
              <a:t>RRR=46</a:t>
            </a:r>
            <a:r>
              <a:rPr lang="zh-CN" altLang="en-US" sz="1600" b="1">
                <a:solidFill>
                  <a:srgbClr val="FF0000"/>
                </a:solidFill>
                <a:ea typeface="黑体" pitchFamily="49" charset="-122"/>
                <a:cs typeface="Arial"/>
              </a:rPr>
              <a:t>％</a:t>
            </a:r>
          </a:p>
          <a:p>
            <a:pPr algn="ctr"/>
            <a:r>
              <a:rPr lang="en-US" altLang="zh-CN" sz="1300" b="1">
                <a:solidFill>
                  <a:srgbClr val="FF0000"/>
                </a:solidFill>
                <a:ea typeface="黑体" pitchFamily="49" charset="-122"/>
                <a:cs typeface="Arial"/>
              </a:rPr>
              <a:t>(P=0.0001)</a:t>
            </a:r>
          </a:p>
        </p:txBody>
      </p:sp>
      <p:sp>
        <p:nvSpPr>
          <p:cNvPr id="18" name="AutoShape 7"/>
          <p:cNvSpPr>
            <a:spLocks noChangeArrowheads="1"/>
          </p:cNvSpPr>
          <p:nvPr/>
        </p:nvSpPr>
        <p:spPr bwMode="auto">
          <a:xfrm>
            <a:off x="8643938" y="4103688"/>
            <a:ext cx="144462" cy="755650"/>
          </a:xfrm>
          <a:prstGeom prst="upDownArrow">
            <a:avLst>
              <a:gd name="adj1" fmla="val 57529"/>
              <a:gd name="adj2" fmla="val 61706"/>
            </a:avLst>
          </a:prstGeom>
          <a:solidFill>
            <a:srgbClr val="FFFF00"/>
          </a:solidFill>
          <a:ln w="9525">
            <a:solidFill>
              <a:srgbClr val="FF0000"/>
            </a:solidFill>
            <a:miter lim="800000"/>
          </a:ln>
          <a:effectLst>
            <a:prstShdw prst="shdw17" dist="17961" dir="2700000">
              <a:srgbClr val="FF3300">
                <a:gamma/>
                <a:shade val="60000"/>
                <a:invGamma/>
              </a:srgbClr>
            </a:prstShdw>
          </a:effectLst>
        </p:spPr>
        <p:txBody>
          <a:bodyPr vert="eaVert"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19" name="AutoShape 7"/>
          <p:cNvSpPr>
            <a:spLocks noChangeArrowheads="1"/>
          </p:cNvSpPr>
          <p:nvPr/>
        </p:nvSpPr>
        <p:spPr bwMode="auto">
          <a:xfrm>
            <a:off x="4643438" y="1579563"/>
            <a:ext cx="144462" cy="360362"/>
          </a:xfrm>
          <a:prstGeom prst="upDownArrow">
            <a:avLst>
              <a:gd name="adj1" fmla="val 57529"/>
              <a:gd name="adj2" fmla="val 61706"/>
            </a:avLst>
          </a:prstGeom>
          <a:solidFill>
            <a:srgbClr val="FFFF00"/>
          </a:solidFill>
          <a:ln w="9525">
            <a:solidFill>
              <a:srgbClr val="FF0000"/>
            </a:solidFill>
            <a:miter lim="800000"/>
          </a:ln>
          <a:effectLst>
            <a:prstShdw prst="shdw17" dist="17961" dir="2700000">
              <a:srgbClr val="FF3300">
                <a:gamma/>
                <a:shade val="60000"/>
                <a:invGamma/>
              </a:srgbClr>
            </a:prstShdw>
          </a:effectLst>
        </p:spPr>
        <p:txBody>
          <a:bodyPr vert="eaVert"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20" name="Oval 9"/>
          <p:cNvSpPr>
            <a:spLocks noChangeArrowheads="1"/>
          </p:cNvSpPr>
          <p:nvPr/>
        </p:nvSpPr>
        <p:spPr bwMode="auto">
          <a:xfrm>
            <a:off x="4781550" y="5205413"/>
            <a:ext cx="574675" cy="914400"/>
          </a:xfrm>
          <a:prstGeom prst="ellipse">
            <a:avLst/>
          </a:prstGeom>
          <a:noFill/>
          <a:ln w="9525">
            <a:solidFill>
              <a:srgbClr val="FF3300"/>
            </a:solidFill>
            <a:round/>
          </a:ln>
          <a:effectLst>
            <a:prstShdw prst="shdw17" dist="17961" dir="2700000">
              <a:srgbClr val="FF3300">
                <a:gamma/>
                <a:shade val="60000"/>
                <a:invGamma/>
              </a:srgbClr>
            </a:prst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mn-lt"/>
              <a:ea typeface="+mn-ea"/>
            </a:endParaRPr>
          </a:p>
        </p:txBody>
      </p:sp>
      <p:sp>
        <p:nvSpPr>
          <p:cNvPr id="21" name="AutoShape 10"/>
          <p:cNvSpPr>
            <a:spLocks noChangeArrowheads="1"/>
          </p:cNvSpPr>
          <p:nvPr/>
        </p:nvSpPr>
        <p:spPr bwMode="auto">
          <a:xfrm>
            <a:off x="2857500" y="5572125"/>
            <a:ext cx="1571625" cy="714375"/>
          </a:xfrm>
          <a:prstGeom prst="cloudCallout">
            <a:avLst>
              <a:gd name="adj1" fmla="val 75662"/>
              <a:gd name="adj2" fmla="val -389"/>
            </a:avLst>
          </a:prstGeom>
          <a:solidFill>
            <a:srgbClr val="FFFFCC"/>
          </a:solidFill>
          <a:ln w="9525">
            <a:solidFill>
              <a:schemeClr val="accent2">
                <a:lumMod val="40000"/>
                <a:lumOff val="60000"/>
              </a:schemeClr>
            </a:solidFill>
            <a:round/>
          </a:ln>
          <a:effectLst>
            <a:prstShdw prst="shdw17" dist="17961" dir="2700000">
              <a:srgbClr val="BBE0E3">
                <a:gamma/>
                <a:shade val="60000"/>
                <a:invGamma/>
              </a:srgbClr>
            </a:prstShdw>
          </a:effectLst>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fontAlgn="auto">
              <a:spcBef>
                <a:spcPct val="0"/>
              </a:spcBef>
              <a:spcAft>
                <a:spcPct val="0"/>
              </a:spcAft>
              <a:defRPr/>
            </a:pPr>
            <a:endParaRPr lang="zh-CN" altLang="en-US" sz="1400" kern="0">
              <a:solidFill>
                <a:srgbClr val="FF0066"/>
              </a:solidFill>
              <a:latin typeface="+mn-lt"/>
              <a:ea typeface="宋体" pitchFamily="2" charset="-122"/>
            </a:endParaRPr>
          </a:p>
        </p:txBody>
      </p:sp>
      <p:sp>
        <p:nvSpPr>
          <p:cNvPr id="22" name="矩形 21"/>
          <p:cNvSpPr/>
          <p:nvPr/>
        </p:nvSpPr>
        <p:spPr>
          <a:xfrm>
            <a:off x="2967038" y="5643563"/>
            <a:ext cx="1339850" cy="554037"/>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fontAlgn="auto">
              <a:spcBef>
                <a:spcPct val="0"/>
              </a:spcBef>
              <a:spcAft>
                <a:spcPct val="0"/>
              </a:spcAft>
              <a:defRPr/>
            </a:pPr>
            <a:r>
              <a:rPr lang="zh-CN" altLang="en-US" sz="1500" kern="0">
                <a:solidFill>
                  <a:srgbClr val="FF0000"/>
                </a:solidFill>
                <a:latin typeface="黑体" pitchFamily="49" charset="-122"/>
                <a:ea typeface="黑体" pitchFamily="49" charset="-122"/>
              </a:rPr>
              <a:t>临床获益</a:t>
            </a:r>
            <a:endParaRPr lang="en-US" altLang="zh-CN" sz="1500" kern="0">
              <a:solidFill>
                <a:srgbClr val="FF0000"/>
              </a:solidFill>
              <a:latin typeface="黑体" pitchFamily="49" charset="-122"/>
              <a:ea typeface="黑体" pitchFamily="49" charset="-122"/>
            </a:endParaRPr>
          </a:p>
          <a:p>
            <a:pPr algn="ctr" fontAlgn="auto">
              <a:spcBef>
                <a:spcPct val="0"/>
              </a:spcBef>
              <a:spcAft>
                <a:spcPct val="0"/>
              </a:spcAft>
              <a:defRPr/>
            </a:pPr>
            <a:r>
              <a:rPr lang="zh-CN" altLang="en-US" sz="1500" kern="0">
                <a:solidFill>
                  <a:srgbClr val="FF0000"/>
                </a:solidFill>
                <a:latin typeface="黑体" pitchFamily="49" charset="-122"/>
                <a:ea typeface="黑体" pitchFamily="49" charset="-122"/>
              </a:rPr>
              <a:t>第二天即显现</a:t>
            </a:r>
          </a:p>
        </p:txBody>
      </p:sp>
      <p:sp>
        <p:nvSpPr>
          <p:cNvPr id="184335" name="AutoShape 17"/>
          <p:cNvSpPr>
            <a:spLocks noChangeArrowheads="1"/>
          </p:cNvSpPr>
          <p:nvPr/>
        </p:nvSpPr>
        <p:spPr bwMode="auto">
          <a:xfrm>
            <a:off x="3962400" y="4786313"/>
            <a:ext cx="609600" cy="457200"/>
          </a:xfrm>
          <a:custGeom>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accent1"/>
          </a:solidFill>
          <a:ln w="9525">
            <a:solidFill>
              <a:schemeClr val="tx1"/>
            </a:solidFill>
            <a:miter lim="800000"/>
          </a:ln>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84336" name="Rectangle 8"/>
          <p:cNvSpPr>
            <a:spLocks noChangeArrowheads="1"/>
          </p:cNvSpPr>
          <p:nvPr/>
        </p:nvSpPr>
        <p:spPr bwMode="auto">
          <a:xfrm>
            <a:off x="571500" y="4357688"/>
            <a:ext cx="3203575" cy="1254125"/>
          </a:xfrm>
          <a:prstGeom prst="rect">
            <a:avLst/>
          </a:prstGeom>
          <a:noFill/>
          <a:ln w="9525">
            <a:noFill/>
            <a:miter lim="800000"/>
          </a:ln>
        </p:spPr>
        <p:txBody>
          <a:bodyPr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20000"/>
              </a:spcBef>
              <a:buClr>
                <a:srgbClr val="BBE0E3"/>
              </a:buClr>
              <a:tabLst>
                <a:tab pos="266700"/>
              </a:tabLst>
            </a:pPr>
            <a:r>
              <a:rPr lang="zh-CN" altLang="en-US" b="1">
                <a:solidFill>
                  <a:srgbClr val="FFFFFF"/>
                </a:solidFill>
                <a:ea typeface="黑体" pitchFamily="49" charset="-122"/>
                <a:cs typeface="Arial"/>
              </a:rPr>
              <a:t>氯吡格雷</a:t>
            </a:r>
            <a:r>
              <a:rPr lang="en-US" altLang="zh-CN" b="1">
                <a:solidFill>
                  <a:srgbClr val="FFFFFF"/>
                </a:solidFill>
                <a:ea typeface="黑体" pitchFamily="49" charset="-122"/>
                <a:cs typeface="Arial"/>
              </a:rPr>
              <a:t>600mg/150mg</a:t>
            </a:r>
            <a:r>
              <a:rPr lang="zh-CN" altLang="en-US" b="1">
                <a:solidFill>
                  <a:srgbClr val="FFFFFF"/>
                </a:solidFill>
                <a:ea typeface="黑体" pitchFamily="49" charset="-122"/>
                <a:cs typeface="Arial"/>
              </a:rPr>
              <a:t>显著降低冠脉造影检查确诊的支架血栓形成风险达</a:t>
            </a:r>
            <a:r>
              <a:rPr lang="en-US" altLang="zh-CN" b="1">
                <a:solidFill>
                  <a:srgbClr val="FFFFFF"/>
                </a:solidFill>
                <a:ea typeface="黑体" pitchFamily="49" charset="-122"/>
                <a:cs typeface="Arial"/>
              </a:rPr>
              <a:t>46</a:t>
            </a:r>
            <a:r>
              <a:rPr lang="zh-CN" altLang="en-US" b="1">
                <a:solidFill>
                  <a:srgbClr val="FFFFFF"/>
                </a:solidFill>
                <a:ea typeface="黑体" pitchFamily="49" charset="-122"/>
                <a:cs typeface="Arial"/>
              </a:rPr>
              <a:t>％</a:t>
            </a:r>
          </a:p>
        </p:txBody>
      </p:sp>
      <p:sp>
        <p:nvSpPr>
          <p:cNvPr id="25" name="矩形 24"/>
          <p:cNvSpPr/>
          <p:nvPr/>
        </p:nvSpPr>
        <p:spPr>
          <a:xfrm>
            <a:off x="2736850" y="6286500"/>
            <a:ext cx="1835150" cy="307975"/>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defRPr/>
            </a:pPr>
            <a:r>
              <a:rPr lang="en-US" altLang="zh-CN" sz="1400" kern="0">
                <a:solidFill>
                  <a:schemeClr val="bg1"/>
                </a:solidFill>
                <a:latin typeface="Arial" pitchFamily="34" charset="0"/>
                <a:ea typeface="宋体" pitchFamily="2" charset="-122"/>
              </a:rPr>
              <a:t>(HR=0.49, P=0.018) </a:t>
            </a:r>
            <a:endParaRPr lang="en-US" sz="1400">
              <a:solidFill>
                <a:schemeClr val="bg1"/>
              </a:solidFill>
              <a:latin typeface="Arial" pitchFamily="34" charset="0"/>
              <a:ea typeface="宋体"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 calcmode="lin" valueType="num">
                                      <p:cBhvr additive="base">
                                        <p:cTn id="7" dur="500" fill="hold"/>
                                        <p:tgtEl>
                                          <p:spTgt spid="21"/>
                                        </p:tgtEl>
                                        <p:attrNameLst>
                                          <p:attrName>ppt_x</p:attrName>
                                        </p:attrNameLst>
                                      </p:cBhvr>
                                      <p:tavLst>
                                        <p:tav tm="0">
                                          <p:val>
                                            <p:strVal val="#ppt_x"/>
                                          </p:val>
                                        </p:tav>
                                        <p:tav tm="100000">
                                          <p:val>
                                            <p:strVal val="#ppt_x"/>
                                          </p:val>
                                        </p:tav>
                                      </p:tavLst>
                                    </p:anim>
                                    <p:anim calcmode="lin" valueType="num">
                                      <p:cBhvr additive="base">
                                        <p:cTn id="8"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5345" name="标题 1"/>
          <p:cNvSpPr>
            <a:spLocks noGrp="1"/>
          </p:cNvSpPr>
          <p:nvPr>
            <p:ph type="title" idx="4294967295"/>
          </p:nvPr>
        </p:nvSpPr>
        <p:spPr>
          <a:xfrm>
            <a:off x="611188" y="331788"/>
            <a:ext cx="6913562" cy="668337"/>
          </a:xfrm>
        </p:spPr>
        <p:txBody>
          <a:bodyPr anchor="ctr"/>
          <a:lstStyle/>
          <a:p>
            <a:r>
              <a:rPr lang="zh-CN" altLang="en-US" smtClean="0"/>
              <a:t>最新指南对氯吡格雷的重点推荐更新</a:t>
            </a:r>
            <a:endParaRPr lang="en-US" smtClean="0"/>
          </a:p>
        </p:txBody>
      </p:sp>
      <p:sp>
        <p:nvSpPr>
          <p:cNvPr id="185346" name="内容占位符 3"/>
          <p:cNvSpPr>
            <a:spLocks noGrp="1"/>
          </p:cNvSpPr>
          <p:nvPr>
            <p:ph sz="quarter" idx="4294967295"/>
          </p:nvPr>
        </p:nvSpPr>
        <p:spPr>
          <a:xfrm>
            <a:off x="2857500" y="6429375"/>
            <a:ext cx="6000750" cy="357188"/>
          </a:xfrm>
        </p:spPr>
        <p:txBody>
          <a:bodyPr/>
          <a:lstStyle/>
          <a:p>
            <a:pPr algn="r">
              <a:buClr>
                <a:srgbClr val="FF6600"/>
              </a:buClr>
              <a:buFont typeface="Wingdings" pitchFamily="2" charset="2"/>
              <a:buNone/>
            </a:pPr>
            <a:r>
              <a:rPr lang="zh-CN" altLang="en-US" sz="1000" smtClean="0">
                <a:cs typeface="Arial"/>
              </a:rPr>
              <a:t>中华心血管病杂志</a:t>
            </a:r>
            <a:r>
              <a:rPr lang="en-US" altLang="zh-CN" sz="1000" smtClean="0">
                <a:cs typeface="Arial"/>
              </a:rPr>
              <a:t>. 2012;40(4):271-7.    </a:t>
            </a:r>
          </a:p>
          <a:p>
            <a:pPr algn="r">
              <a:buClr>
                <a:srgbClr val="FF6600"/>
              </a:buClr>
              <a:buFont typeface="Wingdings" pitchFamily="2" charset="2"/>
              <a:buNone/>
            </a:pPr>
            <a:r>
              <a:rPr lang="en-US" altLang="zh-CN" sz="1000" smtClean="0">
                <a:cs typeface="Arial"/>
              </a:rPr>
              <a:t> J Am Coll Cardiol. 2012 Jul 16.</a:t>
            </a:r>
          </a:p>
        </p:txBody>
      </p:sp>
      <p:sp>
        <p:nvSpPr>
          <p:cNvPr id="185347" name="Text Box 6"/>
          <p:cNvSpPr txBox="1">
            <a:spLocks noChangeArrowheads="1"/>
          </p:cNvSpPr>
          <p:nvPr/>
        </p:nvSpPr>
        <p:spPr bwMode="auto">
          <a:xfrm>
            <a:off x="428625" y="3960813"/>
            <a:ext cx="2603500" cy="396875"/>
          </a:xfrm>
          <a:prstGeom prst="rect">
            <a:avLst/>
          </a:prstGeom>
          <a:noFill/>
          <a:ln w="12700">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tabLst>
                <a:tab pos="663575" algn="ctr"/>
                <a:tab pos="1327150" algn="ctr"/>
                <a:tab pos="2006600" algn="ctr"/>
              </a:tabLst>
            </a:pPr>
            <a:r>
              <a:rPr kumimoji="1" lang="en-US" altLang="zh-CN" sz="2000">
                <a:solidFill>
                  <a:srgbClr val="FF9900"/>
                </a:solidFill>
                <a:ea typeface="Arial Unicode MS" pitchFamily="34" charset="-122"/>
              </a:rPr>
              <a:t>I  	IIa  	IIb  	III</a:t>
            </a:r>
          </a:p>
        </p:txBody>
      </p:sp>
      <p:grpSp>
        <p:nvGrpSpPr>
          <p:cNvPr id="185348" name="Group 7"/>
          <p:cNvGrpSpPr/>
          <p:nvPr/>
        </p:nvGrpSpPr>
        <p:grpSpPr>
          <a:xfrm>
            <a:off x="357188" y="4286250"/>
            <a:ext cx="2551112" cy="1500188"/>
            <a:chOff x="177" y="2252"/>
            <a:chExt cx="1607" cy="1958"/>
          </a:xfrm>
        </p:grpSpPr>
        <p:sp>
          <p:nvSpPr>
            <p:cNvPr id="7" name="Rectangle 8"/>
            <p:cNvSpPr>
              <a:spLocks noChangeArrowheads="1"/>
            </p:cNvSpPr>
            <p:nvPr/>
          </p:nvSpPr>
          <p:spPr bwMode="auto">
            <a:xfrm>
              <a:off x="177" y="2252"/>
              <a:ext cx="399" cy="1958"/>
            </a:xfrm>
            <a:prstGeom prst="rect">
              <a:avLst/>
            </a:prstGeom>
            <a:solidFill>
              <a:srgbClr val="33CC33"/>
            </a:solidFill>
            <a:ln w="12700">
              <a:solidFill>
                <a:srgbClr val="000000"/>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Arial"/>
                <a:ea typeface="黑体"/>
              </a:endParaRPr>
            </a:p>
          </p:txBody>
        </p:sp>
        <p:sp>
          <p:nvSpPr>
            <p:cNvPr id="8" name="Rectangle 9"/>
            <p:cNvSpPr>
              <a:spLocks noChangeArrowheads="1"/>
            </p:cNvSpPr>
            <p:nvPr/>
          </p:nvSpPr>
          <p:spPr bwMode="auto">
            <a:xfrm>
              <a:off x="576" y="2252"/>
              <a:ext cx="398" cy="1954"/>
            </a:xfrm>
            <a:prstGeom prst="rect">
              <a:avLst/>
            </a:prstGeom>
            <a:solidFill>
              <a:srgbClr val="808080"/>
            </a:solidFill>
            <a:ln w="12700">
              <a:solidFill>
                <a:srgbClr val="000000"/>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Arial"/>
                <a:ea typeface="黑体"/>
              </a:endParaRPr>
            </a:p>
          </p:txBody>
        </p:sp>
        <p:sp>
          <p:nvSpPr>
            <p:cNvPr id="9" name="Rectangle 10"/>
            <p:cNvSpPr>
              <a:spLocks noChangeArrowheads="1"/>
            </p:cNvSpPr>
            <p:nvPr/>
          </p:nvSpPr>
          <p:spPr bwMode="auto">
            <a:xfrm>
              <a:off x="979" y="2252"/>
              <a:ext cx="408" cy="1956"/>
            </a:xfrm>
            <a:prstGeom prst="rect">
              <a:avLst/>
            </a:prstGeom>
            <a:solidFill>
              <a:srgbClr val="FF9900"/>
            </a:solidFill>
            <a:ln w="12700">
              <a:solidFill>
                <a:srgbClr val="000000"/>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Arial"/>
                <a:ea typeface="黑体"/>
              </a:endParaRPr>
            </a:p>
          </p:txBody>
        </p:sp>
        <p:sp>
          <p:nvSpPr>
            <p:cNvPr id="10" name="Rectangle 11"/>
            <p:cNvSpPr>
              <a:spLocks noChangeArrowheads="1"/>
            </p:cNvSpPr>
            <p:nvPr/>
          </p:nvSpPr>
          <p:spPr bwMode="auto">
            <a:xfrm>
              <a:off x="1394" y="2252"/>
              <a:ext cx="390" cy="1950"/>
            </a:xfrm>
            <a:prstGeom prst="rect">
              <a:avLst/>
            </a:prstGeom>
            <a:solidFill>
              <a:srgbClr val="CC0000"/>
            </a:solidFill>
            <a:ln w="12700">
              <a:solidFill>
                <a:srgbClr val="000000"/>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Arial"/>
                <a:ea typeface="黑体"/>
              </a:endParaRPr>
            </a:p>
          </p:txBody>
        </p:sp>
      </p:grpSp>
      <p:sp>
        <p:nvSpPr>
          <p:cNvPr id="11" name="Rectangle 17"/>
          <p:cNvSpPr>
            <a:spLocks noChangeArrowheads="1"/>
          </p:cNvSpPr>
          <p:nvPr/>
        </p:nvSpPr>
        <p:spPr bwMode="auto">
          <a:xfrm>
            <a:off x="500063" y="4405313"/>
            <a:ext cx="395287" cy="309562"/>
          </a:xfrm>
          <a:prstGeom prst="rect">
            <a:avLst/>
          </a:prstGeom>
          <a:solidFill>
            <a:srgbClr val="808080"/>
          </a:solidFill>
          <a:ln w="12700">
            <a:solidFill>
              <a:srgbClr val="000000"/>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fontAlgn="auto" hangingPunct="0">
              <a:spcBef>
                <a:spcPct val="0"/>
              </a:spcBef>
              <a:spcAft>
                <a:spcPct val="0"/>
              </a:spcAft>
              <a:defRPr/>
            </a:pPr>
            <a:r>
              <a:rPr kumimoji="1" lang="en-US" altLang="zh-CN" sz="2400" kern="0">
                <a:solidFill>
                  <a:srgbClr val="000000"/>
                </a:solidFill>
                <a:latin typeface="Arial Black" pitchFamily="34" charset="0"/>
                <a:ea typeface="Arial Unicode MS" pitchFamily="34" charset="-122"/>
                <a:cs typeface="Arial Unicode MS" pitchFamily="34" charset="-122"/>
              </a:rPr>
              <a:t>B</a:t>
            </a:r>
          </a:p>
        </p:txBody>
      </p:sp>
      <p:sp>
        <p:nvSpPr>
          <p:cNvPr id="13" name="Text Box 18"/>
          <p:cNvSpPr txBox="1">
            <a:spLocks noChangeArrowheads="1"/>
          </p:cNvSpPr>
          <p:nvPr/>
        </p:nvSpPr>
        <p:spPr bwMode="auto">
          <a:xfrm>
            <a:off x="3000375" y="4313238"/>
            <a:ext cx="5734050" cy="584200"/>
          </a:xfrm>
          <a:prstGeom prst="rect">
            <a:avLst/>
          </a:prstGeom>
          <a:noFill/>
          <a:ln w="12700">
            <a:noFill/>
            <a:miter lim="800000"/>
          </a:ln>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95250" indent="-95250" fontAlgn="auto" hangingPunct="0">
              <a:spcBef>
                <a:spcPct val="0"/>
              </a:spcBef>
              <a:spcAft>
                <a:spcPct val="25000"/>
              </a:spcAft>
              <a:buFontTx/>
              <a:buChar char="•"/>
              <a:defRPr/>
            </a:pPr>
            <a:r>
              <a:rPr kumimoji="1" lang="zh-CN" altLang="en-US" sz="1600" kern="0">
                <a:solidFill>
                  <a:srgbClr val="FFFFFF"/>
                </a:solidFill>
                <a:latin typeface="Arial"/>
                <a:ea typeface="黑体" pitchFamily="2" charset="-122"/>
                <a:cs typeface="Arial Unicode MS" pitchFamily="34" charset="-122"/>
              </a:rPr>
              <a:t>拟行</a:t>
            </a:r>
            <a:r>
              <a:rPr kumimoji="1" lang="en-US" altLang="zh-CN" sz="1600" kern="0">
                <a:solidFill>
                  <a:srgbClr val="FFFFFF"/>
                </a:solidFill>
                <a:latin typeface="Arial"/>
                <a:ea typeface="黑体" pitchFamily="2" charset="-122"/>
                <a:cs typeface="Arial Unicode MS" pitchFamily="34" charset="-122"/>
              </a:rPr>
              <a:t>PCI</a:t>
            </a:r>
            <a:r>
              <a:rPr kumimoji="1" lang="zh-CN" altLang="en-US" sz="1600" kern="0">
                <a:solidFill>
                  <a:srgbClr val="FFFFFF"/>
                </a:solidFill>
                <a:latin typeface="Arial"/>
                <a:ea typeface="黑体" pitchFamily="2" charset="-122"/>
                <a:cs typeface="Arial Unicode MS" pitchFamily="34" charset="-122"/>
              </a:rPr>
              <a:t>的</a:t>
            </a:r>
            <a:r>
              <a:rPr kumimoji="1" lang="en-US" altLang="zh-CN" sz="1600" kern="0">
                <a:solidFill>
                  <a:srgbClr val="FFFFFF"/>
                </a:solidFill>
                <a:latin typeface="Arial"/>
                <a:ea typeface="黑体" pitchFamily="2" charset="-122"/>
                <a:cs typeface="Arial Unicode MS" pitchFamily="34" charset="-122"/>
              </a:rPr>
              <a:t>UA/NSTEMI</a:t>
            </a:r>
            <a:r>
              <a:rPr kumimoji="1" lang="zh-CN" altLang="en-US" sz="1600" kern="0">
                <a:solidFill>
                  <a:srgbClr val="FFFFFF"/>
                </a:solidFill>
                <a:latin typeface="Arial"/>
                <a:ea typeface="黑体" pitchFamily="2" charset="-122"/>
                <a:cs typeface="Arial Unicode MS" pitchFamily="34" charset="-122"/>
              </a:rPr>
              <a:t>患者，在</a:t>
            </a:r>
            <a:r>
              <a:rPr kumimoji="1" lang="en-US" altLang="zh-CN" sz="1600" kern="0">
                <a:solidFill>
                  <a:srgbClr val="FFFFFF"/>
                </a:solidFill>
                <a:latin typeface="Arial"/>
                <a:ea typeface="黑体" pitchFamily="2" charset="-122"/>
                <a:cs typeface="Arial Unicode MS" pitchFamily="34" charset="-122"/>
              </a:rPr>
              <a:t>PCI</a:t>
            </a:r>
            <a:r>
              <a:rPr kumimoji="1" lang="zh-CN" altLang="en-US" sz="1600" kern="0">
                <a:solidFill>
                  <a:srgbClr val="FFFFFF"/>
                </a:solidFill>
                <a:latin typeface="Arial"/>
                <a:ea typeface="黑体" pitchFamily="2" charset="-122"/>
                <a:cs typeface="Arial Unicode MS" pitchFamily="34" charset="-122"/>
              </a:rPr>
              <a:t>术前或术中应尽早给予</a:t>
            </a:r>
            <a:r>
              <a:rPr kumimoji="1" lang="zh-CN" altLang="en-US" sz="1600" kern="0">
                <a:solidFill>
                  <a:srgbClr val="FFC000"/>
                </a:solidFill>
                <a:latin typeface="Arial"/>
                <a:ea typeface="黑体" pitchFamily="2" charset="-122"/>
                <a:cs typeface="Arial Unicode MS" pitchFamily="34" charset="-122"/>
              </a:rPr>
              <a:t>氯吡格雷</a:t>
            </a:r>
            <a:r>
              <a:rPr kumimoji="1" lang="en-US" altLang="zh-CN" sz="1600" kern="0">
                <a:solidFill>
                  <a:srgbClr val="FFC000"/>
                </a:solidFill>
                <a:latin typeface="Arial"/>
                <a:ea typeface="黑体" pitchFamily="2" charset="-122"/>
                <a:cs typeface="Arial Unicode MS" pitchFamily="34" charset="-122"/>
              </a:rPr>
              <a:t>600mg</a:t>
            </a:r>
            <a:endParaRPr kumimoji="1" lang="zh-CN" altLang="en-US" sz="1600" kern="0">
              <a:solidFill>
                <a:srgbClr val="FFC000"/>
              </a:solidFill>
              <a:latin typeface="Arial"/>
              <a:ea typeface="黑体" pitchFamily="2" charset="-122"/>
              <a:cs typeface="Arial Unicode MS" pitchFamily="34" charset="-122"/>
            </a:endParaRPr>
          </a:p>
        </p:txBody>
      </p:sp>
      <p:sp>
        <p:nvSpPr>
          <p:cNvPr id="14" name="Text Box 18"/>
          <p:cNvSpPr txBox="1">
            <a:spLocks noChangeArrowheads="1"/>
          </p:cNvSpPr>
          <p:nvPr/>
        </p:nvSpPr>
        <p:spPr bwMode="auto">
          <a:xfrm>
            <a:off x="3000375" y="4929188"/>
            <a:ext cx="5786438" cy="830262"/>
          </a:xfrm>
          <a:prstGeom prst="rect">
            <a:avLst/>
          </a:prstGeom>
          <a:noFill/>
          <a:ln w="12700">
            <a:noFill/>
            <a:miter lim="800000"/>
          </a:ln>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95250" indent="-95250" fontAlgn="auto" hangingPunct="0">
              <a:spcBef>
                <a:spcPct val="0"/>
              </a:spcBef>
              <a:spcAft>
                <a:spcPct val="25000"/>
              </a:spcAft>
              <a:buFontTx/>
              <a:buChar char="•"/>
              <a:defRPr/>
            </a:pPr>
            <a:r>
              <a:rPr kumimoji="1" lang="zh-CN" altLang="en-US" sz="1600" kern="0">
                <a:solidFill>
                  <a:srgbClr val="FFFFFF"/>
                </a:solidFill>
                <a:latin typeface="Arial"/>
                <a:ea typeface="黑体" pitchFamily="2" charset="-122"/>
                <a:cs typeface="Arial Unicode MS" pitchFamily="34" charset="-122"/>
              </a:rPr>
              <a:t>早期行介入治疗的</a:t>
            </a:r>
            <a:r>
              <a:rPr kumimoji="1" lang="en-US" altLang="zh-CN" sz="1600" kern="0">
                <a:solidFill>
                  <a:srgbClr val="FFFFFF"/>
                </a:solidFill>
                <a:latin typeface="Arial"/>
                <a:ea typeface="黑体" pitchFamily="2" charset="-122"/>
                <a:cs typeface="Arial Unicode MS" pitchFamily="34" charset="-122"/>
              </a:rPr>
              <a:t>UA/NSTEMI</a:t>
            </a:r>
            <a:r>
              <a:rPr kumimoji="1" lang="zh-CN" altLang="en-US" sz="1600" kern="0">
                <a:solidFill>
                  <a:srgbClr val="FFFFFF"/>
                </a:solidFill>
                <a:latin typeface="Arial"/>
                <a:ea typeface="黑体" pitchFamily="2" charset="-122"/>
                <a:cs typeface="Arial Unicode MS" pitchFamily="34" charset="-122"/>
              </a:rPr>
              <a:t>患者，如无高出血风险，可给予</a:t>
            </a:r>
            <a:r>
              <a:rPr kumimoji="1" lang="zh-CN" altLang="en-US" sz="1600" kern="0">
                <a:solidFill>
                  <a:srgbClr val="FFC000"/>
                </a:solidFill>
                <a:latin typeface="Arial"/>
                <a:ea typeface="黑体" pitchFamily="2" charset="-122"/>
                <a:cs typeface="Arial Unicode MS" pitchFamily="34" charset="-122"/>
              </a:rPr>
              <a:t>氯吡格雷</a:t>
            </a:r>
            <a:r>
              <a:rPr kumimoji="1" lang="en-US" altLang="zh-CN" sz="1600" kern="0">
                <a:solidFill>
                  <a:srgbClr val="FFC000"/>
                </a:solidFill>
                <a:latin typeface="Arial"/>
                <a:ea typeface="黑体" pitchFamily="2" charset="-122"/>
                <a:cs typeface="Arial Unicode MS" pitchFamily="34" charset="-122"/>
              </a:rPr>
              <a:t>600mg</a:t>
            </a:r>
            <a:r>
              <a:rPr kumimoji="1" lang="zh-CN" altLang="en-US" sz="1600" kern="0">
                <a:solidFill>
                  <a:schemeClr val="bg1"/>
                </a:solidFill>
                <a:latin typeface="Arial"/>
                <a:ea typeface="黑体" pitchFamily="2" charset="-122"/>
                <a:cs typeface="Arial Unicode MS" pitchFamily="34" charset="-122"/>
              </a:rPr>
              <a:t>负荷剂量，此后</a:t>
            </a:r>
            <a:r>
              <a:rPr kumimoji="1" lang="en-US" altLang="zh-CN" sz="1600" kern="0">
                <a:solidFill>
                  <a:srgbClr val="FFC000"/>
                </a:solidFill>
                <a:latin typeface="Arial"/>
                <a:ea typeface="黑体" pitchFamily="2" charset="-122"/>
                <a:cs typeface="Arial Unicode MS" pitchFamily="34" charset="-122"/>
              </a:rPr>
              <a:t>150mg/</a:t>
            </a:r>
            <a:r>
              <a:rPr kumimoji="1" lang="zh-CN" altLang="en-US" sz="1600" kern="0">
                <a:solidFill>
                  <a:srgbClr val="FFC000"/>
                </a:solidFill>
                <a:latin typeface="Arial"/>
                <a:ea typeface="黑体" pitchFamily="2" charset="-122"/>
                <a:cs typeface="Arial Unicode MS" pitchFamily="34" charset="-122"/>
              </a:rPr>
              <a:t>日</a:t>
            </a:r>
            <a:r>
              <a:rPr kumimoji="1" lang="zh-CN" altLang="en-US" sz="1600" kern="0">
                <a:solidFill>
                  <a:schemeClr val="bg1"/>
                </a:solidFill>
                <a:latin typeface="Arial"/>
                <a:ea typeface="黑体" pitchFamily="2" charset="-122"/>
                <a:cs typeface="Arial Unicode MS" pitchFamily="34" charset="-122"/>
              </a:rPr>
              <a:t>持续</a:t>
            </a:r>
            <a:r>
              <a:rPr kumimoji="1" lang="en-US" altLang="zh-CN" sz="1600" kern="0">
                <a:solidFill>
                  <a:schemeClr val="bg1"/>
                </a:solidFill>
                <a:latin typeface="Arial"/>
                <a:ea typeface="黑体" pitchFamily="2" charset="-122"/>
                <a:cs typeface="Arial Unicode MS" pitchFamily="34" charset="-122"/>
              </a:rPr>
              <a:t>6</a:t>
            </a:r>
            <a:r>
              <a:rPr kumimoji="1" lang="zh-CN" altLang="en-US" sz="1600" kern="0">
                <a:solidFill>
                  <a:schemeClr val="bg1"/>
                </a:solidFill>
                <a:latin typeface="Arial"/>
                <a:ea typeface="黑体" pitchFamily="2" charset="-122"/>
                <a:cs typeface="Arial Unicode MS" pitchFamily="34" charset="-122"/>
              </a:rPr>
              <a:t>天，再以</a:t>
            </a:r>
            <a:r>
              <a:rPr kumimoji="1" lang="en-US" altLang="zh-CN" sz="1600" kern="0">
                <a:solidFill>
                  <a:srgbClr val="FFC000"/>
                </a:solidFill>
                <a:latin typeface="Arial"/>
                <a:ea typeface="黑体" pitchFamily="2" charset="-122"/>
                <a:cs typeface="Arial Unicode MS" pitchFamily="34" charset="-122"/>
              </a:rPr>
              <a:t>75mg/</a:t>
            </a:r>
            <a:r>
              <a:rPr kumimoji="1" lang="zh-CN" altLang="en-US" sz="1600" kern="0">
                <a:solidFill>
                  <a:srgbClr val="FFC000"/>
                </a:solidFill>
                <a:latin typeface="Arial"/>
                <a:ea typeface="黑体" pitchFamily="2" charset="-122"/>
                <a:cs typeface="Arial Unicode MS" pitchFamily="34" charset="-122"/>
              </a:rPr>
              <a:t>日</a:t>
            </a:r>
            <a:r>
              <a:rPr kumimoji="1" lang="zh-CN" altLang="en-US" sz="1600" kern="0">
                <a:solidFill>
                  <a:schemeClr val="bg1"/>
                </a:solidFill>
                <a:latin typeface="Arial"/>
                <a:ea typeface="黑体" pitchFamily="2" charset="-122"/>
                <a:cs typeface="Arial Unicode MS" pitchFamily="34" charset="-122"/>
              </a:rPr>
              <a:t>长期维持</a:t>
            </a:r>
          </a:p>
        </p:txBody>
      </p:sp>
      <p:sp>
        <p:nvSpPr>
          <p:cNvPr id="15" name="Rectangle 17"/>
          <p:cNvSpPr>
            <a:spLocks noChangeArrowheads="1"/>
          </p:cNvSpPr>
          <p:nvPr/>
        </p:nvSpPr>
        <p:spPr bwMode="auto">
          <a:xfrm>
            <a:off x="1747838" y="5214938"/>
            <a:ext cx="395287" cy="309562"/>
          </a:xfrm>
          <a:prstGeom prst="rect">
            <a:avLst/>
          </a:prstGeom>
          <a:solidFill>
            <a:srgbClr val="808080"/>
          </a:solidFill>
          <a:ln w="12700">
            <a:solidFill>
              <a:srgbClr val="000000"/>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fontAlgn="auto" hangingPunct="0">
              <a:spcBef>
                <a:spcPct val="0"/>
              </a:spcBef>
              <a:spcAft>
                <a:spcPct val="0"/>
              </a:spcAft>
              <a:defRPr/>
            </a:pPr>
            <a:r>
              <a:rPr kumimoji="1" lang="en-US" altLang="zh-CN" sz="2400" kern="0">
                <a:solidFill>
                  <a:srgbClr val="000000"/>
                </a:solidFill>
                <a:latin typeface="Arial Black" pitchFamily="34" charset="0"/>
                <a:ea typeface="Arial Unicode MS" pitchFamily="34" charset="-122"/>
                <a:cs typeface="Arial Unicode MS" pitchFamily="34" charset="-122"/>
              </a:rPr>
              <a:t>B</a:t>
            </a:r>
          </a:p>
        </p:txBody>
      </p:sp>
      <p:sp>
        <p:nvSpPr>
          <p:cNvPr id="185353" name="Text Box 6"/>
          <p:cNvSpPr txBox="1">
            <a:spLocks noChangeArrowheads="1"/>
          </p:cNvSpPr>
          <p:nvPr/>
        </p:nvSpPr>
        <p:spPr bwMode="auto">
          <a:xfrm>
            <a:off x="3143250" y="3884613"/>
            <a:ext cx="5143500" cy="369887"/>
          </a:xfrm>
          <a:prstGeom prst="rect">
            <a:avLst/>
          </a:prstGeom>
          <a:noFill/>
          <a:ln w="28575" algn="ctr">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lnSpc>
                <a:spcPct val="90000"/>
              </a:lnSpc>
            </a:pPr>
            <a:r>
              <a:rPr kumimoji="1" lang="en-US" altLang="zh-CN" sz="2000" b="1">
                <a:solidFill>
                  <a:srgbClr val="FFFF00"/>
                </a:solidFill>
                <a:ea typeface="黑体" pitchFamily="49" charset="-122"/>
                <a:cs typeface="Arial Unicode MS" pitchFamily="34" charset="-122"/>
              </a:rPr>
              <a:t>2012</a:t>
            </a:r>
            <a:r>
              <a:rPr kumimoji="1" lang="zh-CN" altLang="en-US" sz="2000" b="1">
                <a:solidFill>
                  <a:srgbClr val="FFFF00"/>
                </a:solidFill>
                <a:ea typeface="黑体" pitchFamily="49" charset="-122"/>
                <a:cs typeface="Arial Unicode MS" pitchFamily="34" charset="-122"/>
              </a:rPr>
              <a:t>年</a:t>
            </a:r>
            <a:r>
              <a:rPr kumimoji="1" lang="en-US" altLang="zh-CN" sz="2000" b="1">
                <a:solidFill>
                  <a:srgbClr val="FFFF00"/>
                </a:solidFill>
                <a:ea typeface="黑体" pitchFamily="49" charset="-122"/>
                <a:cs typeface="Arial Unicode MS" pitchFamily="34" charset="-122"/>
              </a:rPr>
              <a:t>ACCF/AHA  UA/NSTEMI</a:t>
            </a:r>
            <a:r>
              <a:rPr kumimoji="1" lang="zh-CN" altLang="en-US" sz="2000" b="1">
                <a:solidFill>
                  <a:srgbClr val="FFFF00"/>
                </a:solidFill>
                <a:ea typeface="黑体" pitchFamily="49" charset="-122"/>
                <a:cs typeface="Arial Unicode MS" pitchFamily="34" charset="-122"/>
              </a:rPr>
              <a:t>指南</a:t>
            </a:r>
            <a:endParaRPr kumimoji="1" lang="en-US" altLang="zh-CN" sz="2000" b="1">
              <a:solidFill>
                <a:srgbClr val="FFFF00"/>
              </a:solidFill>
              <a:ea typeface="黑体" pitchFamily="49" charset="-122"/>
              <a:cs typeface="Arial Unicode MS" pitchFamily="34" charset="-122"/>
            </a:endParaRPr>
          </a:p>
        </p:txBody>
      </p:sp>
      <p:sp>
        <p:nvSpPr>
          <p:cNvPr id="185354" name="Text Box 6"/>
          <p:cNvSpPr txBox="1">
            <a:spLocks noChangeArrowheads="1"/>
          </p:cNvSpPr>
          <p:nvPr/>
        </p:nvSpPr>
        <p:spPr bwMode="auto">
          <a:xfrm>
            <a:off x="404813" y="1482725"/>
            <a:ext cx="2603500" cy="396875"/>
          </a:xfrm>
          <a:prstGeom prst="rect">
            <a:avLst/>
          </a:prstGeom>
          <a:noFill/>
          <a:ln w="12700">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tabLst>
                <a:tab pos="663575" algn="ctr"/>
                <a:tab pos="1327150" algn="ctr"/>
                <a:tab pos="2006600" algn="ctr"/>
              </a:tabLst>
            </a:pPr>
            <a:r>
              <a:rPr kumimoji="1" lang="en-US" altLang="zh-CN" sz="2000">
                <a:solidFill>
                  <a:srgbClr val="FF9900"/>
                </a:solidFill>
                <a:ea typeface="Arial Unicode MS" pitchFamily="34" charset="-122"/>
              </a:rPr>
              <a:t>I  	IIa  	IIb  	III</a:t>
            </a:r>
          </a:p>
        </p:txBody>
      </p:sp>
      <p:grpSp>
        <p:nvGrpSpPr>
          <p:cNvPr id="185355" name="Group 7"/>
          <p:cNvGrpSpPr/>
          <p:nvPr/>
        </p:nvGrpSpPr>
        <p:grpSpPr>
          <a:xfrm>
            <a:off x="357188" y="1808163"/>
            <a:ext cx="2551112" cy="1477962"/>
            <a:chOff x="177" y="2252"/>
            <a:chExt cx="1607" cy="1958"/>
          </a:xfrm>
        </p:grpSpPr>
        <p:sp>
          <p:nvSpPr>
            <p:cNvPr id="20" name="Rectangle 8"/>
            <p:cNvSpPr>
              <a:spLocks noChangeArrowheads="1"/>
            </p:cNvSpPr>
            <p:nvPr/>
          </p:nvSpPr>
          <p:spPr bwMode="auto">
            <a:xfrm>
              <a:off x="177" y="2252"/>
              <a:ext cx="399" cy="1958"/>
            </a:xfrm>
            <a:prstGeom prst="rect">
              <a:avLst/>
            </a:prstGeom>
            <a:solidFill>
              <a:srgbClr val="33CC33"/>
            </a:solidFill>
            <a:ln w="12700">
              <a:solidFill>
                <a:srgbClr val="000000"/>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Arial"/>
                <a:ea typeface="黑体"/>
              </a:endParaRPr>
            </a:p>
          </p:txBody>
        </p:sp>
        <p:sp>
          <p:nvSpPr>
            <p:cNvPr id="21" name="Rectangle 9"/>
            <p:cNvSpPr>
              <a:spLocks noChangeArrowheads="1"/>
            </p:cNvSpPr>
            <p:nvPr/>
          </p:nvSpPr>
          <p:spPr bwMode="auto">
            <a:xfrm>
              <a:off x="576" y="2252"/>
              <a:ext cx="398" cy="1954"/>
            </a:xfrm>
            <a:prstGeom prst="rect">
              <a:avLst/>
            </a:prstGeom>
            <a:solidFill>
              <a:srgbClr val="808080"/>
            </a:solidFill>
            <a:ln w="12700">
              <a:solidFill>
                <a:srgbClr val="000000"/>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Arial"/>
                <a:ea typeface="黑体"/>
              </a:endParaRPr>
            </a:p>
          </p:txBody>
        </p:sp>
        <p:sp>
          <p:nvSpPr>
            <p:cNvPr id="22" name="Rectangle 10"/>
            <p:cNvSpPr>
              <a:spLocks noChangeArrowheads="1"/>
            </p:cNvSpPr>
            <p:nvPr/>
          </p:nvSpPr>
          <p:spPr bwMode="auto">
            <a:xfrm>
              <a:off x="979" y="2254"/>
              <a:ext cx="408" cy="1956"/>
            </a:xfrm>
            <a:prstGeom prst="rect">
              <a:avLst/>
            </a:prstGeom>
            <a:solidFill>
              <a:srgbClr val="FF9900"/>
            </a:solidFill>
            <a:ln w="12700">
              <a:solidFill>
                <a:srgbClr val="000000"/>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Arial"/>
                <a:ea typeface="黑体"/>
              </a:endParaRPr>
            </a:p>
          </p:txBody>
        </p:sp>
        <p:sp>
          <p:nvSpPr>
            <p:cNvPr id="23" name="Rectangle 11"/>
            <p:cNvSpPr>
              <a:spLocks noChangeArrowheads="1"/>
            </p:cNvSpPr>
            <p:nvPr/>
          </p:nvSpPr>
          <p:spPr bwMode="auto">
            <a:xfrm>
              <a:off x="1394" y="2252"/>
              <a:ext cx="390" cy="1950"/>
            </a:xfrm>
            <a:prstGeom prst="rect">
              <a:avLst/>
            </a:prstGeom>
            <a:solidFill>
              <a:srgbClr val="CC0000"/>
            </a:solidFill>
            <a:ln w="12700">
              <a:solidFill>
                <a:srgbClr val="000000"/>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Arial"/>
                <a:ea typeface="黑体"/>
              </a:endParaRPr>
            </a:p>
          </p:txBody>
        </p:sp>
      </p:grpSp>
      <p:sp>
        <p:nvSpPr>
          <p:cNvPr id="185356" name="Text Box 6"/>
          <p:cNvSpPr txBox="1">
            <a:spLocks noChangeArrowheads="1"/>
          </p:cNvSpPr>
          <p:nvPr/>
        </p:nvSpPr>
        <p:spPr bwMode="auto">
          <a:xfrm>
            <a:off x="3143250" y="1411288"/>
            <a:ext cx="5143500" cy="368300"/>
          </a:xfrm>
          <a:prstGeom prst="rect">
            <a:avLst/>
          </a:prstGeom>
          <a:noFill/>
          <a:ln w="28575" algn="ctr">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lnSpc>
                <a:spcPct val="90000"/>
              </a:lnSpc>
            </a:pPr>
            <a:r>
              <a:rPr kumimoji="1" lang="en-US" altLang="zh-CN" sz="2000" b="1">
                <a:solidFill>
                  <a:srgbClr val="FFFF00"/>
                </a:solidFill>
                <a:ea typeface="黑体" pitchFamily="49" charset="-122"/>
                <a:cs typeface="Arial Unicode MS" pitchFamily="34" charset="-122"/>
              </a:rPr>
              <a:t>2012</a:t>
            </a:r>
            <a:r>
              <a:rPr kumimoji="1" lang="zh-CN" altLang="en-US" sz="2000" b="1">
                <a:solidFill>
                  <a:srgbClr val="FFFF00"/>
                </a:solidFill>
                <a:ea typeface="黑体" pitchFamily="49" charset="-122"/>
                <a:cs typeface="Arial Unicode MS" pitchFamily="34" charset="-122"/>
              </a:rPr>
              <a:t>年中国</a:t>
            </a:r>
            <a:r>
              <a:rPr kumimoji="1" lang="en-US" altLang="zh-CN" sz="2000" b="1">
                <a:solidFill>
                  <a:srgbClr val="FFFF00"/>
                </a:solidFill>
                <a:ea typeface="黑体" pitchFamily="49" charset="-122"/>
                <a:cs typeface="Arial Unicode MS" pitchFamily="34" charset="-122"/>
              </a:rPr>
              <a:t> PCI</a:t>
            </a:r>
            <a:r>
              <a:rPr kumimoji="1" lang="zh-CN" altLang="en-US" sz="2000" b="1">
                <a:solidFill>
                  <a:srgbClr val="FFFF00"/>
                </a:solidFill>
                <a:ea typeface="黑体" pitchFamily="49" charset="-122"/>
                <a:cs typeface="Arial Unicode MS" pitchFamily="34" charset="-122"/>
              </a:rPr>
              <a:t>指南</a:t>
            </a:r>
            <a:endParaRPr kumimoji="1" lang="en-US" altLang="zh-CN" sz="2000" b="1">
              <a:solidFill>
                <a:srgbClr val="FFFF00"/>
              </a:solidFill>
              <a:ea typeface="黑体" pitchFamily="49" charset="-122"/>
              <a:cs typeface="Arial Unicode MS" pitchFamily="34" charset="-122"/>
            </a:endParaRPr>
          </a:p>
        </p:txBody>
      </p:sp>
      <p:sp>
        <p:nvSpPr>
          <p:cNvPr id="25" name="Line 15"/>
          <p:cNvSpPr>
            <a:spLocks noChangeShapeType="1"/>
          </p:cNvSpPr>
          <p:nvPr/>
        </p:nvSpPr>
        <p:spPr bwMode="auto">
          <a:xfrm flipV="1">
            <a:off x="357188" y="1814513"/>
            <a:ext cx="8416925" cy="0"/>
          </a:xfrm>
          <a:prstGeom prst="line">
            <a:avLst/>
          </a:prstGeom>
          <a:noFill/>
          <a:ln w="9525">
            <a:solidFill>
              <a:schemeClr val="tx1">
                <a:lumMod val="75000"/>
              </a:schemeClr>
            </a:solidFill>
            <a:prstDash val="dash"/>
            <a:round/>
          </a:ln>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Arial"/>
              <a:ea typeface="黑体"/>
            </a:endParaRPr>
          </a:p>
        </p:txBody>
      </p:sp>
      <p:sp>
        <p:nvSpPr>
          <p:cNvPr id="26" name="Text Box 18"/>
          <p:cNvSpPr txBox="1">
            <a:spLocks noChangeArrowheads="1"/>
          </p:cNvSpPr>
          <p:nvPr/>
        </p:nvSpPr>
        <p:spPr bwMode="auto">
          <a:xfrm>
            <a:off x="3000375" y="1860550"/>
            <a:ext cx="5734050" cy="1354138"/>
          </a:xfrm>
          <a:prstGeom prst="rect">
            <a:avLst/>
          </a:prstGeom>
          <a:noFill/>
          <a:ln w="12700">
            <a:noFill/>
            <a:miter lim="800000"/>
          </a:ln>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95250" indent="-95250" fontAlgn="auto" hangingPunct="0">
              <a:spcBef>
                <a:spcPts val="600"/>
              </a:spcBef>
              <a:spcAft>
                <a:spcPct val="25000"/>
              </a:spcAft>
              <a:buFontTx/>
              <a:buChar char="•"/>
              <a:defRPr/>
            </a:pPr>
            <a:r>
              <a:rPr kumimoji="1" lang="zh-CN" altLang="en-US" sz="1600" kern="0">
                <a:solidFill>
                  <a:srgbClr val="FFFFFF"/>
                </a:solidFill>
                <a:latin typeface="Arial"/>
                <a:ea typeface="黑体" pitchFamily="2" charset="-122"/>
                <a:cs typeface="Arial Unicode MS" pitchFamily="34" charset="-122"/>
              </a:rPr>
              <a:t>择期</a:t>
            </a:r>
            <a:r>
              <a:rPr kumimoji="1" lang="en-US" altLang="zh-CN" sz="1600" kern="0">
                <a:solidFill>
                  <a:srgbClr val="FFFFFF"/>
                </a:solidFill>
                <a:latin typeface="Arial"/>
                <a:ea typeface="黑体" pitchFamily="2" charset="-122"/>
                <a:cs typeface="Arial Unicode MS" pitchFamily="34" charset="-122"/>
              </a:rPr>
              <a:t>PCI</a:t>
            </a:r>
            <a:r>
              <a:rPr kumimoji="1" lang="zh-CN" altLang="en-US" sz="1600" kern="0">
                <a:solidFill>
                  <a:srgbClr val="FFFFFF"/>
                </a:solidFill>
                <a:latin typeface="Arial"/>
                <a:ea typeface="黑体" pitchFamily="2" charset="-122"/>
                <a:cs typeface="Arial Unicode MS" pitchFamily="34" charset="-122"/>
              </a:rPr>
              <a:t>：</a:t>
            </a:r>
            <a:r>
              <a:rPr kumimoji="1" lang="en-US" altLang="zh-CN" sz="1600" kern="0">
                <a:solidFill>
                  <a:srgbClr val="FFFFFF"/>
                </a:solidFill>
                <a:latin typeface="Arial"/>
                <a:ea typeface="黑体" pitchFamily="2" charset="-122"/>
                <a:cs typeface="Arial Unicode MS" pitchFamily="34" charset="-122"/>
              </a:rPr>
              <a:t>PCI</a:t>
            </a:r>
            <a:r>
              <a:rPr kumimoji="1" lang="zh-CN" altLang="en-US" sz="1600" kern="0">
                <a:solidFill>
                  <a:srgbClr val="FFFFFF"/>
                </a:solidFill>
                <a:latin typeface="Arial"/>
                <a:ea typeface="黑体" pitchFamily="2" charset="-122"/>
                <a:cs typeface="Arial Unicode MS" pitchFamily="34" charset="-122"/>
              </a:rPr>
              <a:t>术前</a:t>
            </a:r>
            <a:r>
              <a:rPr kumimoji="1" lang="en-US" altLang="zh-CN" sz="1600" kern="0">
                <a:solidFill>
                  <a:srgbClr val="FFFFFF"/>
                </a:solidFill>
                <a:latin typeface="Arial"/>
                <a:ea typeface="黑体" pitchFamily="2" charset="-122"/>
                <a:cs typeface="Arial Unicode MS" pitchFamily="34" charset="-122"/>
              </a:rPr>
              <a:t>6h</a:t>
            </a:r>
            <a:r>
              <a:rPr kumimoji="1" lang="zh-CN" altLang="en-US" sz="1600" kern="0">
                <a:solidFill>
                  <a:srgbClr val="FFFFFF"/>
                </a:solidFill>
                <a:latin typeface="Arial"/>
                <a:ea typeface="黑体" pitchFamily="2" charset="-122"/>
                <a:cs typeface="Arial Unicode MS" pitchFamily="34" charset="-122"/>
              </a:rPr>
              <a:t>给予</a:t>
            </a:r>
            <a:r>
              <a:rPr kumimoji="1" lang="zh-CN" altLang="en-US" sz="1600" kern="0">
                <a:solidFill>
                  <a:srgbClr val="FFC000"/>
                </a:solidFill>
                <a:latin typeface="Arial"/>
                <a:ea typeface="黑体" pitchFamily="2" charset="-122"/>
                <a:cs typeface="Arial Unicode MS" pitchFamily="34" charset="-122"/>
              </a:rPr>
              <a:t>氯吡格雷</a:t>
            </a:r>
            <a:r>
              <a:rPr kumimoji="1" lang="en-US" altLang="zh-CN" sz="1600" kern="0">
                <a:solidFill>
                  <a:srgbClr val="FFC000"/>
                </a:solidFill>
                <a:latin typeface="Arial"/>
                <a:ea typeface="黑体" pitchFamily="2" charset="-122"/>
                <a:cs typeface="Arial Unicode MS" pitchFamily="34" charset="-122"/>
              </a:rPr>
              <a:t>300mg</a:t>
            </a:r>
            <a:r>
              <a:rPr kumimoji="1" lang="zh-CN" altLang="en-US" sz="1600" kern="0">
                <a:solidFill>
                  <a:srgbClr val="FFFFFF"/>
                </a:solidFill>
                <a:latin typeface="Arial"/>
                <a:ea typeface="黑体" pitchFamily="2" charset="-122"/>
                <a:cs typeface="Arial Unicode MS" pitchFamily="34" charset="-122"/>
              </a:rPr>
              <a:t>负荷剂量或术前</a:t>
            </a:r>
            <a:r>
              <a:rPr kumimoji="1" lang="en-US" altLang="zh-CN" sz="1600" kern="0">
                <a:solidFill>
                  <a:srgbClr val="FFFFFF"/>
                </a:solidFill>
                <a:latin typeface="Arial"/>
                <a:ea typeface="黑体" pitchFamily="2" charset="-122"/>
                <a:cs typeface="Arial Unicode MS" pitchFamily="34" charset="-122"/>
              </a:rPr>
              <a:t>2h</a:t>
            </a:r>
            <a:r>
              <a:rPr kumimoji="1" lang="zh-CN" altLang="en-US" sz="1600" kern="0">
                <a:solidFill>
                  <a:srgbClr val="FFFFFF"/>
                </a:solidFill>
                <a:latin typeface="Arial"/>
                <a:ea typeface="黑体" pitchFamily="2" charset="-122"/>
                <a:cs typeface="Arial Unicode MS" pitchFamily="34" charset="-122"/>
              </a:rPr>
              <a:t>给予</a:t>
            </a:r>
            <a:r>
              <a:rPr kumimoji="1" lang="en-US" altLang="zh-CN" sz="1600" kern="0">
                <a:solidFill>
                  <a:srgbClr val="FFC000"/>
                </a:solidFill>
                <a:latin typeface="Arial"/>
                <a:ea typeface="黑体" pitchFamily="2" charset="-122"/>
                <a:cs typeface="Arial Unicode MS" pitchFamily="34" charset="-122"/>
              </a:rPr>
              <a:t>600mg</a:t>
            </a:r>
          </a:p>
          <a:p>
            <a:pPr marL="95250" indent="-95250" fontAlgn="auto" hangingPunct="0">
              <a:spcBef>
                <a:spcPts val="600"/>
              </a:spcBef>
              <a:spcAft>
                <a:spcPct val="25000"/>
              </a:spcAft>
              <a:buFontTx/>
              <a:buChar char="•"/>
              <a:defRPr/>
            </a:pPr>
            <a:r>
              <a:rPr kumimoji="1" lang="en-US" altLang="zh-CN" sz="1600" kern="0">
                <a:solidFill>
                  <a:srgbClr val="FFFFFF"/>
                </a:solidFill>
                <a:latin typeface="Arial"/>
                <a:ea typeface="黑体" pitchFamily="2" charset="-122"/>
                <a:cs typeface="Arial Unicode MS" pitchFamily="34" charset="-122"/>
              </a:rPr>
              <a:t>NSTE-ACS</a:t>
            </a:r>
            <a:r>
              <a:rPr kumimoji="1" lang="zh-CN" altLang="en-US" sz="1600" kern="0">
                <a:solidFill>
                  <a:srgbClr val="FFFFFF"/>
                </a:solidFill>
                <a:latin typeface="Arial"/>
                <a:ea typeface="黑体" pitchFamily="2" charset="-122"/>
                <a:cs typeface="Arial Unicode MS" pitchFamily="34" charset="-122"/>
              </a:rPr>
              <a:t>：氯吡格雷</a:t>
            </a:r>
            <a:r>
              <a:rPr kumimoji="1" lang="en-US" altLang="zh-CN" sz="1600" kern="0">
                <a:solidFill>
                  <a:srgbClr val="FFFFFF"/>
                </a:solidFill>
                <a:latin typeface="Arial"/>
                <a:ea typeface="黑体" pitchFamily="2" charset="-122"/>
                <a:cs typeface="Arial Unicode MS" pitchFamily="34" charset="-122"/>
              </a:rPr>
              <a:t>(</a:t>
            </a:r>
            <a:r>
              <a:rPr kumimoji="1" lang="zh-CN" altLang="en-US" sz="1600" kern="0">
                <a:solidFill>
                  <a:srgbClr val="FFFFFF"/>
                </a:solidFill>
                <a:latin typeface="Arial"/>
                <a:ea typeface="黑体" pitchFamily="2" charset="-122"/>
                <a:cs typeface="Arial Unicode MS" pitchFamily="34" charset="-122"/>
              </a:rPr>
              <a:t>未服用者，尽快</a:t>
            </a:r>
            <a:r>
              <a:rPr kumimoji="1" lang="en-US" altLang="zh-CN" sz="1600" kern="0">
                <a:solidFill>
                  <a:srgbClr val="FFC000"/>
                </a:solidFill>
                <a:latin typeface="Arial"/>
                <a:ea typeface="黑体" pitchFamily="2" charset="-122"/>
                <a:cs typeface="Arial Unicode MS" pitchFamily="34" charset="-122"/>
              </a:rPr>
              <a:t>600mg</a:t>
            </a:r>
            <a:r>
              <a:rPr kumimoji="1" lang="zh-CN" altLang="en-US" sz="1600" kern="0">
                <a:solidFill>
                  <a:srgbClr val="FFFFFF"/>
                </a:solidFill>
                <a:latin typeface="Arial"/>
                <a:ea typeface="黑体" pitchFamily="2" charset="-122"/>
                <a:cs typeface="Arial Unicode MS" pitchFamily="34" charset="-122"/>
              </a:rPr>
              <a:t>负荷剂量</a:t>
            </a:r>
            <a:r>
              <a:rPr kumimoji="1" lang="en-US" altLang="zh-CN" sz="1600" kern="0">
                <a:solidFill>
                  <a:srgbClr val="FFFFFF"/>
                </a:solidFill>
                <a:latin typeface="Arial"/>
                <a:ea typeface="黑体" pitchFamily="2" charset="-122"/>
                <a:cs typeface="Arial Unicode MS" pitchFamily="34" charset="-122"/>
              </a:rPr>
              <a:t>)</a:t>
            </a:r>
          </a:p>
          <a:p>
            <a:pPr marL="95250" indent="-95250" fontAlgn="auto" hangingPunct="0">
              <a:spcBef>
                <a:spcPts val="600"/>
              </a:spcBef>
              <a:spcAft>
                <a:spcPct val="25000"/>
              </a:spcAft>
              <a:buFontTx/>
              <a:buChar char="•"/>
              <a:defRPr/>
            </a:pPr>
            <a:r>
              <a:rPr kumimoji="1" lang="en-US" altLang="zh-CN" sz="1600" kern="0">
                <a:solidFill>
                  <a:srgbClr val="FFFFFF"/>
                </a:solidFill>
                <a:latin typeface="Arial"/>
                <a:ea typeface="黑体" pitchFamily="2" charset="-122"/>
                <a:cs typeface="Arial Unicode MS" pitchFamily="34" charset="-122"/>
              </a:rPr>
              <a:t>STEMI</a:t>
            </a:r>
            <a:r>
              <a:rPr kumimoji="1" lang="zh-CN" altLang="en-US" sz="1600" kern="0">
                <a:solidFill>
                  <a:srgbClr val="FFFFFF"/>
                </a:solidFill>
                <a:latin typeface="Arial"/>
                <a:ea typeface="黑体" pitchFamily="2" charset="-122"/>
                <a:cs typeface="Arial Unicode MS" pitchFamily="34" charset="-122"/>
              </a:rPr>
              <a:t>：氯吡格雷</a:t>
            </a:r>
            <a:r>
              <a:rPr kumimoji="1" lang="en-US" altLang="zh-CN" sz="1600" kern="0">
                <a:solidFill>
                  <a:srgbClr val="FFFFFF"/>
                </a:solidFill>
                <a:latin typeface="Arial"/>
                <a:ea typeface="黑体" pitchFamily="2" charset="-122"/>
                <a:cs typeface="Arial Unicode MS" pitchFamily="34" charset="-122"/>
              </a:rPr>
              <a:t>(</a:t>
            </a:r>
            <a:r>
              <a:rPr kumimoji="1" lang="zh-CN" altLang="en-US" sz="1600" kern="0">
                <a:solidFill>
                  <a:srgbClr val="FFFFFF"/>
                </a:solidFill>
                <a:latin typeface="Arial"/>
                <a:ea typeface="黑体" pitchFamily="2" charset="-122"/>
                <a:cs typeface="Arial Unicode MS" pitchFamily="34" charset="-122"/>
              </a:rPr>
              <a:t>未服用者，尽快</a:t>
            </a:r>
            <a:r>
              <a:rPr kumimoji="1" lang="en-US" altLang="zh-CN" sz="1600" kern="0">
                <a:solidFill>
                  <a:srgbClr val="FFC000"/>
                </a:solidFill>
                <a:latin typeface="Arial"/>
                <a:ea typeface="黑体" pitchFamily="2" charset="-122"/>
                <a:cs typeface="Arial Unicode MS" pitchFamily="34" charset="-122"/>
              </a:rPr>
              <a:t>600mg</a:t>
            </a:r>
            <a:r>
              <a:rPr kumimoji="1" lang="zh-CN" altLang="en-US" sz="1600" kern="0">
                <a:solidFill>
                  <a:srgbClr val="FFFFFF"/>
                </a:solidFill>
                <a:latin typeface="Arial"/>
                <a:ea typeface="黑体" pitchFamily="2" charset="-122"/>
                <a:cs typeface="Arial Unicode MS" pitchFamily="34" charset="-122"/>
              </a:rPr>
              <a:t>负荷剂量</a:t>
            </a:r>
            <a:r>
              <a:rPr kumimoji="1" lang="en-US" altLang="zh-CN" sz="1600" kern="0">
                <a:solidFill>
                  <a:srgbClr val="FFFFFF"/>
                </a:solidFill>
                <a:latin typeface="Arial"/>
                <a:ea typeface="黑体" pitchFamily="2" charset="-122"/>
                <a:cs typeface="Arial Unicode MS" pitchFamily="34" charset="-122"/>
              </a:rPr>
              <a:t>)</a:t>
            </a:r>
          </a:p>
        </p:txBody>
      </p:sp>
      <p:sp>
        <p:nvSpPr>
          <p:cNvPr id="27" name="Rectangle 17"/>
          <p:cNvSpPr>
            <a:spLocks noChangeArrowheads="1"/>
          </p:cNvSpPr>
          <p:nvPr/>
        </p:nvSpPr>
        <p:spPr bwMode="auto">
          <a:xfrm>
            <a:off x="500063" y="1976438"/>
            <a:ext cx="395287" cy="309562"/>
          </a:xfrm>
          <a:prstGeom prst="rect">
            <a:avLst/>
          </a:prstGeom>
          <a:solidFill>
            <a:srgbClr val="808080"/>
          </a:solidFill>
          <a:ln w="12700">
            <a:solidFill>
              <a:srgbClr val="000000"/>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fontAlgn="auto" hangingPunct="0">
              <a:spcBef>
                <a:spcPct val="0"/>
              </a:spcBef>
              <a:spcAft>
                <a:spcPct val="0"/>
              </a:spcAft>
              <a:defRPr/>
            </a:pPr>
            <a:r>
              <a:rPr kumimoji="1" lang="en-US" altLang="zh-CN" sz="2400" kern="0">
                <a:solidFill>
                  <a:srgbClr val="000000"/>
                </a:solidFill>
                <a:latin typeface="Arial Black" pitchFamily="34" charset="0"/>
                <a:ea typeface="Arial Unicode MS" pitchFamily="34" charset="-122"/>
                <a:cs typeface="Arial Unicode MS" pitchFamily="34" charset="-122"/>
              </a:rPr>
              <a:t>C</a:t>
            </a:r>
          </a:p>
        </p:txBody>
      </p:sp>
      <p:sp>
        <p:nvSpPr>
          <p:cNvPr id="28" name="Rectangle 17"/>
          <p:cNvSpPr>
            <a:spLocks noChangeArrowheads="1"/>
          </p:cNvSpPr>
          <p:nvPr/>
        </p:nvSpPr>
        <p:spPr bwMode="auto">
          <a:xfrm>
            <a:off x="500063" y="2476500"/>
            <a:ext cx="395287" cy="309563"/>
          </a:xfrm>
          <a:prstGeom prst="rect">
            <a:avLst/>
          </a:prstGeom>
          <a:solidFill>
            <a:srgbClr val="808080"/>
          </a:solidFill>
          <a:ln w="12700">
            <a:solidFill>
              <a:srgbClr val="000000"/>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fontAlgn="auto" hangingPunct="0">
              <a:spcBef>
                <a:spcPct val="0"/>
              </a:spcBef>
              <a:spcAft>
                <a:spcPct val="0"/>
              </a:spcAft>
              <a:defRPr/>
            </a:pPr>
            <a:r>
              <a:rPr kumimoji="1" lang="en-US" altLang="zh-CN" sz="2400" kern="0">
                <a:solidFill>
                  <a:srgbClr val="000000"/>
                </a:solidFill>
                <a:latin typeface="Arial Black" pitchFamily="34" charset="0"/>
                <a:ea typeface="Arial Unicode MS" pitchFamily="34" charset="-122"/>
                <a:cs typeface="Arial Unicode MS" pitchFamily="34" charset="-122"/>
              </a:rPr>
              <a:t>C</a:t>
            </a:r>
          </a:p>
        </p:txBody>
      </p:sp>
      <p:sp>
        <p:nvSpPr>
          <p:cNvPr id="29" name="Rectangle 17"/>
          <p:cNvSpPr>
            <a:spLocks noChangeArrowheads="1"/>
          </p:cNvSpPr>
          <p:nvPr/>
        </p:nvSpPr>
        <p:spPr bwMode="auto">
          <a:xfrm>
            <a:off x="500063" y="2914650"/>
            <a:ext cx="395287" cy="309563"/>
          </a:xfrm>
          <a:prstGeom prst="rect">
            <a:avLst/>
          </a:prstGeom>
          <a:solidFill>
            <a:srgbClr val="808080"/>
          </a:solidFill>
          <a:ln w="12700">
            <a:solidFill>
              <a:srgbClr val="000000"/>
            </a:solidFill>
            <a:miter lim="800000"/>
          </a:ln>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fontAlgn="auto" hangingPunct="0">
              <a:spcBef>
                <a:spcPct val="0"/>
              </a:spcBef>
              <a:spcAft>
                <a:spcPct val="0"/>
              </a:spcAft>
              <a:defRPr/>
            </a:pPr>
            <a:r>
              <a:rPr kumimoji="1" lang="en-US" altLang="zh-CN" sz="2400" kern="0">
                <a:solidFill>
                  <a:srgbClr val="000000"/>
                </a:solidFill>
                <a:latin typeface="Arial Black" pitchFamily="34" charset="0"/>
                <a:ea typeface="Arial Unicode MS" pitchFamily="34" charset="-122"/>
                <a:cs typeface="Arial Unicode MS" pitchFamily="34" charset="-122"/>
              </a:rPr>
              <a:t>C</a:t>
            </a:r>
          </a:p>
        </p:txBody>
      </p:sp>
      <p:sp>
        <p:nvSpPr>
          <p:cNvPr id="30" name="Line 15"/>
          <p:cNvSpPr>
            <a:spLocks noChangeShapeType="1"/>
          </p:cNvSpPr>
          <p:nvPr/>
        </p:nvSpPr>
        <p:spPr bwMode="auto">
          <a:xfrm flipV="1">
            <a:off x="357188" y="2428875"/>
            <a:ext cx="8416925" cy="0"/>
          </a:xfrm>
          <a:prstGeom prst="line">
            <a:avLst/>
          </a:prstGeom>
          <a:noFill/>
          <a:ln w="9525">
            <a:solidFill>
              <a:schemeClr val="tx1">
                <a:lumMod val="75000"/>
              </a:schemeClr>
            </a:solidFill>
            <a:prstDash val="dash"/>
            <a:round/>
          </a:ln>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Arial"/>
              <a:ea typeface="黑体"/>
            </a:endParaRPr>
          </a:p>
        </p:txBody>
      </p:sp>
      <p:sp>
        <p:nvSpPr>
          <p:cNvPr id="31" name="Line 15"/>
          <p:cNvSpPr>
            <a:spLocks noChangeShapeType="1"/>
          </p:cNvSpPr>
          <p:nvPr/>
        </p:nvSpPr>
        <p:spPr bwMode="auto">
          <a:xfrm flipV="1">
            <a:off x="357188" y="2857500"/>
            <a:ext cx="8416925" cy="0"/>
          </a:xfrm>
          <a:prstGeom prst="line">
            <a:avLst/>
          </a:prstGeom>
          <a:noFill/>
          <a:ln w="9525">
            <a:solidFill>
              <a:schemeClr val="tx1">
                <a:lumMod val="75000"/>
              </a:schemeClr>
            </a:solidFill>
            <a:prstDash val="dash"/>
            <a:round/>
          </a:ln>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Arial"/>
              <a:ea typeface="黑体"/>
            </a:endParaRPr>
          </a:p>
        </p:txBody>
      </p:sp>
      <p:sp>
        <p:nvSpPr>
          <p:cNvPr id="32" name="Line 15"/>
          <p:cNvSpPr>
            <a:spLocks noChangeShapeType="1"/>
          </p:cNvSpPr>
          <p:nvPr/>
        </p:nvSpPr>
        <p:spPr bwMode="auto">
          <a:xfrm flipV="1">
            <a:off x="357188" y="3286125"/>
            <a:ext cx="8416925" cy="0"/>
          </a:xfrm>
          <a:prstGeom prst="line">
            <a:avLst/>
          </a:prstGeom>
          <a:noFill/>
          <a:ln w="9525">
            <a:solidFill>
              <a:schemeClr val="tx1">
                <a:lumMod val="75000"/>
              </a:schemeClr>
            </a:solidFill>
            <a:prstDash val="dash"/>
            <a:round/>
          </a:ln>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Arial"/>
              <a:ea typeface="黑体"/>
            </a:endParaRPr>
          </a:p>
        </p:txBody>
      </p:sp>
      <p:sp>
        <p:nvSpPr>
          <p:cNvPr id="33" name="Line 15"/>
          <p:cNvSpPr>
            <a:spLocks noChangeShapeType="1"/>
          </p:cNvSpPr>
          <p:nvPr/>
        </p:nvSpPr>
        <p:spPr bwMode="auto">
          <a:xfrm flipV="1">
            <a:off x="357188" y="4286250"/>
            <a:ext cx="8416925" cy="0"/>
          </a:xfrm>
          <a:prstGeom prst="line">
            <a:avLst/>
          </a:prstGeom>
          <a:noFill/>
          <a:ln w="9525">
            <a:solidFill>
              <a:schemeClr val="tx1">
                <a:lumMod val="75000"/>
              </a:schemeClr>
            </a:solidFill>
            <a:prstDash val="dash"/>
            <a:round/>
          </a:ln>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Arial"/>
              <a:ea typeface="黑体"/>
            </a:endParaRPr>
          </a:p>
        </p:txBody>
      </p:sp>
      <p:sp>
        <p:nvSpPr>
          <p:cNvPr id="34" name="Line 15"/>
          <p:cNvSpPr>
            <a:spLocks noChangeShapeType="1"/>
          </p:cNvSpPr>
          <p:nvPr/>
        </p:nvSpPr>
        <p:spPr bwMode="auto">
          <a:xfrm flipV="1">
            <a:off x="357188" y="4929188"/>
            <a:ext cx="8416925" cy="0"/>
          </a:xfrm>
          <a:prstGeom prst="line">
            <a:avLst/>
          </a:prstGeom>
          <a:noFill/>
          <a:ln w="9525">
            <a:solidFill>
              <a:schemeClr val="tx1">
                <a:lumMod val="75000"/>
              </a:schemeClr>
            </a:solidFill>
            <a:prstDash val="dash"/>
            <a:round/>
          </a:ln>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Arial"/>
              <a:ea typeface="黑体"/>
            </a:endParaRPr>
          </a:p>
        </p:txBody>
      </p:sp>
      <p:sp>
        <p:nvSpPr>
          <p:cNvPr id="36" name="Line 15"/>
          <p:cNvSpPr>
            <a:spLocks noChangeShapeType="1"/>
          </p:cNvSpPr>
          <p:nvPr/>
        </p:nvSpPr>
        <p:spPr bwMode="auto">
          <a:xfrm flipV="1">
            <a:off x="357188" y="5786438"/>
            <a:ext cx="8416925" cy="0"/>
          </a:xfrm>
          <a:prstGeom prst="line">
            <a:avLst/>
          </a:prstGeom>
          <a:noFill/>
          <a:ln w="9525">
            <a:solidFill>
              <a:schemeClr val="tx1">
                <a:lumMod val="75000"/>
              </a:schemeClr>
            </a:solidFill>
            <a:prstDash val="dash"/>
            <a:round/>
          </a:ln>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fontAlgn="auto">
              <a:spcBef>
                <a:spcPct val="0"/>
              </a:spcBef>
              <a:spcAft>
                <a:spcPct val="0"/>
              </a:spcAft>
              <a:defRPr/>
            </a:pPr>
            <a:endParaRPr lang="zh-CN" altLang="en-US" kern="0">
              <a:solidFill>
                <a:sysClr val="windowText" lastClr="000000"/>
              </a:solidFill>
              <a:latin typeface="Arial"/>
              <a:ea typeface="黑体"/>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6369" name="Rectangle 2"/>
          <p:cNvSpPr>
            <a:spLocks noGrp="1" noChangeArrowheads="1"/>
          </p:cNvSpPr>
          <p:nvPr>
            <p:ph type="title"/>
          </p:nvPr>
        </p:nvSpPr>
        <p:spPr/>
        <p:txBody>
          <a:bodyPr/>
          <a:lstStyle/>
          <a:p>
            <a:r>
              <a:rPr lang="zh-CN" altLang="en-US" smtClean="0">
                <a:solidFill>
                  <a:srgbClr val="FFFF00"/>
                </a:solidFill>
              </a:rPr>
              <a:t>氯吡格雷抵抗的血小板功能和基因检测</a:t>
            </a:r>
            <a:br>
              <a:rPr lang="zh-CN" altLang="en-US" smtClean="0">
                <a:solidFill>
                  <a:srgbClr val="FFFF00"/>
                </a:solidFill>
              </a:rPr>
            </a:br>
            <a:r>
              <a:rPr lang="zh-CN" altLang="en-US" smtClean="0">
                <a:solidFill>
                  <a:srgbClr val="FFFF00"/>
                </a:solidFill>
              </a:rPr>
              <a:t>尚无更充分的证据证明有效</a:t>
            </a:r>
          </a:p>
        </p:txBody>
      </p:sp>
      <p:sp>
        <p:nvSpPr>
          <p:cNvPr id="186370" name="Rectangle 3"/>
          <p:cNvSpPr>
            <a:spLocks noGrp="1" noChangeArrowheads="1"/>
          </p:cNvSpPr>
          <p:nvPr>
            <p:ph type="body" idx="4294967295"/>
          </p:nvPr>
        </p:nvSpPr>
        <p:spPr>
          <a:xfrm>
            <a:off x="611188" y="1628775"/>
            <a:ext cx="8229600" cy="4321175"/>
          </a:xfrm>
        </p:spPr>
        <p:txBody>
          <a:bodyPr/>
          <a:lstStyle/>
          <a:p>
            <a:pPr>
              <a:buFont typeface="Wingdings" pitchFamily="2" charset="2"/>
              <a:buNone/>
            </a:pPr>
            <a:r>
              <a:rPr lang="zh-CN" altLang="en-US" sz="2400" smtClean="0"/>
              <a:t>如果医生认为结果可以指导治疗，氯吡格雷的血小板功能或</a:t>
            </a:r>
          </a:p>
          <a:p>
            <a:pPr>
              <a:buFont typeface="Wingdings" pitchFamily="2" charset="2"/>
              <a:buNone/>
            </a:pPr>
            <a:r>
              <a:rPr lang="zh-CN" altLang="en-US" sz="2400" smtClean="0"/>
              <a:t>者基因检测都被认为是合理的，但是，这些含量测定尚没有</a:t>
            </a:r>
          </a:p>
          <a:p>
            <a:pPr>
              <a:buFont typeface="Wingdings" pitchFamily="2" charset="2"/>
              <a:buNone/>
            </a:pPr>
            <a:r>
              <a:rPr lang="zh-CN" altLang="en-US" sz="2400" smtClean="0"/>
              <a:t>足够多的证据支持。</a:t>
            </a:r>
          </a:p>
          <a:p>
            <a:pPr>
              <a:buFont typeface="Wingdings" pitchFamily="2" charset="2"/>
              <a:buNone/>
            </a:pPr>
            <a:endParaRPr lang="en-US" altLang="zh-CN" sz="1600" smtClean="0"/>
          </a:p>
          <a:p>
            <a:pPr>
              <a:buFont typeface="Wingdings" pitchFamily="2" charset="2"/>
              <a:buNone/>
            </a:pPr>
            <a:endParaRPr lang="en-US" altLang="zh-CN" sz="1600" smtClean="0"/>
          </a:p>
          <a:p>
            <a:pPr>
              <a:buFont typeface="Wingdings" pitchFamily="2" charset="2"/>
              <a:buNone/>
            </a:pPr>
            <a:r>
              <a:rPr lang="en-US" altLang="zh-CN" sz="1600" smtClean="0"/>
              <a:t>2012ACCF/AHA Focused Update of the Guideline for the Management of Patients with UA/NSTEMI (Updating the 2007 Guideline and Replacing the 2011 Focused Update)  </a:t>
            </a:r>
            <a:endParaRPr lang="zh-CN" altLang="en-US" sz="1600" smtClean="0"/>
          </a:p>
          <a:p>
            <a:pPr>
              <a:buFont typeface="Wingdings" pitchFamily="2" charset="2"/>
              <a:buNone/>
            </a:pPr>
            <a:endParaRPr lang="en-US" altLang="zh-CN" sz="1600" smtClean="0"/>
          </a:p>
          <a:p>
            <a:pPr>
              <a:buFont typeface="Wingdings" pitchFamily="2" charset="2"/>
              <a:buNone/>
            </a:pPr>
            <a:r>
              <a:rPr lang="en-US" altLang="zh-CN" sz="1600" smtClean="0"/>
              <a:t>Platelet-function or genotype testing for clopidogrel resistance are both considered</a:t>
            </a:r>
          </a:p>
          <a:p>
            <a:pPr>
              <a:buFont typeface="Wingdings" pitchFamily="2" charset="2"/>
              <a:buNone/>
            </a:pPr>
            <a:r>
              <a:rPr lang="en-US" altLang="zh-CN" sz="1600" smtClean="0"/>
              <a:t>reasonable” if physicians think the results will alter management,but it is acknowledged </a:t>
            </a:r>
          </a:p>
          <a:p>
            <a:pPr>
              <a:buFont typeface="Wingdings" pitchFamily="2" charset="2"/>
              <a:buNone/>
            </a:pPr>
            <a:r>
              <a:rPr lang="en-US" altLang="zh-CN" sz="1600" smtClean="0"/>
              <a:t>that “there is not much evidence to support these assays,” </a:t>
            </a:r>
          </a:p>
          <a:p>
            <a:pPr algn="r">
              <a:buFont typeface="Wingdings" pitchFamily="2" charset="2"/>
              <a:buNone/>
            </a:pPr>
            <a:r>
              <a:rPr lang="en-US" altLang="zh-CN" sz="1600" smtClean="0"/>
              <a:t>says </a:t>
            </a:r>
            <a:r>
              <a:rPr lang="en-US" altLang="zh-CN" sz="1600" b="1" smtClean="0"/>
              <a:t>Dr Hani Jneid (Baylor College of Medicine, Houston, TX),</a:t>
            </a:r>
            <a:r>
              <a:rPr lang="en-US" altLang="zh-CN" sz="2400" smtClean="0"/>
              <a:t> </a:t>
            </a:r>
            <a:r>
              <a:rPr lang="en-US" altLang="zh-CN" sz="1600" smtClean="0"/>
              <a:t>.</a:t>
            </a:r>
            <a:endParaRPr lang="zh-CN" altLang="en-US" sz="1600" smtClean="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7700" name="Rectangle 4"/>
          <p:cNvSpPr>
            <a:spLocks noGrp="1" noChangeArrowheads="1"/>
          </p:cNvSpPr>
          <p:nvPr>
            <p:ph type="title"/>
          </p:nvPr>
        </p:nvSpPr>
        <p:spPr>
          <a:xfrm>
            <a:off x="1258888" y="2349500"/>
            <a:ext cx="6913562" cy="1143000"/>
          </a:xfrm>
        </p:spPr>
        <p:txBody>
          <a:bodyPr/>
          <a:lstStyle/>
          <a:p>
            <a:pPr algn="ctr">
              <a:defRPr/>
            </a:pPr>
            <a:r>
              <a:rPr lang="zh-CN" altLang="en-US" sz="2800" smtClean="0">
                <a:solidFill>
                  <a:srgbClr val="FFFF00"/>
                </a:solidFill>
              </a:rPr>
              <a:t>普拉格雷</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8417" name="Rectangle 2"/>
          <p:cNvSpPr>
            <a:spLocks noGrp="1" noChangeArrowheads="1"/>
          </p:cNvSpPr>
          <p:nvPr>
            <p:ph type="title" idx="4294967295"/>
          </p:nvPr>
        </p:nvSpPr>
        <p:spPr>
          <a:xfrm>
            <a:off x="2917825" y="271463"/>
            <a:ext cx="3721100" cy="701675"/>
          </a:xfrm>
        </p:spPr>
        <p:txBody>
          <a:bodyPr anchor="ctr">
            <a:spAutoFit/>
          </a:bodyPr>
          <a:lstStyle/>
          <a:p>
            <a:pPr eaLnBrk="1" hangingPunct="1"/>
            <a:r>
              <a:rPr lang="zh-CN" altLang="en-US" sz="4000" smtClean="0">
                <a:solidFill>
                  <a:srgbClr val="FFFF00"/>
                </a:solidFill>
              </a:rPr>
              <a:t>研究设计</a:t>
            </a:r>
          </a:p>
        </p:txBody>
      </p:sp>
      <p:sp>
        <p:nvSpPr>
          <p:cNvPr id="188418" name="Rectangle 3"/>
          <p:cNvSpPr>
            <a:spLocks noChangeArrowheads="1"/>
          </p:cNvSpPr>
          <p:nvPr/>
        </p:nvSpPr>
        <p:spPr bwMode="auto">
          <a:xfrm>
            <a:off x="936625" y="1927225"/>
            <a:ext cx="184150" cy="457200"/>
          </a:xfrm>
          <a:prstGeom prst="rect">
            <a:avLst/>
          </a:prstGeom>
          <a:noFill/>
          <a:ln w="9525">
            <a:noFill/>
            <a:miter lim="800000"/>
          </a:ln>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endParaRPr lang="zh-CN" altLang="zh-CN" sz="2400" b="1">
              <a:ea typeface="黑体" pitchFamily="49" charset="-122"/>
            </a:endParaRPr>
          </a:p>
        </p:txBody>
      </p:sp>
      <p:sp>
        <p:nvSpPr>
          <p:cNvPr id="188419" name="Text Box 4"/>
          <p:cNvSpPr txBox="1">
            <a:spLocks noChangeArrowheads="1"/>
          </p:cNvSpPr>
          <p:nvPr/>
        </p:nvSpPr>
        <p:spPr bwMode="auto">
          <a:xfrm>
            <a:off x="3416300" y="2089150"/>
            <a:ext cx="2360613" cy="409575"/>
          </a:xfrm>
          <a:prstGeom prst="rect">
            <a:avLst/>
          </a:prstGeom>
          <a:noFill/>
          <a:ln w="12700">
            <a:solidFill>
              <a:srgbClr val="FFFFFF"/>
            </a:solid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2000" b="1">
                <a:ea typeface="黑体" pitchFamily="49" charset="-122"/>
              </a:rPr>
              <a:t>双盲</a:t>
            </a:r>
            <a:endParaRPr lang="zh-CN" altLang="en-US" sz="2400" b="1" i="1">
              <a:ea typeface="黑体" pitchFamily="49" charset="-122"/>
            </a:endParaRPr>
          </a:p>
        </p:txBody>
      </p:sp>
      <p:sp>
        <p:nvSpPr>
          <p:cNvPr id="188420" name="Text Box 5"/>
          <p:cNvSpPr txBox="1">
            <a:spLocks noChangeArrowheads="1"/>
          </p:cNvSpPr>
          <p:nvPr/>
        </p:nvSpPr>
        <p:spPr bwMode="auto">
          <a:xfrm>
            <a:off x="1319213" y="1216025"/>
            <a:ext cx="6502400" cy="495300"/>
          </a:xfrm>
          <a:prstGeom prst="rect">
            <a:avLst/>
          </a:prstGeom>
          <a:solidFill>
            <a:srgbClr val="C9C9C9"/>
          </a:solidFill>
          <a:ln w="38100">
            <a:solidFill>
              <a:schemeClr val="tx1"/>
            </a:solid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sz="2400" b="1">
                <a:solidFill>
                  <a:schemeClr val="tx2"/>
                </a:solidFill>
                <a:ea typeface="黑体" pitchFamily="49" charset="-122"/>
              </a:rPr>
              <a:t>ACS (STEMI</a:t>
            </a:r>
            <a:r>
              <a:rPr lang="zh-CN" altLang="en-US" sz="2400" b="1">
                <a:solidFill>
                  <a:schemeClr val="tx2"/>
                </a:solidFill>
                <a:ea typeface="黑体" pitchFamily="49" charset="-122"/>
              </a:rPr>
              <a:t>或</a:t>
            </a:r>
            <a:r>
              <a:rPr lang="en-US" altLang="zh-CN" sz="2400" b="1">
                <a:solidFill>
                  <a:schemeClr val="tx2"/>
                </a:solidFill>
                <a:ea typeface="黑体" pitchFamily="49" charset="-122"/>
              </a:rPr>
              <a:t>UA/NSTEMI) </a:t>
            </a:r>
            <a:r>
              <a:rPr lang="zh-CN" altLang="en-US" sz="2400" b="1">
                <a:solidFill>
                  <a:schemeClr val="tx2"/>
                </a:solidFill>
                <a:ea typeface="黑体" pitchFamily="49" charset="-122"/>
              </a:rPr>
              <a:t>并拟行</a:t>
            </a:r>
            <a:r>
              <a:rPr lang="zh-CN" altLang="zh-CN" sz="2400" b="1">
                <a:solidFill>
                  <a:schemeClr val="tx2"/>
                </a:solidFill>
                <a:ea typeface="黑体" pitchFamily="49" charset="-122"/>
              </a:rPr>
              <a:t>PCI</a:t>
            </a:r>
            <a:endParaRPr lang="en-US" altLang="zh-CN" sz="2400" b="1" i="1">
              <a:solidFill>
                <a:schemeClr val="tx2"/>
              </a:solidFill>
              <a:ea typeface="黑体" pitchFamily="49" charset="-122"/>
            </a:endParaRPr>
          </a:p>
        </p:txBody>
      </p:sp>
      <p:sp>
        <p:nvSpPr>
          <p:cNvPr id="188421" name="Text Box 6"/>
          <p:cNvSpPr txBox="1">
            <a:spLocks noChangeArrowheads="1"/>
          </p:cNvSpPr>
          <p:nvPr/>
        </p:nvSpPr>
        <p:spPr bwMode="auto">
          <a:xfrm>
            <a:off x="2905125" y="1720850"/>
            <a:ext cx="1370013" cy="396875"/>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2000" b="1">
                <a:ea typeface="黑体" pitchFamily="49" charset="-122"/>
              </a:rPr>
              <a:t>阿司匹林</a:t>
            </a:r>
            <a:endParaRPr lang="zh-CN" altLang="en-US" sz="2000" b="1" i="1">
              <a:ea typeface="黑体" pitchFamily="49" charset="-122"/>
            </a:endParaRPr>
          </a:p>
        </p:txBody>
      </p:sp>
      <p:sp>
        <p:nvSpPr>
          <p:cNvPr id="188422" name="Text Box 7"/>
          <p:cNvSpPr txBox="1">
            <a:spLocks noChangeArrowheads="1"/>
          </p:cNvSpPr>
          <p:nvPr/>
        </p:nvSpPr>
        <p:spPr bwMode="auto">
          <a:xfrm>
            <a:off x="2159000" y="3333750"/>
            <a:ext cx="184150" cy="457200"/>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endParaRPr lang="zh-CN" altLang="zh-CN" sz="2400" b="1" i="1">
              <a:ea typeface="黑体" pitchFamily="49" charset="-122"/>
            </a:endParaRPr>
          </a:p>
        </p:txBody>
      </p:sp>
      <p:sp>
        <p:nvSpPr>
          <p:cNvPr id="188423" name="Text Box 8"/>
          <p:cNvSpPr txBox="1">
            <a:spLocks noChangeArrowheads="1"/>
          </p:cNvSpPr>
          <p:nvPr/>
        </p:nvSpPr>
        <p:spPr bwMode="auto">
          <a:xfrm>
            <a:off x="5110163" y="2998788"/>
            <a:ext cx="3803650" cy="739775"/>
          </a:xfrm>
          <a:prstGeom prst="rect">
            <a:avLst/>
          </a:prstGeom>
          <a:solidFill>
            <a:srgbClr val="FFFF00"/>
          </a:solidFill>
          <a:ln w="38100">
            <a:solidFill>
              <a:schemeClr val="tx1"/>
            </a:solid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2000" b="1">
                <a:solidFill>
                  <a:srgbClr val="000000"/>
                </a:solidFill>
                <a:ea typeface="黑体" pitchFamily="49" charset="-122"/>
              </a:rPr>
              <a:t>普拉格雷</a:t>
            </a:r>
          </a:p>
          <a:p>
            <a:pPr algn="ctr" eaLnBrk="0" hangingPunct="0"/>
            <a:r>
              <a:rPr lang="zh-CN" altLang="zh-CN" sz="2000" b="1">
                <a:solidFill>
                  <a:srgbClr val="000000"/>
                </a:solidFill>
                <a:ea typeface="黑体" pitchFamily="49" charset="-122"/>
              </a:rPr>
              <a:t>60 mg</a:t>
            </a:r>
            <a:r>
              <a:rPr lang="zh-CN" altLang="en-US" sz="2000" b="1">
                <a:solidFill>
                  <a:srgbClr val="000000"/>
                </a:solidFill>
                <a:ea typeface="黑体" pitchFamily="49" charset="-122"/>
              </a:rPr>
              <a:t>负荷剂量</a:t>
            </a:r>
            <a:r>
              <a:rPr lang="zh-CN" altLang="zh-CN" sz="2000" b="1">
                <a:solidFill>
                  <a:srgbClr val="000000"/>
                </a:solidFill>
                <a:ea typeface="黑体" pitchFamily="49" charset="-122"/>
              </a:rPr>
              <a:t>/10 mg</a:t>
            </a:r>
            <a:r>
              <a:rPr lang="zh-CN" altLang="en-US" sz="2000" b="1">
                <a:solidFill>
                  <a:srgbClr val="000000"/>
                </a:solidFill>
                <a:ea typeface="黑体" pitchFamily="49" charset="-122"/>
              </a:rPr>
              <a:t>维持剂量</a:t>
            </a:r>
          </a:p>
        </p:txBody>
      </p:sp>
      <p:sp>
        <p:nvSpPr>
          <p:cNvPr id="188424" name="Text Box 9"/>
          <p:cNvSpPr txBox="1">
            <a:spLocks noChangeArrowheads="1"/>
          </p:cNvSpPr>
          <p:nvPr/>
        </p:nvSpPr>
        <p:spPr bwMode="auto">
          <a:xfrm>
            <a:off x="682625" y="2990850"/>
            <a:ext cx="3970338" cy="739775"/>
          </a:xfrm>
          <a:prstGeom prst="rect">
            <a:avLst/>
          </a:prstGeom>
          <a:solidFill>
            <a:srgbClr val="00FFFF"/>
          </a:solidFill>
          <a:ln w="38100">
            <a:solidFill>
              <a:schemeClr val="tx1"/>
            </a:solid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2000" b="1">
                <a:solidFill>
                  <a:srgbClr val="000000"/>
                </a:solidFill>
                <a:ea typeface="黑体" pitchFamily="49" charset="-122"/>
              </a:rPr>
              <a:t>氯吡格雷</a:t>
            </a:r>
          </a:p>
          <a:p>
            <a:pPr algn="ctr" eaLnBrk="0" hangingPunct="0"/>
            <a:r>
              <a:rPr lang="zh-CN" altLang="zh-CN" sz="2000" b="1">
                <a:solidFill>
                  <a:srgbClr val="000000"/>
                </a:solidFill>
                <a:ea typeface="黑体" pitchFamily="49" charset="-122"/>
              </a:rPr>
              <a:t>300 mg</a:t>
            </a:r>
            <a:r>
              <a:rPr lang="zh-CN" altLang="en-US" sz="2000" b="1">
                <a:solidFill>
                  <a:srgbClr val="000000"/>
                </a:solidFill>
                <a:ea typeface="黑体" pitchFamily="49" charset="-122"/>
              </a:rPr>
              <a:t>负荷剂量</a:t>
            </a:r>
            <a:r>
              <a:rPr lang="zh-CN" altLang="zh-CN" sz="2000" b="1">
                <a:solidFill>
                  <a:srgbClr val="000000"/>
                </a:solidFill>
                <a:ea typeface="黑体" pitchFamily="49" charset="-122"/>
              </a:rPr>
              <a:t>/75 mg</a:t>
            </a:r>
            <a:r>
              <a:rPr lang="zh-CN" altLang="en-US" sz="2000" b="1">
                <a:solidFill>
                  <a:srgbClr val="000000"/>
                </a:solidFill>
                <a:ea typeface="黑体" pitchFamily="49" charset="-122"/>
              </a:rPr>
              <a:t>维持剂量</a:t>
            </a:r>
          </a:p>
        </p:txBody>
      </p:sp>
      <p:sp>
        <p:nvSpPr>
          <p:cNvPr id="188425" name="Rectangle 10"/>
          <p:cNvSpPr>
            <a:spLocks noChangeArrowheads="1"/>
          </p:cNvSpPr>
          <p:nvPr/>
        </p:nvSpPr>
        <p:spPr bwMode="auto">
          <a:xfrm>
            <a:off x="611188" y="4652963"/>
            <a:ext cx="8243887" cy="1797050"/>
          </a:xfrm>
          <a:prstGeom prst="rect">
            <a:avLst/>
          </a:prstGeom>
          <a:solidFill>
            <a:srgbClr val="C9C9C9"/>
          </a:solidFill>
          <a:ln w="57150">
            <a:solidFill>
              <a:schemeClr val="tx1"/>
            </a:solid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r>
              <a:rPr lang="zh-CN" altLang="en-US" b="1">
                <a:solidFill>
                  <a:schemeClr val="tx2"/>
                </a:solidFill>
                <a:ea typeface="黑体" pitchFamily="49" charset="-122"/>
              </a:rPr>
              <a:t>一级终点：            心血管</a:t>
            </a:r>
            <a:r>
              <a:rPr lang="en-US" altLang="zh-CN" b="1">
                <a:solidFill>
                  <a:schemeClr val="tx2"/>
                </a:solidFill>
                <a:ea typeface="黑体" pitchFamily="49" charset="-122"/>
              </a:rPr>
              <a:t>(CV)</a:t>
            </a:r>
            <a:r>
              <a:rPr lang="zh-CN" altLang="en-US" b="1">
                <a:solidFill>
                  <a:schemeClr val="tx2"/>
                </a:solidFill>
                <a:ea typeface="黑体" pitchFamily="49" charset="-122"/>
              </a:rPr>
              <a:t>死亡、心肌梗死</a:t>
            </a:r>
            <a:r>
              <a:rPr lang="en-US" altLang="zh-CN" b="1">
                <a:solidFill>
                  <a:schemeClr val="tx2"/>
                </a:solidFill>
                <a:ea typeface="黑体" pitchFamily="49" charset="-122"/>
              </a:rPr>
              <a:t>(MI)</a:t>
            </a:r>
            <a:r>
              <a:rPr lang="zh-CN" altLang="en-US" b="1">
                <a:solidFill>
                  <a:schemeClr val="tx2"/>
                </a:solidFill>
                <a:ea typeface="黑体" pitchFamily="49" charset="-122"/>
              </a:rPr>
              <a:t>、卒中</a:t>
            </a:r>
          </a:p>
          <a:p>
            <a:pPr eaLnBrk="0" hangingPunct="0"/>
            <a:r>
              <a:rPr lang="zh-CN" altLang="en-US" b="1">
                <a:solidFill>
                  <a:schemeClr val="tx2"/>
                </a:solidFill>
                <a:ea typeface="黑体" pitchFamily="49" charset="-122"/>
              </a:rPr>
              <a:t>二级终点：            </a:t>
            </a:r>
            <a:r>
              <a:rPr lang="en-US" altLang="zh-CN" b="1">
                <a:solidFill>
                  <a:schemeClr val="tx2"/>
                </a:solidFill>
                <a:ea typeface="黑体" pitchFamily="49" charset="-122"/>
              </a:rPr>
              <a:t>CV</a:t>
            </a:r>
            <a:r>
              <a:rPr lang="zh-CN" altLang="en-US" b="1">
                <a:solidFill>
                  <a:schemeClr val="tx2"/>
                </a:solidFill>
                <a:ea typeface="黑体" pitchFamily="49" charset="-122"/>
              </a:rPr>
              <a:t>死亡、</a:t>
            </a:r>
            <a:r>
              <a:rPr lang="en-US" altLang="zh-CN" b="1">
                <a:solidFill>
                  <a:schemeClr val="tx2"/>
                </a:solidFill>
                <a:ea typeface="黑体" pitchFamily="49" charset="-122"/>
              </a:rPr>
              <a:t>MI</a:t>
            </a:r>
            <a:r>
              <a:rPr lang="zh-CN" altLang="en-US" b="1">
                <a:solidFill>
                  <a:schemeClr val="tx2"/>
                </a:solidFill>
                <a:ea typeface="黑体" pitchFamily="49" charset="-122"/>
              </a:rPr>
              <a:t>、卒中、因再发缺血而再次入院</a:t>
            </a:r>
          </a:p>
          <a:p>
            <a:pPr eaLnBrk="0" hangingPunct="0"/>
            <a:r>
              <a:rPr lang="zh-CN" altLang="en-US" b="1">
                <a:solidFill>
                  <a:schemeClr val="tx2"/>
                </a:solidFill>
                <a:ea typeface="黑体" pitchFamily="49" charset="-122"/>
              </a:rPr>
              <a:t>                              </a:t>
            </a:r>
            <a:r>
              <a:rPr lang="en-US" altLang="zh-CN" b="1">
                <a:solidFill>
                  <a:schemeClr val="tx2"/>
                </a:solidFill>
                <a:ea typeface="黑体" pitchFamily="49" charset="-122"/>
              </a:rPr>
              <a:t>CV</a:t>
            </a:r>
            <a:r>
              <a:rPr lang="zh-CN" altLang="en-US" b="1">
                <a:solidFill>
                  <a:schemeClr val="tx2"/>
                </a:solidFill>
                <a:ea typeface="黑体" pitchFamily="49" charset="-122"/>
              </a:rPr>
              <a:t>死亡、</a:t>
            </a:r>
            <a:r>
              <a:rPr lang="en-US" altLang="zh-CN" b="1">
                <a:solidFill>
                  <a:schemeClr val="tx2"/>
                </a:solidFill>
                <a:ea typeface="黑体" pitchFamily="49" charset="-122"/>
              </a:rPr>
              <a:t>MI</a:t>
            </a:r>
            <a:r>
              <a:rPr lang="zh-CN" altLang="en-US" b="1">
                <a:solidFill>
                  <a:schemeClr val="tx2"/>
                </a:solidFill>
                <a:ea typeface="黑体" pitchFamily="49" charset="-122"/>
              </a:rPr>
              <a:t>、急诊靶血管血运重建</a:t>
            </a:r>
            <a:r>
              <a:rPr lang="en-US" altLang="zh-CN" b="1">
                <a:solidFill>
                  <a:schemeClr val="tx2"/>
                </a:solidFill>
                <a:ea typeface="黑体" pitchFamily="49" charset="-122"/>
              </a:rPr>
              <a:t>(UTVR)</a:t>
            </a:r>
          </a:p>
          <a:p>
            <a:pPr eaLnBrk="0" hangingPunct="0"/>
            <a:r>
              <a:rPr lang="en-US" altLang="zh-CN" b="1">
                <a:solidFill>
                  <a:schemeClr val="tx2"/>
                </a:solidFill>
                <a:ea typeface="黑体" pitchFamily="49" charset="-122"/>
              </a:rPr>
              <a:t>                              </a:t>
            </a:r>
            <a:r>
              <a:rPr lang="zh-CN" altLang="en-US" b="1">
                <a:solidFill>
                  <a:schemeClr val="tx2"/>
                </a:solidFill>
                <a:ea typeface="黑体" pitchFamily="49" charset="-122"/>
              </a:rPr>
              <a:t>支架内血栓形成</a:t>
            </a:r>
            <a:r>
              <a:rPr lang="en-US" altLang="zh-CN" b="1">
                <a:solidFill>
                  <a:schemeClr val="tx2"/>
                </a:solidFill>
                <a:ea typeface="黑体" pitchFamily="49" charset="-122"/>
              </a:rPr>
              <a:t>(ARC</a:t>
            </a:r>
            <a:r>
              <a:rPr lang="zh-CN" altLang="en-US" b="1">
                <a:solidFill>
                  <a:schemeClr val="tx2"/>
                </a:solidFill>
                <a:ea typeface="黑体" pitchFamily="49" charset="-122"/>
              </a:rPr>
              <a:t>明确的</a:t>
            </a:r>
            <a:r>
              <a:rPr lang="en-US" altLang="zh-CN" b="1">
                <a:solidFill>
                  <a:schemeClr val="tx2"/>
                </a:solidFill>
                <a:ea typeface="黑体" pitchFamily="49" charset="-122"/>
              </a:rPr>
              <a:t>/</a:t>
            </a:r>
            <a:r>
              <a:rPr lang="zh-CN" altLang="en-US" b="1">
                <a:solidFill>
                  <a:schemeClr val="tx2"/>
                </a:solidFill>
                <a:ea typeface="黑体" pitchFamily="49" charset="-122"/>
              </a:rPr>
              <a:t>极有可能的</a:t>
            </a:r>
            <a:r>
              <a:rPr lang="en-US" altLang="zh-CN" b="1">
                <a:solidFill>
                  <a:schemeClr val="tx2"/>
                </a:solidFill>
                <a:ea typeface="黑体" pitchFamily="49" charset="-122"/>
              </a:rPr>
              <a:t>)  </a:t>
            </a:r>
          </a:p>
          <a:p>
            <a:pPr eaLnBrk="0" hangingPunct="0"/>
            <a:r>
              <a:rPr lang="zh-CN" altLang="en-US" b="1">
                <a:solidFill>
                  <a:schemeClr val="tx2"/>
                </a:solidFill>
                <a:ea typeface="黑体" pitchFamily="49" charset="-122"/>
              </a:rPr>
              <a:t>安全性终点：        </a:t>
            </a:r>
            <a:r>
              <a:rPr lang="en-US" altLang="zh-CN" b="1">
                <a:solidFill>
                  <a:schemeClr val="tx2"/>
                </a:solidFill>
                <a:ea typeface="黑体" pitchFamily="49" charset="-122"/>
              </a:rPr>
              <a:t>TIMI</a:t>
            </a:r>
            <a:r>
              <a:rPr lang="zh-CN" altLang="en-US" b="1">
                <a:solidFill>
                  <a:schemeClr val="tx2"/>
                </a:solidFill>
                <a:ea typeface="黑体" pitchFamily="49" charset="-122"/>
              </a:rPr>
              <a:t>大出血、危及生命的出血</a:t>
            </a:r>
          </a:p>
          <a:p>
            <a:pPr eaLnBrk="0" hangingPunct="0"/>
            <a:r>
              <a:rPr lang="zh-CN" altLang="en-US" b="1">
                <a:solidFill>
                  <a:schemeClr val="tx2"/>
                </a:solidFill>
                <a:ea typeface="黑体" pitchFamily="49" charset="-122"/>
              </a:rPr>
              <a:t>主要的亚组研究： 药代动力学、基因组学</a:t>
            </a:r>
          </a:p>
        </p:txBody>
      </p:sp>
      <p:sp>
        <p:nvSpPr>
          <p:cNvPr id="188426" name="Text Box 11"/>
          <p:cNvSpPr txBox="1">
            <a:spLocks noChangeArrowheads="1"/>
          </p:cNvSpPr>
          <p:nvPr/>
        </p:nvSpPr>
        <p:spPr bwMode="auto">
          <a:xfrm>
            <a:off x="2371725" y="3954463"/>
            <a:ext cx="4965700" cy="469900"/>
          </a:xfrm>
          <a:prstGeom prst="rect">
            <a:avLst/>
          </a:prstGeom>
          <a:noFill/>
          <a:ln w="12700">
            <a:solidFill>
              <a:srgbClr val="FFFFFF"/>
            </a:solid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2400" b="1">
                <a:ea typeface="黑体" pitchFamily="49" charset="-122"/>
              </a:rPr>
              <a:t>中位治疗持续时间 </a:t>
            </a:r>
            <a:r>
              <a:rPr lang="zh-CN" altLang="zh-CN" sz="2400" b="1">
                <a:ea typeface="黑体" pitchFamily="49" charset="-122"/>
              </a:rPr>
              <a:t>-</a:t>
            </a:r>
            <a:r>
              <a:rPr lang="en-US" altLang="zh-CN" sz="2400" b="1">
                <a:ea typeface="黑体" pitchFamily="49" charset="-122"/>
              </a:rPr>
              <a:t> </a:t>
            </a:r>
            <a:r>
              <a:rPr lang="zh-CN" altLang="zh-CN" sz="2400" b="1">
                <a:ea typeface="黑体" pitchFamily="49" charset="-122"/>
              </a:rPr>
              <a:t>12</a:t>
            </a:r>
            <a:r>
              <a:rPr lang="zh-CN" altLang="en-US" sz="2400" b="1">
                <a:ea typeface="黑体" pitchFamily="49" charset="-122"/>
              </a:rPr>
              <a:t>个月</a:t>
            </a:r>
          </a:p>
        </p:txBody>
      </p:sp>
      <p:sp>
        <p:nvSpPr>
          <p:cNvPr id="188427" name="Line 12"/>
          <p:cNvSpPr>
            <a:spLocks noChangeShapeType="1"/>
          </p:cNvSpPr>
          <p:nvPr/>
        </p:nvSpPr>
        <p:spPr bwMode="auto">
          <a:xfrm flipH="1">
            <a:off x="3365500" y="2517775"/>
            <a:ext cx="487363" cy="393700"/>
          </a:xfrm>
          <a:prstGeom prst="line">
            <a:avLst/>
          </a:prstGeom>
          <a:noFill/>
          <a:ln w="38100">
            <a:solidFill>
              <a:schemeClr val="tx1"/>
            </a:solidFill>
            <a:round/>
            <a:tailEnd type="triangle" w="med" len="me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88428" name="Line 13"/>
          <p:cNvSpPr>
            <a:spLocks noChangeShapeType="1"/>
          </p:cNvSpPr>
          <p:nvPr/>
        </p:nvSpPr>
        <p:spPr bwMode="auto">
          <a:xfrm>
            <a:off x="5022850" y="2514600"/>
            <a:ext cx="487363" cy="393700"/>
          </a:xfrm>
          <a:prstGeom prst="line">
            <a:avLst/>
          </a:prstGeom>
          <a:noFill/>
          <a:ln w="38100">
            <a:solidFill>
              <a:schemeClr val="tx1"/>
            </a:solidFill>
            <a:round/>
            <a:tailEnd type="triangle" w="med" len="me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88429" name="Text Box 14"/>
          <p:cNvSpPr txBox="1">
            <a:spLocks noChangeArrowheads="1"/>
          </p:cNvSpPr>
          <p:nvPr/>
        </p:nvSpPr>
        <p:spPr bwMode="auto">
          <a:xfrm>
            <a:off x="5197475" y="1703388"/>
            <a:ext cx="1993900" cy="457200"/>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sz="2400" b="1">
                <a:ea typeface="黑体" pitchFamily="49" charset="-122"/>
              </a:rPr>
              <a:t>N=13,608</a:t>
            </a:r>
            <a:endParaRPr lang="en-US" altLang="zh-CN" sz="2400" b="1" i="1">
              <a:ea typeface="黑体" pitchFamily="49" charset="-122"/>
            </a:endParaRPr>
          </a:p>
        </p:txBody>
      </p:sp>
      <p:sp>
        <p:nvSpPr>
          <p:cNvPr id="188430" name="Line 15"/>
          <p:cNvSpPr>
            <a:spLocks noChangeShapeType="1"/>
          </p:cNvSpPr>
          <p:nvPr/>
        </p:nvSpPr>
        <p:spPr bwMode="auto">
          <a:xfrm flipH="1">
            <a:off x="4586288" y="1763713"/>
            <a:ext cx="1587" cy="304800"/>
          </a:xfrm>
          <a:prstGeom prst="line">
            <a:avLst/>
          </a:prstGeom>
          <a:noFill/>
          <a:ln w="38100">
            <a:solidFill>
              <a:schemeClr val="tx1"/>
            </a:solidFill>
            <a:round/>
            <a:tailEnd type="triangle" w="med" len="med"/>
          </a:ln>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88431" name="TextBox 20"/>
          <p:cNvSpPr txBox="1">
            <a:spLocks noChangeArrowheads="1"/>
          </p:cNvSpPr>
          <p:nvPr/>
        </p:nvSpPr>
        <p:spPr bwMode="auto">
          <a:xfrm>
            <a:off x="4595813" y="12700"/>
            <a:ext cx="4552950" cy="260350"/>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eaLnBrk="0" hangingPunct="0"/>
            <a:r>
              <a:rPr lang="en-US" altLang="zh-CN" sz="1100" b="1" i="1">
                <a:solidFill>
                  <a:schemeClr val="tx2"/>
                </a:solidFill>
                <a:ea typeface="黑体" pitchFamily="49" charset="-122"/>
              </a:rPr>
              <a:t>Wiviott SD et al AHJ 152: 627,2006</a:t>
            </a:r>
          </a:p>
        </p:txBody>
      </p:sp>
      <p:sp>
        <p:nvSpPr>
          <p:cNvPr id="188432" name="Text Box 17"/>
          <p:cNvSpPr txBox="1">
            <a:spLocks noChangeArrowheads="1"/>
          </p:cNvSpPr>
          <p:nvPr/>
        </p:nvSpPr>
        <p:spPr bwMode="auto">
          <a:xfrm>
            <a:off x="468313" y="187325"/>
            <a:ext cx="2366962" cy="457200"/>
          </a:xfrm>
          <a:prstGeom prst="rect">
            <a:avLst/>
          </a:prstGeom>
          <a:noFill/>
          <a:ln w="9525">
            <a:noFill/>
            <a:miter lim="800000"/>
          </a:ln>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2400" b="1">
                <a:solidFill>
                  <a:srgbClr val="FFFF00"/>
                </a:solidFill>
              </a:rPr>
              <a:t>TRITON-TIMI38</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0465" name="Rectangle 351"/>
          <p:cNvSpPr>
            <a:spLocks noChangeArrowheads="1"/>
          </p:cNvSpPr>
          <p:nvPr/>
        </p:nvSpPr>
        <p:spPr bwMode="auto">
          <a:xfrm>
            <a:off x="250825" y="185738"/>
            <a:ext cx="8713788" cy="795337"/>
          </a:xfrm>
          <a:prstGeom prst="rect">
            <a:avLst/>
          </a:prstGeom>
          <a:noFill/>
          <a:ln w="9525">
            <a:noFill/>
            <a:miter lim="800000"/>
          </a:ln>
        </p:spPr>
        <p:txBody>
          <a:bodyPr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lnSpc>
                <a:spcPct val="90000"/>
              </a:lnSpc>
            </a:pPr>
            <a:r>
              <a:rPr lang="zh-CN" altLang="en-US" sz="2800" b="1">
                <a:solidFill>
                  <a:srgbClr val="FFFF00"/>
                </a:solidFill>
                <a:ea typeface="黑体" pitchFamily="49" charset="-122"/>
                <a:cs typeface="Arial"/>
              </a:rPr>
              <a:t>普拉格雷：抗血小板疗效增强，出血风险明显升高</a:t>
            </a:r>
          </a:p>
        </p:txBody>
      </p:sp>
      <p:sp>
        <p:nvSpPr>
          <p:cNvPr id="190466" name="Rectangle 29"/>
          <p:cNvSpPr>
            <a:spLocks noChangeArrowheads="1"/>
          </p:cNvSpPr>
          <p:nvPr/>
        </p:nvSpPr>
        <p:spPr bwMode="auto">
          <a:xfrm>
            <a:off x="679450" y="1138238"/>
            <a:ext cx="11113" cy="46037"/>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sz="300" b="1">
                <a:latin typeface="Helvetica" charset="0"/>
                <a:ea typeface="MS PGothic" pitchFamily="34" charset="-128"/>
                <a:cs typeface="Arial"/>
              </a:rPr>
              <a:t> </a:t>
            </a:r>
            <a:endParaRPr lang="en-US" altLang="zh-CN" sz="2400">
              <a:ea typeface="MS PGothic" pitchFamily="34" charset="-128"/>
              <a:cs typeface="Arial"/>
            </a:endParaRPr>
          </a:p>
        </p:txBody>
      </p:sp>
      <p:sp>
        <p:nvSpPr>
          <p:cNvPr id="190467" name="Line 31"/>
          <p:cNvSpPr>
            <a:spLocks noChangeShapeType="1"/>
          </p:cNvSpPr>
          <p:nvPr/>
        </p:nvSpPr>
        <p:spPr bwMode="auto">
          <a:xfrm>
            <a:off x="989013" y="6008688"/>
            <a:ext cx="5965825" cy="1587"/>
          </a:xfrm>
          <a:prstGeom prst="line">
            <a:avLst/>
          </a:prstGeom>
          <a:noFill/>
          <a:ln w="12700">
            <a:solidFill>
              <a:srgbClr val="FFFFFF"/>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468" name="Line 33"/>
          <p:cNvSpPr>
            <a:spLocks noChangeShapeType="1"/>
          </p:cNvSpPr>
          <p:nvPr/>
        </p:nvSpPr>
        <p:spPr bwMode="auto">
          <a:xfrm flipV="1">
            <a:off x="989013" y="1233488"/>
            <a:ext cx="1587" cy="4775200"/>
          </a:xfrm>
          <a:prstGeom prst="line">
            <a:avLst/>
          </a:prstGeom>
          <a:noFill/>
          <a:ln w="12700">
            <a:solidFill>
              <a:srgbClr val="FFFFFF"/>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469" name="Line 35"/>
          <p:cNvSpPr>
            <a:spLocks noChangeShapeType="1"/>
          </p:cNvSpPr>
          <p:nvPr/>
        </p:nvSpPr>
        <p:spPr bwMode="auto">
          <a:xfrm>
            <a:off x="892175" y="6008688"/>
            <a:ext cx="96838" cy="1587"/>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470" name="Line 36"/>
          <p:cNvSpPr>
            <a:spLocks noChangeShapeType="1"/>
          </p:cNvSpPr>
          <p:nvPr/>
        </p:nvSpPr>
        <p:spPr bwMode="auto">
          <a:xfrm>
            <a:off x="892175" y="5691188"/>
            <a:ext cx="96838" cy="1587"/>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471" name="Line 37"/>
          <p:cNvSpPr>
            <a:spLocks noChangeShapeType="1"/>
          </p:cNvSpPr>
          <p:nvPr/>
        </p:nvSpPr>
        <p:spPr bwMode="auto">
          <a:xfrm>
            <a:off x="892175" y="5373688"/>
            <a:ext cx="96838" cy="1587"/>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472" name="Line 38"/>
          <p:cNvSpPr>
            <a:spLocks noChangeShapeType="1"/>
          </p:cNvSpPr>
          <p:nvPr/>
        </p:nvSpPr>
        <p:spPr bwMode="auto">
          <a:xfrm>
            <a:off x="892175" y="5056188"/>
            <a:ext cx="96838" cy="1587"/>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473" name="Line 39"/>
          <p:cNvSpPr>
            <a:spLocks noChangeShapeType="1"/>
          </p:cNvSpPr>
          <p:nvPr/>
        </p:nvSpPr>
        <p:spPr bwMode="auto">
          <a:xfrm>
            <a:off x="892175" y="4738688"/>
            <a:ext cx="96838" cy="1587"/>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474" name="Line 40"/>
          <p:cNvSpPr>
            <a:spLocks noChangeShapeType="1"/>
          </p:cNvSpPr>
          <p:nvPr/>
        </p:nvSpPr>
        <p:spPr bwMode="auto">
          <a:xfrm>
            <a:off x="892175" y="4421188"/>
            <a:ext cx="96838" cy="1587"/>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475" name="Line 41"/>
          <p:cNvSpPr>
            <a:spLocks noChangeShapeType="1"/>
          </p:cNvSpPr>
          <p:nvPr/>
        </p:nvSpPr>
        <p:spPr bwMode="auto">
          <a:xfrm>
            <a:off x="892175" y="4103688"/>
            <a:ext cx="96838" cy="1587"/>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476" name="Line 42"/>
          <p:cNvSpPr>
            <a:spLocks noChangeShapeType="1"/>
          </p:cNvSpPr>
          <p:nvPr/>
        </p:nvSpPr>
        <p:spPr bwMode="auto">
          <a:xfrm>
            <a:off x="892175" y="3786188"/>
            <a:ext cx="96838" cy="1587"/>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477" name="Line 43"/>
          <p:cNvSpPr>
            <a:spLocks noChangeShapeType="1"/>
          </p:cNvSpPr>
          <p:nvPr/>
        </p:nvSpPr>
        <p:spPr bwMode="auto">
          <a:xfrm>
            <a:off x="892175" y="3455988"/>
            <a:ext cx="96838" cy="1587"/>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478" name="Line 44"/>
          <p:cNvSpPr>
            <a:spLocks noChangeShapeType="1"/>
          </p:cNvSpPr>
          <p:nvPr/>
        </p:nvSpPr>
        <p:spPr bwMode="auto">
          <a:xfrm>
            <a:off x="892175" y="3138488"/>
            <a:ext cx="96838" cy="1587"/>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479" name="Line 45"/>
          <p:cNvSpPr>
            <a:spLocks noChangeShapeType="1"/>
          </p:cNvSpPr>
          <p:nvPr/>
        </p:nvSpPr>
        <p:spPr bwMode="auto">
          <a:xfrm>
            <a:off x="892175" y="2820988"/>
            <a:ext cx="96838" cy="1587"/>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480" name="Line 46"/>
          <p:cNvSpPr>
            <a:spLocks noChangeShapeType="1"/>
          </p:cNvSpPr>
          <p:nvPr/>
        </p:nvSpPr>
        <p:spPr bwMode="auto">
          <a:xfrm>
            <a:off x="892175" y="2503488"/>
            <a:ext cx="96838" cy="1587"/>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481" name="Line 47"/>
          <p:cNvSpPr>
            <a:spLocks noChangeShapeType="1"/>
          </p:cNvSpPr>
          <p:nvPr/>
        </p:nvSpPr>
        <p:spPr bwMode="auto">
          <a:xfrm>
            <a:off x="892175" y="2185988"/>
            <a:ext cx="96838" cy="1587"/>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482" name="Line 48"/>
          <p:cNvSpPr>
            <a:spLocks noChangeShapeType="1"/>
          </p:cNvSpPr>
          <p:nvPr/>
        </p:nvSpPr>
        <p:spPr bwMode="auto">
          <a:xfrm>
            <a:off x="892175" y="1868488"/>
            <a:ext cx="96838" cy="1587"/>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483" name="Line 49"/>
          <p:cNvSpPr>
            <a:spLocks noChangeShapeType="1"/>
          </p:cNvSpPr>
          <p:nvPr/>
        </p:nvSpPr>
        <p:spPr bwMode="auto">
          <a:xfrm>
            <a:off x="892175" y="1550988"/>
            <a:ext cx="96838" cy="1587"/>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484" name="Line 50"/>
          <p:cNvSpPr>
            <a:spLocks noChangeShapeType="1"/>
          </p:cNvSpPr>
          <p:nvPr/>
        </p:nvSpPr>
        <p:spPr bwMode="auto">
          <a:xfrm>
            <a:off x="892175" y="1233488"/>
            <a:ext cx="96838" cy="1587"/>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485" name="Line 51"/>
          <p:cNvSpPr>
            <a:spLocks noChangeShapeType="1"/>
          </p:cNvSpPr>
          <p:nvPr/>
        </p:nvSpPr>
        <p:spPr bwMode="auto">
          <a:xfrm>
            <a:off x="866775" y="6008688"/>
            <a:ext cx="122238" cy="1587"/>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486" name="Line 52"/>
          <p:cNvSpPr>
            <a:spLocks noChangeShapeType="1"/>
          </p:cNvSpPr>
          <p:nvPr/>
        </p:nvSpPr>
        <p:spPr bwMode="auto">
          <a:xfrm>
            <a:off x="866775" y="4421188"/>
            <a:ext cx="122238" cy="1587"/>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487" name="Line 53"/>
          <p:cNvSpPr>
            <a:spLocks noChangeShapeType="1"/>
          </p:cNvSpPr>
          <p:nvPr/>
        </p:nvSpPr>
        <p:spPr bwMode="auto">
          <a:xfrm>
            <a:off x="866775" y="2820988"/>
            <a:ext cx="122238" cy="1587"/>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488" name="Line 54"/>
          <p:cNvSpPr>
            <a:spLocks noChangeShapeType="1"/>
          </p:cNvSpPr>
          <p:nvPr/>
        </p:nvSpPr>
        <p:spPr bwMode="auto">
          <a:xfrm>
            <a:off x="866775" y="1233488"/>
            <a:ext cx="122238" cy="1587"/>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489" name="Line 55"/>
          <p:cNvSpPr>
            <a:spLocks noChangeShapeType="1"/>
          </p:cNvSpPr>
          <p:nvPr/>
        </p:nvSpPr>
        <p:spPr bwMode="auto">
          <a:xfrm flipV="1">
            <a:off x="989013" y="6008688"/>
            <a:ext cx="1587" cy="762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490" name="Line 56"/>
          <p:cNvSpPr>
            <a:spLocks noChangeShapeType="1"/>
          </p:cNvSpPr>
          <p:nvPr/>
        </p:nvSpPr>
        <p:spPr bwMode="auto">
          <a:xfrm flipV="1">
            <a:off x="1381125" y="6008688"/>
            <a:ext cx="1588" cy="762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491" name="Line 57"/>
          <p:cNvSpPr>
            <a:spLocks noChangeShapeType="1"/>
          </p:cNvSpPr>
          <p:nvPr/>
        </p:nvSpPr>
        <p:spPr bwMode="auto">
          <a:xfrm flipV="1">
            <a:off x="1784350" y="6008688"/>
            <a:ext cx="1588" cy="762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492" name="Line 58"/>
          <p:cNvSpPr>
            <a:spLocks noChangeShapeType="1"/>
          </p:cNvSpPr>
          <p:nvPr/>
        </p:nvSpPr>
        <p:spPr bwMode="auto">
          <a:xfrm flipV="1">
            <a:off x="2174875" y="6008688"/>
            <a:ext cx="1588" cy="762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493" name="Line 59"/>
          <p:cNvSpPr>
            <a:spLocks noChangeShapeType="1"/>
          </p:cNvSpPr>
          <p:nvPr/>
        </p:nvSpPr>
        <p:spPr bwMode="auto">
          <a:xfrm flipV="1">
            <a:off x="2578100" y="6008688"/>
            <a:ext cx="1588" cy="762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494" name="Line 60"/>
          <p:cNvSpPr>
            <a:spLocks noChangeShapeType="1"/>
          </p:cNvSpPr>
          <p:nvPr/>
        </p:nvSpPr>
        <p:spPr bwMode="auto">
          <a:xfrm flipV="1">
            <a:off x="2970213" y="6008688"/>
            <a:ext cx="1587" cy="762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495" name="Line 61"/>
          <p:cNvSpPr>
            <a:spLocks noChangeShapeType="1"/>
          </p:cNvSpPr>
          <p:nvPr/>
        </p:nvSpPr>
        <p:spPr bwMode="auto">
          <a:xfrm flipV="1">
            <a:off x="3373438" y="6008688"/>
            <a:ext cx="1587" cy="762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496" name="Line 62"/>
          <p:cNvSpPr>
            <a:spLocks noChangeShapeType="1"/>
          </p:cNvSpPr>
          <p:nvPr/>
        </p:nvSpPr>
        <p:spPr bwMode="auto">
          <a:xfrm flipV="1">
            <a:off x="3776663" y="6008688"/>
            <a:ext cx="1587" cy="762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497" name="Line 63"/>
          <p:cNvSpPr>
            <a:spLocks noChangeShapeType="1"/>
          </p:cNvSpPr>
          <p:nvPr/>
        </p:nvSpPr>
        <p:spPr bwMode="auto">
          <a:xfrm flipV="1">
            <a:off x="4168775" y="6008688"/>
            <a:ext cx="1588" cy="762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498" name="Line 64"/>
          <p:cNvSpPr>
            <a:spLocks noChangeShapeType="1"/>
          </p:cNvSpPr>
          <p:nvPr/>
        </p:nvSpPr>
        <p:spPr bwMode="auto">
          <a:xfrm flipV="1">
            <a:off x="4572000" y="6008688"/>
            <a:ext cx="1588" cy="762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499" name="Line 65"/>
          <p:cNvSpPr>
            <a:spLocks noChangeShapeType="1"/>
          </p:cNvSpPr>
          <p:nvPr/>
        </p:nvSpPr>
        <p:spPr bwMode="auto">
          <a:xfrm flipV="1">
            <a:off x="4962525" y="6008688"/>
            <a:ext cx="1588" cy="762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00" name="Line 66"/>
          <p:cNvSpPr>
            <a:spLocks noChangeShapeType="1"/>
          </p:cNvSpPr>
          <p:nvPr/>
        </p:nvSpPr>
        <p:spPr bwMode="auto">
          <a:xfrm flipV="1">
            <a:off x="5365750" y="6008688"/>
            <a:ext cx="1588" cy="762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01" name="Line 67"/>
          <p:cNvSpPr>
            <a:spLocks noChangeShapeType="1"/>
          </p:cNvSpPr>
          <p:nvPr/>
        </p:nvSpPr>
        <p:spPr bwMode="auto">
          <a:xfrm flipV="1">
            <a:off x="5757863" y="6008688"/>
            <a:ext cx="1587" cy="762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02" name="Line 68"/>
          <p:cNvSpPr>
            <a:spLocks noChangeShapeType="1"/>
          </p:cNvSpPr>
          <p:nvPr/>
        </p:nvSpPr>
        <p:spPr bwMode="auto">
          <a:xfrm flipV="1">
            <a:off x="6161088" y="6008688"/>
            <a:ext cx="1587" cy="762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03" name="Line 69"/>
          <p:cNvSpPr>
            <a:spLocks noChangeShapeType="1"/>
          </p:cNvSpPr>
          <p:nvPr/>
        </p:nvSpPr>
        <p:spPr bwMode="auto">
          <a:xfrm flipV="1">
            <a:off x="6551613" y="6008688"/>
            <a:ext cx="1587" cy="762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04" name="Line 70"/>
          <p:cNvSpPr>
            <a:spLocks noChangeShapeType="1"/>
          </p:cNvSpPr>
          <p:nvPr/>
        </p:nvSpPr>
        <p:spPr bwMode="auto">
          <a:xfrm flipV="1">
            <a:off x="6954838" y="6008688"/>
            <a:ext cx="1587" cy="762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05" name="Line 71"/>
          <p:cNvSpPr>
            <a:spLocks noChangeShapeType="1"/>
          </p:cNvSpPr>
          <p:nvPr/>
        </p:nvSpPr>
        <p:spPr bwMode="auto">
          <a:xfrm flipV="1">
            <a:off x="989013" y="1233488"/>
            <a:ext cx="1587" cy="4775200"/>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06" name="Line 72"/>
          <p:cNvSpPr>
            <a:spLocks noChangeShapeType="1"/>
          </p:cNvSpPr>
          <p:nvPr/>
        </p:nvSpPr>
        <p:spPr bwMode="auto">
          <a:xfrm>
            <a:off x="989013" y="6008688"/>
            <a:ext cx="5965825" cy="1587"/>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07" name="Freeform 73"/>
          <p:cNvSpPr/>
          <p:nvPr/>
        </p:nvSpPr>
        <p:spPr bwMode="auto">
          <a:xfrm>
            <a:off x="965200" y="2147888"/>
            <a:ext cx="5965825" cy="3835400"/>
          </a:xfrm>
          <a:custGeom>
            <a:gdLst>
              <a:gd name="T0" fmla="*/ 2147483647 w 3904"/>
              <a:gd name="T1" fmla="*/ 2147483647 h 2416"/>
              <a:gd name="T2" fmla="*/ 2147483647 w 3904"/>
              <a:gd name="T3" fmla="*/ 2147483647 h 2416"/>
              <a:gd name="T4" fmla="*/ 2147483647 w 3904"/>
              <a:gd name="T5" fmla="*/ 2147483647 h 2416"/>
              <a:gd name="T6" fmla="*/ 2147483647 w 3904"/>
              <a:gd name="T7" fmla="*/ 2147483647 h 2416"/>
              <a:gd name="T8" fmla="*/ 2147483647 w 3904"/>
              <a:gd name="T9" fmla="*/ 2147483647 h 2416"/>
              <a:gd name="T10" fmla="*/ 2147483647 w 3904"/>
              <a:gd name="T11" fmla="*/ 2147483647 h 2416"/>
              <a:gd name="T12" fmla="*/ 2147483647 w 3904"/>
              <a:gd name="T13" fmla="*/ 2147483647 h 2416"/>
              <a:gd name="T14" fmla="*/ 2147483647 w 3904"/>
              <a:gd name="T15" fmla="*/ 2147483647 h 2416"/>
              <a:gd name="T16" fmla="*/ 2147483647 w 3904"/>
              <a:gd name="T17" fmla="*/ 2147483647 h 2416"/>
              <a:gd name="T18" fmla="*/ 2147483647 w 3904"/>
              <a:gd name="T19" fmla="*/ 2147483647 h 2416"/>
              <a:gd name="T20" fmla="*/ 2147483647 w 3904"/>
              <a:gd name="T21" fmla="*/ 2147483647 h 2416"/>
              <a:gd name="T22" fmla="*/ 2147483647 w 3904"/>
              <a:gd name="T23" fmla="*/ 2147483647 h 2416"/>
              <a:gd name="T24" fmla="*/ 2147483647 w 3904"/>
              <a:gd name="T25" fmla="*/ 2147483647 h 2416"/>
              <a:gd name="T26" fmla="*/ 2147483647 w 3904"/>
              <a:gd name="T27" fmla="*/ 2147483647 h 2416"/>
              <a:gd name="T28" fmla="*/ 2147483647 w 3904"/>
              <a:gd name="T29" fmla="*/ 2147483647 h 2416"/>
              <a:gd name="T30" fmla="*/ 2147483647 w 3904"/>
              <a:gd name="T31" fmla="*/ 2147483647 h 2416"/>
              <a:gd name="T32" fmla="*/ 2147483647 w 3904"/>
              <a:gd name="T33" fmla="*/ 2147483647 h 2416"/>
              <a:gd name="T34" fmla="*/ 2147483647 w 3904"/>
              <a:gd name="T35" fmla="*/ 2147483647 h 2416"/>
              <a:gd name="T36" fmla="*/ 2147483647 w 3904"/>
              <a:gd name="T37" fmla="*/ 2147483647 h 2416"/>
              <a:gd name="T38" fmla="*/ 2147483647 w 3904"/>
              <a:gd name="T39" fmla="*/ 2147483647 h 2416"/>
              <a:gd name="T40" fmla="*/ 2147483647 w 3904"/>
              <a:gd name="T41" fmla="*/ 2147483647 h 2416"/>
              <a:gd name="T42" fmla="*/ 2147483647 w 3904"/>
              <a:gd name="T43" fmla="*/ 2147483647 h 2416"/>
              <a:gd name="T44" fmla="*/ 2147483647 w 3904"/>
              <a:gd name="T45" fmla="*/ 2147483647 h 2416"/>
              <a:gd name="T46" fmla="*/ 2147483647 w 3904"/>
              <a:gd name="T47" fmla="*/ 2147483647 h 2416"/>
              <a:gd name="T48" fmla="*/ 2147483647 w 3904"/>
              <a:gd name="T49" fmla="*/ 2147483647 h 2416"/>
              <a:gd name="T50" fmla="*/ 2147483647 w 3904"/>
              <a:gd name="T51" fmla="*/ 2147483647 h 2416"/>
              <a:gd name="T52" fmla="*/ 2147483647 w 3904"/>
              <a:gd name="T53" fmla="*/ 2147483647 h 2416"/>
              <a:gd name="T54" fmla="*/ 2147483647 w 3904"/>
              <a:gd name="T55" fmla="*/ 2147483647 h 2416"/>
              <a:gd name="T56" fmla="*/ 2147483647 w 3904"/>
              <a:gd name="T57" fmla="*/ 2147483647 h 2416"/>
              <a:gd name="T58" fmla="*/ 2147483647 w 3904"/>
              <a:gd name="T59" fmla="*/ 2147483647 h 2416"/>
              <a:gd name="T60" fmla="*/ 2147483647 w 3904"/>
              <a:gd name="T61" fmla="*/ 2147483647 h 2416"/>
              <a:gd name="T62" fmla="*/ 2147483647 w 3904"/>
              <a:gd name="T63" fmla="*/ 2147483647 h 2416"/>
              <a:gd name="T64" fmla="*/ 2147483647 w 3904"/>
              <a:gd name="T65" fmla="*/ 2147483647 h 2416"/>
              <a:gd name="T66" fmla="*/ 2147483647 w 3904"/>
              <a:gd name="T67" fmla="*/ 2147483647 h 2416"/>
              <a:gd name="T68" fmla="*/ 2147483647 w 3904"/>
              <a:gd name="T69" fmla="*/ 2147483647 h 2416"/>
              <a:gd name="T70" fmla="*/ 2147483647 w 3904"/>
              <a:gd name="T71" fmla="*/ 2147483647 h 2416"/>
              <a:gd name="T72" fmla="*/ 2147483647 w 3904"/>
              <a:gd name="T73" fmla="*/ 2147483647 h 2416"/>
              <a:gd name="T74" fmla="*/ 2147483647 w 3904"/>
              <a:gd name="T75" fmla="*/ 2147483647 h 2416"/>
              <a:gd name="T76" fmla="*/ 2147483647 w 3904"/>
              <a:gd name="T77" fmla="*/ 2147483647 h 2416"/>
              <a:gd name="T78" fmla="*/ 2147483647 w 3904"/>
              <a:gd name="T79" fmla="*/ 2147483647 h 2416"/>
              <a:gd name="T80" fmla="*/ 2147483647 w 3904"/>
              <a:gd name="T81" fmla="*/ 2147483647 h 2416"/>
              <a:gd name="T82" fmla="*/ 2147483647 w 3904"/>
              <a:gd name="T83" fmla="*/ 2147483647 h 2416"/>
              <a:gd name="T84" fmla="*/ 2147483647 w 3904"/>
              <a:gd name="T85" fmla="*/ 2147483647 h 2416"/>
              <a:gd name="T86" fmla="*/ 2147483647 w 3904"/>
              <a:gd name="T87" fmla="*/ 2147483647 h 2416"/>
              <a:gd name="T88" fmla="*/ 2147483647 w 3904"/>
              <a:gd name="T89" fmla="*/ 2147483647 h 2416"/>
              <a:gd name="T90" fmla="*/ 2147483647 w 3904"/>
              <a:gd name="T91" fmla="*/ 2147483647 h 2416"/>
              <a:gd name="T92" fmla="*/ 2147483647 w 3904"/>
              <a:gd name="T93" fmla="*/ 2147483647 h 2416"/>
              <a:gd name="T94" fmla="*/ 2147483647 w 3904"/>
              <a:gd name="T95" fmla="*/ 2147483647 h 2416"/>
              <a:gd name="T96" fmla="*/ 2147483647 w 3904"/>
              <a:gd name="T97" fmla="*/ 2147483647 h 2416"/>
              <a:gd name="T98" fmla="*/ 2147483647 w 3904"/>
              <a:gd name="T99" fmla="*/ 2147483647 h 2416"/>
              <a:gd name="T100" fmla="*/ 2147483647 w 3904"/>
              <a:gd name="T101" fmla="*/ 2147483647 h 2416"/>
              <a:gd name="T102" fmla="*/ 2147483647 w 3904"/>
              <a:gd name="T103" fmla="*/ 2147483647 h 2416"/>
              <a:gd name="T104" fmla="*/ 2147483647 w 3904"/>
              <a:gd name="T105" fmla="*/ 2147483647 h 2416"/>
              <a:gd name="T106" fmla="*/ 2147483647 w 3904"/>
              <a:gd name="T107" fmla="*/ 2147483647 h 2416"/>
              <a:gd name="T108" fmla="*/ 2147483647 w 3904"/>
              <a:gd name="T109" fmla="*/ 2147483647 h 2416"/>
              <a:gd name="T110" fmla="*/ 2147483647 w 3904"/>
              <a:gd name="T111" fmla="*/ 2147483647 h 2416"/>
              <a:gd name="T112" fmla="*/ 2147483647 w 3904"/>
              <a:gd name="T113" fmla="*/ 2147483647 h 2416"/>
              <a:gd name="T114" fmla="*/ 2147483647 w 3904"/>
              <a:gd name="T115" fmla="*/ 0 h 2416"/>
              <a:gd name="T116" fmla="*/ 2147483647 w 3904"/>
              <a:gd name="T117" fmla="*/ 0 h 2416"/>
              <a:gd name="T118" fmla="*/ 2147483647 w 3904"/>
              <a:gd name="T119" fmla="*/ 0 h 241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3904"/>
              <a:gd name="T181" fmla="*/ 0 h 2416"/>
              <a:gd name="T182" fmla="*/ 3904 w 3904"/>
              <a:gd name="T183" fmla="*/ 2416 h 2416"/>
            </a:gd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3904" h="2416">
                <a:moveTo>
                  <a:pt x="0" y="2416"/>
                </a:moveTo>
                <a:lnTo>
                  <a:pt x="0" y="2416"/>
                </a:lnTo>
                <a:lnTo>
                  <a:pt x="8" y="2416"/>
                </a:lnTo>
                <a:lnTo>
                  <a:pt x="8" y="1400"/>
                </a:lnTo>
                <a:lnTo>
                  <a:pt x="16" y="1400"/>
                </a:lnTo>
                <a:lnTo>
                  <a:pt x="16" y="1344"/>
                </a:lnTo>
                <a:lnTo>
                  <a:pt x="24" y="1344"/>
                </a:lnTo>
                <a:lnTo>
                  <a:pt x="24" y="1288"/>
                </a:lnTo>
                <a:lnTo>
                  <a:pt x="32" y="1288"/>
                </a:lnTo>
                <a:lnTo>
                  <a:pt x="32" y="1240"/>
                </a:lnTo>
                <a:lnTo>
                  <a:pt x="40" y="1240"/>
                </a:lnTo>
                <a:lnTo>
                  <a:pt x="40" y="1216"/>
                </a:lnTo>
                <a:lnTo>
                  <a:pt x="48" y="1216"/>
                </a:lnTo>
                <a:lnTo>
                  <a:pt x="48" y="1168"/>
                </a:lnTo>
                <a:lnTo>
                  <a:pt x="56" y="1168"/>
                </a:lnTo>
                <a:lnTo>
                  <a:pt x="56" y="1136"/>
                </a:lnTo>
                <a:lnTo>
                  <a:pt x="64" y="1136"/>
                </a:lnTo>
                <a:lnTo>
                  <a:pt x="64" y="1104"/>
                </a:lnTo>
                <a:lnTo>
                  <a:pt x="72" y="1104"/>
                </a:lnTo>
                <a:lnTo>
                  <a:pt x="72" y="1096"/>
                </a:lnTo>
                <a:lnTo>
                  <a:pt x="80" y="1096"/>
                </a:lnTo>
                <a:lnTo>
                  <a:pt x="80" y="1080"/>
                </a:lnTo>
                <a:lnTo>
                  <a:pt x="96" y="1080"/>
                </a:lnTo>
                <a:lnTo>
                  <a:pt x="96" y="1064"/>
                </a:lnTo>
                <a:lnTo>
                  <a:pt x="104" y="1064"/>
                </a:lnTo>
                <a:lnTo>
                  <a:pt x="104" y="1056"/>
                </a:lnTo>
                <a:lnTo>
                  <a:pt x="112" y="1056"/>
                </a:lnTo>
                <a:lnTo>
                  <a:pt x="112" y="1040"/>
                </a:lnTo>
                <a:lnTo>
                  <a:pt x="120" y="1040"/>
                </a:lnTo>
                <a:lnTo>
                  <a:pt x="120" y="1032"/>
                </a:lnTo>
                <a:lnTo>
                  <a:pt x="128" y="1032"/>
                </a:lnTo>
                <a:lnTo>
                  <a:pt x="128" y="1008"/>
                </a:lnTo>
                <a:lnTo>
                  <a:pt x="136" y="1008"/>
                </a:lnTo>
                <a:lnTo>
                  <a:pt x="136" y="984"/>
                </a:lnTo>
                <a:lnTo>
                  <a:pt x="144" y="984"/>
                </a:lnTo>
                <a:lnTo>
                  <a:pt x="152" y="984"/>
                </a:lnTo>
                <a:lnTo>
                  <a:pt x="152" y="976"/>
                </a:lnTo>
                <a:lnTo>
                  <a:pt x="160" y="976"/>
                </a:lnTo>
                <a:lnTo>
                  <a:pt x="160" y="968"/>
                </a:lnTo>
                <a:lnTo>
                  <a:pt x="168" y="968"/>
                </a:lnTo>
                <a:lnTo>
                  <a:pt x="176" y="968"/>
                </a:lnTo>
                <a:lnTo>
                  <a:pt x="176" y="960"/>
                </a:lnTo>
                <a:lnTo>
                  <a:pt x="184" y="960"/>
                </a:lnTo>
                <a:lnTo>
                  <a:pt x="200" y="960"/>
                </a:lnTo>
                <a:lnTo>
                  <a:pt x="208" y="960"/>
                </a:lnTo>
                <a:lnTo>
                  <a:pt x="216" y="960"/>
                </a:lnTo>
                <a:lnTo>
                  <a:pt x="216" y="944"/>
                </a:lnTo>
                <a:lnTo>
                  <a:pt x="224" y="944"/>
                </a:lnTo>
                <a:lnTo>
                  <a:pt x="232" y="944"/>
                </a:lnTo>
                <a:lnTo>
                  <a:pt x="232" y="936"/>
                </a:lnTo>
                <a:lnTo>
                  <a:pt x="240" y="936"/>
                </a:lnTo>
                <a:lnTo>
                  <a:pt x="240" y="928"/>
                </a:lnTo>
                <a:lnTo>
                  <a:pt x="248" y="928"/>
                </a:lnTo>
                <a:lnTo>
                  <a:pt x="256" y="928"/>
                </a:lnTo>
                <a:lnTo>
                  <a:pt x="264" y="928"/>
                </a:lnTo>
                <a:lnTo>
                  <a:pt x="272" y="928"/>
                </a:lnTo>
                <a:lnTo>
                  <a:pt x="280" y="928"/>
                </a:lnTo>
                <a:lnTo>
                  <a:pt x="296" y="928"/>
                </a:lnTo>
                <a:lnTo>
                  <a:pt x="296" y="920"/>
                </a:lnTo>
                <a:lnTo>
                  <a:pt x="304" y="920"/>
                </a:lnTo>
                <a:lnTo>
                  <a:pt x="304" y="912"/>
                </a:lnTo>
                <a:lnTo>
                  <a:pt x="312" y="912"/>
                </a:lnTo>
                <a:lnTo>
                  <a:pt x="320" y="912"/>
                </a:lnTo>
                <a:lnTo>
                  <a:pt x="328" y="912"/>
                </a:lnTo>
                <a:lnTo>
                  <a:pt x="336" y="912"/>
                </a:lnTo>
                <a:lnTo>
                  <a:pt x="336" y="896"/>
                </a:lnTo>
                <a:lnTo>
                  <a:pt x="344" y="896"/>
                </a:lnTo>
                <a:lnTo>
                  <a:pt x="344" y="888"/>
                </a:lnTo>
                <a:lnTo>
                  <a:pt x="352" y="888"/>
                </a:lnTo>
                <a:lnTo>
                  <a:pt x="352" y="880"/>
                </a:lnTo>
                <a:lnTo>
                  <a:pt x="360" y="880"/>
                </a:lnTo>
                <a:lnTo>
                  <a:pt x="368" y="880"/>
                </a:lnTo>
                <a:lnTo>
                  <a:pt x="376" y="880"/>
                </a:lnTo>
                <a:lnTo>
                  <a:pt x="384" y="880"/>
                </a:lnTo>
                <a:lnTo>
                  <a:pt x="384" y="864"/>
                </a:lnTo>
                <a:lnTo>
                  <a:pt x="400" y="864"/>
                </a:lnTo>
                <a:lnTo>
                  <a:pt x="408" y="864"/>
                </a:lnTo>
                <a:lnTo>
                  <a:pt x="416" y="864"/>
                </a:lnTo>
                <a:lnTo>
                  <a:pt x="424" y="864"/>
                </a:lnTo>
                <a:lnTo>
                  <a:pt x="424" y="856"/>
                </a:lnTo>
                <a:lnTo>
                  <a:pt x="432" y="856"/>
                </a:lnTo>
                <a:lnTo>
                  <a:pt x="440" y="856"/>
                </a:lnTo>
                <a:lnTo>
                  <a:pt x="440" y="840"/>
                </a:lnTo>
                <a:lnTo>
                  <a:pt x="448" y="840"/>
                </a:lnTo>
                <a:lnTo>
                  <a:pt x="456" y="840"/>
                </a:lnTo>
                <a:lnTo>
                  <a:pt x="464" y="840"/>
                </a:lnTo>
                <a:lnTo>
                  <a:pt x="472" y="840"/>
                </a:lnTo>
                <a:lnTo>
                  <a:pt x="480" y="840"/>
                </a:lnTo>
                <a:lnTo>
                  <a:pt x="480" y="832"/>
                </a:lnTo>
                <a:lnTo>
                  <a:pt x="488" y="832"/>
                </a:lnTo>
                <a:lnTo>
                  <a:pt x="504" y="832"/>
                </a:lnTo>
                <a:lnTo>
                  <a:pt x="504" y="824"/>
                </a:lnTo>
                <a:lnTo>
                  <a:pt x="512" y="824"/>
                </a:lnTo>
                <a:lnTo>
                  <a:pt x="512" y="816"/>
                </a:lnTo>
                <a:lnTo>
                  <a:pt x="520" y="816"/>
                </a:lnTo>
                <a:lnTo>
                  <a:pt x="528" y="816"/>
                </a:lnTo>
                <a:lnTo>
                  <a:pt x="536" y="816"/>
                </a:lnTo>
                <a:lnTo>
                  <a:pt x="544" y="816"/>
                </a:lnTo>
                <a:lnTo>
                  <a:pt x="544" y="808"/>
                </a:lnTo>
                <a:lnTo>
                  <a:pt x="552" y="808"/>
                </a:lnTo>
                <a:lnTo>
                  <a:pt x="560" y="808"/>
                </a:lnTo>
                <a:lnTo>
                  <a:pt x="568" y="808"/>
                </a:lnTo>
                <a:lnTo>
                  <a:pt x="576" y="808"/>
                </a:lnTo>
                <a:lnTo>
                  <a:pt x="584" y="808"/>
                </a:lnTo>
                <a:lnTo>
                  <a:pt x="592" y="808"/>
                </a:lnTo>
                <a:lnTo>
                  <a:pt x="592" y="800"/>
                </a:lnTo>
                <a:lnTo>
                  <a:pt x="608" y="800"/>
                </a:lnTo>
                <a:lnTo>
                  <a:pt x="608" y="792"/>
                </a:lnTo>
                <a:lnTo>
                  <a:pt x="616" y="792"/>
                </a:lnTo>
                <a:lnTo>
                  <a:pt x="616" y="776"/>
                </a:lnTo>
                <a:lnTo>
                  <a:pt x="624" y="776"/>
                </a:lnTo>
                <a:lnTo>
                  <a:pt x="632" y="776"/>
                </a:lnTo>
                <a:lnTo>
                  <a:pt x="640" y="776"/>
                </a:lnTo>
                <a:lnTo>
                  <a:pt x="640" y="768"/>
                </a:lnTo>
                <a:lnTo>
                  <a:pt x="648" y="768"/>
                </a:lnTo>
                <a:lnTo>
                  <a:pt x="656" y="768"/>
                </a:lnTo>
                <a:lnTo>
                  <a:pt x="664" y="768"/>
                </a:lnTo>
                <a:lnTo>
                  <a:pt x="664" y="760"/>
                </a:lnTo>
                <a:lnTo>
                  <a:pt x="672" y="760"/>
                </a:lnTo>
                <a:lnTo>
                  <a:pt x="680" y="760"/>
                </a:lnTo>
                <a:lnTo>
                  <a:pt x="680" y="752"/>
                </a:lnTo>
                <a:lnTo>
                  <a:pt x="688" y="752"/>
                </a:lnTo>
                <a:lnTo>
                  <a:pt x="704" y="752"/>
                </a:lnTo>
                <a:lnTo>
                  <a:pt x="712" y="752"/>
                </a:lnTo>
                <a:lnTo>
                  <a:pt x="712" y="744"/>
                </a:lnTo>
                <a:lnTo>
                  <a:pt x="720" y="744"/>
                </a:lnTo>
                <a:lnTo>
                  <a:pt x="728" y="744"/>
                </a:lnTo>
                <a:lnTo>
                  <a:pt x="736" y="744"/>
                </a:lnTo>
                <a:lnTo>
                  <a:pt x="736" y="728"/>
                </a:lnTo>
                <a:lnTo>
                  <a:pt x="744" y="728"/>
                </a:lnTo>
                <a:lnTo>
                  <a:pt x="752" y="728"/>
                </a:lnTo>
                <a:lnTo>
                  <a:pt x="760" y="728"/>
                </a:lnTo>
                <a:lnTo>
                  <a:pt x="768" y="728"/>
                </a:lnTo>
                <a:lnTo>
                  <a:pt x="768" y="720"/>
                </a:lnTo>
                <a:lnTo>
                  <a:pt x="776" y="720"/>
                </a:lnTo>
                <a:lnTo>
                  <a:pt x="776" y="712"/>
                </a:lnTo>
                <a:lnTo>
                  <a:pt x="784" y="712"/>
                </a:lnTo>
                <a:lnTo>
                  <a:pt x="784" y="704"/>
                </a:lnTo>
                <a:lnTo>
                  <a:pt x="792" y="704"/>
                </a:lnTo>
                <a:lnTo>
                  <a:pt x="808" y="704"/>
                </a:lnTo>
                <a:lnTo>
                  <a:pt x="808" y="696"/>
                </a:lnTo>
                <a:lnTo>
                  <a:pt x="816" y="696"/>
                </a:lnTo>
                <a:lnTo>
                  <a:pt x="824" y="696"/>
                </a:lnTo>
                <a:lnTo>
                  <a:pt x="824" y="688"/>
                </a:lnTo>
                <a:lnTo>
                  <a:pt x="832" y="688"/>
                </a:lnTo>
                <a:lnTo>
                  <a:pt x="840" y="688"/>
                </a:lnTo>
                <a:lnTo>
                  <a:pt x="848" y="688"/>
                </a:lnTo>
                <a:lnTo>
                  <a:pt x="856" y="688"/>
                </a:lnTo>
                <a:lnTo>
                  <a:pt x="856" y="680"/>
                </a:lnTo>
                <a:lnTo>
                  <a:pt x="864" y="680"/>
                </a:lnTo>
                <a:lnTo>
                  <a:pt x="864" y="672"/>
                </a:lnTo>
                <a:lnTo>
                  <a:pt x="872" y="672"/>
                </a:lnTo>
                <a:lnTo>
                  <a:pt x="872" y="664"/>
                </a:lnTo>
                <a:lnTo>
                  <a:pt x="880" y="664"/>
                </a:lnTo>
                <a:lnTo>
                  <a:pt x="888" y="664"/>
                </a:lnTo>
                <a:lnTo>
                  <a:pt x="888" y="656"/>
                </a:lnTo>
                <a:lnTo>
                  <a:pt x="896" y="656"/>
                </a:lnTo>
                <a:lnTo>
                  <a:pt x="912" y="656"/>
                </a:lnTo>
                <a:lnTo>
                  <a:pt x="912" y="648"/>
                </a:lnTo>
                <a:lnTo>
                  <a:pt x="920" y="648"/>
                </a:lnTo>
                <a:lnTo>
                  <a:pt x="928" y="648"/>
                </a:lnTo>
                <a:lnTo>
                  <a:pt x="928" y="640"/>
                </a:lnTo>
                <a:lnTo>
                  <a:pt x="936" y="640"/>
                </a:lnTo>
                <a:lnTo>
                  <a:pt x="936" y="632"/>
                </a:lnTo>
                <a:lnTo>
                  <a:pt x="944" y="632"/>
                </a:lnTo>
                <a:lnTo>
                  <a:pt x="944" y="624"/>
                </a:lnTo>
                <a:lnTo>
                  <a:pt x="952" y="624"/>
                </a:lnTo>
                <a:lnTo>
                  <a:pt x="960" y="624"/>
                </a:lnTo>
                <a:lnTo>
                  <a:pt x="960" y="616"/>
                </a:lnTo>
                <a:lnTo>
                  <a:pt x="968" y="616"/>
                </a:lnTo>
                <a:lnTo>
                  <a:pt x="976" y="616"/>
                </a:lnTo>
                <a:lnTo>
                  <a:pt x="984" y="616"/>
                </a:lnTo>
                <a:lnTo>
                  <a:pt x="992" y="616"/>
                </a:lnTo>
                <a:lnTo>
                  <a:pt x="1008" y="616"/>
                </a:lnTo>
                <a:lnTo>
                  <a:pt x="1016" y="616"/>
                </a:lnTo>
                <a:lnTo>
                  <a:pt x="1024" y="616"/>
                </a:lnTo>
                <a:lnTo>
                  <a:pt x="1024" y="608"/>
                </a:lnTo>
                <a:lnTo>
                  <a:pt x="1032" y="608"/>
                </a:lnTo>
                <a:lnTo>
                  <a:pt x="1032" y="600"/>
                </a:lnTo>
                <a:lnTo>
                  <a:pt x="1040" y="600"/>
                </a:lnTo>
                <a:lnTo>
                  <a:pt x="1040" y="592"/>
                </a:lnTo>
                <a:lnTo>
                  <a:pt x="1048" y="592"/>
                </a:lnTo>
                <a:lnTo>
                  <a:pt x="1056" y="592"/>
                </a:lnTo>
                <a:lnTo>
                  <a:pt x="1064" y="592"/>
                </a:lnTo>
                <a:lnTo>
                  <a:pt x="1064" y="584"/>
                </a:lnTo>
                <a:lnTo>
                  <a:pt x="1072" y="584"/>
                </a:lnTo>
                <a:lnTo>
                  <a:pt x="1080" y="584"/>
                </a:lnTo>
                <a:lnTo>
                  <a:pt x="1080" y="576"/>
                </a:lnTo>
                <a:lnTo>
                  <a:pt x="1088" y="576"/>
                </a:lnTo>
                <a:lnTo>
                  <a:pt x="1096" y="576"/>
                </a:lnTo>
                <a:lnTo>
                  <a:pt x="1112" y="576"/>
                </a:lnTo>
                <a:lnTo>
                  <a:pt x="1120" y="576"/>
                </a:lnTo>
                <a:lnTo>
                  <a:pt x="1128" y="576"/>
                </a:lnTo>
                <a:lnTo>
                  <a:pt x="1136" y="576"/>
                </a:lnTo>
                <a:lnTo>
                  <a:pt x="1136" y="568"/>
                </a:lnTo>
                <a:lnTo>
                  <a:pt x="1144" y="568"/>
                </a:lnTo>
                <a:lnTo>
                  <a:pt x="1152" y="568"/>
                </a:lnTo>
                <a:lnTo>
                  <a:pt x="1160" y="568"/>
                </a:lnTo>
                <a:lnTo>
                  <a:pt x="1168" y="568"/>
                </a:lnTo>
                <a:lnTo>
                  <a:pt x="1168" y="560"/>
                </a:lnTo>
                <a:lnTo>
                  <a:pt x="1176" y="560"/>
                </a:lnTo>
                <a:lnTo>
                  <a:pt x="1184" y="560"/>
                </a:lnTo>
                <a:lnTo>
                  <a:pt x="1184" y="552"/>
                </a:lnTo>
                <a:lnTo>
                  <a:pt x="1192" y="552"/>
                </a:lnTo>
                <a:lnTo>
                  <a:pt x="1200" y="552"/>
                </a:lnTo>
                <a:lnTo>
                  <a:pt x="1216" y="552"/>
                </a:lnTo>
                <a:lnTo>
                  <a:pt x="1216" y="544"/>
                </a:lnTo>
                <a:lnTo>
                  <a:pt x="1224" y="544"/>
                </a:lnTo>
                <a:lnTo>
                  <a:pt x="1232" y="544"/>
                </a:lnTo>
                <a:lnTo>
                  <a:pt x="1232" y="536"/>
                </a:lnTo>
                <a:lnTo>
                  <a:pt x="1240" y="536"/>
                </a:lnTo>
                <a:lnTo>
                  <a:pt x="1248" y="536"/>
                </a:lnTo>
                <a:lnTo>
                  <a:pt x="1256" y="536"/>
                </a:lnTo>
                <a:lnTo>
                  <a:pt x="1264" y="536"/>
                </a:lnTo>
                <a:lnTo>
                  <a:pt x="1264" y="528"/>
                </a:lnTo>
                <a:lnTo>
                  <a:pt x="1272" y="528"/>
                </a:lnTo>
                <a:lnTo>
                  <a:pt x="1280" y="528"/>
                </a:lnTo>
                <a:lnTo>
                  <a:pt x="1288" y="528"/>
                </a:lnTo>
                <a:lnTo>
                  <a:pt x="1288" y="520"/>
                </a:lnTo>
                <a:lnTo>
                  <a:pt x="1296" y="520"/>
                </a:lnTo>
                <a:lnTo>
                  <a:pt x="1304" y="520"/>
                </a:lnTo>
                <a:lnTo>
                  <a:pt x="1320" y="520"/>
                </a:lnTo>
                <a:lnTo>
                  <a:pt x="1328" y="520"/>
                </a:lnTo>
                <a:lnTo>
                  <a:pt x="1336" y="520"/>
                </a:lnTo>
                <a:lnTo>
                  <a:pt x="1344" y="520"/>
                </a:lnTo>
                <a:lnTo>
                  <a:pt x="1352" y="520"/>
                </a:lnTo>
                <a:lnTo>
                  <a:pt x="1352" y="512"/>
                </a:lnTo>
                <a:lnTo>
                  <a:pt x="1360" y="512"/>
                </a:lnTo>
                <a:lnTo>
                  <a:pt x="1368" y="512"/>
                </a:lnTo>
                <a:lnTo>
                  <a:pt x="1376" y="512"/>
                </a:lnTo>
                <a:lnTo>
                  <a:pt x="1376" y="504"/>
                </a:lnTo>
                <a:lnTo>
                  <a:pt x="1384" y="504"/>
                </a:lnTo>
                <a:lnTo>
                  <a:pt x="1392" y="504"/>
                </a:lnTo>
                <a:lnTo>
                  <a:pt x="1400" y="504"/>
                </a:lnTo>
                <a:lnTo>
                  <a:pt x="1400" y="496"/>
                </a:lnTo>
                <a:lnTo>
                  <a:pt x="1416" y="496"/>
                </a:lnTo>
                <a:lnTo>
                  <a:pt x="1424" y="496"/>
                </a:lnTo>
                <a:lnTo>
                  <a:pt x="1432" y="496"/>
                </a:lnTo>
                <a:lnTo>
                  <a:pt x="1432" y="488"/>
                </a:lnTo>
                <a:lnTo>
                  <a:pt x="1440" y="488"/>
                </a:lnTo>
                <a:lnTo>
                  <a:pt x="1448" y="488"/>
                </a:lnTo>
                <a:lnTo>
                  <a:pt x="1448" y="480"/>
                </a:lnTo>
                <a:lnTo>
                  <a:pt x="1456" y="480"/>
                </a:lnTo>
                <a:lnTo>
                  <a:pt x="1464" y="480"/>
                </a:lnTo>
                <a:lnTo>
                  <a:pt x="1464" y="472"/>
                </a:lnTo>
                <a:lnTo>
                  <a:pt x="1472" y="472"/>
                </a:lnTo>
                <a:lnTo>
                  <a:pt x="1472" y="464"/>
                </a:lnTo>
                <a:lnTo>
                  <a:pt x="1480" y="464"/>
                </a:lnTo>
                <a:lnTo>
                  <a:pt x="1488" y="464"/>
                </a:lnTo>
                <a:lnTo>
                  <a:pt x="1496" y="464"/>
                </a:lnTo>
                <a:lnTo>
                  <a:pt x="1496" y="456"/>
                </a:lnTo>
                <a:lnTo>
                  <a:pt x="1504" y="456"/>
                </a:lnTo>
                <a:lnTo>
                  <a:pt x="1520" y="456"/>
                </a:lnTo>
                <a:lnTo>
                  <a:pt x="1528" y="456"/>
                </a:lnTo>
                <a:lnTo>
                  <a:pt x="1536" y="456"/>
                </a:lnTo>
                <a:lnTo>
                  <a:pt x="1544" y="456"/>
                </a:lnTo>
                <a:lnTo>
                  <a:pt x="1552" y="456"/>
                </a:lnTo>
                <a:lnTo>
                  <a:pt x="1552" y="448"/>
                </a:lnTo>
                <a:lnTo>
                  <a:pt x="1560" y="448"/>
                </a:lnTo>
                <a:lnTo>
                  <a:pt x="1560" y="440"/>
                </a:lnTo>
                <a:lnTo>
                  <a:pt x="1568" y="440"/>
                </a:lnTo>
                <a:lnTo>
                  <a:pt x="1576" y="440"/>
                </a:lnTo>
                <a:lnTo>
                  <a:pt x="1584" y="440"/>
                </a:lnTo>
                <a:lnTo>
                  <a:pt x="1592" y="440"/>
                </a:lnTo>
                <a:lnTo>
                  <a:pt x="1592" y="432"/>
                </a:lnTo>
                <a:lnTo>
                  <a:pt x="1600" y="432"/>
                </a:lnTo>
                <a:lnTo>
                  <a:pt x="1608" y="432"/>
                </a:lnTo>
                <a:lnTo>
                  <a:pt x="1608" y="424"/>
                </a:lnTo>
                <a:lnTo>
                  <a:pt x="1624" y="424"/>
                </a:lnTo>
                <a:lnTo>
                  <a:pt x="1632" y="424"/>
                </a:lnTo>
                <a:lnTo>
                  <a:pt x="1632" y="416"/>
                </a:lnTo>
                <a:lnTo>
                  <a:pt x="1640" y="416"/>
                </a:lnTo>
                <a:lnTo>
                  <a:pt x="1648" y="416"/>
                </a:lnTo>
                <a:lnTo>
                  <a:pt x="1648" y="408"/>
                </a:lnTo>
                <a:lnTo>
                  <a:pt x="1656" y="408"/>
                </a:lnTo>
                <a:lnTo>
                  <a:pt x="1664" y="408"/>
                </a:lnTo>
                <a:lnTo>
                  <a:pt x="1672" y="408"/>
                </a:lnTo>
                <a:lnTo>
                  <a:pt x="1672" y="400"/>
                </a:lnTo>
                <a:lnTo>
                  <a:pt x="1680" y="400"/>
                </a:lnTo>
                <a:lnTo>
                  <a:pt x="1688" y="400"/>
                </a:lnTo>
                <a:lnTo>
                  <a:pt x="1696" y="400"/>
                </a:lnTo>
                <a:lnTo>
                  <a:pt x="1704" y="400"/>
                </a:lnTo>
                <a:lnTo>
                  <a:pt x="1704" y="392"/>
                </a:lnTo>
                <a:lnTo>
                  <a:pt x="1712" y="392"/>
                </a:lnTo>
                <a:lnTo>
                  <a:pt x="1728" y="392"/>
                </a:lnTo>
                <a:lnTo>
                  <a:pt x="1728" y="384"/>
                </a:lnTo>
                <a:lnTo>
                  <a:pt x="1736" y="384"/>
                </a:lnTo>
                <a:lnTo>
                  <a:pt x="1744" y="384"/>
                </a:lnTo>
                <a:lnTo>
                  <a:pt x="1752" y="384"/>
                </a:lnTo>
                <a:lnTo>
                  <a:pt x="1760" y="384"/>
                </a:lnTo>
                <a:lnTo>
                  <a:pt x="1768" y="384"/>
                </a:lnTo>
                <a:lnTo>
                  <a:pt x="1776" y="384"/>
                </a:lnTo>
                <a:lnTo>
                  <a:pt x="1784" y="384"/>
                </a:lnTo>
                <a:lnTo>
                  <a:pt x="1792" y="384"/>
                </a:lnTo>
                <a:lnTo>
                  <a:pt x="1800" y="384"/>
                </a:lnTo>
                <a:lnTo>
                  <a:pt x="1808" y="384"/>
                </a:lnTo>
                <a:lnTo>
                  <a:pt x="1824" y="384"/>
                </a:lnTo>
                <a:lnTo>
                  <a:pt x="1824" y="376"/>
                </a:lnTo>
                <a:lnTo>
                  <a:pt x="1832" y="376"/>
                </a:lnTo>
                <a:lnTo>
                  <a:pt x="1840" y="376"/>
                </a:lnTo>
                <a:lnTo>
                  <a:pt x="1840" y="368"/>
                </a:lnTo>
                <a:lnTo>
                  <a:pt x="1848" y="368"/>
                </a:lnTo>
                <a:lnTo>
                  <a:pt x="1856" y="368"/>
                </a:lnTo>
                <a:lnTo>
                  <a:pt x="1864" y="368"/>
                </a:lnTo>
                <a:lnTo>
                  <a:pt x="1872" y="368"/>
                </a:lnTo>
                <a:lnTo>
                  <a:pt x="1880" y="368"/>
                </a:lnTo>
                <a:lnTo>
                  <a:pt x="1880" y="360"/>
                </a:lnTo>
                <a:lnTo>
                  <a:pt x="1888" y="360"/>
                </a:lnTo>
                <a:lnTo>
                  <a:pt x="1896" y="360"/>
                </a:lnTo>
                <a:lnTo>
                  <a:pt x="1904" y="360"/>
                </a:lnTo>
                <a:lnTo>
                  <a:pt x="1912" y="360"/>
                </a:lnTo>
                <a:lnTo>
                  <a:pt x="1912" y="352"/>
                </a:lnTo>
                <a:lnTo>
                  <a:pt x="1928" y="352"/>
                </a:lnTo>
                <a:lnTo>
                  <a:pt x="1936" y="352"/>
                </a:lnTo>
                <a:lnTo>
                  <a:pt x="1936" y="344"/>
                </a:lnTo>
                <a:lnTo>
                  <a:pt x="1944" y="344"/>
                </a:lnTo>
                <a:lnTo>
                  <a:pt x="1952" y="344"/>
                </a:lnTo>
                <a:lnTo>
                  <a:pt x="1960" y="344"/>
                </a:lnTo>
                <a:lnTo>
                  <a:pt x="1968" y="344"/>
                </a:lnTo>
                <a:lnTo>
                  <a:pt x="1968" y="336"/>
                </a:lnTo>
                <a:lnTo>
                  <a:pt x="1976" y="336"/>
                </a:lnTo>
                <a:lnTo>
                  <a:pt x="1984" y="336"/>
                </a:lnTo>
                <a:lnTo>
                  <a:pt x="1992" y="336"/>
                </a:lnTo>
                <a:lnTo>
                  <a:pt x="2000" y="336"/>
                </a:lnTo>
                <a:lnTo>
                  <a:pt x="2000" y="320"/>
                </a:lnTo>
                <a:lnTo>
                  <a:pt x="2008" y="320"/>
                </a:lnTo>
                <a:lnTo>
                  <a:pt x="2016" y="320"/>
                </a:lnTo>
                <a:lnTo>
                  <a:pt x="2032" y="320"/>
                </a:lnTo>
                <a:lnTo>
                  <a:pt x="2040" y="320"/>
                </a:lnTo>
                <a:lnTo>
                  <a:pt x="2048" y="320"/>
                </a:lnTo>
                <a:lnTo>
                  <a:pt x="2056" y="320"/>
                </a:lnTo>
                <a:lnTo>
                  <a:pt x="2056" y="312"/>
                </a:lnTo>
                <a:lnTo>
                  <a:pt x="2064" y="312"/>
                </a:lnTo>
                <a:lnTo>
                  <a:pt x="2072" y="312"/>
                </a:lnTo>
                <a:lnTo>
                  <a:pt x="2080" y="312"/>
                </a:lnTo>
                <a:lnTo>
                  <a:pt x="2080" y="304"/>
                </a:lnTo>
                <a:lnTo>
                  <a:pt x="2088" y="304"/>
                </a:lnTo>
                <a:lnTo>
                  <a:pt x="2096" y="304"/>
                </a:lnTo>
                <a:lnTo>
                  <a:pt x="2104" y="304"/>
                </a:lnTo>
                <a:lnTo>
                  <a:pt x="2112" y="304"/>
                </a:lnTo>
                <a:lnTo>
                  <a:pt x="2120" y="304"/>
                </a:lnTo>
                <a:lnTo>
                  <a:pt x="2136" y="304"/>
                </a:lnTo>
                <a:lnTo>
                  <a:pt x="2136" y="296"/>
                </a:lnTo>
                <a:lnTo>
                  <a:pt x="2144" y="296"/>
                </a:lnTo>
                <a:lnTo>
                  <a:pt x="2152" y="296"/>
                </a:lnTo>
                <a:lnTo>
                  <a:pt x="2160" y="296"/>
                </a:lnTo>
                <a:lnTo>
                  <a:pt x="2168" y="296"/>
                </a:lnTo>
                <a:lnTo>
                  <a:pt x="2168" y="288"/>
                </a:lnTo>
                <a:lnTo>
                  <a:pt x="2176" y="288"/>
                </a:lnTo>
                <a:lnTo>
                  <a:pt x="2184" y="288"/>
                </a:lnTo>
                <a:lnTo>
                  <a:pt x="2192" y="288"/>
                </a:lnTo>
                <a:lnTo>
                  <a:pt x="2200" y="288"/>
                </a:lnTo>
                <a:lnTo>
                  <a:pt x="2208" y="288"/>
                </a:lnTo>
                <a:lnTo>
                  <a:pt x="2216" y="288"/>
                </a:lnTo>
                <a:lnTo>
                  <a:pt x="2232" y="288"/>
                </a:lnTo>
                <a:lnTo>
                  <a:pt x="2240" y="288"/>
                </a:lnTo>
                <a:lnTo>
                  <a:pt x="2248" y="288"/>
                </a:lnTo>
                <a:lnTo>
                  <a:pt x="2256" y="288"/>
                </a:lnTo>
                <a:lnTo>
                  <a:pt x="2256" y="280"/>
                </a:lnTo>
                <a:lnTo>
                  <a:pt x="2264" y="280"/>
                </a:lnTo>
                <a:lnTo>
                  <a:pt x="2272" y="280"/>
                </a:lnTo>
                <a:lnTo>
                  <a:pt x="2272" y="272"/>
                </a:lnTo>
                <a:lnTo>
                  <a:pt x="2280" y="272"/>
                </a:lnTo>
                <a:lnTo>
                  <a:pt x="2288" y="272"/>
                </a:lnTo>
                <a:lnTo>
                  <a:pt x="2296" y="272"/>
                </a:lnTo>
                <a:lnTo>
                  <a:pt x="2304" y="272"/>
                </a:lnTo>
                <a:lnTo>
                  <a:pt x="2312" y="272"/>
                </a:lnTo>
                <a:lnTo>
                  <a:pt x="2320" y="272"/>
                </a:lnTo>
                <a:lnTo>
                  <a:pt x="2336" y="272"/>
                </a:lnTo>
                <a:lnTo>
                  <a:pt x="2344" y="272"/>
                </a:lnTo>
                <a:lnTo>
                  <a:pt x="2352" y="272"/>
                </a:lnTo>
                <a:lnTo>
                  <a:pt x="2360" y="272"/>
                </a:lnTo>
                <a:lnTo>
                  <a:pt x="2360" y="264"/>
                </a:lnTo>
                <a:lnTo>
                  <a:pt x="2368" y="264"/>
                </a:lnTo>
                <a:lnTo>
                  <a:pt x="2376" y="264"/>
                </a:lnTo>
                <a:lnTo>
                  <a:pt x="2376" y="256"/>
                </a:lnTo>
                <a:lnTo>
                  <a:pt x="2384" y="256"/>
                </a:lnTo>
                <a:lnTo>
                  <a:pt x="2392" y="256"/>
                </a:lnTo>
                <a:lnTo>
                  <a:pt x="2392" y="248"/>
                </a:lnTo>
                <a:lnTo>
                  <a:pt x="2400" y="248"/>
                </a:lnTo>
                <a:lnTo>
                  <a:pt x="2408" y="248"/>
                </a:lnTo>
                <a:lnTo>
                  <a:pt x="2416" y="248"/>
                </a:lnTo>
                <a:lnTo>
                  <a:pt x="2424" y="248"/>
                </a:lnTo>
                <a:lnTo>
                  <a:pt x="2440" y="248"/>
                </a:lnTo>
                <a:lnTo>
                  <a:pt x="2440" y="240"/>
                </a:lnTo>
                <a:lnTo>
                  <a:pt x="2448" y="240"/>
                </a:lnTo>
                <a:lnTo>
                  <a:pt x="2456" y="240"/>
                </a:lnTo>
                <a:lnTo>
                  <a:pt x="2464" y="240"/>
                </a:lnTo>
                <a:lnTo>
                  <a:pt x="2464" y="232"/>
                </a:lnTo>
                <a:lnTo>
                  <a:pt x="2472" y="232"/>
                </a:lnTo>
                <a:lnTo>
                  <a:pt x="2480" y="232"/>
                </a:lnTo>
                <a:lnTo>
                  <a:pt x="2488" y="232"/>
                </a:lnTo>
                <a:lnTo>
                  <a:pt x="2496" y="232"/>
                </a:lnTo>
                <a:lnTo>
                  <a:pt x="2504" y="232"/>
                </a:lnTo>
                <a:lnTo>
                  <a:pt x="2512" y="232"/>
                </a:lnTo>
                <a:lnTo>
                  <a:pt x="2520" y="232"/>
                </a:lnTo>
                <a:lnTo>
                  <a:pt x="2528" y="232"/>
                </a:lnTo>
                <a:lnTo>
                  <a:pt x="2544" y="232"/>
                </a:lnTo>
                <a:lnTo>
                  <a:pt x="2544" y="224"/>
                </a:lnTo>
                <a:lnTo>
                  <a:pt x="2552" y="224"/>
                </a:lnTo>
                <a:lnTo>
                  <a:pt x="2560" y="224"/>
                </a:lnTo>
                <a:lnTo>
                  <a:pt x="2568" y="224"/>
                </a:lnTo>
                <a:lnTo>
                  <a:pt x="2576" y="224"/>
                </a:lnTo>
                <a:lnTo>
                  <a:pt x="2576" y="216"/>
                </a:lnTo>
                <a:lnTo>
                  <a:pt x="2584" y="216"/>
                </a:lnTo>
                <a:lnTo>
                  <a:pt x="2592" y="216"/>
                </a:lnTo>
                <a:lnTo>
                  <a:pt x="2600" y="216"/>
                </a:lnTo>
                <a:lnTo>
                  <a:pt x="2608" y="216"/>
                </a:lnTo>
                <a:lnTo>
                  <a:pt x="2616" y="216"/>
                </a:lnTo>
                <a:lnTo>
                  <a:pt x="2616" y="208"/>
                </a:lnTo>
                <a:lnTo>
                  <a:pt x="2624" y="208"/>
                </a:lnTo>
                <a:lnTo>
                  <a:pt x="2640" y="208"/>
                </a:lnTo>
                <a:lnTo>
                  <a:pt x="2648" y="208"/>
                </a:lnTo>
                <a:lnTo>
                  <a:pt x="2656" y="208"/>
                </a:lnTo>
                <a:lnTo>
                  <a:pt x="2664" y="208"/>
                </a:lnTo>
                <a:lnTo>
                  <a:pt x="2672" y="208"/>
                </a:lnTo>
                <a:lnTo>
                  <a:pt x="2672" y="200"/>
                </a:lnTo>
                <a:lnTo>
                  <a:pt x="2680" y="200"/>
                </a:lnTo>
                <a:lnTo>
                  <a:pt x="2688" y="200"/>
                </a:lnTo>
                <a:lnTo>
                  <a:pt x="2696" y="200"/>
                </a:lnTo>
                <a:lnTo>
                  <a:pt x="2696" y="192"/>
                </a:lnTo>
                <a:lnTo>
                  <a:pt x="2704" y="192"/>
                </a:lnTo>
                <a:lnTo>
                  <a:pt x="2712" y="192"/>
                </a:lnTo>
                <a:lnTo>
                  <a:pt x="2720" y="192"/>
                </a:lnTo>
                <a:lnTo>
                  <a:pt x="2728" y="192"/>
                </a:lnTo>
                <a:lnTo>
                  <a:pt x="2744" y="192"/>
                </a:lnTo>
                <a:lnTo>
                  <a:pt x="2752" y="192"/>
                </a:lnTo>
                <a:lnTo>
                  <a:pt x="2760" y="192"/>
                </a:lnTo>
                <a:lnTo>
                  <a:pt x="2768" y="192"/>
                </a:lnTo>
                <a:lnTo>
                  <a:pt x="2768" y="184"/>
                </a:lnTo>
                <a:lnTo>
                  <a:pt x="2776" y="184"/>
                </a:lnTo>
                <a:lnTo>
                  <a:pt x="2784" y="184"/>
                </a:lnTo>
                <a:lnTo>
                  <a:pt x="2792" y="184"/>
                </a:lnTo>
                <a:lnTo>
                  <a:pt x="2800" y="184"/>
                </a:lnTo>
                <a:lnTo>
                  <a:pt x="2800" y="176"/>
                </a:lnTo>
                <a:lnTo>
                  <a:pt x="2808" y="176"/>
                </a:lnTo>
                <a:lnTo>
                  <a:pt x="2816" y="176"/>
                </a:lnTo>
                <a:lnTo>
                  <a:pt x="2824" y="176"/>
                </a:lnTo>
                <a:lnTo>
                  <a:pt x="2832" y="176"/>
                </a:lnTo>
                <a:lnTo>
                  <a:pt x="2848" y="176"/>
                </a:lnTo>
                <a:lnTo>
                  <a:pt x="2848" y="168"/>
                </a:lnTo>
                <a:lnTo>
                  <a:pt x="2856" y="168"/>
                </a:lnTo>
                <a:lnTo>
                  <a:pt x="2864" y="168"/>
                </a:lnTo>
                <a:lnTo>
                  <a:pt x="2872" y="168"/>
                </a:lnTo>
                <a:lnTo>
                  <a:pt x="2880" y="168"/>
                </a:lnTo>
                <a:lnTo>
                  <a:pt x="2888" y="168"/>
                </a:lnTo>
                <a:lnTo>
                  <a:pt x="2896" y="168"/>
                </a:lnTo>
                <a:lnTo>
                  <a:pt x="2904" y="168"/>
                </a:lnTo>
                <a:lnTo>
                  <a:pt x="2912" y="168"/>
                </a:lnTo>
                <a:lnTo>
                  <a:pt x="2920" y="168"/>
                </a:lnTo>
                <a:lnTo>
                  <a:pt x="2920" y="160"/>
                </a:lnTo>
                <a:lnTo>
                  <a:pt x="2928" y="160"/>
                </a:lnTo>
                <a:lnTo>
                  <a:pt x="2936" y="160"/>
                </a:lnTo>
                <a:lnTo>
                  <a:pt x="2952" y="160"/>
                </a:lnTo>
                <a:lnTo>
                  <a:pt x="2952" y="152"/>
                </a:lnTo>
                <a:lnTo>
                  <a:pt x="2960" y="152"/>
                </a:lnTo>
                <a:lnTo>
                  <a:pt x="2968" y="152"/>
                </a:lnTo>
                <a:lnTo>
                  <a:pt x="2976" y="152"/>
                </a:lnTo>
                <a:lnTo>
                  <a:pt x="2984" y="152"/>
                </a:lnTo>
                <a:lnTo>
                  <a:pt x="2992" y="152"/>
                </a:lnTo>
                <a:lnTo>
                  <a:pt x="3000" y="152"/>
                </a:lnTo>
                <a:lnTo>
                  <a:pt x="3008" y="152"/>
                </a:lnTo>
                <a:lnTo>
                  <a:pt x="3016" y="152"/>
                </a:lnTo>
                <a:lnTo>
                  <a:pt x="3024" y="152"/>
                </a:lnTo>
                <a:lnTo>
                  <a:pt x="3032" y="152"/>
                </a:lnTo>
                <a:lnTo>
                  <a:pt x="3048" y="152"/>
                </a:lnTo>
                <a:lnTo>
                  <a:pt x="3056" y="152"/>
                </a:lnTo>
                <a:lnTo>
                  <a:pt x="3056" y="144"/>
                </a:lnTo>
                <a:lnTo>
                  <a:pt x="3064" y="144"/>
                </a:lnTo>
                <a:lnTo>
                  <a:pt x="3072" y="144"/>
                </a:lnTo>
                <a:lnTo>
                  <a:pt x="3080" y="144"/>
                </a:lnTo>
                <a:lnTo>
                  <a:pt x="3080" y="136"/>
                </a:lnTo>
                <a:lnTo>
                  <a:pt x="3088" y="136"/>
                </a:lnTo>
                <a:lnTo>
                  <a:pt x="3096" y="136"/>
                </a:lnTo>
                <a:lnTo>
                  <a:pt x="3104" y="136"/>
                </a:lnTo>
                <a:lnTo>
                  <a:pt x="3112" y="136"/>
                </a:lnTo>
                <a:lnTo>
                  <a:pt x="3120" y="136"/>
                </a:lnTo>
                <a:lnTo>
                  <a:pt x="3128" y="136"/>
                </a:lnTo>
                <a:lnTo>
                  <a:pt x="3136" y="136"/>
                </a:lnTo>
                <a:lnTo>
                  <a:pt x="3152" y="136"/>
                </a:lnTo>
                <a:lnTo>
                  <a:pt x="3160" y="136"/>
                </a:lnTo>
                <a:lnTo>
                  <a:pt x="3160" y="128"/>
                </a:lnTo>
                <a:lnTo>
                  <a:pt x="3168" y="128"/>
                </a:lnTo>
                <a:lnTo>
                  <a:pt x="3176" y="128"/>
                </a:lnTo>
                <a:lnTo>
                  <a:pt x="3184" y="128"/>
                </a:lnTo>
                <a:lnTo>
                  <a:pt x="3184" y="120"/>
                </a:lnTo>
                <a:lnTo>
                  <a:pt x="3192" y="120"/>
                </a:lnTo>
                <a:lnTo>
                  <a:pt x="3200" y="120"/>
                </a:lnTo>
                <a:lnTo>
                  <a:pt x="3208" y="120"/>
                </a:lnTo>
                <a:lnTo>
                  <a:pt x="3216" y="120"/>
                </a:lnTo>
                <a:lnTo>
                  <a:pt x="3216" y="112"/>
                </a:lnTo>
                <a:lnTo>
                  <a:pt x="3224" y="112"/>
                </a:lnTo>
                <a:lnTo>
                  <a:pt x="3232" y="112"/>
                </a:lnTo>
                <a:lnTo>
                  <a:pt x="3240" y="112"/>
                </a:lnTo>
                <a:lnTo>
                  <a:pt x="3240" y="104"/>
                </a:lnTo>
                <a:lnTo>
                  <a:pt x="3256" y="104"/>
                </a:lnTo>
                <a:lnTo>
                  <a:pt x="3264" y="104"/>
                </a:lnTo>
                <a:lnTo>
                  <a:pt x="3272" y="104"/>
                </a:lnTo>
                <a:lnTo>
                  <a:pt x="3280" y="104"/>
                </a:lnTo>
                <a:lnTo>
                  <a:pt x="3288" y="104"/>
                </a:lnTo>
                <a:lnTo>
                  <a:pt x="3296" y="104"/>
                </a:lnTo>
                <a:lnTo>
                  <a:pt x="3304" y="104"/>
                </a:lnTo>
                <a:lnTo>
                  <a:pt x="3312" y="104"/>
                </a:lnTo>
                <a:lnTo>
                  <a:pt x="3320" y="104"/>
                </a:lnTo>
                <a:lnTo>
                  <a:pt x="3328" y="104"/>
                </a:lnTo>
                <a:lnTo>
                  <a:pt x="3328" y="80"/>
                </a:lnTo>
                <a:lnTo>
                  <a:pt x="3336" y="80"/>
                </a:lnTo>
                <a:lnTo>
                  <a:pt x="3344" y="80"/>
                </a:lnTo>
                <a:lnTo>
                  <a:pt x="3360" y="80"/>
                </a:lnTo>
                <a:lnTo>
                  <a:pt x="3368" y="80"/>
                </a:lnTo>
                <a:lnTo>
                  <a:pt x="3376" y="80"/>
                </a:lnTo>
                <a:lnTo>
                  <a:pt x="3376" y="72"/>
                </a:lnTo>
                <a:lnTo>
                  <a:pt x="3384" y="72"/>
                </a:lnTo>
                <a:lnTo>
                  <a:pt x="3392" y="72"/>
                </a:lnTo>
                <a:lnTo>
                  <a:pt x="3400" y="72"/>
                </a:lnTo>
                <a:lnTo>
                  <a:pt x="3408" y="72"/>
                </a:lnTo>
                <a:lnTo>
                  <a:pt x="3416" y="72"/>
                </a:lnTo>
                <a:lnTo>
                  <a:pt x="3424" y="72"/>
                </a:lnTo>
                <a:lnTo>
                  <a:pt x="3432" y="72"/>
                </a:lnTo>
                <a:lnTo>
                  <a:pt x="3440" y="72"/>
                </a:lnTo>
                <a:lnTo>
                  <a:pt x="3456" y="72"/>
                </a:lnTo>
                <a:lnTo>
                  <a:pt x="3464" y="72"/>
                </a:lnTo>
                <a:lnTo>
                  <a:pt x="3464" y="64"/>
                </a:lnTo>
                <a:lnTo>
                  <a:pt x="3472" y="64"/>
                </a:lnTo>
                <a:lnTo>
                  <a:pt x="3472" y="56"/>
                </a:lnTo>
                <a:lnTo>
                  <a:pt x="3480" y="56"/>
                </a:lnTo>
                <a:lnTo>
                  <a:pt x="3488" y="56"/>
                </a:lnTo>
                <a:lnTo>
                  <a:pt x="3496" y="56"/>
                </a:lnTo>
                <a:lnTo>
                  <a:pt x="3504" y="56"/>
                </a:lnTo>
                <a:lnTo>
                  <a:pt x="3512" y="56"/>
                </a:lnTo>
                <a:lnTo>
                  <a:pt x="3520" y="56"/>
                </a:lnTo>
                <a:lnTo>
                  <a:pt x="3520" y="48"/>
                </a:lnTo>
                <a:lnTo>
                  <a:pt x="3528" y="48"/>
                </a:lnTo>
                <a:lnTo>
                  <a:pt x="3536" y="48"/>
                </a:lnTo>
                <a:lnTo>
                  <a:pt x="3544" y="48"/>
                </a:lnTo>
                <a:lnTo>
                  <a:pt x="3560" y="48"/>
                </a:lnTo>
                <a:lnTo>
                  <a:pt x="3568" y="48"/>
                </a:lnTo>
                <a:lnTo>
                  <a:pt x="3576" y="48"/>
                </a:lnTo>
                <a:lnTo>
                  <a:pt x="3584" y="48"/>
                </a:lnTo>
                <a:lnTo>
                  <a:pt x="3592" y="48"/>
                </a:lnTo>
                <a:lnTo>
                  <a:pt x="3592" y="40"/>
                </a:lnTo>
                <a:lnTo>
                  <a:pt x="3600" y="40"/>
                </a:lnTo>
                <a:lnTo>
                  <a:pt x="3608" y="40"/>
                </a:lnTo>
                <a:lnTo>
                  <a:pt x="3616" y="40"/>
                </a:lnTo>
                <a:lnTo>
                  <a:pt x="3624" y="40"/>
                </a:lnTo>
                <a:lnTo>
                  <a:pt x="3624" y="32"/>
                </a:lnTo>
                <a:lnTo>
                  <a:pt x="3632" y="32"/>
                </a:lnTo>
                <a:lnTo>
                  <a:pt x="3632" y="24"/>
                </a:lnTo>
                <a:lnTo>
                  <a:pt x="3640" y="24"/>
                </a:lnTo>
                <a:lnTo>
                  <a:pt x="3648" y="24"/>
                </a:lnTo>
                <a:lnTo>
                  <a:pt x="3648" y="16"/>
                </a:lnTo>
                <a:lnTo>
                  <a:pt x="3664" y="16"/>
                </a:lnTo>
                <a:lnTo>
                  <a:pt x="3672" y="16"/>
                </a:lnTo>
                <a:lnTo>
                  <a:pt x="3680" y="16"/>
                </a:lnTo>
                <a:lnTo>
                  <a:pt x="3688" y="16"/>
                </a:lnTo>
                <a:lnTo>
                  <a:pt x="3696" y="16"/>
                </a:lnTo>
                <a:lnTo>
                  <a:pt x="3696" y="8"/>
                </a:lnTo>
                <a:lnTo>
                  <a:pt x="3704" y="8"/>
                </a:lnTo>
                <a:lnTo>
                  <a:pt x="3712" y="8"/>
                </a:lnTo>
                <a:lnTo>
                  <a:pt x="3712" y="0"/>
                </a:lnTo>
                <a:lnTo>
                  <a:pt x="3720" y="0"/>
                </a:lnTo>
                <a:lnTo>
                  <a:pt x="3728" y="0"/>
                </a:lnTo>
                <a:lnTo>
                  <a:pt x="3736" y="0"/>
                </a:lnTo>
                <a:lnTo>
                  <a:pt x="3744" y="0"/>
                </a:lnTo>
                <a:lnTo>
                  <a:pt x="3752" y="0"/>
                </a:lnTo>
                <a:lnTo>
                  <a:pt x="3768" y="0"/>
                </a:lnTo>
                <a:lnTo>
                  <a:pt x="3776" y="0"/>
                </a:lnTo>
                <a:lnTo>
                  <a:pt x="3784" y="0"/>
                </a:lnTo>
                <a:lnTo>
                  <a:pt x="3792" y="0"/>
                </a:lnTo>
                <a:lnTo>
                  <a:pt x="3800" y="0"/>
                </a:lnTo>
                <a:lnTo>
                  <a:pt x="3808" y="0"/>
                </a:lnTo>
                <a:lnTo>
                  <a:pt x="3816" y="0"/>
                </a:lnTo>
                <a:lnTo>
                  <a:pt x="3824" y="0"/>
                </a:lnTo>
                <a:lnTo>
                  <a:pt x="3832" y="0"/>
                </a:lnTo>
                <a:lnTo>
                  <a:pt x="3840" y="0"/>
                </a:lnTo>
                <a:lnTo>
                  <a:pt x="3848" y="0"/>
                </a:lnTo>
                <a:lnTo>
                  <a:pt x="3864" y="0"/>
                </a:lnTo>
                <a:lnTo>
                  <a:pt x="3872" y="0"/>
                </a:lnTo>
                <a:lnTo>
                  <a:pt x="3880" y="0"/>
                </a:lnTo>
                <a:lnTo>
                  <a:pt x="3888" y="0"/>
                </a:lnTo>
                <a:lnTo>
                  <a:pt x="3896" y="0"/>
                </a:lnTo>
                <a:lnTo>
                  <a:pt x="3904" y="0"/>
                </a:lnTo>
              </a:path>
            </a:pathLst>
          </a:custGeom>
          <a:noFill/>
          <a:ln w="57150">
            <a:solidFill>
              <a:schemeClr val="bg1"/>
            </a:solidFill>
            <a:prstDash val="sysDot"/>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08" name="Freeform 74"/>
          <p:cNvSpPr/>
          <p:nvPr/>
        </p:nvSpPr>
        <p:spPr bwMode="auto">
          <a:xfrm>
            <a:off x="965200" y="2833688"/>
            <a:ext cx="5965825" cy="3149600"/>
          </a:xfrm>
          <a:custGeom>
            <a:gdLst>
              <a:gd name="T0" fmla="*/ 2147483647 w 3904"/>
              <a:gd name="T1" fmla="*/ 2147483647 h 1984"/>
              <a:gd name="T2" fmla="*/ 2147483647 w 3904"/>
              <a:gd name="T3" fmla="*/ 2147483647 h 1984"/>
              <a:gd name="T4" fmla="*/ 2147483647 w 3904"/>
              <a:gd name="T5" fmla="*/ 2147483647 h 1984"/>
              <a:gd name="T6" fmla="*/ 2147483647 w 3904"/>
              <a:gd name="T7" fmla="*/ 2147483647 h 1984"/>
              <a:gd name="T8" fmla="*/ 2147483647 w 3904"/>
              <a:gd name="T9" fmla="*/ 2147483647 h 1984"/>
              <a:gd name="T10" fmla="*/ 2147483647 w 3904"/>
              <a:gd name="T11" fmla="*/ 2147483647 h 1984"/>
              <a:gd name="T12" fmla="*/ 2147483647 w 3904"/>
              <a:gd name="T13" fmla="*/ 2147483647 h 1984"/>
              <a:gd name="T14" fmla="*/ 2147483647 w 3904"/>
              <a:gd name="T15" fmla="*/ 2147483647 h 1984"/>
              <a:gd name="T16" fmla="*/ 2147483647 w 3904"/>
              <a:gd name="T17" fmla="*/ 2147483647 h 1984"/>
              <a:gd name="T18" fmla="*/ 2147483647 w 3904"/>
              <a:gd name="T19" fmla="*/ 2147483647 h 1984"/>
              <a:gd name="T20" fmla="*/ 2147483647 w 3904"/>
              <a:gd name="T21" fmla="*/ 2147483647 h 1984"/>
              <a:gd name="T22" fmla="*/ 2147483647 w 3904"/>
              <a:gd name="T23" fmla="*/ 2147483647 h 1984"/>
              <a:gd name="T24" fmla="*/ 2147483647 w 3904"/>
              <a:gd name="T25" fmla="*/ 2147483647 h 1984"/>
              <a:gd name="T26" fmla="*/ 2147483647 w 3904"/>
              <a:gd name="T27" fmla="*/ 2147483647 h 1984"/>
              <a:gd name="T28" fmla="*/ 2147483647 w 3904"/>
              <a:gd name="T29" fmla="*/ 2147483647 h 1984"/>
              <a:gd name="T30" fmla="*/ 2147483647 w 3904"/>
              <a:gd name="T31" fmla="*/ 2147483647 h 1984"/>
              <a:gd name="T32" fmla="*/ 2147483647 w 3904"/>
              <a:gd name="T33" fmla="*/ 2147483647 h 1984"/>
              <a:gd name="T34" fmla="*/ 2147483647 w 3904"/>
              <a:gd name="T35" fmla="*/ 2147483647 h 1984"/>
              <a:gd name="T36" fmla="*/ 2147483647 w 3904"/>
              <a:gd name="T37" fmla="*/ 2147483647 h 1984"/>
              <a:gd name="T38" fmla="*/ 2147483647 w 3904"/>
              <a:gd name="T39" fmla="*/ 2147483647 h 1984"/>
              <a:gd name="T40" fmla="*/ 2147483647 w 3904"/>
              <a:gd name="T41" fmla="*/ 2147483647 h 1984"/>
              <a:gd name="T42" fmla="*/ 2147483647 w 3904"/>
              <a:gd name="T43" fmla="*/ 2147483647 h 1984"/>
              <a:gd name="T44" fmla="*/ 2147483647 w 3904"/>
              <a:gd name="T45" fmla="*/ 2147483647 h 1984"/>
              <a:gd name="T46" fmla="*/ 2147483647 w 3904"/>
              <a:gd name="T47" fmla="*/ 2147483647 h 1984"/>
              <a:gd name="T48" fmla="*/ 2147483647 w 3904"/>
              <a:gd name="T49" fmla="*/ 2147483647 h 1984"/>
              <a:gd name="T50" fmla="*/ 2147483647 w 3904"/>
              <a:gd name="T51" fmla="*/ 2147483647 h 1984"/>
              <a:gd name="T52" fmla="*/ 2147483647 w 3904"/>
              <a:gd name="T53" fmla="*/ 2147483647 h 1984"/>
              <a:gd name="T54" fmla="*/ 2147483647 w 3904"/>
              <a:gd name="T55" fmla="*/ 2147483647 h 1984"/>
              <a:gd name="T56" fmla="*/ 2147483647 w 3904"/>
              <a:gd name="T57" fmla="*/ 2147483647 h 1984"/>
              <a:gd name="T58" fmla="*/ 2147483647 w 3904"/>
              <a:gd name="T59" fmla="*/ 2147483647 h 1984"/>
              <a:gd name="T60" fmla="*/ 2147483647 w 3904"/>
              <a:gd name="T61" fmla="*/ 2147483647 h 1984"/>
              <a:gd name="T62" fmla="*/ 2147483647 w 3904"/>
              <a:gd name="T63" fmla="*/ 2147483647 h 1984"/>
              <a:gd name="T64" fmla="*/ 2147483647 w 3904"/>
              <a:gd name="T65" fmla="*/ 2147483647 h 1984"/>
              <a:gd name="T66" fmla="*/ 2147483647 w 3904"/>
              <a:gd name="T67" fmla="*/ 2147483647 h 1984"/>
              <a:gd name="T68" fmla="*/ 2147483647 w 3904"/>
              <a:gd name="T69" fmla="*/ 2147483647 h 1984"/>
              <a:gd name="T70" fmla="*/ 2147483647 w 3904"/>
              <a:gd name="T71" fmla="*/ 2147483647 h 1984"/>
              <a:gd name="T72" fmla="*/ 2147483647 w 3904"/>
              <a:gd name="T73" fmla="*/ 2147483647 h 1984"/>
              <a:gd name="T74" fmla="*/ 2147483647 w 3904"/>
              <a:gd name="T75" fmla="*/ 2147483647 h 1984"/>
              <a:gd name="T76" fmla="*/ 2147483647 w 3904"/>
              <a:gd name="T77" fmla="*/ 2147483647 h 1984"/>
              <a:gd name="T78" fmla="*/ 2147483647 w 3904"/>
              <a:gd name="T79" fmla="*/ 2147483647 h 1984"/>
              <a:gd name="T80" fmla="*/ 2147483647 w 3904"/>
              <a:gd name="T81" fmla="*/ 2147483647 h 1984"/>
              <a:gd name="T82" fmla="*/ 2147483647 w 3904"/>
              <a:gd name="T83" fmla="*/ 2147483647 h 1984"/>
              <a:gd name="T84" fmla="*/ 2147483647 w 3904"/>
              <a:gd name="T85" fmla="*/ 2147483647 h 1984"/>
              <a:gd name="T86" fmla="*/ 2147483647 w 3904"/>
              <a:gd name="T87" fmla="*/ 2147483647 h 1984"/>
              <a:gd name="T88" fmla="*/ 2147483647 w 3904"/>
              <a:gd name="T89" fmla="*/ 2147483647 h 1984"/>
              <a:gd name="T90" fmla="*/ 2147483647 w 3904"/>
              <a:gd name="T91" fmla="*/ 2147483647 h 1984"/>
              <a:gd name="T92" fmla="*/ 2147483647 w 3904"/>
              <a:gd name="T93" fmla="*/ 2147483647 h 1984"/>
              <a:gd name="T94" fmla="*/ 2147483647 w 3904"/>
              <a:gd name="T95" fmla="*/ 2147483647 h 1984"/>
              <a:gd name="T96" fmla="*/ 2147483647 w 3904"/>
              <a:gd name="T97" fmla="*/ 2147483647 h 1984"/>
              <a:gd name="T98" fmla="*/ 2147483647 w 3904"/>
              <a:gd name="T99" fmla="*/ 2147483647 h 1984"/>
              <a:gd name="T100" fmla="*/ 2147483647 w 3904"/>
              <a:gd name="T101" fmla="*/ 2147483647 h 1984"/>
              <a:gd name="T102" fmla="*/ 2147483647 w 3904"/>
              <a:gd name="T103" fmla="*/ 2147483647 h 1984"/>
              <a:gd name="T104" fmla="*/ 2147483647 w 3904"/>
              <a:gd name="T105" fmla="*/ 2147483647 h 1984"/>
              <a:gd name="T106" fmla="*/ 2147483647 w 3904"/>
              <a:gd name="T107" fmla="*/ 2147483647 h 1984"/>
              <a:gd name="T108" fmla="*/ 2147483647 w 3904"/>
              <a:gd name="T109" fmla="*/ 2147483647 h 1984"/>
              <a:gd name="T110" fmla="*/ 2147483647 w 3904"/>
              <a:gd name="T111" fmla="*/ 2147483647 h 1984"/>
              <a:gd name="T112" fmla="*/ 2147483647 w 3904"/>
              <a:gd name="T113" fmla="*/ 2147483647 h 1984"/>
              <a:gd name="T114" fmla="*/ 2147483647 w 3904"/>
              <a:gd name="T115" fmla="*/ 0 h 1984"/>
              <a:gd name="T116" fmla="*/ 2147483647 w 3904"/>
              <a:gd name="T117" fmla="*/ 0 h 1984"/>
              <a:gd name="T118" fmla="*/ 2147483647 w 3904"/>
              <a:gd name="T119" fmla="*/ 0 h 1984"/>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3904"/>
              <a:gd name="T181" fmla="*/ 0 h 1984"/>
              <a:gd name="T182" fmla="*/ 3904 w 3904"/>
              <a:gd name="T183" fmla="*/ 1984 h 1984"/>
            </a:gd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3904" h="1984">
                <a:moveTo>
                  <a:pt x="0" y="1984"/>
                </a:moveTo>
                <a:lnTo>
                  <a:pt x="0" y="1984"/>
                </a:lnTo>
                <a:lnTo>
                  <a:pt x="8" y="1984"/>
                </a:lnTo>
                <a:lnTo>
                  <a:pt x="8" y="1120"/>
                </a:lnTo>
                <a:lnTo>
                  <a:pt x="16" y="1120"/>
                </a:lnTo>
                <a:lnTo>
                  <a:pt x="16" y="1072"/>
                </a:lnTo>
                <a:lnTo>
                  <a:pt x="24" y="1072"/>
                </a:lnTo>
                <a:lnTo>
                  <a:pt x="24" y="1048"/>
                </a:lnTo>
                <a:lnTo>
                  <a:pt x="32" y="1048"/>
                </a:lnTo>
                <a:lnTo>
                  <a:pt x="32" y="1032"/>
                </a:lnTo>
                <a:lnTo>
                  <a:pt x="40" y="1032"/>
                </a:lnTo>
                <a:lnTo>
                  <a:pt x="40" y="1016"/>
                </a:lnTo>
                <a:lnTo>
                  <a:pt x="48" y="1016"/>
                </a:lnTo>
                <a:lnTo>
                  <a:pt x="48" y="1000"/>
                </a:lnTo>
                <a:lnTo>
                  <a:pt x="56" y="1000"/>
                </a:lnTo>
                <a:lnTo>
                  <a:pt x="56" y="984"/>
                </a:lnTo>
                <a:lnTo>
                  <a:pt x="64" y="984"/>
                </a:lnTo>
                <a:lnTo>
                  <a:pt x="64" y="976"/>
                </a:lnTo>
                <a:lnTo>
                  <a:pt x="72" y="976"/>
                </a:lnTo>
                <a:lnTo>
                  <a:pt x="72" y="952"/>
                </a:lnTo>
                <a:lnTo>
                  <a:pt x="80" y="952"/>
                </a:lnTo>
                <a:lnTo>
                  <a:pt x="80" y="928"/>
                </a:lnTo>
                <a:lnTo>
                  <a:pt x="96" y="928"/>
                </a:lnTo>
                <a:lnTo>
                  <a:pt x="96" y="920"/>
                </a:lnTo>
                <a:lnTo>
                  <a:pt x="104" y="920"/>
                </a:lnTo>
                <a:lnTo>
                  <a:pt x="104" y="912"/>
                </a:lnTo>
                <a:lnTo>
                  <a:pt x="112" y="912"/>
                </a:lnTo>
                <a:lnTo>
                  <a:pt x="120" y="912"/>
                </a:lnTo>
                <a:lnTo>
                  <a:pt x="120" y="904"/>
                </a:lnTo>
                <a:lnTo>
                  <a:pt x="128" y="904"/>
                </a:lnTo>
                <a:lnTo>
                  <a:pt x="128" y="896"/>
                </a:lnTo>
                <a:lnTo>
                  <a:pt x="136" y="896"/>
                </a:lnTo>
                <a:lnTo>
                  <a:pt x="144" y="896"/>
                </a:lnTo>
                <a:lnTo>
                  <a:pt x="152" y="896"/>
                </a:lnTo>
                <a:lnTo>
                  <a:pt x="160" y="896"/>
                </a:lnTo>
                <a:lnTo>
                  <a:pt x="160" y="888"/>
                </a:lnTo>
                <a:lnTo>
                  <a:pt x="168" y="888"/>
                </a:lnTo>
                <a:lnTo>
                  <a:pt x="168" y="880"/>
                </a:lnTo>
                <a:lnTo>
                  <a:pt x="176" y="880"/>
                </a:lnTo>
                <a:lnTo>
                  <a:pt x="184" y="880"/>
                </a:lnTo>
                <a:lnTo>
                  <a:pt x="184" y="872"/>
                </a:lnTo>
                <a:lnTo>
                  <a:pt x="200" y="872"/>
                </a:lnTo>
                <a:lnTo>
                  <a:pt x="200" y="864"/>
                </a:lnTo>
                <a:lnTo>
                  <a:pt x="208" y="864"/>
                </a:lnTo>
                <a:lnTo>
                  <a:pt x="208" y="856"/>
                </a:lnTo>
                <a:lnTo>
                  <a:pt x="216" y="856"/>
                </a:lnTo>
                <a:lnTo>
                  <a:pt x="224" y="856"/>
                </a:lnTo>
                <a:lnTo>
                  <a:pt x="224" y="848"/>
                </a:lnTo>
                <a:lnTo>
                  <a:pt x="232" y="848"/>
                </a:lnTo>
                <a:lnTo>
                  <a:pt x="240" y="848"/>
                </a:lnTo>
                <a:lnTo>
                  <a:pt x="248" y="848"/>
                </a:lnTo>
                <a:lnTo>
                  <a:pt x="248" y="840"/>
                </a:lnTo>
                <a:lnTo>
                  <a:pt x="256" y="840"/>
                </a:lnTo>
                <a:lnTo>
                  <a:pt x="256" y="832"/>
                </a:lnTo>
                <a:lnTo>
                  <a:pt x="264" y="832"/>
                </a:lnTo>
                <a:lnTo>
                  <a:pt x="264" y="824"/>
                </a:lnTo>
                <a:lnTo>
                  <a:pt x="272" y="824"/>
                </a:lnTo>
                <a:lnTo>
                  <a:pt x="272" y="816"/>
                </a:lnTo>
                <a:lnTo>
                  <a:pt x="280" y="816"/>
                </a:lnTo>
                <a:lnTo>
                  <a:pt x="296" y="816"/>
                </a:lnTo>
                <a:lnTo>
                  <a:pt x="296" y="808"/>
                </a:lnTo>
                <a:lnTo>
                  <a:pt x="304" y="808"/>
                </a:lnTo>
                <a:lnTo>
                  <a:pt x="312" y="808"/>
                </a:lnTo>
                <a:lnTo>
                  <a:pt x="312" y="800"/>
                </a:lnTo>
                <a:lnTo>
                  <a:pt x="320" y="800"/>
                </a:lnTo>
                <a:lnTo>
                  <a:pt x="328" y="800"/>
                </a:lnTo>
                <a:lnTo>
                  <a:pt x="336" y="800"/>
                </a:lnTo>
                <a:lnTo>
                  <a:pt x="336" y="792"/>
                </a:lnTo>
                <a:lnTo>
                  <a:pt x="344" y="792"/>
                </a:lnTo>
                <a:lnTo>
                  <a:pt x="352" y="792"/>
                </a:lnTo>
                <a:lnTo>
                  <a:pt x="352" y="784"/>
                </a:lnTo>
                <a:lnTo>
                  <a:pt x="360" y="784"/>
                </a:lnTo>
                <a:lnTo>
                  <a:pt x="368" y="784"/>
                </a:lnTo>
                <a:lnTo>
                  <a:pt x="376" y="784"/>
                </a:lnTo>
                <a:lnTo>
                  <a:pt x="376" y="776"/>
                </a:lnTo>
                <a:lnTo>
                  <a:pt x="384" y="776"/>
                </a:lnTo>
                <a:lnTo>
                  <a:pt x="400" y="776"/>
                </a:lnTo>
                <a:lnTo>
                  <a:pt x="400" y="760"/>
                </a:lnTo>
                <a:lnTo>
                  <a:pt x="408" y="760"/>
                </a:lnTo>
                <a:lnTo>
                  <a:pt x="416" y="760"/>
                </a:lnTo>
                <a:lnTo>
                  <a:pt x="416" y="752"/>
                </a:lnTo>
                <a:lnTo>
                  <a:pt x="424" y="752"/>
                </a:lnTo>
                <a:lnTo>
                  <a:pt x="432" y="752"/>
                </a:lnTo>
                <a:lnTo>
                  <a:pt x="440" y="752"/>
                </a:lnTo>
                <a:lnTo>
                  <a:pt x="440" y="744"/>
                </a:lnTo>
                <a:lnTo>
                  <a:pt x="448" y="744"/>
                </a:lnTo>
                <a:lnTo>
                  <a:pt x="456" y="744"/>
                </a:lnTo>
                <a:lnTo>
                  <a:pt x="456" y="736"/>
                </a:lnTo>
                <a:lnTo>
                  <a:pt x="464" y="736"/>
                </a:lnTo>
                <a:lnTo>
                  <a:pt x="472" y="736"/>
                </a:lnTo>
                <a:lnTo>
                  <a:pt x="472" y="720"/>
                </a:lnTo>
                <a:lnTo>
                  <a:pt x="480" y="720"/>
                </a:lnTo>
                <a:lnTo>
                  <a:pt x="488" y="720"/>
                </a:lnTo>
                <a:lnTo>
                  <a:pt x="504" y="720"/>
                </a:lnTo>
                <a:lnTo>
                  <a:pt x="504" y="712"/>
                </a:lnTo>
                <a:lnTo>
                  <a:pt x="512" y="712"/>
                </a:lnTo>
                <a:lnTo>
                  <a:pt x="520" y="712"/>
                </a:lnTo>
                <a:lnTo>
                  <a:pt x="520" y="704"/>
                </a:lnTo>
                <a:lnTo>
                  <a:pt x="528" y="704"/>
                </a:lnTo>
                <a:lnTo>
                  <a:pt x="536" y="704"/>
                </a:lnTo>
                <a:lnTo>
                  <a:pt x="544" y="704"/>
                </a:lnTo>
                <a:lnTo>
                  <a:pt x="544" y="696"/>
                </a:lnTo>
                <a:lnTo>
                  <a:pt x="552" y="696"/>
                </a:lnTo>
                <a:lnTo>
                  <a:pt x="552" y="688"/>
                </a:lnTo>
                <a:lnTo>
                  <a:pt x="560" y="688"/>
                </a:lnTo>
                <a:lnTo>
                  <a:pt x="560" y="680"/>
                </a:lnTo>
                <a:lnTo>
                  <a:pt x="568" y="680"/>
                </a:lnTo>
                <a:lnTo>
                  <a:pt x="576" y="680"/>
                </a:lnTo>
                <a:lnTo>
                  <a:pt x="584" y="680"/>
                </a:lnTo>
                <a:lnTo>
                  <a:pt x="592" y="680"/>
                </a:lnTo>
                <a:lnTo>
                  <a:pt x="608" y="680"/>
                </a:lnTo>
                <a:lnTo>
                  <a:pt x="616" y="680"/>
                </a:lnTo>
                <a:lnTo>
                  <a:pt x="616" y="672"/>
                </a:lnTo>
                <a:lnTo>
                  <a:pt x="624" y="672"/>
                </a:lnTo>
                <a:lnTo>
                  <a:pt x="624" y="664"/>
                </a:lnTo>
                <a:lnTo>
                  <a:pt x="632" y="664"/>
                </a:lnTo>
                <a:lnTo>
                  <a:pt x="640" y="664"/>
                </a:lnTo>
                <a:lnTo>
                  <a:pt x="648" y="664"/>
                </a:lnTo>
                <a:lnTo>
                  <a:pt x="656" y="664"/>
                </a:lnTo>
                <a:lnTo>
                  <a:pt x="664" y="664"/>
                </a:lnTo>
                <a:lnTo>
                  <a:pt x="664" y="656"/>
                </a:lnTo>
                <a:lnTo>
                  <a:pt x="672" y="656"/>
                </a:lnTo>
                <a:lnTo>
                  <a:pt x="672" y="648"/>
                </a:lnTo>
                <a:lnTo>
                  <a:pt x="680" y="648"/>
                </a:lnTo>
                <a:lnTo>
                  <a:pt x="688" y="648"/>
                </a:lnTo>
                <a:lnTo>
                  <a:pt x="688" y="640"/>
                </a:lnTo>
                <a:lnTo>
                  <a:pt x="704" y="640"/>
                </a:lnTo>
                <a:lnTo>
                  <a:pt x="712" y="640"/>
                </a:lnTo>
                <a:lnTo>
                  <a:pt x="720" y="640"/>
                </a:lnTo>
                <a:lnTo>
                  <a:pt x="720" y="632"/>
                </a:lnTo>
                <a:lnTo>
                  <a:pt x="728" y="632"/>
                </a:lnTo>
                <a:lnTo>
                  <a:pt x="736" y="632"/>
                </a:lnTo>
                <a:lnTo>
                  <a:pt x="736" y="624"/>
                </a:lnTo>
                <a:lnTo>
                  <a:pt x="744" y="624"/>
                </a:lnTo>
                <a:lnTo>
                  <a:pt x="752" y="624"/>
                </a:lnTo>
                <a:lnTo>
                  <a:pt x="760" y="624"/>
                </a:lnTo>
                <a:lnTo>
                  <a:pt x="768" y="624"/>
                </a:lnTo>
                <a:lnTo>
                  <a:pt x="776" y="624"/>
                </a:lnTo>
                <a:lnTo>
                  <a:pt x="776" y="616"/>
                </a:lnTo>
                <a:lnTo>
                  <a:pt x="784" y="616"/>
                </a:lnTo>
                <a:lnTo>
                  <a:pt x="784" y="608"/>
                </a:lnTo>
                <a:lnTo>
                  <a:pt x="792" y="608"/>
                </a:lnTo>
                <a:lnTo>
                  <a:pt x="808" y="608"/>
                </a:lnTo>
                <a:lnTo>
                  <a:pt x="816" y="608"/>
                </a:lnTo>
                <a:lnTo>
                  <a:pt x="816" y="600"/>
                </a:lnTo>
                <a:lnTo>
                  <a:pt x="824" y="600"/>
                </a:lnTo>
                <a:lnTo>
                  <a:pt x="832" y="600"/>
                </a:lnTo>
                <a:lnTo>
                  <a:pt x="840" y="600"/>
                </a:lnTo>
                <a:lnTo>
                  <a:pt x="848" y="600"/>
                </a:lnTo>
                <a:lnTo>
                  <a:pt x="856" y="600"/>
                </a:lnTo>
                <a:lnTo>
                  <a:pt x="856" y="592"/>
                </a:lnTo>
                <a:lnTo>
                  <a:pt x="864" y="592"/>
                </a:lnTo>
                <a:lnTo>
                  <a:pt x="872" y="592"/>
                </a:lnTo>
                <a:lnTo>
                  <a:pt x="872" y="584"/>
                </a:lnTo>
                <a:lnTo>
                  <a:pt x="880" y="584"/>
                </a:lnTo>
                <a:lnTo>
                  <a:pt x="888" y="584"/>
                </a:lnTo>
                <a:lnTo>
                  <a:pt x="896" y="584"/>
                </a:lnTo>
                <a:lnTo>
                  <a:pt x="896" y="576"/>
                </a:lnTo>
                <a:lnTo>
                  <a:pt x="912" y="576"/>
                </a:lnTo>
                <a:lnTo>
                  <a:pt x="920" y="576"/>
                </a:lnTo>
                <a:lnTo>
                  <a:pt x="920" y="568"/>
                </a:lnTo>
                <a:lnTo>
                  <a:pt x="928" y="568"/>
                </a:lnTo>
                <a:lnTo>
                  <a:pt x="936" y="568"/>
                </a:lnTo>
                <a:lnTo>
                  <a:pt x="936" y="560"/>
                </a:lnTo>
                <a:lnTo>
                  <a:pt x="944" y="560"/>
                </a:lnTo>
                <a:lnTo>
                  <a:pt x="952" y="560"/>
                </a:lnTo>
                <a:lnTo>
                  <a:pt x="952" y="544"/>
                </a:lnTo>
                <a:lnTo>
                  <a:pt x="960" y="544"/>
                </a:lnTo>
                <a:lnTo>
                  <a:pt x="968" y="544"/>
                </a:lnTo>
                <a:lnTo>
                  <a:pt x="976" y="544"/>
                </a:lnTo>
                <a:lnTo>
                  <a:pt x="976" y="536"/>
                </a:lnTo>
                <a:lnTo>
                  <a:pt x="984" y="536"/>
                </a:lnTo>
                <a:lnTo>
                  <a:pt x="992" y="536"/>
                </a:lnTo>
                <a:lnTo>
                  <a:pt x="1008" y="536"/>
                </a:lnTo>
                <a:lnTo>
                  <a:pt x="1008" y="520"/>
                </a:lnTo>
                <a:lnTo>
                  <a:pt x="1016" y="520"/>
                </a:lnTo>
                <a:lnTo>
                  <a:pt x="1024" y="520"/>
                </a:lnTo>
                <a:lnTo>
                  <a:pt x="1024" y="512"/>
                </a:lnTo>
                <a:lnTo>
                  <a:pt x="1032" y="512"/>
                </a:lnTo>
                <a:lnTo>
                  <a:pt x="1040" y="512"/>
                </a:lnTo>
                <a:lnTo>
                  <a:pt x="1048" y="512"/>
                </a:lnTo>
                <a:lnTo>
                  <a:pt x="1056" y="512"/>
                </a:lnTo>
                <a:lnTo>
                  <a:pt x="1064" y="512"/>
                </a:lnTo>
                <a:lnTo>
                  <a:pt x="1072" y="512"/>
                </a:lnTo>
                <a:lnTo>
                  <a:pt x="1080" y="512"/>
                </a:lnTo>
                <a:lnTo>
                  <a:pt x="1088" y="512"/>
                </a:lnTo>
                <a:lnTo>
                  <a:pt x="1096" y="512"/>
                </a:lnTo>
                <a:lnTo>
                  <a:pt x="1112" y="512"/>
                </a:lnTo>
                <a:lnTo>
                  <a:pt x="1112" y="504"/>
                </a:lnTo>
                <a:lnTo>
                  <a:pt x="1120" y="504"/>
                </a:lnTo>
                <a:lnTo>
                  <a:pt x="1128" y="504"/>
                </a:lnTo>
                <a:lnTo>
                  <a:pt x="1128" y="496"/>
                </a:lnTo>
                <a:lnTo>
                  <a:pt x="1136" y="496"/>
                </a:lnTo>
                <a:lnTo>
                  <a:pt x="1144" y="496"/>
                </a:lnTo>
                <a:lnTo>
                  <a:pt x="1152" y="496"/>
                </a:lnTo>
                <a:lnTo>
                  <a:pt x="1160" y="496"/>
                </a:lnTo>
                <a:lnTo>
                  <a:pt x="1168" y="496"/>
                </a:lnTo>
                <a:lnTo>
                  <a:pt x="1176" y="496"/>
                </a:lnTo>
                <a:lnTo>
                  <a:pt x="1176" y="488"/>
                </a:lnTo>
                <a:lnTo>
                  <a:pt x="1184" y="488"/>
                </a:lnTo>
                <a:lnTo>
                  <a:pt x="1184" y="480"/>
                </a:lnTo>
                <a:lnTo>
                  <a:pt x="1192" y="480"/>
                </a:lnTo>
                <a:lnTo>
                  <a:pt x="1200" y="480"/>
                </a:lnTo>
                <a:lnTo>
                  <a:pt x="1216" y="480"/>
                </a:lnTo>
                <a:lnTo>
                  <a:pt x="1216" y="472"/>
                </a:lnTo>
                <a:lnTo>
                  <a:pt x="1224" y="472"/>
                </a:lnTo>
                <a:lnTo>
                  <a:pt x="1224" y="464"/>
                </a:lnTo>
                <a:lnTo>
                  <a:pt x="1232" y="464"/>
                </a:lnTo>
                <a:lnTo>
                  <a:pt x="1240" y="464"/>
                </a:lnTo>
                <a:lnTo>
                  <a:pt x="1240" y="456"/>
                </a:lnTo>
                <a:lnTo>
                  <a:pt x="1248" y="456"/>
                </a:lnTo>
                <a:lnTo>
                  <a:pt x="1256" y="456"/>
                </a:lnTo>
                <a:lnTo>
                  <a:pt x="1264" y="456"/>
                </a:lnTo>
                <a:lnTo>
                  <a:pt x="1272" y="456"/>
                </a:lnTo>
                <a:lnTo>
                  <a:pt x="1280" y="456"/>
                </a:lnTo>
                <a:lnTo>
                  <a:pt x="1280" y="448"/>
                </a:lnTo>
                <a:lnTo>
                  <a:pt x="1288" y="448"/>
                </a:lnTo>
                <a:lnTo>
                  <a:pt x="1296" y="448"/>
                </a:lnTo>
                <a:lnTo>
                  <a:pt x="1296" y="440"/>
                </a:lnTo>
                <a:lnTo>
                  <a:pt x="1304" y="440"/>
                </a:lnTo>
                <a:lnTo>
                  <a:pt x="1320" y="440"/>
                </a:lnTo>
                <a:lnTo>
                  <a:pt x="1328" y="440"/>
                </a:lnTo>
                <a:lnTo>
                  <a:pt x="1328" y="432"/>
                </a:lnTo>
                <a:lnTo>
                  <a:pt x="1336" y="432"/>
                </a:lnTo>
                <a:lnTo>
                  <a:pt x="1344" y="432"/>
                </a:lnTo>
                <a:lnTo>
                  <a:pt x="1344" y="424"/>
                </a:lnTo>
                <a:lnTo>
                  <a:pt x="1352" y="424"/>
                </a:lnTo>
                <a:lnTo>
                  <a:pt x="1360" y="424"/>
                </a:lnTo>
                <a:lnTo>
                  <a:pt x="1368" y="424"/>
                </a:lnTo>
                <a:lnTo>
                  <a:pt x="1368" y="416"/>
                </a:lnTo>
                <a:lnTo>
                  <a:pt x="1376" y="416"/>
                </a:lnTo>
                <a:lnTo>
                  <a:pt x="1384" y="416"/>
                </a:lnTo>
                <a:lnTo>
                  <a:pt x="1384" y="408"/>
                </a:lnTo>
                <a:lnTo>
                  <a:pt x="1392" y="408"/>
                </a:lnTo>
                <a:lnTo>
                  <a:pt x="1392" y="400"/>
                </a:lnTo>
                <a:lnTo>
                  <a:pt x="1400" y="400"/>
                </a:lnTo>
                <a:lnTo>
                  <a:pt x="1416" y="400"/>
                </a:lnTo>
                <a:lnTo>
                  <a:pt x="1424" y="400"/>
                </a:lnTo>
                <a:lnTo>
                  <a:pt x="1432" y="400"/>
                </a:lnTo>
                <a:lnTo>
                  <a:pt x="1440" y="400"/>
                </a:lnTo>
                <a:lnTo>
                  <a:pt x="1448" y="400"/>
                </a:lnTo>
                <a:lnTo>
                  <a:pt x="1448" y="392"/>
                </a:lnTo>
                <a:lnTo>
                  <a:pt x="1456" y="392"/>
                </a:lnTo>
                <a:lnTo>
                  <a:pt x="1464" y="392"/>
                </a:lnTo>
                <a:lnTo>
                  <a:pt x="1472" y="392"/>
                </a:lnTo>
                <a:lnTo>
                  <a:pt x="1480" y="392"/>
                </a:lnTo>
                <a:lnTo>
                  <a:pt x="1488" y="392"/>
                </a:lnTo>
                <a:lnTo>
                  <a:pt x="1488" y="384"/>
                </a:lnTo>
                <a:lnTo>
                  <a:pt x="1496" y="384"/>
                </a:lnTo>
                <a:lnTo>
                  <a:pt x="1504" y="384"/>
                </a:lnTo>
                <a:lnTo>
                  <a:pt x="1520" y="384"/>
                </a:lnTo>
                <a:lnTo>
                  <a:pt x="1528" y="384"/>
                </a:lnTo>
                <a:lnTo>
                  <a:pt x="1528" y="376"/>
                </a:lnTo>
                <a:lnTo>
                  <a:pt x="1536" y="376"/>
                </a:lnTo>
                <a:lnTo>
                  <a:pt x="1544" y="376"/>
                </a:lnTo>
                <a:lnTo>
                  <a:pt x="1544" y="368"/>
                </a:lnTo>
                <a:lnTo>
                  <a:pt x="1552" y="368"/>
                </a:lnTo>
                <a:lnTo>
                  <a:pt x="1560" y="368"/>
                </a:lnTo>
                <a:lnTo>
                  <a:pt x="1568" y="368"/>
                </a:lnTo>
                <a:lnTo>
                  <a:pt x="1568" y="360"/>
                </a:lnTo>
                <a:lnTo>
                  <a:pt x="1576" y="360"/>
                </a:lnTo>
                <a:lnTo>
                  <a:pt x="1584" y="360"/>
                </a:lnTo>
                <a:lnTo>
                  <a:pt x="1592" y="360"/>
                </a:lnTo>
                <a:lnTo>
                  <a:pt x="1600" y="360"/>
                </a:lnTo>
                <a:lnTo>
                  <a:pt x="1608" y="360"/>
                </a:lnTo>
                <a:lnTo>
                  <a:pt x="1624" y="360"/>
                </a:lnTo>
                <a:lnTo>
                  <a:pt x="1632" y="360"/>
                </a:lnTo>
                <a:lnTo>
                  <a:pt x="1640" y="360"/>
                </a:lnTo>
                <a:lnTo>
                  <a:pt x="1648" y="360"/>
                </a:lnTo>
                <a:lnTo>
                  <a:pt x="1656" y="360"/>
                </a:lnTo>
                <a:lnTo>
                  <a:pt x="1664" y="360"/>
                </a:lnTo>
                <a:lnTo>
                  <a:pt x="1664" y="352"/>
                </a:lnTo>
                <a:lnTo>
                  <a:pt x="1672" y="352"/>
                </a:lnTo>
                <a:lnTo>
                  <a:pt x="1680" y="352"/>
                </a:lnTo>
                <a:lnTo>
                  <a:pt x="1688" y="352"/>
                </a:lnTo>
                <a:lnTo>
                  <a:pt x="1696" y="352"/>
                </a:lnTo>
                <a:lnTo>
                  <a:pt x="1704" y="352"/>
                </a:lnTo>
                <a:lnTo>
                  <a:pt x="1712" y="352"/>
                </a:lnTo>
                <a:lnTo>
                  <a:pt x="1712" y="344"/>
                </a:lnTo>
                <a:lnTo>
                  <a:pt x="1728" y="344"/>
                </a:lnTo>
                <a:lnTo>
                  <a:pt x="1736" y="344"/>
                </a:lnTo>
                <a:lnTo>
                  <a:pt x="1744" y="344"/>
                </a:lnTo>
                <a:lnTo>
                  <a:pt x="1744" y="336"/>
                </a:lnTo>
                <a:lnTo>
                  <a:pt x="1752" y="336"/>
                </a:lnTo>
                <a:lnTo>
                  <a:pt x="1760" y="336"/>
                </a:lnTo>
                <a:lnTo>
                  <a:pt x="1768" y="336"/>
                </a:lnTo>
                <a:lnTo>
                  <a:pt x="1776" y="336"/>
                </a:lnTo>
                <a:lnTo>
                  <a:pt x="1784" y="336"/>
                </a:lnTo>
                <a:lnTo>
                  <a:pt x="1792" y="336"/>
                </a:lnTo>
                <a:lnTo>
                  <a:pt x="1800" y="336"/>
                </a:lnTo>
                <a:lnTo>
                  <a:pt x="1808" y="336"/>
                </a:lnTo>
                <a:lnTo>
                  <a:pt x="1824" y="336"/>
                </a:lnTo>
                <a:lnTo>
                  <a:pt x="1832" y="336"/>
                </a:lnTo>
                <a:lnTo>
                  <a:pt x="1832" y="328"/>
                </a:lnTo>
                <a:lnTo>
                  <a:pt x="1840" y="328"/>
                </a:lnTo>
                <a:lnTo>
                  <a:pt x="1848" y="328"/>
                </a:lnTo>
                <a:lnTo>
                  <a:pt x="1856" y="328"/>
                </a:lnTo>
                <a:lnTo>
                  <a:pt x="1856" y="320"/>
                </a:lnTo>
                <a:lnTo>
                  <a:pt x="1864" y="320"/>
                </a:lnTo>
                <a:lnTo>
                  <a:pt x="1872" y="320"/>
                </a:lnTo>
                <a:lnTo>
                  <a:pt x="1880" y="320"/>
                </a:lnTo>
                <a:lnTo>
                  <a:pt x="1880" y="312"/>
                </a:lnTo>
                <a:lnTo>
                  <a:pt x="1888" y="312"/>
                </a:lnTo>
                <a:lnTo>
                  <a:pt x="1896" y="312"/>
                </a:lnTo>
                <a:lnTo>
                  <a:pt x="1904" y="312"/>
                </a:lnTo>
                <a:lnTo>
                  <a:pt x="1904" y="304"/>
                </a:lnTo>
                <a:lnTo>
                  <a:pt x="1912" y="304"/>
                </a:lnTo>
                <a:lnTo>
                  <a:pt x="1928" y="304"/>
                </a:lnTo>
                <a:lnTo>
                  <a:pt x="1928" y="296"/>
                </a:lnTo>
                <a:lnTo>
                  <a:pt x="1936" y="296"/>
                </a:lnTo>
                <a:lnTo>
                  <a:pt x="1944" y="296"/>
                </a:lnTo>
                <a:lnTo>
                  <a:pt x="1952" y="296"/>
                </a:lnTo>
                <a:lnTo>
                  <a:pt x="1960" y="296"/>
                </a:lnTo>
                <a:lnTo>
                  <a:pt x="1968" y="296"/>
                </a:lnTo>
                <a:lnTo>
                  <a:pt x="1976" y="296"/>
                </a:lnTo>
                <a:lnTo>
                  <a:pt x="1976" y="288"/>
                </a:lnTo>
                <a:lnTo>
                  <a:pt x="1984" y="288"/>
                </a:lnTo>
                <a:lnTo>
                  <a:pt x="1992" y="288"/>
                </a:lnTo>
                <a:lnTo>
                  <a:pt x="2000" y="288"/>
                </a:lnTo>
                <a:lnTo>
                  <a:pt x="2008" y="288"/>
                </a:lnTo>
                <a:lnTo>
                  <a:pt x="2016" y="288"/>
                </a:lnTo>
                <a:lnTo>
                  <a:pt x="2016" y="280"/>
                </a:lnTo>
                <a:lnTo>
                  <a:pt x="2032" y="280"/>
                </a:lnTo>
                <a:lnTo>
                  <a:pt x="2040" y="280"/>
                </a:lnTo>
                <a:lnTo>
                  <a:pt x="2040" y="272"/>
                </a:lnTo>
                <a:lnTo>
                  <a:pt x="2048" y="272"/>
                </a:lnTo>
                <a:lnTo>
                  <a:pt x="2048" y="264"/>
                </a:lnTo>
                <a:lnTo>
                  <a:pt x="2056" y="264"/>
                </a:lnTo>
                <a:lnTo>
                  <a:pt x="2064" y="264"/>
                </a:lnTo>
                <a:lnTo>
                  <a:pt x="2072" y="264"/>
                </a:lnTo>
                <a:lnTo>
                  <a:pt x="2080" y="264"/>
                </a:lnTo>
                <a:lnTo>
                  <a:pt x="2088" y="264"/>
                </a:lnTo>
                <a:lnTo>
                  <a:pt x="2096" y="264"/>
                </a:lnTo>
                <a:lnTo>
                  <a:pt x="2104" y="264"/>
                </a:lnTo>
                <a:lnTo>
                  <a:pt x="2104" y="256"/>
                </a:lnTo>
                <a:lnTo>
                  <a:pt x="2112" y="256"/>
                </a:lnTo>
                <a:lnTo>
                  <a:pt x="2120" y="256"/>
                </a:lnTo>
                <a:lnTo>
                  <a:pt x="2136" y="256"/>
                </a:lnTo>
                <a:lnTo>
                  <a:pt x="2144" y="256"/>
                </a:lnTo>
                <a:lnTo>
                  <a:pt x="2152" y="256"/>
                </a:lnTo>
                <a:lnTo>
                  <a:pt x="2160" y="256"/>
                </a:lnTo>
                <a:lnTo>
                  <a:pt x="2160" y="248"/>
                </a:lnTo>
                <a:lnTo>
                  <a:pt x="2168" y="248"/>
                </a:lnTo>
                <a:lnTo>
                  <a:pt x="2176" y="248"/>
                </a:lnTo>
                <a:lnTo>
                  <a:pt x="2176" y="240"/>
                </a:lnTo>
                <a:lnTo>
                  <a:pt x="2184" y="240"/>
                </a:lnTo>
                <a:lnTo>
                  <a:pt x="2192" y="240"/>
                </a:lnTo>
                <a:lnTo>
                  <a:pt x="2200" y="240"/>
                </a:lnTo>
                <a:lnTo>
                  <a:pt x="2208" y="240"/>
                </a:lnTo>
                <a:lnTo>
                  <a:pt x="2216" y="240"/>
                </a:lnTo>
                <a:lnTo>
                  <a:pt x="2232" y="240"/>
                </a:lnTo>
                <a:lnTo>
                  <a:pt x="2240" y="240"/>
                </a:lnTo>
                <a:lnTo>
                  <a:pt x="2248" y="240"/>
                </a:lnTo>
                <a:lnTo>
                  <a:pt x="2256" y="240"/>
                </a:lnTo>
                <a:lnTo>
                  <a:pt x="2264" y="240"/>
                </a:lnTo>
                <a:lnTo>
                  <a:pt x="2264" y="232"/>
                </a:lnTo>
                <a:lnTo>
                  <a:pt x="2272" y="232"/>
                </a:lnTo>
                <a:lnTo>
                  <a:pt x="2280" y="232"/>
                </a:lnTo>
                <a:lnTo>
                  <a:pt x="2288" y="232"/>
                </a:lnTo>
                <a:lnTo>
                  <a:pt x="2288" y="224"/>
                </a:lnTo>
                <a:lnTo>
                  <a:pt x="2296" y="224"/>
                </a:lnTo>
                <a:lnTo>
                  <a:pt x="2304" y="224"/>
                </a:lnTo>
                <a:lnTo>
                  <a:pt x="2312" y="224"/>
                </a:lnTo>
                <a:lnTo>
                  <a:pt x="2312" y="216"/>
                </a:lnTo>
                <a:lnTo>
                  <a:pt x="2320" y="216"/>
                </a:lnTo>
                <a:lnTo>
                  <a:pt x="2336" y="216"/>
                </a:lnTo>
                <a:lnTo>
                  <a:pt x="2344" y="216"/>
                </a:lnTo>
                <a:lnTo>
                  <a:pt x="2352" y="216"/>
                </a:lnTo>
                <a:lnTo>
                  <a:pt x="2360" y="216"/>
                </a:lnTo>
                <a:lnTo>
                  <a:pt x="2368" y="216"/>
                </a:lnTo>
                <a:lnTo>
                  <a:pt x="2376" y="216"/>
                </a:lnTo>
                <a:lnTo>
                  <a:pt x="2384" y="216"/>
                </a:lnTo>
                <a:lnTo>
                  <a:pt x="2384" y="208"/>
                </a:lnTo>
                <a:lnTo>
                  <a:pt x="2392" y="208"/>
                </a:lnTo>
                <a:lnTo>
                  <a:pt x="2400" y="208"/>
                </a:lnTo>
                <a:lnTo>
                  <a:pt x="2408" y="208"/>
                </a:lnTo>
                <a:lnTo>
                  <a:pt x="2416" y="208"/>
                </a:lnTo>
                <a:lnTo>
                  <a:pt x="2416" y="200"/>
                </a:lnTo>
                <a:lnTo>
                  <a:pt x="2424" y="200"/>
                </a:lnTo>
                <a:lnTo>
                  <a:pt x="2440" y="200"/>
                </a:lnTo>
                <a:lnTo>
                  <a:pt x="2448" y="200"/>
                </a:lnTo>
                <a:lnTo>
                  <a:pt x="2456" y="200"/>
                </a:lnTo>
                <a:lnTo>
                  <a:pt x="2464" y="200"/>
                </a:lnTo>
                <a:lnTo>
                  <a:pt x="2472" y="200"/>
                </a:lnTo>
                <a:lnTo>
                  <a:pt x="2480" y="200"/>
                </a:lnTo>
                <a:lnTo>
                  <a:pt x="2488" y="200"/>
                </a:lnTo>
                <a:lnTo>
                  <a:pt x="2496" y="200"/>
                </a:lnTo>
                <a:lnTo>
                  <a:pt x="2504" y="200"/>
                </a:lnTo>
                <a:lnTo>
                  <a:pt x="2512" y="200"/>
                </a:lnTo>
                <a:lnTo>
                  <a:pt x="2512" y="192"/>
                </a:lnTo>
                <a:lnTo>
                  <a:pt x="2520" y="192"/>
                </a:lnTo>
                <a:lnTo>
                  <a:pt x="2528" y="192"/>
                </a:lnTo>
                <a:lnTo>
                  <a:pt x="2544" y="192"/>
                </a:lnTo>
                <a:lnTo>
                  <a:pt x="2552" y="192"/>
                </a:lnTo>
                <a:lnTo>
                  <a:pt x="2560" y="192"/>
                </a:lnTo>
                <a:lnTo>
                  <a:pt x="2560" y="184"/>
                </a:lnTo>
                <a:lnTo>
                  <a:pt x="2568" y="184"/>
                </a:lnTo>
                <a:lnTo>
                  <a:pt x="2576" y="184"/>
                </a:lnTo>
                <a:lnTo>
                  <a:pt x="2584" y="184"/>
                </a:lnTo>
                <a:lnTo>
                  <a:pt x="2592" y="184"/>
                </a:lnTo>
                <a:lnTo>
                  <a:pt x="2600" y="184"/>
                </a:lnTo>
                <a:lnTo>
                  <a:pt x="2608" y="184"/>
                </a:lnTo>
                <a:lnTo>
                  <a:pt x="2608" y="176"/>
                </a:lnTo>
                <a:lnTo>
                  <a:pt x="2616" y="176"/>
                </a:lnTo>
                <a:lnTo>
                  <a:pt x="2624" y="176"/>
                </a:lnTo>
                <a:lnTo>
                  <a:pt x="2640" y="176"/>
                </a:lnTo>
                <a:lnTo>
                  <a:pt x="2648" y="176"/>
                </a:lnTo>
                <a:lnTo>
                  <a:pt x="2656" y="176"/>
                </a:lnTo>
                <a:lnTo>
                  <a:pt x="2664" y="176"/>
                </a:lnTo>
                <a:lnTo>
                  <a:pt x="2672" y="176"/>
                </a:lnTo>
                <a:lnTo>
                  <a:pt x="2680" y="176"/>
                </a:lnTo>
                <a:lnTo>
                  <a:pt x="2688" y="176"/>
                </a:lnTo>
                <a:lnTo>
                  <a:pt x="2696" y="176"/>
                </a:lnTo>
                <a:lnTo>
                  <a:pt x="2704" y="176"/>
                </a:lnTo>
                <a:lnTo>
                  <a:pt x="2712" y="176"/>
                </a:lnTo>
                <a:lnTo>
                  <a:pt x="2720" y="176"/>
                </a:lnTo>
                <a:lnTo>
                  <a:pt x="2728" y="176"/>
                </a:lnTo>
                <a:lnTo>
                  <a:pt x="2728" y="168"/>
                </a:lnTo>
                <a:lnTo>
                  <a:pt x="2744" y="168"/>
                </a:lnTo>
                <a:lnTo>
                  <a:pt x="2744" y="160"/>
                </a:lnTo>
                <a:lnTo>
                  <a:pt x="2752" y="160"/>
                </a:lnTo>
                <a:lnTo>
                  <a:pt x="2752" y="152"/>
                </a:lnTo>
                <a:lnTo>
                  <a:pt x="2760" y="152"/>
                </a:lnTo>
                <a:lnTo>
                  <a:pt x="2768" y="152"/>
                </a:lnTo>
                <a:lnTo>
                  <a:pt x="2776" y="152"/>
                </a:lnTo>
                <a:lnTo>
                  <a:pt x="2784" y="152"/>
                </a:lnTo>
                <a:lnTo>
                  <a:pt x="2792" y="152"/>
                </a:lnTo>
                <a:lnTo>
                  <a:pt x="2800" y="152"/>
                </a:lnTo>
                <a:lnTo>
                  <a:pt x="2808" y="152"/>
                </a:lnTo>
                <a:lnTo>
                  <a:pt x="2808" y="144"/>
                </a:lnTo>
                <a:lnTo>
                  <a:pt x="2816" y="144"/>
                </a:lnTo>
                <a:lnTo>
                  <a:pt x="2824" y="144"/>
                </a:lnTo>
                <a:lnTo>
                  <a:pt x="2832" y="144"/>
                </a:lnTo>
                <a:lnTo>
                  <a:pt x="2848" y="144"/>
                </a:lnTo>
                <a:lnTo>
                  <a:pt x="2856" y="144"/>
                </a:lnTo>
                <a:lnTo>
                  <a:pt x="2864" y="144"/>
                </a:lnTo>
                <a:lnTo>
                  <a:pt x="2872" y="144"/>
                </a:lnTo>
                <a:lnTo>
                  <a:pt x="2880" y="144"/>
                </a:lnTo>
                <a:lnTo>
                  <a:pt x="2888" y="144"/>
                </a:lnTo>
                <a:lnTo>
                  <a:pt x="2888" y="136"/>
                </a:lnTo>
                <a:lnTo>
                  <a:pt x="2896" y="136"/>
                </a:lnTo>
                <a:lnTo>
                  <a:pt x="2904" y="136"/>
                </a:lnTo>
                <a:lnTo>
                  <a:pt x="2912" y="136"/>
                </a:lnTo>
                <a:lnTo>
                  <a:pt x="2920" y="136"/>
                </a:lnTo>
                <a:lnTo>
                  <a:pt x="2928" y="136"/>
                </a:lnTo>
                <a:lnTo>
                  <a:pt x="2936" y="136"/>
                </a:lnTo>
                <a:lnTo>
                  <a:pt x="2952" y="136"/>
                </a:lnTo>
                <a:lnTo>
                  <a:pt x="2960" y="136"/>
                </a:lnTo>
                <a:lnTo>
                  <a:pt x="2968" y="136"/>
                </a:lnTo>
                <a:lnTo>
                  <a:pt x="2976" y="136"/>
                </a:lnTo>
                <a:lnTo>
                  <a:pt x="2984" y="136"/>
                </a:lnTo>
                <a:lnTo>
                  <a:pt x="2992" y="136"/>
                </a:lnTo>
                <a:lnTo>
                  <a:pt x="2992" y="128"/>
                </a:lnTo>
                <a:lnTo>
                  <a:pt x="3000" y="128"/>
                </a:lnTo>
                <a:lnTo>
                  <a:pt x="3008" y="128"/>
                </a:lnTo>
                <a:lnTo>
                  <a:pt x="3016" y="128"/>
                </a:lnTo>
                <a:lnTo>
                  <a:pt x="3024" y="128"/>
                </a:lnTo>
                <a:lnTo>
                  <a:pt x="3024" y="120"/>
                </a:lnTo>
                <a:lnTo>
                  <a:pt x="3032" y="120"/>
                </a:lnTo>
                <a:lnTo>
                  <a:pt x="3048" y="120"/>
                </a:lnTo>
                <a:lnTo>
                  <a:pt x="3056" y="120"/>
                </a:lnTo>
                <a:lnTo>
                  <a:pt x="3064" y="120"/>
                </a:lnTo>
                <a:lnTo>
                  <a:pt x="3072" y="120"/>
                </a:lnTo>
                <a:lnTo>
                  <a:pt x="3080" y="120"/>
                </a:lnTo>
                <a:lnTo>
                  <a:pt x="3088" y="120"/>
                </a:lnTo>
                <a:lnTo>
                  <a:pt x="3096" y="120"/>
                </a:lnTo>
                <a:lnTo>
                  <a:pt x="3104" y="120"/>
                </a:lnTo>
                <a:lnTo>
                  <a:pt x="3104" y="112"/>
                </a:lnTo>
                <a:lnTo>
                  <a:pt x="3112" y="112"/>
                </a:lnTo>
                <a:lnTo>
                  <a:pt x="3120" y="112"/>
                </a:lnTo>
                <a:lnTo>
                  <a:pt x="3128" y="112"/>
                </a:lnTo>
                <a:lnTo>
                  <a:pt x="3136" y="112"/>
                </a:lnTo>
                <a:lnTo>
                  <a:pt x="3152" y="112"/>
                </a:lnTo>
                <a:lnTo>
                  <a:pt x="3160" y="112"/>
                </a:lnTo>
                <a:lnTo>
                  <a:pt x="3168" y="112"/>
                </a:lnTo>
                <a:lnTo>
                  <a:pt x="3168" y="104"/>
                </a:lnTo>
                <a:lnTo>
                  <a:pt x="3176" y="104"/>
                </a:lnTo>
                <a:lnTo>
                  <a:pt x="3184" y="104"/>
                </a:lnTo>
                <a:lnTo>
                  <a:pt x="3192" y="104"/>
                </a:lnTo>
                <a:lnTo>
                  <a:pt x="3200" y="104"/>
                </a:lnTo>
                <a:lnTo>
                  <a:pt x="3208" y="104"/>
                </a:lnTo>
                <a:lnTo>
                  <a:pt x="3216" y="104"/>
                </a:lnTo>
                <a:lnTo>
                  <a:pt x="3224" y="104"/>
                </a:lnTo>
                <a:lnTo>
                  <a:pt x="3232" y="104"/>
                </a:lnTo>
                <a:lnTo>
                  <a:pt x="3240" y="104"/>
                </a:lnTo>
                <a:lnTo>
                  <a:pt x="3240" y="96"/>
                </a:lnTo>
                <a:lnTo>
                  <a:pt x="3256" y="96"/>
                </a:lnTo>
                <a:lnTo>
                  <a:pt x="3264" y="96"/>
                </a:lnTo>
                <a:lnTo>
                  <a:pt x="3272" y="96"/>
                </a:lnTo>
                <a:lnTo>
                  <a:pt x="3280" y="96"/>
                </a:lnTo>
                <a:lnTo>
                  <a:pt x="3280" y="88"/>
                </a:lnTo>
                <a:lnTo>
                  <a:pt x="3288" y="88"/>
                </a:lnTo>
                <a:lnTo>
                  <a:pt x="3288" y="80"/>
                </a:lnTo>
                <a:lnTo>
                  <a:pt x="3296" y="80"/>
                </a:lnTo>
                <a:lnTo>
                  <a:pt x="3304" y="80"/>
                </a:lnTo>
                <a:lnTo>
                  <a:pt x="3312" y="80"/>
                </a:lnTo>
                <a:lnTo>
                  <a:pt x="3320" y="80"/>
                </a:lnTo>
                <a:lnTo>
                  <a:pt x="3328" y="80"/>
                </a:lnTo>
                <a:lnTo>
                  <a:pt x="3328" y="72"/>
                </a:lnTo>
                <a:lnTo>
                  <a:pt x="3336" y="72"/>
                </a:lnTo>
                <a:lnTo>
                  <a:pt x="3344" y="72"/>
                </a:lnTo>
                <a:lnTo>
                  <a:pt x="3360" y="72"/>
                </a:lnTo>
                <a:lnTo>
                  <a:pt x="3368" y="72"/>
                </a:lnTo>
                <a:lnTo>
                  <a:pt x="3368" y="64"/>
                </a:lnTo>
                <a:lnTo>
                  <a:pt x="3376" y="64"/>
                </a:lnTo>
                <a:lnTo>
                  <a:pt x="3384" y="64"/>
                </a:lnTo>
                <a:lnTo>
                  <a:pt x="3392" y="64"/>
                </a:lnTo>
                <a:lnTo>
                  <a:pt x="3400" y="64"/>
                </a:lnTo>
                <a:lnTo>
                  <a:pt x="3400" y="56"/>
                </a:lnTo>
                <a:lnTo>
                  <a:pt x="3408" y="56"/>
                </a:lnTo>
                <a:lnTo>
                  <a:pt x="3416" y="56"/>
                </a:lnTo>
                <a:lnTo>
                  <a:pt x="3424" y="56"/>
                </a:lnTo>
                <a:lnTo>
                  <a:pt x="3432" y="56"/>
                </a:lnTo>
                <a:lnTo>
                  <a:pt x="3440" y="56"/>
                </a:lnTo>
                <a:lnTo>
                  <a:pt x="3456" y="56"/>
                </a:lnTo>
                <a:lnTo>
                  <a:pt x="3464" y="56"/>
                </a:lnTo>
                <a:lnTo>
                  <a:pt x="3472" y="56"/>
                </a:lnTo>
                <a:lnTo>
                  <a:pt x="3480" y="56"/>
                </a:lnTo>
                <a:lnTo>
                  <a:pt x="3480" y="48"/>
                </a:lnTo>
                <a:lnTo>
                  <a:pt x="3488" y="48"/>
                </a:lnTo>
                <a:lnTo>
                  <a:pt x="3496" y="48"/>
                </a:lnTo>
                <a:lnTo>
                  <a:pt x="3504" y="48"/>
                </a:lnTo>
                <a:lnTo>
                  <a:pt x="3512" y="48"/>
                </a:lnTo>
                <a:lnTo>
                  <a:pt x="3512" y="40"/>
                </a:lnTo>
                <a:lnTo>
                  <a:pt x="3520" y="40"/>
                </a:lnTo>
                <a:lnTo>
                  <a:pt x="3528" y="40"/>
                </a:lnTo>
                <a:lnTo>
                  <a:pt x="3528" y="32"/>
                </a:lnTo>
                <a:lnTo>
                  <a:pt x="3536" y="32"/>
                </a:lnTo>
                <a:lnTo>
                  <a:pt x="3544" y="32"/>
                </a:lnTo>
                <a:lnTo>
                  <a:pt x="3560" y="32"/>
                </a:lnTo>
                <a:lnTo>
                  <a:pt x="3568" y="32"/>
                </a:lnTo>
                <a:lnTo>
                  <a:pt x="3576" y="32"/>
                </a:lnTo>
                <a:lnTo>
                  <a:pt x="3584" y="32"/>
                </a:lnTo>
                <a:lnTo>
                  <a:pt x="3584" y="24"/>
                </a:lnTo>
                <a:lnTo>
                  <a:pt x="3592" y="24"/>
                </a:lnTo>
                <a:lnTo>
                  <a:pt x="3600" y="24"/>
                </a:lnTo>
                <a:lnTo>
                  <a:pt x="3608" y="24"/>
                </a:lnTo>
                <a:lnTo>
                  <a:pt x="3616" y="24"/>
                </a:lnTo>
                <a:lnTo>
                  <a:pt x="3624" y="24"/>
                </a:lnTo>
                <a:lnTo>
                  <a:pt x="3632" y="24"/>
                </a:lnTo>
                <a:lnTo>
                  <a:pt x="3632" y="16"/>
                </a:lnTo>
                <a:lnTo>
                  <a:pt x="3640" y="16"/>
                </a:lnTo>
                <a:lnTo>
                  <a:pt x="3648" y="16"/>
                </a:lnTo>
                <a:lnTo>
                  <a:pt x="3664" y="16"/>
                </a:lnTo>
                <a:lnTo>
                  <a:pt x="3672" y="16"/>
                </a:lnTo>
                <a:lnTo>
                  <a:pt x="3680" y="16"/>
                </a:lnTo>
                <a:lnTo>
                  <a:pt x="3688" y="16"/>
                </a:lnTo>
                <a:lnTo>
                  <a:pt x="3696" y="16"/>
                </a:lnTo>
                <a:lnTo>
                  <a:pt x="3704" y="16"/>
                </a:lnTo>
                <a:lnTo>
                  <a:pt x="3712" y="16"/>
                </a:lnTo>
                <a:lnTo>
                  <a:pt x="3720" y="16"/>
                </a:lnTo>
                <a:lnTo>
                  <a:pt x="3728" y="16"/>
                </a:lnTo>
                <a:lnTo>
                  <a:pt x="3728" y="8"/>
                </a:lnTo>
                <a:lnTo>
                  <a:pt x="3736" y="8"/>
                </a:lnTo>
                <a:lnTo>
                  <a:pt x="3744" y="8"/>
                </a:lnTo>
                <a:lnTo>
                  <a:pt x="3744" y="0"/>
                </a:lnTo>
                <a:lnTo>
                  <a:pt x="3752" y="0"/>
                </a:lnTo>
                <a:lnTo>
                  <a:pt x="3768" y="0"/>
                </a:lnTo>
                <a:lnTo>
                  <a:pt x="3776" y="0"/>
                </a:lnTo>
                <a:lnTo>
                  <a:pt x="3784" y="0"/>
                </a:lnTo>
                <a:lnTo>
                  <a:pt x="3792" y="0"/>
                </a:lnTo>
                <a:lnTo>
                  <a:pt x="3800" y="0"/>
                </a:lnTo>
                <a:lnTo>
                  <a:pt x="3808" y="0"/>
                </a:lnTo>
                <a:lnTo>
                  <a:pt x="3816" y="0"/>
                </a:lnTo>
                <a:lnTo>
                  <a:pt x="3824" y="0"/>
                </a:lnTo>
                <a:lnTo>
                  <a:pt x="3832" y="0"/>
                </a:lnTo>
                <a:lnTo>
                  <a:pt x="3840" y="0"/>
                </a:lnTo>
                <a:lnTo>
                  <a:pt x="3848" y="0"/>
                </a:lnTo>
                <a:lnTo>
                  <a:pt x="3864" y="0"/>
                </a:lnTo>
                <a:lnTo>
                  <a:pt x="3872" y="0"/>
                </a:lnTo>
                <a:lnTo>
                  <a:pt x="3880" y="0"/>
                </a:lnTo>
                <a:lnTo>
                  <a:pt x="3888" y="0"/>
                </a:lnTo>
                <a:lnTo>
                  <a:pt x="3896" y="0"/>
                </a:lnTo>
                <a:lnTo>
                  <a:pt x="3904" y="0"/>
                </a:lnTo>
              </a:path>
            </a:pathLst>
          </a:custGeom>
          <a:noFill/>
          <a:ln w="63500">
            <a:solidFill>
              <a:srgbClr val="FFFF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09" name="Freeform 75"/>
          <p:cNvSpPr/>
          <p:nvPr/>
        </p:nvSpPr>
        <p:spPr bwMode="auto">
          <a:xfrm>
            <a:off x="965200" y="5399088"/>
            <a:ext cx="5965825" cy="584200"/>
          </a:xfrm>
          <a:custGeom>
            <a:gdLst>
              <a:gd name="T0" fmla="*/ 2147483647 w 3904"/>
              <a:gd name="T1" fmla="*/ 2147483647 h 368"/>
              <a:gd name="T2" fmla="*/ 2147483647 w 3904"/>
              <a:gd name="T3" fmla="*/ 2147483647 h 368"/>
              <a:gd name="T4" fmla="*/ 2147483647 w 3904"/>
              <a:gd name="T5" fmla="*/ 2147483647 h 368"/>
              <a:gd name="T6" fmla="*/ 2147483647 w 3904"/>
              <a:gd name="T7" fmla="*/ 2147483647 h 368"/>
              <a:gd name="T8" fmla="*/ 2147483647 w 3904"/>
              <a:gd name="T9" fmla="*/ 2147483647 h 368"/>
              <a:gd name="T10" fmla="*/ 2147483647 w 3904"/>
              <a:gd name="T11" fmla="*/ 2147483647 h 368"/>
              <a:gd name="T12" fmla="*/ 2147483647 w 3904"/>
              <a:gd name="T13" fmla="*/ 2147483647 h 368"/>
              <a:gd name="T14" fmla="*/ 2147483647 w 3904"/>
              <a:gd name="T15" fmla="*/ 2147483647 h 368"/>
              <a:gd name="T16" fmla="*/ 2147483647 w 3904"/>
              <a:gd name="T17" fmla="*/ 2147483647 h 368"/>
              <a:gd name="T18" fmla="*/ 2147483647 w 3904"/>
              <a:gd name="T19" fmla="*/ 2147483647 h 368"/>
              <a:gd name="T20" fmla="*/ 2147483647 w 3904"/>
              <a:gd name="T21" fmla="*/ 2147483647 h 368"/>
              <a:gd name="T22" fmla="*/ 2147483647 w 3904"/>
              <a:gd name="T23" fmla="*/ 2147483647 h 368"/>
              <a:gd name="T24" fmla="*/ 2147483647 w 3904"/>
              <a:gd name="T25" fmla="*/ 2147483647 h 368"/>
              <a:gd name="T26" fmla="*/ 2147483647 w 3904"/>
              <a:gd name="T27" fmla="*/ 2147483647 h 368"/>
              <a:gd name="T28" fmla="*/ 2147483647 w 3904"/>
              <a:gd name="T29" fmla="*/ 2147483647 h 368"/>
              <a:gd name="T30" fmla="*/ 2147483647 w 3904"/>
              <a:gd name="T31" fmla="*/ 2147483647 h 368"/>
              <a:gd name="T32" fmla="*/ 2147483647 w 3904"/>
              <a:gd name="T33" fmla="*/ 2147483647 h 368"/>
              <a:gd name="T34" fmla="*/ 2147483647 w 3904"/>
              <a:gd name="T35" fmla="*/ 2147483647 h 368"/>
              <a:gd name="T36" fmla="*/ 2147483647 w 3904"/>
              <a:gd name="T37" fmla="*/ 2147483647 h 368"/>
              <a:gd name="T38" fmla="*/ 2147483647 w 3904"/>
              <a:gd name="T39" fmla="*/ 2147483647 h 368"/>
              <a:gd name="T40" fmla="*/ 2147483647 w 3904"/>
              <a:gd name="T41" fmla="*/ 2147483647 h 368"/>
              <a:gd name="T42" fmla="*/ 2147483647 w 3904"/>
              <a:gd name="T43" fmla="*/ 2147483647 h 368"/>
              <a:gd name="T44" fmla="*/ 2147483647 w 3904"/>
              <a:gd name="T45" fmla="*/ 2147483647 h 368"/>
              <a:gd name="T46" fmla="*/ 2147483647 w 3904"/>
              <a:gd name="T47" fmla="*/ 2147483647 h 368"/>
              <a:gd name="T48" fmla="*/ 2147483647 w 3904"/>
              <a:gd name="T49" fmla="*/ 2147483647 h 368"/>
              <a:gd name="T50" fmla="*/ 2147483647 w 3904"/>
              <a:gd name="T51" fmla="*/ 2147483647 h 368"/>
              <a:gd name="T52" fmla="*/ 2147483647 w 3904"/>
              <a:gd name="T53" fmla="*/ 2147483647 h 368"/>
              <a:gd name="T54" fmla="*/ 2147483647 w 3904"/>
              <a:gd name="T55" fmla="*/ 2147483647 h 368"/>
              <a:gd name="T56" fmla="*/ 2147483647 w 3904"/>
              <a:gd name="T57" fmla="*/ 2147483647 h 368"/>
              <a:gd name="T58" fmla="*/ 2147483647 w 3904"/>
              <a:gd name="T59" fmla="*/ 2147483647 h 368"/>
              <a:gd name="T60" fmla="*/ 2147483647 w 3904"/>
              <a:gd name="T61" fmla="*/ 2147483647 h 368"/>
              <a:gd name="T62" fmla="*/ 2147483647 w 3904"/>
              <a:gd name="T63" fmla="*/ 2147483647 h 368"/>
              <a:gd name="T64" fmla="*/ 2147483647 w 3904"/>
              <a:gd name="T65" fmla="*/ 2147483647 h 368"/>
              <a:gd name="T66" fmla="*/ 2147483647 w 3904"/>
              <a:gd name="T67" fmla="*/ 2147483647 h 368"/>
              <a:gd name="T68" fmla="*/ 2147483647 w 3904"/>
              <a:gd name="T69" fmla="*/ 2147483647 h 368"/>
              <a:gd name="T70" fmla="*/ 2147483647 w 3904"/>
              <a:gd name="T71" fmla="*/ 2147483647 h 368"/>
              <a:gd name="T72" fmla="*/ 2147483647 w 3904"/>
              <a:gd name="T73" fmla="*/ 2147483647 h 368"/>
              <a:gd name="T74" fmla="*/ 2147483647 w 3904"/>
              <a:gd name="T75" fmla="*/ 2147483647 h 368"/>
              <a:gd name="T76" fmla="*/ 2147483647 w 3904"/>
              <a:gd name="T77" fmla="*/ 2147483647 h 368"/>
              <a:gd name="T78" fmla="*/ 2147483647 w 3904"/>
              <a:gd name="T79" fmla="*/ 2147483647 h 368"/>
              <a:gd name="T80" fmla="*/ 2147483647 w 3904"/>
              <a:gd name="T81" fmla="*/ 2147483647 h 368"/>
              <a:gd name="T82" fmla="*/ 2147483647 w 3904"/>
              <a:gd name="T83" fmla="*/ 2147483647 h 368"/>
              <a:gd name="T84" fmla="*/ 2147483647 w 3904"/>
              <a:gd name="T85" fmla="*/ 2147483647 h 368"/>
              <a:gd name="T86" fmla="*/ 2147483647 w 3904"/>
              <a:gd name="T87" fmla="*/ 2147483647 h 368"/>
              <a:gd name="T88" fmla="*/ 2147483647 w 3904"/>
              <a:gd name="T89" fmla="*/ 2147483647 h 368"/>
              <a:gd name="T90" fmla="*/ 2147483647 w 3904"/>
              <a:gd name="T91" fmla="*/ 2147483647 h 368"/>
              <a:gd name="T92" fmla="*/ 2147483647 w 3904"/>
              <a:gd name="T93" fmla="*/ 2147483647 h 368"/>
              <a:gd name="T94" fmla="*/ 2147483647 w 3904"/>
              <a:gd name="T95" fmla="*/ 2147483647 h 368"/>
              <a:gd name="T96" fmla="*/ 2147483647 w 3904"/>
              <a:gd name="T97" fmla="*/ 2147483647 h 368"/>
              <a:gd name="T98" fmla="*/ 2147483647 w 3904"/>
              <a:gd name="T99" fmla="*/ 2147483647 h 368"/>
              <a:gd name="T100" fmla="*/ 2147483647 w 3904"/>
              <a:gd name="T101" fmla="*/ 2147483647 h 368"/>
              <a:gd name="T102" fmla="*/ 2147483647 w 3904"/>
              <a:gd name="T103" fmla="*/ 2147483647 h 368"/>
              <a:gd name="T104" fmla="*/ 2147483647 w 3904"/>
              <a:gd name="T105" fmla="*/ 0 h 368"/>
              <a:gd name="T106" fmla="*/ 2147483647 w 3904"/>
              <a:gd name="T107" fmla="*/ 0 h 368"/>
              <a:gd name="T108" fmla="*/ 2147483647 w 3904"/>
              <a:gd name="T109" fmla="*/ 0 h 368"/>
              <a:gd name="T110" fmla="*/ 2147483647 w 3904"/>
              <a:gd name="T111" fmla="*/ 0 h 368"/>
              <a:gd name="T112" fmla="*/ 2147483647 w 3904"/>
              <a:gd name="T113" fmla="*/ 0 h 368"/>
              <a:gd name="T114" fmla="*/ 2147483647 w 3904"/>
              <a:gd name="T115" fmla="*/ 0 h 368"/>
              <a:gd name="T116" fmla="*/ 2147483647 w 3904"/>
              <a:gd name="T117" fmla="*/ 0 h 368"/>
              <a:gd name="T118" fmla="*/ 2147483647 w 3904"/>
              <a:gd name="T119" fmla="*/ 0 h 368"/>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3904"/>
              <a:gd name="T181" fmla="*/ 0 h 368"/>
              <a:gd name="T182" fmla="*/ 3904 w 3904"/>
              <a:gd name="T183" fmla="*/ 368 h 368"/>
            </a:gd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3904" h="368">
                <a:moveTo>
                  <a:pt x="0" y="368"/>
                </a:moveTo>
                <a:lnTo>
                  <a:pt x="0" y="368"/>
                </a:lnTo>
                <a:lnTo>
                  <a:pt x="8" y="368"/>
                </a:lnTo>
                <a:lnTo>
                  <a:pt x="8" y="272"/>
                </a:lnTo>
                <a:lnTo>
                  <a:pt x="16" y="272"/>
                </a:lnTo>
                <a:lnTo>
                  <a:pt x="16" y="256"/>
                </a:lnTo>
                <a:lnTo>
                  <a:pt x="24" y="256"/>
                </a:lnTo>
                <a:lnTo>
                  <a:pt x="24" y="248"/>
                </a:lnTo>
                <a:lnTo>
                  <a:pt x="32" y="248"/>
                </a:lnTo>
                <a:lnTo>
                  <a:pt x="40" y="248"/>
                </a:lnTo>
                <a:lnTo>
                  <a:pt x="48" y="248"/>
                </a:lnTo>
                <a:lnTo>
                  <a:pt x="56" y="248"/>
                </a:lnTo>
                <a:lnTo>
                  <a:pt x="56" y="240"/>
                </a:lnTo>
                <a:lnTo>
                  <a:pt x="64" y="240"/>
                </a:lnTo>
                <a:lnTo>
                  <a:pt x="64" y="232"/>
                </a:lnTo>
                <a:lnTo>
                  <a:pt x="72" y="232"/>
                </a:lnTo>
                <a:lnTo>
                  <a:pt x="72" y="224"/>
                </a:lnTo>
                <a:lnTo>
                  <a:pt x="80" y="224"/>
                </a:lnTo>
                <a:lnTo>
                  <a:pt x="96" y="224"/>
                </a:lnTo>
                <a:lnTo>
                  <a:pt x="96" y="216"/>
                </a:lnTo>
                <a:lnTo>
                  <a:pt x="104" y="216"/>
                </a:lnTo>
                <a:lnTo>
                  <a:pt x="104" y="208"/>
                </a:lnTo>
                <a:lnTo>
                  <a:pt x="112" y="208"/>
                </a:lnTo>
                <a:lnTo>
                  <a:pt x="120" y="208"/>
                </a:lnTo>
                <a:lnTo>
                  <a:pt x="128" y="208"/>
                </a:lnTo>
                <a:lnTo>
                  <a:pt x="136" y="208"/>
                </a:lnTo>
                <a:lnTo>
                  <a:pt x="144" y="208"/>
                </a:lnTo>
                <a:lnTo>
                  <a:pt x="152" y="208"/>
                </a:lnTo>
                <a:lnTo>
                  <a:pt x="160" y="208"/>
                </a:lnTo>
                <a:lnTo>
                  <a:pt x="168" y="208"/>
                </a:lnTo>
                <a:lnTo>
                  <a:pt x="176" y="208"/>
                </a:lnTo>
                <a:lnTo>
                  <a:pt x="184" y="208"/>
                </a:lnTo>
                <a:lnTo>
                  <a:pt x="200" y="208"/>
                </a:lnTo>
                <a:lnTo>
                  <a:pt x="208" y="208"/>
                </a:lnTo>
                <a:lnTo>
                  <a:pt x="216" y="208"/>
                </a:lnTo>
                <a:lnTo>
                  <a:pt x="224" y="208"/>
                </a:lnTo>
                <a:lnTo>
                  <a:pt x="224" y="200"/>
                </a:lnTo>
                <a:lnTo>
                  <a:pt x="232" y="200"/>
                </a:lnTo>
                <a:lnTo>
                  <a:pt x="240" y="200"/>
                </a:lnTo>
                <a:lnTo>
                  <a:pt x="248" y="200"/>
                </a:lnTo>
                <a:lnTo>
                  <a:pt x="248" y="192"/>
                </a:lnTo>
                <a:lnTo>
                  <a:pt x="256" y="192"/>
                </a:lnTo>
                <a:lnTo>
                  <a:pt x="264" y="192"/>
                </a:lnTo>
                <a:lnTo>
                  <a:pt x="272" y="192"/>
                </a:lnTo>
                <a:lnTo>
                  <a:pt x="280" y="192"/>
                </a:lnTo>
                <a:lnTo>
                  <a:pt x="296" y="192"/>
                </a:lnTo>
                <a:lnTo>
                  <a:pt x="304" y="192"/>
                </a:lnTo>
                <a:lnTo>
                  <a:pt x="312" y="192"/>
                </a:lnTo>
                <a:lnTo>
                  <a:pt x="320" y="192"/>
                </a:lnTo>
                <a:lnTo>
                  <a:pt x="328" y="192"/>
                </a:lnTo>
                <a:lnTo>
                  <a:pt x="336" y="192"/>
                </a:lnTo>
                <a:lnTo>
                  <a:pt x="344" y="192"/>
                </a:lnTo>
                <a:lnTo>
                  <a:pt x="352" y="192"/>
                </a:lnTo>
                <a:lnTo>
                  <a:pt x="360" y="192"/>
                </a:lnTo>
                <a:lnTo>
                  <a:pt x="368" y="192"/>
                </a:lnTo>
                <a:lnTo>
                  <a:pt x="376" y="192"/>
                </a:lnTo>
                <a:lnTo>
                  <a:pt x="384" y="192"/>
                </a:lnTo>
                <a:lnTo>
                  <a:pt x="400" y="192"/>
                </a:lnTo>
                <a:lnTo>
                  <a:pt x="408" y="192"/>
                </a:lnTo>
                <a:lnTo>
                  <a:pt x="416" y="192"/>
                </a:lnTo>
                <a:lnTo>
                  <a:pt x="424" y="192"/>
                </a:lnTo>
                <a:lnTo>
                  <a:pt x="432" y="192"/>
                </a:lnTo>
                <a:lnTo>
                  <a:pt x="440" y="192"/>
                </a:lnTo>
                <a:lnTo>
                  <a:pt x="448" y="192"/>
                </a:lnTo>
                <a:lnTo>
                  <a:pt x="456" y="192"/>
                </a:lnTo>
                <a:lnTo>
                  <a:pt x="464" y="192"/>
                </a:lnTo>
                <a:lnTo>
                  <a:pt x="472" y="192"/>
                </a:lnTo>
                <a:lnTo>
                  <a:pt x="480" y="192"/>
                </a:lnTo>
                <a:lnTo>
                  <a:pt x="488" y="192"/>
                </a:lnTo>
                <a:lnTo>
                  <a:pt x="488" y="184"/>
                </a:lnTo>
                <a:lnTo>
                  <a:pt x="504" y="184"/>
                </a:lnTo>
                <a:lnTo>
                  <a:pt x="512" y="184"/>
                </a:lnTo>
                <a:lnTo>
                  <a:pt x="520" y="184"/>
                </a:lnTo>
                <a:lnTo>
                  <a:pt x="528" y="184"/>
                </a:lnTo>
                <a:lnTo>
                  <a:pt x="536" y="184"/>
                </a:lnTo>
                <a:lnTo>
                  <a:pt x="544" y="184"/>
                </a:lnTo>
                <a:lnTo>
                  <a:pt x="552" y="184"/>
                </a:lnTo>
                <a:lnTo>
                  <a:pt x="560" y="184"/>
                </a:lnTo>
                <a:lnTo>
                  <a:pt x="568" y="184"/>
                </a:lnTo>
                <a:lnTo>
                  <a:pt x="576" y="184"/>
                </a:lnTo>
                <a:lnTo>
                  <a:pt x="584" y="184"/>
                </a:lnTo>
                <a:lnTo>
                  <a:pt x="592" y="184"/>
                </a:lnTo>
                <a:lnTo>
                  <a:pt x="608" y="184"/>
                </a:lnTo>
                <a:lnTo>
                  <a:pt x="616" y="184"/>
                </a:lnTo>
                <a:lnTo>
                  <a:pt x="624" y="184"/>
                </a:lnTo>
                <a:lnTo>
                  <a:pt x="632" y="184"/>
                </a:lnTo>
                <a:lnTo>
                  <a:pt x="640" y="184"/>
                </a:lnTo>
                <a:lnTo>
                  <a:pt x="648" y="184"/>
                </a:lnTo>
                <a:lnTo>
                  <a:pt x="656" y="184"/>
                </a:lnTo>
                <a:lnTo>
                  <a:pt x="664" y="184"/>
                </a:lnTo>
                <a:lnTo>
                  <a:pt x="672" y="184"/>
                </a:lnTo>
                <a:lnTo>
                  <a:pt x="680" y="184"/>
                </a:lnTo>
                <a:lnTo>
                  <a:pt x="688" y="184"/>
                </a:lnTo>
                <a:lnTo>
                  <a:pt x="688" y="176"/>
                </a:lnTo>
                <a:lnTo>
                  <a:pt x="704" y="176"/>
                </a:lnTo>
                <a:lnTo>
                  <a:pt x="712" y="176"/>
                </a:lnTo>
                <a:lnTo>
                  <a:pt x="720" y="176"/>
                </a:lnTo>
                <a:lnTo>
                  <a:pt x="728" y="176"/>
                </a:lnTo>
                <a:lnTo>
                  <a:pt x="736" y="176"/>
                </a:lnTo>
                <a:lnTo>
                  <a:pt x="744" y="176"/>
                </a:lnTo>
                <a:lnTo>
                  <a:pt x="752" y="176"/>
                </a:lnTo>
                <a:lnTo>
                  <a:pt x="760" y="176"/>
                </a:lnTo>
                <a:lnTo>
                  <a:pt x="768" y="176"/>
                </a:lnTo>
                <a:lnTo>
                  <a:pt x="776" y="176"/>
                </a:lnTo>
                <a:lnTo>
                  <a:pt x="776" y="168"/>
                </a:lnTo>
                <a:lnTo>
                  <a:pt x="784" y="168"/>
                </a:lnTo>
                <a:lnTo>
                  <a:pt x="792" y="168"/>
                </a:lnTo>
                <a:lnTo>
                  <a:pt x="808" y="168"/>
                </a:lnTo>
                <a:lnTo>
                  <a:pt x="816" y="168"/>
                </a:lnTo>
                <a:lnTo>
                  <a:pt x="824" y="168"/>
                </a:lnTo>
                <a:lnTo>
                  <a:pt x="832" y="168"/>
                </a:lnTo>
                <a:lnTo>
                  <a:pt x="840" y="168"/>
                </a:lnTo>
                <a:lnTo>
                  <a:pt x="848" y="168"/>
                </a:lnTo>
                <a:lnTo>
                  <a:pt x="856" y="168"/>
                </a:lnTo>
                <a:lnTo>
                  <a:pt x="864" y="168"/>
                </a:lnTo>
                <a:lnTo>
                  <a:pt x="872" y="168"/>
                </a:lnTo>
                <a:lnTo>
                  <a:pt x="880" y="168"/>
                </a:lnTo>
                <a:lnTo>
                  <a:pt x="888" y="168"/>
                </a:lnTo>
                <a:lnTo>
                  <a:pt x="888" y="152"/>
                </a:lnTo>
                <a:lnTo>
                  <a:pt x="896" y="152"/>
                </a:lnTo>
                <a:lnTo>
                  <a:pt x="912" y="152"/>
                </a:lnTo>
                <a:lnTo>
                  <a:pt x="920" y="152"/>
                </a:lnTo>
                <a:lnTo>
                  <a:pt x="928" y="152"/>
                </a:lnTo>
                <a:lnTo>
                  <a:pt x="936" y="152"/>
                </a:lnTo>
                <a:lnTo>
                  <a:pt x="944" y="152"/>
                </a:lnTo>
                <a:lnTo>
                  <a:pt x="952" y="152"/>
                </a:lnTo>
                <a:lnTo>
                  <a:pt x="960" y="152"/>
                </a:lnTo>
                <a:lnTo>
                  <a:pt x="960" y="144"/>
                </a:lnTo>
                <a:lnTo>
                  <a:pt x="968" y="144"/>
                </a:lnTo>
                <a:lnTo>
                  <a:pt x="976" y="144"/>
                </a:lnTo>
                <a:lnTo>
                  <a:pt x="984" y="144"/>
                </a:lnTo>
                <a:lnTo>
                  <a:pt x="992" y="144"/>
                </a:lnTo>
                <a:lnTo>
                  <a:pt x="992" y="136"/>
                </a:lnTo>
                <a:lnTo>
                  <a:pt x="1008" y="136"/>
                </a:lnTo>
                <a:lnTo>
                  <a:pt x="1016" y="136"/>
                </a:lnTo>
                <a:lnTo>
                  <a:pt x="1024" y="136"/>
                </a:lnTo>
                <a:lnTo>
                  <a:pt x="1032" y="136"/>
                </a:lnTo>
                <a:lnTo>
                  <a:pt x="1040" y="136"/>
                </a:lnTo>
                <a:lnTo>
                  <a:pt x="1048" y="136"/>
                </a:lnTo>
                <a:lnTo>
                  <a:pt x="1056" y="136"/>
                </a:lnTo>
                <a:lnTo>
                  <a:pt x="1064" y="136"/>
                </a:lnTo>
                <a:lnTo>
                  <a:pt x="1072" y="136"/>
                </a:lnTo>
                <a:lnTo>
                  <a:pt x="1072" y="128"/>
                </a:lnTo>
                <a:lnTo>
                  <a:pt x="1080" y="128"/>
                </a:lnTo>
                <a:lnTo>
                  <a:pt x="1088" y="128"/>
                </a:lnTo>
                <a:lnTo>
                  <a:pt x="1096" y="128"/>
                </a:lnTo>
                <a:lnTo>
                  <a:pt x="1112" y="128"/>
                </a:lnTo>
                <a:lnTo>
                  <a:pt x="1120" y="128"/>
                </a:lnTo>
                <a:lnTo>
                  <a:pt x="1128" y="128"/>
                </a:lnTo>
                <a:lnTo>
                  <a:pt x="1136" y="128"/>
                </a:lnTo>
                <a:lnTo>
                  <a:pt x="1144" y="128"/>
                </a:lnTo>
                <a:lnTo>
                  <a:pt x="1152" y="128"/>
                </a:lnTo>
                <a:lnTo>
                  <a:pt x="1160" y="128"/>
                </a:lnTo>
                <a:lnTo>
                  <a:pt x="1168" y="128"/>
                </a:lnTo>
                <a:lnTo>
                  <a:pt x="1176" y="128"/>
                </a:lnTo>
                <a:lnTo>
                  <a:pt x="1184" y="128"/>
                </a:lnTo>
                <a:lnTo>
                  <a:pt x="1192" y="128"/>
                </a:lnTo>
                <a:lnTo>
                  <a:pt x="1200" y="128"/>
                </a:lnTo>
                <a:lnTo>
                  <a:pt x="1216" y="128"/>
                </a:lnTo>
                <a:lnTo>
                  <a:pt x="1224" y="128"/>
                </a:lnTo>
                <a:lnTo>
                  <a:pt x="1232" y="128"/>
                </a:lnTo>
                <a:lnTo>
                  <a:pt x="1240" y="128"/>
                </a:lnTo>
                <a:lnTo>
                  <a:pt x="1240" y="120"/>
                </a:lnTo>
                <a:lnTo>
                  <a:pt x="1248" y="120"/>
                </a:lnTo>
                <a:lnTo>
                  <a:pt x="1256" y="120"/>
                </a:lnTo>
                <a:lnTo>
                  <a:pt x="1264" y="120"/>
                </a:lnTo>
                <a:lnTo>
                  <a:pt x="1272" y="120"/>
                </a:lnTo>
                <a:lnTo>
                  <a:pt x="1280" y="120"/>
                </a:lnTo>
                <a:lnTo>
                  <a:pt x="1288" y="120"/>
                </a:lnTo>
                <a:lnTo>
                  <a:pt x="1296" y="120"/>
                </a:lnTo>
                <a:lnTo>
                  <a:pt x="1304" y="120"/>
                </a:lnTo>
                <a:lnTo>
                  <a:pt x="1320" y="120"/>
                </a:lnTo>
                <a:lnTo>
                  <a:pt x="1328" y="120"/>
                </a:lnTo>
                <a:lnTo>
                  <a:pt x="1336" y="120"/>
                </a:lnTo>
                <a:lnTo>
                  <a:pt x="1344" y="120"/>
                </a:lnTo>
                <a:lnTo>
                  <a:pt x="1352" y="120"/>
                </a:lnTo>
                <a:lnTo>
                  <a:pt x="1360" y="120"/>
                </a:lnTo>
                <a:lnTo>
                  <a:pt x="1368" y="120"/>
                </a:lnTo>
                <a:lnTo>
                  <a:pt x="1376" y="120"/>
                </a:lnTo>
                <a:lnTo>
                  <a:pt x="1384" y="120"/>
                </a:lnTo>
                <a:lnTo>
                  <a:pt x="1392" y="120"/>
                </a:lnTo>
                <a:lnTo>
                  <a:pt x="1400" y="120"/>
                </a:lnTo>
                <a:lnTo>
                  <a:pt x="1416" y="120"/>
                </a:lnTo>
                <a:lnTo>
                  <a:pt x="1424" y="120"/>
                </a:lnTo>
                <a:lnTo>
                  <a:pt x="1432" y="120"/>
                </a:lnTo>
                <a:lnTo>
                  <a:pt x="1432" y="112"/>
                </a:lnTo>
                <a:lnTo>
                  <a:pt x="1440" y="112"/>
                </a:lnTo>
                <a:lnTo>
                  <a:pt x="1448" y="112"/>
                </a:lnTo>
                <a:lnTo>
                  <a:pt x="1456" y="112"/>
                </a:lnTo>
                <a:lnTo>
                  <a:pt x="1464" y="112"/>
                </a:lnTo>
                <a:lnTo>
                  <a:pt x="1472" y="112"/>
                </a:lnTo>
                <a:lnTo>
                  <a:pt x="1480" y="112"/>
                </a:lnTo>
                <a:lnTo>
                  <a:pt x="1488" y="112"/>
                </a:lnTo>
                <a:lnTo>
                  <a:pt x="1496" y="112"/>
                </a:lnTo>
                <a:lnTo>
                  <a:pt x="1504" y="112"/>
                </a:lnTo>
                <a:lnTo>
                  <a:pt x="1520" y="112"/>
                </a:lnTo>
                <a:lnTo>
                  <a:pt x="1528" y="112"/>
                </a:lnTo>
                <a:lnTo>
                  <a:pt x="1528" y="104"/>
                </a:lnTo>
                <a:lnTo>
                  <a:pt x="1536" y="104"/>
                </a:lnTo>
                <a:lnTo>
                  <a:pt x="1544" y="104"/>
                </a:lnTo>
                <a:lnTo>
                  <a:pt x="1552" y="104"/>
                </a:lnTo>
                <a:lnTo>
                  <a:pt x="1560" y="104"/>
                </a:lnTo>
                <a:lnTo>
                  <a:pt x="1560" y="96"/>
                </a:lnTo>
                <a:lnTo>
                  <a:pt x="1568" y="96"/>
                </a:lnTo>
                <a:lnTo>
                  <a:pt x="1576" y="96"/>
                </a:lnTo>
                <a:lnTo>
                  <a:pt x="1584" y="96"/>
                </a:lnTo>
                <a:lnTo>
                  <a:pt x="1592" y="96"/>
                </a:lnTo>
                <a:lnTo>
                  <a:pt x="1600" y="96"/>
                </a:lnTo>
                <a:lnTo>
                  <a:pt x="1608" y="96"/>
                </a:lnTo>
                <a:lnTo>
                  <a:pt x="1624" y="96"/>
                </a:lnTo>
                <a:lnTo>
                  <a:pt x="1632" y="96"/>
                </a:lnTo>
                <a:lnTo>
                  <a:pt x="1640" y="96"/>
                </a:lnTo>
                <a:lnTo>
                  <a:pt x="1648" y="96"/>
                </a:lnTo>
                <a:lnTo>
                  <a:pt x="1648" y="88"/>
                </a:lnTo>
                <a:lnTo>
                  <a:pt x="1656" y="88"/>
                </a:lnTo>
                <a:lnTo>
                  <a:pt x="1664" y="88"/>
                </a:lnTo>
                <a:lnTo>
                  <a:pt x="1672" y="88"/>
                </a:lnTo>
                <a:lnTo>
                  <a:pt x="1680" y="88"/>
                </a:lnTo>
                <a:lnTo>
                  <a:pt x="1688" y="88"/>
                </a:lnTo>
                <a:lnTo>
                  <a:pt x="1696" y="88"/>
                </a:lnTo>
                <a:lnTo>
                  <a:pt x="1704" y="88"/>
                </a:lnTo>
                <a:lnTo>
                  <a:pt x="1712" y="88"/>
                </a:lnTo>
                <a:lnTo>
                  <a:pt x="1712" y="80"/>
                </a:lnTo>
                <a:lnTo>
                  <a:pt x="1728" y="80"/>
                </a:lnTo>
                <a:lnTo>
                  <a:pt x="1736" y="80"/>
                </a:lnTo>
                <a:lnTo>
                  <a:pt x="1744" y="80"/>
                </a:lnTo>
                <a:lnTo>
                  <a:pt x="1752" y="80"/>
                </a:lnTo>
                <a:lnTo>
                  <a:pt x="1760" y="80"/>
                </a:lnTo>
                <a:lnTo>
                  <a:pt x="1768" y="80"/>
                </a:lnTo>
                <a:lnTo>
                  <a:pt x="1776" y="80"/>
                </a:lnTo>
                <a:lnTo>
                  <a:pt x="1784" y="80"/>
                </a:lnTo>
                <a:lnTo>
                  <a:pt x="1792" y="80"/>
                </a:lnTo>
                <a:lnTo>
                  <a:pt x="1800" y="80"/>
                </a:lnTo>
                <a:lnTo>
                  <a:pt x="1808" y="80"/>
                </a:lnTo>
                <a:lnTo>
                  <a:pt x="1824" y="80"/>
                </a:lnTo>
                <a:lnTo>
                  <a:pt x="1832" y="80"/>
                </a:lnTo>
                <a:lnTo>
                  <a:pt x="1840" y="80"/>
                </a:lnTo>
                <a:lnTo>
                  <a:pt x="1848" y="80"/>
                </a:lnTo>
                <a:lnTo>
                  <a:pt x="1856" y="80"/>
                </a:lnTo>
                <a:lnTo>
                  <a:pt x="1864" y="80"/>
                </a:lnTo>
                <a:lnTo>
                  <a:pt x="1872" y="80"/>
                </a:lnTo>
                <a:lnTo>
                  <a:pt x="1880" y="80"/>
                </a:lnTo>
                <a:lnTo>
                  <a:pt x="1888" y="80"/>
                </a:lnTo>
                <a:lnTo>
                  <a:pt x="1896" y="80"/>
                </a:lnTo>
                <a:lnTo>
                  <a:pt x="1904" y="80"/>
                </a:lnTo>
                <a:lnTo>
                  <a:pt x="1912" y="80"/>
                </a:lnTo>
                <a:lnTo>
                  <a:pt x="1928" y="80"/>
                </a:lnTo>
                <a:lnTo>
                  <a:pt x="1936" y="80"/>
                </a:lnTo>
                <a:lnTo>
                  <a:pt x="1944" y="80"/>
                </a:lnTo>
                <a:lnTo>
                  <a:pt x="1952" y="80"/>
                </a:lnTo>
                <a:lnTo>
                  <a:pt x="1960" y="80"/>
                </a:lnTo>
                <a:lnTo>
                  <a:pt x="1968" y="80"/>
                </a:lnTo>
                <a:lnTo>
                  <a:pt x="1976" y="80"/>
                </a:lnTo>
                <a:lnTo>
                  <a:pt x="1984" y="80"/>
                </a:lnTo>
                <a:lnTo>
                  <a:pt x="1992" y="80"/>
                </a:lnTo>
                <a:lnTo>
                  <a:pt x="2000" y="80"/>
                </a:lnTo>
                <a:lnTo>
                  <a:pt x="2008" y="80"/>
                </a:lnTo>
                <a:lnTo>
                  <a:pt x="2016" y="80"/>
                </a:lnTo>
                <a:lnTo>
                  <a:pt x="2032" y="80"/>
                </a:lnTo>
                <a:lnTo>
                  <a:pt x="2032" y="72"/>
                </a:lnTo>
                <a:lnTo>
                  <a:pt x="2040" y="72"/>
                </a:lnTo>
                <a:lnTo>
                  <a:pt x="2048" y="72"/>
                </a:lnTo>
                <a:lnTo>
                  <a:pt x="2056" y="72"/>
                </a:lnTo>
                <a:lnTo>
                  <a:pt x="2064" y="72"/>
                </a:lnTo>
                <a:lnTo>
                  <a:pt x="2072" y="72"/>
                </a:lnTo>
                <a:lnTo>
                  <a:pt x="2080" y="72"/>
                </a:lnTo>
                <a:lnTo>
                  <a:pt x="2088" y="72"/>
                </a:lnTo>
                <a:lnTo>
                  <a:pt x="2088" y="64"/>
                </a:lnTo>
                <a:lnTo>
                  <a:pt x="2096" y="64"/>
                </a:lnTo>
                <a:lnTo>
                  <a:pt x="2104" y="64"/>
                </a:lnTo>
                <a:lnTo>
                  <a:pt x="2112" y="64"/>
                </a:lnTo>
                <a:lnTo>
                  <a:pt x="2120" y="64"/>
                </a:lnTo>
                <a:lnTo>
                  <a:pt x="2136" y="64"/>
                </a:lnTo>
                <a:lnTo>
                  <a:pt x="2144" y="64"/>
                </a:lnTo>
                <a:lnTo>
                  <a:pt x="2152" y="64"/>
                </a:lnTo>
                <a:lnTo>
                  <a:pt x="2160" y="64"/>
                </a:lnTo>
                <a:lnTo>
                  <a:pt x="2168" y="64"/>
                </a:lnTo>
                <a:lnTo>
                  <a:pt x="2176" y="64"/>
                </a:lnTo>
                <a:lnTo>
                  <a:pt x="2184" y="64"/>
                </a:lnTo>
                <a:lnTo>
                  <a:pt x="2184" y="56"/>
                </a:lnTo>
                <a:lnTo>
                  <a:pt x="2192" y="56"/>
                </a:lnTo>
                <a:lnTo>
                  <a:pt x="2200" y="56"/>
                </a:lnTo>
                <a:lnTo>
                  <a:pt x="2208" y="56"/>
                </a:lnTo>
                <a:lnTo>
                  <a:pt x="2216" y="56"/>
                </a:lnTo>
                <a:lnTo>
                  <a:pt x="2232" y="56"/>
                </a:lnTo>
                <a:lnTo>
                  <a:pt x="2240" y="56"/>
                </a:lnTo>
                <a:lnTo>
                  <a:pt x="2248" y="56"/>
                </a:lnTo>
                <a:lnTo>
                  <a:pt x="2256" y="56"/>
                </a:lnTo>
                <a:lnTo>
                  <a:pt x="2264" y="56"/>
                </a:lnTo>
                <a:lnTo>
                  <a:pt x="2272" y="56"/>
                </a:lnTo>
                <a:lnTo>
                  <a:pt x="2280" y="56"/>
                </a:lnTo>
                <a:lnTo>
                  <a:pt x="2288" y="56"/>
                </a:lnTo>
                <a:lnTo>
                  <a:pt x="2296" y="56"/>
                </a:lnTo>
                <a:lnTo>
                  <a:pt x="2304" y="56"/>
                </a:lnTo>
                <a:lnTo>
                  <a:pt x="2312" y="56"/>
                </a:lnTo>
                <a:lnTo>
                  <a:pt x="2320" y="56"/>
                </a:lnTo>
                <a:lnTo>
                  <a:pt x="2336" y="56"/>
                </a:lnTo>
                <a:lnTo>
                  <a:pt x="2344" y="56"/>
                </a:lnTo>
                <a:lnTo>
                  <a:pt x="2352" y="56"/>
                </a:lnTo>
                <a:lnTo>
                  <a:pt x="2360" y="56"/>
                </a:lnTo>
                <a:lnTo>
                  <a:pt x="2368" y="56"/>
                </a:lnTo>
                <a:lnTo>
                  <a:pt x="2376" y="56"/>
                </a:lnTo>
                <a:lnTo>
                  <a:pt x="2384" y="56"/>
                </a:lnTo>
                <a:lnTo>
                  <a:pt x="2392" y="56"/>
                </a:lnTo>
                <a:lnTo>
                  <a:pt x="2400" y="56"/>
                </a:lnTo>
                <a:lnTo>
                  <a:pt x="2408" y="56"/>
                </a:lnTo>
                <a:lnTo>
                  <a:pt x="2408" y="48"/>
                </a:lnTo>
                <a:lnTo>
                  <a:pt x="2416" y="48"/>
                </a:lnTo>
                <a:lnTo>
                  <a:pt x="2424" y="48"/>
                </a:lnTo>
                <a:lnTo>
                  <a:pt x="2440" y="48"/>
                </a:lnTo>
                <a:lnTo>
                  <a:pt x="2448" y="48"/>
                </a:lnTo>
                <a:lnTo>
                  <a:pt x="2456" y="48"/>
                </a:lnTo>
                <a:lnTo>
                  <a:pt x="2464" y="48"/>
                </a:lnTo>
                <a:lnTo>
                  <a:pt x="2472" y="48"/>
                </a:lnTo>
                <a:lnTo>
                  <a:pt x="2472" y="40"/>
                </a:lnTo>
                <a:lnTo>
                  <a:pt x="2480" y="40"/>
                </a:lnTo>
                <a:lnTo>
                  <a:pt x="2488" y="40"/>
                </a:lnTo>
                <a:lnTo>
                  <a:pt x="2496" y="40"/>
                </a:lnTo>
                <a:lnTo>
                  <a:pt x="2504" y="40"/>
                </a:lnTo>
                <a:lnTo>
                  <a:pt x="2512" y="40"/>
                </a:lnTo>
                <a:lnTo>
                  <a:pt x="2520" y="40"/>
                </a:lnTo>
                <a:lnTo>
                  <a:pt x="2528" y="40"/>
                </a:lnTo>
                <a:lnTo>
                  <a:pt x="2544" y="40"/>
                </a:lnTo>
                <a:lnTo>
                  <a:pt x="2544" y="32"/>
                </a:lnTo>
                <a:lnTo>
                  <a:pt x="2552" y="32"/>
                </a:lnTo>
                <a:lnTo>
                  <a:pt x="2560" y="32"/>
                </a:lnTo>
                <a:lnTo>
                  <a:pt x="2568" y="32"/>
                </a:lnTo>
                <a:lnTo>
                  <a:pt x="2576" y="32"/>
                </a:lnTo>
                <a:lnTo>
                  <a:pt x="2576" y="24"/>
                </a:lnTo>
                <a:lnTo>
                  <a:pt x="2584" y="24"/>
                </a:lnTo>
                <a:lnTo>
                  <a:pt x="2592" y="24"/>
                </a:lnTo>
                <a:lnTo>
                  <a:pt x="2600" y="24"/>
                </a:lnTo>
                <a:lnTo>
                  <a:pt x="2608" y="24"/>
                </a:lnTo>
                <a:lnTo>
                  <a:pt x="2616" y="24"/>
                </a:lnTo>
                <a:lnTo>
                  <a:pt x="2624" y="24"/>
                </a:lnTo>
                <a:lnTo>
                  <a:pt x="2640" y="24"/>
                </a:lnTo>
                <a:lnTo>
                  <a:pt x="2648" y="24"/>
                </a:lnTo>
                <a:lnTo>
                  <a:pt x="2656" y="24"/>
                </a:lnTo>
                <a:lnTo>
                  <a:pt x="2664" y="24"/>
                </a:lnTo>
                <a:lnTo>
                  <a:pt x="2672" y="24"/>
                </a:lnTo>
                <a:lnTo>
                  <a:pt x="2680" y="24"/>
                </a:lnTo>
                <a:lnTo>
                  <a:pt x="2688" y="24"/>
                </a:lnTo>
                <a:lnTo>
                  <a:pt x="2696" y="24"/>
                </a:lnTo>
                <a:lnTo>
                  <a:pt x="2704" y="24"/>
                </a:lnTo>
                <a:lnTo>
                  <a:pt x="2712" y="24"/>
                </a:lnTo>
                <a:lnTo>
                  <a:pt x="2720" y="24"/>
                </a:lnTo>
                <a:lnTo>
                  <a:pt x="2728" y="24"/>
                </a:lnTo>
                <a:lnTo>
                  <a:pt x="2744" y="24"/>
                </a:lnTo>
                <a:lnTo>
                  <a:pt x="2752" y="24"/>
                </a:lnTo>
                <a:lnTo>
                  <a:pt x="2760" y="24"/>
                </a:lnTo>
                <a:lnTo>
                  <a:pt x="2768" y="24"/>
                </a:lnTo>
                <a:lnTo>
                  <a:pt x="2776" y="24"/>
                </a:lnTo>
                <a:lnTo>
                  <a:pt x="2784" y="24"/>
                </a:lnTo>
                <a:lnTo>
                  <a:pt x="2792" y="24"/>
                </a:lnTo>
                <a:lnTo>
                  <a:pt x="2800" y="24"/>
                </a:lnTo>
                <a:lnTo>
                  <a:pt x="2808" y="24"/>
                </a:lnTo>
                <a:lnTo>
                  <a:pt x="2816" y="24"/>
                </a:lnTo>
                <a:lnTo>
                  <a:pt x="2824" y="24"/>
                </a:lnTo>
                <a:lnTo>
                  <a:pt x="2832" y="24"/>
                </a:lnTo>
                <a:lnTo>
                  <a:pt x="2848" y="24"/>
                </a:lnTo>
                <a:lnTo>
                  <a:pt x="2856" y="24"/>
                </a:lnTo>
                <a:lnTo>
                  <a:pt x="2864" y="24"/>
                </a:lnTo>
                <a:lnTo>
                  <a:pt x="2872" y="24"/>
                </a:lnTo>
                <a:lnTo>
                  <a:pt x="2880" y="24"/>
                </a:lnTo>
                <a:lnTo>
                  <a:pt x="2888" y="24"/>
                </a:lnTo>
                <a:lnTo>
                  <a:pt x="2896" y="24"/>
                </a:lnTo>
                <a:lnTo>
                  <a:pt x="2904" y="24"/>
                </a:lnTo>
                <a:lnTo>
                  <a:pt x="2912" y="24"/>
                </a:lnTo>
                <a:lnTo>
                  <a:pt x="2920" y="24"/>
                </a:lnTo>
                <a:lnTo>
                  <a:pt x="2928" y="24"/>
                </a:lnTo>
                <a:lnTo>
                  <a:pt x="2928" y="16"/>
                </a:lnTo>
                <a:lnTo>
                  <a:pt x="2936" y="16"/>
                </a:lnTo>
                <a:lnTo>
                  <a:pt x="2952" y="16"/>
                </a:lnTo>
                <a:lnTo>
                  <a:pt x="2960" y="16"/>
                </a:lnTo>
                <a:lnTo>
                  <a:pt x="2968" y="16"/>
                </a:lnTo>
                <a:lnTo>
                  <a:pt x="2976" y="16"/>
                </a:lnTo>
                <a:lnTo>
                  <a:pt x="2984" y="16"/>
                </a:lnTo>
                <a:lnTo>
                  <a:pt x="2992" y="16"/>
                </a:lnTo>
                <a:lnTo>
                  <a:pt x="3000" y="16"/>
                </a:lnTo>
                <a:lnTo>
                  <a:pt x="3008" y="16"/>
                </a:lnTo>
                <a:lnTo>
                  <a:pt x="3016" y="16"/>
                </a:lnTo>
                <a:lnTo>
                  <a:pt x="3024" y="16"/>
                </a:lnTo>
                <a:lnTo>
                  <a:pt x="3032" y="16"/>
                </a:lnTo>
                <a:lnTo>
                  <a:pt x="3048" y="16"/>
                </a:lnTo>
                <a:lnTo>
                  <a:pt x="3056" y="16"/>
                </a:lnTo>
                <a:lnTo>
                  <a:pt x="3064" y="16"/>
                </a:lnTo>
                <a:lnTo>
                  <a:pt x="3072" y="16"/>
                </a:lnTo>
                <a:lnTo>
                  <a:pt x="3080" y="16"/>
                </a:lnTo>
                <a:lnTo>
                  <a:pt x="3088" y="16"/>
                </a:lnTo>
                <a:lnTo>
                  <a:pt x="3096" y="16"/>
                </a:lnTo>
                <a:lnTo>
                  <a:pt x="3104" y="16"/>
                </a:lnTo>
                <a:lnTo>
                  <a:pt x="3104" y="8"/>
                </a:lnTo>
                <a:lnTo>
                  <a:pt x="3112" y="8"/>
                </a:lnTo>
                <a:lnTo>
                  <a:pt x="3120" y="8"/>
                </a:lnTo>
                <a:lnTo>
                  <a:pt x="3128" y="8"/>
                </a:lnTo>
                <a:lnTo>
                  <a:pt x="3136" y="8"/>
                </a:lnTo>
                <a:lnTo>
                  <a:pt x="3152" y="8"/>
                </a:lnTo>
                <a:lnTo>
                  <a:pt x="3160" y="8"/>
                </a:lnTo>
                <a:lnTo>
                  <a:pt x="3168" y="8"/>
                </a:lnTo>
                <a:lnTo>
                  <a:pt x="3176" y="8"/>
                </a:lnTo>
                <a:lnTo>
                  <a:pt x="3184" y="8"/>
                </a:lnTo>
                <a:lnTo>
                  <a:pt x="3192" y="8"/>
                </a:lnTo>
                <a:lnTo>
                  <a:pt x="3200" y="8"/>
                </a:lnTo>
                <a:lnTo>
                  <a:pt x="3208" y="8"/>
                </a:lnTo>
                <a:lnTo>
                  <a:pt x="3216" y="8"/>
                </a:lnTo>
                <a:lnTo>
                  <a:pt x="3224" y="8"/>
                </a:lnTo>
                <a:lnTo>
                  <a:pt x="3232" y="8"/>
                </a:lnTo>
                <a:lnTo>
                  <a:pt x="3240" y="8"/>
                </a:lnTo>
                <a:lnTo>
                  <a:pt x="3256" y="8"/>
                </a:lnTo>
                <a:lnTo>
                  <a:pt x="3264" y="8"/>
                </a:lnTo>
                <a:lnTo>
                  <a:pt x="3272" y="8"/>
                </a:lnTo>
                <a:lnTo>
                  <a:pt x="3280" y="8"/>
                </a:lnTo>
                <a:lnTo>
                  <a:pt x="3288" y="8"/>
                </a:lnTo>
                <a:lnTo>
                  <a:pt x="3296" y="8"/>
                </a:lnTo>
                <a:lnTo>
                  <a:pt x="3304" y="8"/>
                </a:lnTo>
                <a:lnTo>
                  <a:pt x="3312" y="8"/>
                </a:lnTo>
                <a:lnTo>
                  <a:pt x="3320" y="8"/>
                </a:lnTo>
                <a:lnTo>
                  <a:pt x="3328" y="8"/>
                </a:lnTo>
                <a:lnTo>
                  <a:pt x="3336" y="8"/>
                </a:lnTo>
                <a:lnTo>
                  <a:pt x="3344" y="8"/>
                </a:lnTo>
                <a:lnTo>
                  <a:pt x="3360" y="8"/>
                </a:lnTo>
                <a:lnTo>
                  <a:pt x="3368" y="8"/>
                </a:lnTo>
                <a:lnTo>
                  <a:pt x="3376" y="8"/>
                </a:lnTo>
                <a:lnTo>
                  <a:pt x="3384" y="8"/>
                </a:lnTo>
                <a:lnTo>
                  <a:pt x="3392" y="8"/>
                </a:lnTo>
                <a:lnTo>
                  <a:pt x="3400" y="8"/>
                </a:lnTo>
                <a:lnTo>
                  <a:pt x="3408" y="8"/>
                </a:lnTo>
                <a:lnTo>
                  <a:pt x="3416" y="8"/>
                </a:lnTo>
                <a:lnTo>
                  <a:pt x="3416" y="0"/>
                </a:lnTo>
                <a:lnTo>
                  <a:pt x="3424" y="0"/>
                </a:lnTo>
                <a:lnTo>
                  <a:pt x="3432" y="0"/>
                </a:lnTo>
                <a:lnTo>
                  <a:pt x="3440" y="0"/>
                </a:lnTo>
                <a:lnTo>
                  <a:pt x="3456" y="0"/>
                </a:lnTo>
                <a:lnTo>
                  <a:pt x="3464" y="0"/>
                </a:lnTo>
                <a:lnTo>
                  <a:pt x="3472" y="0"/>
                </a:lnTo>
                <a:lnTo>
                  <a:pt x="3480" y="0"/>
                </a:lnTo>
                <a:lnTo>
                  <a:pt x="3488" y="0"/>
                </a:lnTo>
                <a:lnTo>
                  <a:pt x="3496" y="0"/>
                </a:lnTo>
                <a:lnTo>
                  <a:pt x="3504" y="0"/>
                </a:lnTo>
                <a:lnTo>
                  <a:pt x="3512" y="0"/>
                </a:lnTo>
                <a:lnTo>
                  <a:pt x="3520" y="0"/>
                </a:lnTo>
                <a:lnTo>
                  <a:pt x="3528" y="0"/>
                </a:lnTo>
                <a:lnTo>
                  <a:pt x="3536" y="0"/>
                </a:lnTo>
                <a:lnTo>
                  <a:pt x="3544" y="0"/>
                </a:lnTo>
                <a:lnTo>
                  <a:pt x="3560" y="0"/>
                </a:lnTo>
                <a:lnTo>
                  <a:pt x="3568" y="0"/>
                </a:lnTo>
                <a:lnTo>
                  <a:pt x="3576" y="0"/>
                </a:lnTo>
                <a:lnTo>
                  <a:pt x="3584" y="0"/>
                </a:lnTo>
                <a:lnTo>
                  <a:pt x="3592" y="0"/>
                </a:lnTo>
                <a:lnTo>
                  <a:pt x="3600" y="0"/>
                </a:lnTo>
                <a:lnTo>
                  <a:pt x="3608" y="0"/>
                </a:lnTo>
                <a:lnTo>
                  <a:pt x="3616" y="0"/>
                </a:lnTo>
                <a:lnTo>
                  <a:pt x="3624" y="0"/>
                </a:lnTo>
                <a:lnTo>
                  <a:pt x="3632" y="0"/>
                </a:lnTo>
                <a:lnTo>
                  <a:pt x="3640" y="0"/>
                </a:lnTo>
                <a:lnTo>
                  <a:pt x="3648" y="0"/>
                </a:lnTo>
                <a:lnTo>
                  <a:pt x="3664" y="0"/>
                </a:lnTo>
                <a:lnTo>
                  <a:pt x="3672" y="0"/>
                </a:lnTo>
                <a:lnTo>
                  <a:pt x="3680" y="0"/>
                </a:lnTo>
                <a:lnTo>
                  <a:pt x="3688" y="0"/>
                </a:lnTo>
                <a:lnTo>
                  <a:pt x="3696" y="0"/>
                </a:lnTo>
                <a:lnTo>
                  <a:pt x="3704" y="0"/>
                </a:lnTo>
                <a:lnTo>
                  <a:pt x="3712" y="0"/>
                </a:lnTo>
                <a:lnTo>
                  <a:pt x="3720" y="0"/>
                </a:lnTo>
                <a:lnTo>
                  <a:pt x="3728" y="0"/>
                </a:lnTo>
                <a:lnTo>
                  <a:pt x="3736" y="0"/>
                </a:lnTo>
                <a:lnTo>
                  <a:pt x="3744" y="0"/>
                </a:lnTo>
                <a:lnTo>
                  <a:pt x="3752" y="0"/>
                </a:lnTo>
                <a:lnTo>
                  <a:pt x="3768" y="0"/>
                </a:lnTo>
                <a:lnTo>
                  <a:pt x="3776" y="0"/>
                </a:lnTo>
                <a:lnTo>
                  <a:pt x="3784" y="0"/>
                </a:lnTo>
                <a:lnTo>
                  <a:pt x="3792" y="0"/>
                </a:lnTo>
                <a:lnTo>
                  <a:pt x="3800" y="0"/>
                </a:lnTo>
                <a:lnTo>
                  <a:pt x="3808" y="0"/>
                </a:lnTo>
                <a:lnTo>
                  <a:pt x="3816" y="0"/>
                </a:lnTo>
                <a:lnTo>
                  <a:pt x="3824" y="0"/>
                </a:lnTo>
                <a:lnTo>
                  <a:pt x="3832" y="0"/>
                </a:lnTo>
                <a:lnTo>
                  <a:pt x="3840" y="0"/>
                </a:lnTo>
                <a:lnTo>
                  <a:pt x="3848" y="0"/>
                </a:lnTo>
                <a:lnTo>
                  <a:pt x="3864" y="0"/>
                </a:lnTo>
                <a:lnTo>
                  <a:pt x="3872" y="0"/>
                </a:lnTo>
                <a:lnTo>
                  <a:pt x="3880" y="0"/>
                </a:lnTo>
                <a:lnTo>
                  <a:pt x="3888" y="0"/>
                </a:lnTo>
                <a:lnTo>
                  <a:pt x="3896" y="0"/>
                </a:lnTo>
                <a:lnTo>
                  <a:pt x="3904" y="0"/>
                </a:lnTo>
              </a:path>
            </a:pathLst>
          </a:custGeom>
          <a:noFill/>
          <a:ln w="63500">
            <a:solidFill>
              <a:schemeClr val="bg1"/>
            </a:solidFill>
            <a:prstDash val="sysDot"/>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10" name="Freeform 76"/>
          <p:cNvSpPr/>
          <p:nvPr/>
        </p:nvSpPr>
        <p:spPr bwMode="auto">
          <a:xfrm>
            <a:off x="965200" y="5208588"/>
            <a:ext cx="5965825" cy="774700"/>
          </a:xfrm>
          <a:custGeom>
            <a:gdLst>
              <a:gd name="T0" fmla="*/ 2147483647 w 3904"/>
              <a:gd name="T1" fmla="*/ 2147483647 h 488"/>
              <a:gd name="T2" fmla="*/ 2147483647 w 3904"/>
              <a:gd name="T3" fmla="*/ 2147483647 h 488"/>
              <a:gd name="T4" fmla="*/ 2147483647 w 3904"/>
              <a:gd name="T5" fmla="*/ 2147483647 h 488"/>
              <a:gd name="T6" fmla="*/ 2147483647 w 3904"/>
              <a:gd name="T7" fmla="*/ 2147483647 h 488"/>
              <a:gd name="T8" fmla="*/ 2147483647 w 3904"/>
              <a:gd name="T9" fmla="*/ 2147483647 h 488"/>
              <a:gd name="T10" fmla="*/ 2147483647 w 3904"/>
              <a:gd name="T11" fmla="*/ 2147483647 h 488"/>
              <a:gd name="T12" fmla="*/ 2147483647 w 3904"/>
              <a:gd name="T13" fmla="*/ 2147483647 h 488"/>
              <a:gd name="T14" fmla="*/ 2147483647 w 3904"/>
              <a:gd name="T15" fmla="*/ 2147483647 h 488"/>
              <a:gd name="T16" fmla="*/ 2147483647 w 3904"/>
              <a:gd name="T17" fmla="*/ 2147483647 h 488"/>
              <a:gd name="T18" fmla="*/ 2147483647 w 3904"/>
              <a:gd name="T19" fmla="*/ 2147483647 h 488"/>
              <a:gd name="T20" fmla="*/ 2147483647 w 3904"/>
              <a:gd name="T21" fmla="*/ 2147483647 h 488"/>
              <a:gd name="T22" fmla="*/ 2147483647 w 3904"/>
              <a:gd name="T23" fmla="*/ 2147483647 h 488"/>
              <a:gd name="T24" fmla="*/ 2147483647 w 3904"/>
              <a:gd name="T25" fmla="*/ 2147483647 h 488"/>
              <a:gd name="T26" fmla="*/ 2147483647 w 3904"/>
              <a:gd name="T27" fmla="*/ 2147483647 h 488"/>
              <a:gd name="T28" fmla="*/ 2147483647 w 3904"/>
              <a:gd name="T29" fmla="*/ 2147483647 h 488"/>
              <a:gd name="T30" fmla="*/ 2147483647 w 3904"/>
              <a:gd name="T31" fmla="*/ 2147483647 h 488"/>
              <a:gd name="T32" fmla="*/ 2147483647 w 3904"/>
              <a:gd name="T33" fmla="*/ 2147483647 h 488"/>
              <a:gd name="T34" fmla="*/ 2147483647 w 3904"/>
              <a:gd name="T35" fmla="*/ 2147483647 h 488"/>
              <a:gd name="T36" fmla="*/ 2147483647 w 3904"/>
              <a:gd name="T37" fmla="*/ 2147483647 h 488"/>
              <a:gd name="T38" fmla="*/ 2147483647 w 3904"/>
              <a:gd name="T39" fmla="*/ 2147483647 h 488"/>
              <a:gd name="T40" fmla="*/ 2147483647 w 3904"/>
              <a:gd name="T41" fmla="*/ 2147483647 h 488"/>
              <a:gd name="T42" fmla="*/ 2147483647 w 3904"/>
              <a:gd name="T43" fmla="*/ 2147483647 h 488"/>
              <a:gd name="T44" fmla="*/ 2147483647 w 3904"/>
              <a:gd name="T45" fmla="*/ 2147483647 h 488"/>
              <a:gd name="T46" fmla="*/ 2147483647 w 3904"/>
              <a:gd name="T47" fmla="*/ 2147483647 h 488"/>
              <a:gd name="T48" fmla="*/ 2147483647 w 3904"/>
              <a:gd name="T49" fmla="*/ 2147483647 h 488"/>
              <a:gd name="T50" fmla="*/ 2147483647 w 3904"/>
              <a:gd name="T51" fmla="*/ 2147483647 h 488"/>
              <a:gd name="T52" fmla="*/ 2147483647 w 3904"/>
              <a:gd name="T53" fmla="*/ 2147483647 h 488"/>
              <a:gd name="T54" fmla="*/ 2147483647 w 3904"/>
              <a:gd name="T55" fmla="*/ 2147483647 h 488"/>
              <a:gd name="T56" fmla="*/ 2147483647 w 3904"/>
              <a:gd name="T57" fmla="*/ 2147483647 h 488"/>
              <a:gd name="T58" fmla="*/ 2147483647 w 3904"/>
              <a:gd name="T59" fmla="*/ 2147483647 h 488"/>
              <a:gd name="T60" fmla="*/ 2147483647 w 3904"/>
              <a:gd name="T61" fmla="*/ 2147483647 h 488"/>
              <a:gd name="T62" fmla="*/ 2147483647 w 3904"/>
              <a:gd name="T63" fmla="*/ 2147483647 h 488"/>
              <a:gd name="T64" fmla="*/ 2147483647 w 3904"/>
              <a:gd name="T65" fmla="*/ 2147483647 h 488"/>
              <a:gd name="T66" fmla="*/ 2147483647 w 3904"/>
              <a:gd name="T67" fmla="*/ 2147483647 h 488"/>
              <a:gd name="T68" fmla="*/ 2147483647 w 3904"/>
              <a:gd name="T69" fmla="*/ 2147483647 h 488"/>
              <a:gd name="T70" fmla="*/ 2147483647 w 3904"/>
              <a:gd name="T71" fmla="*/ 2147483647 h 488"/>
              <a:gd name="T72" fmla="*/ 2147483647 w 3904"/>
              <a:gd name="T73" fmla="*/ 2147483647 h 488"/>
              <a:gd name="T74" fmla="*/ 2147483647 w 3904"/>
              <a:gd name="T75" fmla="*/ 2147483647 h 488"/>
              <a:gd name="T76" fmla="*/ 2147483647 w 3904"/>
              <a:gd name="T77" fmla="*/ 2147483647 h 488"/>
              <a:gd name="T78" fmla="*/ 2147483647 w 3904"/>
              <a:gd name="T79" fmla="*/ 2147483647 h 488"/>
              <a:gd name="T80" fmla="*/ 2147483647 w 3904"/>
              <a:gd name="T81" fmla="*/ 2147483647 h 488"/>
              <a:gd name="T82" fmla="*/ 2147483647 w 3904"/>
              <a:gd name="T83" fmla="*/ 2147483647 h 488"/>
              <a:gd name="T84" fmla="*/ 2147483647 w 3904"/>
              <a:gd name="T85" fmla="*/ 2147483647 h 488"/>
              <a:gd name="T86" fmla="*/ 2147483647 w 3904"/>
              <a:gd name="T87" fmla="*/ 2147483647 h 488"/>
              <a:gd name="T88" fmla="*/ 2147483647 w 3904"/>
              <a:gd name="T89" fmla="*/ 2147483647 h 488"/>
              <a:gd name="T90" fmla="*/ 2147483647 w 3904"/>
              <a:gd name="T91" fmla="*/ 2147483647 h 488"/>
              <a:gd name="T92" fmla="*/ 2147483647 w 3904"/>
              <a:gd name="T93" fmla="*/ 2147483647 h 488"/>
              <a:gd name="T94" fmla="*/ 2147483647 w 3904"/>
              <a:gd name="T95" fmla="*/ 2147483647 h 488"/>
              <a:gd name="T96" fmla="*/ 2147483647 w 3904"/>
              <a:gd name="T97" fmla="*/ 2147483647 h 488"/>
              <a:gd name="T98" fmla="*/ 2147483647 w 3904"/>
              <a:gd name="T99" fmla="*/ 2147483647 h 488"/>
              <a:gd name="T100" fmla="*/ 2147483647 w 3904"/>
              <a:gd name="T101" fmla="*/ 2147483647 h 488"/>
              <a:gd name="T102" fmla="*/ 2147483647 w 3904"/>
              <a:gd name="T103" fmla="*/ 2147483647 h 488"/>
              <a:gd name="T104" fmla="*/ 2147483647 w 3904"/>
              <a:gd name="T105" fmla="*/ 2147483647 h 488"/>
              <a:gd name="T106" fmla="*/ 2147483647 w 3904"/>
              <a:gd name="T107" fmla="*/ 2147483647 h 488"/>
              <a:gd name="T108" fmla="*/ 2147483647 w 3904"/>
              <a:gd name="T109" fmla="*/ 2147483647 h 488"/>
              <a:gd name="T110" fmla="*/ 2147483647 w 3904"/>
              <a:gd name="T111" fmla="*/ 2147483647 h 488"/>
              <a:gd name="T112" fmla="*/ 2147483647 w 3904"/>
              <a:gd name="T113" fmla="*/ 2147483647 h 488"/>
              <a:gd name="T114" fmla="*/ 2147483647 w 3904"/>
              <a:gd name="T115" fmla="*/ 2147483647 h 488"/>
              <a:gd name="T116" fmla="*/ 2147483647 w 3904"/>
              <a:gd name="T117" fmla="*/ 2147483647 h 488"/>
              <a:gd name="T118" fmla="*/ 2147483647 w 3904"/>
              <a:gd name="T119" fmla="*/ 0 h 488"/>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3904"/>
              <a:gd name="T181" fmla="*/ 0 h 488"/>
              <a:gd name="T182" fmla="*/ 3904 w 3904"/>
              <a:gd name="T183" fmla="*/ 488 h 488"/>
            </a:gd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3904" h="488">
                <a:moveTo>
                  <a:pt x="0" y="488"/>
                </a:moveTo>
                <a:lnTo>
                  <a:pt x="0" y="488"/>
                </a:lnTo>
                <a:lnTo>
                  <a:pt x="8" y="488"/>
                </a:lnTo>
                <a:lnTo>
                  <a:pt x="8" y="376"/>
                </a:lnTo>
                <a:lnTo>
                  <a:pt x="16" y="376"/>
                </a:lnTo>
                <a:lnTo>
                  <a:pt x="16" y="352"/>
                </a:lnTo>
                <a:lnTo>
                  <a:pt x="24" y="352"/>
                </a:lnTo>
                <a:lnTo>
                  <a:pt x="24" y="344"/>
                </a:lnTo>
                <a:lnTo>
                  <a:pt x="32" y="344"/>
                </a:lnTo>
                <a:lnTo>
                  <a:pt x="32" y="336"/>
                </a:lnTo>
                <a:lnTo>
                  <a:pt x="40" y="336"/>
                </a:lnTo>
                <a:lnTo>
                  <a:pt x="40" y="320"/>
                </a:lnTo>
                <a:lnTo>
                  <a:pt x="48" y="320"/>
                </a:lnTo>
                <a:lnTo>
                  <a:pt x="56" y="320"/>
                </a:lnTo>
                <a:lnTo>
                  <a:pt x="64" y="320"/>
                </a:lnTo>
                <a:lnTo>
                  <a:pt x="72" y="320"/>
                </a:lnTo>
                <a:lnTo>
                  <a:pt x="80" y="320"/>
                </a:lnTo>
                <a:lnTo>
                  <a:pt x="80" y="312"/>
                </a:lnTo>
                <a:lnTo>
                  <a:pt x="96" y="312"/>
                </a:lnTo>
                <a:lnTo>
                  <a:pt x="104" y="312"/>
                </a:lnTo>
                <a:lnTo>
                  <a:pt x="112" y="312"/>
                </a:lnTo>
                <a:lnTo>
                  <a:pt x="112" y="304"/>
                </a:lnTo>
                <a:lnTo>
                  <a:pt x="120" y="304"/>
                </a:lnTo>
                <a:lnTo>
                  <a:pt x="128" y="304"/>
                </a:lnTo>
                <a:lnTo>
                  <a:pt x="136" y="304"/>
                </a:lnTo>
                <a:lnTo>
                  <a:pt x="136" y="296"/>
                </a:lnTo>
                <a:lnTo>
                  <a:pt x="144" y="296"/>
                </a:lnTo>
                <a:lnTo>
                  <a:pt x="152" y="296"/>
                </a:lnTo>
                <a:lnTo>
                  <a:pt x="160" y="296"/>
                </a:lnTo>
                <a:lnTo>
                  <a:pt x="168" y="296"/>
                </a:lnTo>
                <a:lnTo>
                  <a:pt x="168" y="288"/>
                </a:lnTo>
                <a:lnTo>
                  <a:pt x="176" y="288"/>
                </a:lnTo>
                <a:lnTo>
                  <a:pt x="184" y="288"/>
                </a:lnTo>
                <a:lnTo>
                  <a:pt x="200" y="288"/>
                </a:lnTo>
                <a:lnTo>
                  <a:pt x="208" y="288"/>
                </a:lnTo>
                <a:lnTo>
                  <a:pt x="216" y="288"/>
                </a:lnTo>
                <a:lnTo>
                  <a:pt x="224" y="288"/>
                </a:lnTo>
                <a:lnTo>
                  <a:pt x="232" y="288"/>
                </a:lnTo>
                <a:lnTo>
                  <a:pt x="240" y="288"/>
                </a:lnTo>
                <a:lnTo>
                  <a:pt x="248" y="288"/>
                </a:lnTo>
                <a:lnTo>
                  <a:pt x="256" y="288"/>
                </a:lnTo>
                <a:lnTo>
                  <a:pt x="256" y="280"/>
                </a:lnTo>
                <a:lnTo>
                  <a:pt x="264" y="280"/>
                </a:lnTo>
                <a:lnTo>
                  <a:pt x="272" y="280"/>
                </a:lnTo>
                <a:lnTo>
                  <a:pt x="280" y="280"/>
                </a:lnTo>
                <a:lnTo>
                  <a:pt x="296" y="280"/>
                </a:lnTo>
                <a:lnTo>
                  <a:pt x="304" y="280"/>
                </a:lnTo>
                <a:lnTo>
                  <a:pt x="312" y="280"/>
                </a:lnTo>
                <a:lnTo>
                  <a:pt x="312" y="272"/>
                </a:lnTo>
                <a:lnTo>
                  <a:pt x="320" y="272"/>
                </a:lnTo>
                <a:lnTo>
                  <a:pt x="328" y="272"/>
                </a:lnTo>
                <a:lnTo>
                  <a:pt x="336" y="272"/>
                </a:lnTo>
                <a:lnTo>
                  <a:pt x="344" y="272"/>
                </a:lnTo>
                <a:lnTo>
                  <a:pt x="352" y="272"/>
                </a:lnTo>
                <a:lnTo>
                  <a:pt x="360" y="272"/>
                </a:lnTo>
                <a:lnTo>
                  <a:pt x="360" y="264"/>
                </a:lnTo>
                <a:lnTo>
                  <a:pt x="368" y="264"/>
                </a:lnTo>
                <a:lnTo>
                  <a:pt x="376" y="264"/>
                </a:lnTo>
                <a:lnTo>
                  <a:pt x="384" y="264"/>
                </a:lnTo>
                <a:lnTo>
                  <a:pt x="400" y="264"/>
                </a:lnTo>
                <a:lnTo>
                  <a:pt x="408" y="264"/>
                </a:lnTo>
                <a:lnTo>
                  <a:pt x="416" y="264"/>
                </a:lnTo>
                <a:lnTo>
                  <a:pt x="424" y="264"/>
                </a:lnTo>
                <a:lnTo>
                  <a:pt x="432" y="264"/>
                </a:lnTo>
                <a:lnTo>
                  <a:pt x="432" y="256"/>
                </a:lnTo>
                <a:lnTo>
                  <a:pt x="440" y="256"/>
                </a:lnTo>
                <a:lnTo>
                  <a:pt x="448" y="256"/>
                </a:lnTo>
                <a:lnTo>
                  <a:pt x="456" y="256"/>
                </a:lnTo>
                <a:lnTo>
                  <a:pt x="464" y="256"/>
                </a:lnTo>
                <a:lnTo>
                  <a:pt x="472" y="256"/>
                </a:lnTo>
                <a:lnTo>
                  <a:pt x="472" y="248"/>
                </a:lnTo>
                <a:lnTo>
                  <a:pt x="480" y="248"/>
                </a:lnTo>
                <a:lnTo>
                  <a:pt x="488" y="248"/>
                </a:lnTo>
                <a:lnTo>
                  <a:pt x="504" y="248"/>
                </a:lnTo>
                <a:lnTo>
                  <a:pt x="512" y="248"/>
                </a:lnTo>
                <a:lnTo>
                  <a:pt x="520" y="248"/>
                </a:lnTo>
                <a:lnTo>
                  <a:pt x="528" y="248"/>
                </a:lnTo>
                <a:lnTo>
                  <a:pt x="536" y="248"/>
                </a:lnTo>
                <a:lnTo>
                  <a:pt x="544" y="248"/>
                </a:lnTo>
                <a:lnTo>
                  <a:pt x="552" y="248"/>
                </a:lnTo>
                <a:lnTo>
                  <a:pt x="552" y="240"/>
                </a:lnTo>
                <a:lnTo>
                  <a:pt x="560" y="240"/>
                </a:lnTo>
                <a:lnTo>
                  <a:pt x="568" y="240"/>
                </a:lnTo>
                <a:lnTo>
                  <a:pt x="576" y="240"/>
                </a:lnTo>
                <a:lnTo>
                  <a:pt x="576" y="232"/>
                </a:lnTo>
                <a:lnTo>
                  <a:pt x="584" y="232"/>
                </a:lnTo>
                <a:lnTo>
                  <a:pt x="592" y="232"/>
                </a:lnTo>
                <a:lnTo>
                  <a:pt x="608" y="232"/>
                </a:lnTo>
                <a:lnTo>
                  <a:pt x="616" y="232"/>
                </a:lnTo>
                <a:lnTo>
                  <a:pt x="616" y="224"/>
                </a:lnTo>
                <a:lnTo>
                  <a:pt x="624" y="224"/>
                </a:lnTo>
                <a:lnTo>
                  <a:pt x="632" y="224"/>
                </a:lnTo>
                <a:lnTo>
                  <a:pt x="640" y="224"/>
                </a:lnTo>
                <a:lnTo>
                  <a:pt x="640" y="216"/>
                </a:lnTo>
                <a:lnTo>
                  <a:pt x="648" y="216"/>
                </a:lnTo>
                <a:lnTo>
                  <a:pt x="656" y="216"/>
                </a:lnTo>
                <a:lnTo>
                  <a:pt x="664" y="216"/>
                </a:lnTo>
                <a:lnTo>
                  <a:pt x="672" y="216"/>
                </a:lnTo>
                <a:lnTo>
                  <a:pt x="680" y="216"/>
                </a:lnTo>
                <a:lnTo>
                  <a:pt x="688" y="216"/>
                </a:lnTo>
                <a:lnTo>
                  <a:pt x="704" y="216"/>
                </a:lnTo>
                <a:lnTo>
                  <a:pt x="712" y="216"/>
                </a:lnTo>
                <a:lnTo>
                  <a:pt x="720" y="216"/>
                </a:lnTo>
                <a:lnTo>
                  <a:pt x="728" y="216"/>
                </a:lnTo>
                <a:lnTo>
                  <a:pt x="736" y="216"/>
                </a:lnTo>
                <a:lnTo>
                  <a:pt x="744" y="216"/>
                </a:lnTo>
                <a:lnTo>
                  <a:pt x="744" y="208"/>
                </a:lnTo>
                <a:lnTo>
                  <a:pt x="752" y="208"/>
                </a:lnTo>
                <a:lnTo>
                  <a:pt x="760" y="208"/>
                </a:lnTo>
                <a:lnTo>
                  <a:pt x="768" y="208"/>
                </a:lnTo>
                <a:lnTo>
                  <a:pt x="776" y="208"/>
                </a:lnTo>
                <a:lnTo>
                  <a:pt x="784" y="208"/>
                </a:lnTo>
                <a:lnTo>
                  <a:pt x="792" y="208"/>
                </a:lnTo>
                <a:lnTo>
                  <a:pt x="808" y="208"/>
                </a:lnTo>
                <a:lnTo>
                  <a:pt x="816" y="208"/>
                </a:lnTo>
                <a:lnTo>
                  <a:pt x="824" y="208"/>
                </a:lnTo>
                <a:lnTo>
                  <a:pt x="832" y="208"/>
                </a:lnTo>
                <a:lnTo>
                  <a:pt x="840" y="208"/>
                </a:lnTo>
                <a:lnTo>
                  <a:pt x="848" y="208"/>
                </a:lnTo>
                <a:lnTo>
                  <a:pt x="848" y="200"/>
                </a:lnTo>
                <a:lnTo>
                  <a:pt x="856" y="200"/>
                </a:lnTo>
                <a:lnTo>
                  <a:pt x="864" y="200"/>
                </a:lnTo>
                <a:lnTo>
                  <a:pt x="872" y="200"/>
                </a:lnTo>
                <a:lnTo>
                  <a:pt x="880" y="200"/>
                </a:lnTo>
                <a:lnTo>
                  <a:pt x="888" y="200"/>
                </a:lnTo>
                <a:lnTo>
                  <a:pt x="896" y="200"/>
                </a:lnTo>
                <a:lnTo>
                  <a:pt x="912" y="200"/>
                </a:lnTo>
                <a:lnTo>
                  <a:pt x="920" y="200"/>
                </a:lnTo>
                <a:lnTo>
                  <a:pt x="928" y="200"/>
                </a:lnTo>
                <a:lnTo>
                  <a:pt x="928" y="192"/>
                </a:lnTo>
                <a:lnTo>
                  <a:pt x="936" y="192"/>
                </a:lnTo>
                <a:lnTo>
                  <a:pt x="944" y="192"/>
                </a:lnTo>
                <a:lnTo>
                  <a:pt x="952" y="192"/>
                </a:lnTo>
                <a:lnTo>
                  <a:pt x="960" y="192"/>
                </a:lnTo>
                <a:lnTo>
                  <a:pt x="968" y="192"/>
                </a:lnTo>
                <a:lnTo>
                  <a:pt x="976" y="192"/>
                </a:lnTo>
                <a:lnTo>
                  <a:pt x="984" y="192"/>
                </a:lnTo>
                <a:lnTo>
                  <a:pt x="992" y="192"/>
                </a:lnTo>
                <a:lnTo>
                  <a:pt x="1008" y="192"/>
                </a:lnTo>
                <a:lnTo>
                  <a:pt x="1016" y="192"/>
                </a:lnTo>
                <a:lnTo>
                  <a:pt x="1024" y="192"/>
                </a:lnTo>
                <a:lnTo>
                  <a:pt x="1032" y="192"/>
                </a:lnTo>
                <a:lnTo>
                  <a:pt x="1040" y="192"/>
                </a:lnTo>
                <a:lnTo>
                  <a:pt x="1048" y="192"/>
                </a:lnTo>
                <a:lnTo>
                  <a:pt x="1056" y="192"/>
                </a:lnTo>
                <a:lnTo>
                  <a:pt x="1064" y="192"/>
                </a:lnTo>
                <a:lnTo>
                  <a:pt x="1064" y="184"/>
                </a:lnTo>
                <a:lnTo>
                  <a:pt x="1072" y="184"/>
                </a:lnTo>
                <a:lnTo>
                  <a:pt x="1080" y="184"/>
                </a:lnTo>
                <a:lnTo>
                  <a:pt x="1088" y="184"/>
                </a:lnTo>
                <a:lnTo>
                  <a:pt x="1096" y="184"/>
                </a:lnTo>
                <a:lnTo>
                  <a:pt x="1112" y="184"/>
                </a:lnTo>
                <a:lnTo>
                  <a:pt x="1120" y="184"/>
                </a:lnTo>
                <a:lnTo>
                  <a:pt x="1128" y="184"/>
                </a:lnTo>
                <a:lnTo>
                  <a:pt x="1136" y="184"/>
                </a:lnTo>
                <a:lnTo>
                  <a:pt x="1144" y="184"/>
                </a:lnTo>
                <a:lnTo>
                  <a:pt x="1144" y="176"/>
                </a:lnTo>
                <a:lnTo>
                  <a:pt x="1152" y="176"/>
                </a:lnTo>
                <a:lnTo>
                  <a:pt x="1160" y="176"/>
                </a:lnTo>
                <a:lnTo>
                  <a:pt x="1168" y="176"/>
                </a:lnTo>
                <a:lnTo>
                  <a:pt x="1176" y="176"/>
                </a:lnTo>
                <a:lnTo>
                  <a:pt x="1184" y="176"/>
                </a:lnTo>
                <a:lnTo>
                  <a:pt x="1192" y="176"/>
                </a:lnTo>
                <a:lnTo>
                  <a:pt x="1200" y="176"/>
                </a:lnTo>
                <a:lnTo>
                  <a:pt x="1216" y="176"/>
                </a:lnTo>
                <a:lnTo>
                  <a:pt x="1224" y="176"/>
                </a:lnTo>
                <a:lnTo>
                  <a:pt x="1224" y="168"/>
                </a:lnTo>
                <a:lnTo>
                  <a:pt x="1232" y="168"/>
                </a:lnTo>
                <a:lnTo>
                  <a:pt x="1240" y="168"/>
                </a:lnTo>
                <a:lnTo>
                  <a:pt x="1248" y="168"/>
                </a:lnTo>
                <a:lnTo>
                  <a:pt x="1256" y="168"/>
                </a:lnTo>
                <a:lnTo>
                  <a:pt x="1264" y="168"/>
                </a:lnTo>
                <a:lnTo>
                  <a:pt x="1272" y="168"/>
                </a:lnTo>
                <a:lnTo>
                  <a:pt x="1280" y="168"/>
                </a:lnTo>
                <a:lnTo>
                  <a:pt x="1288" y="168"/>
                </a:lnTo>
                <a:lnTo>
                  <a:pt x="1296" y="168"/>
                </a:lnTo>
                <a:lnTo>
                  <a:pt x="1296" y="160"/>
                </a:lnTo>
                <a:lnTo>
                  <a:pt x="1304" y="160"/>
                </a:lnTo>
                <a:lnTo>
                  <a:pt x="1320" y="160"/>
                </a:lnTo>
                <a:lnTo>
                  <a:pt x="1328" y="160"/>
                </a:lnTo>
                <a:lnTo>
                  <a:pt x="1336" y="160"/>
                </a:lnTo>
                <a:lnTo>
                  <a:pt x="1344" y="160"/>
                </a:lnTo>
                <a:lnTo>
                  <a:pt x="1352" y="160"/>
                </a:lnTo>
                <a:lnTo>
                  <a:pt x="1360" y="160"/>
                </a:lnTo>
                <a:lnTo>
                  <a:pt x="1368" y="160"/>
                </a:lnTo>
                <a:lnTo>
                  <a:pt x="1376" y="160"/>
                </a:lnTo>
                <a:lnTo>
                  <a:pt x="1376" y="152"/>
                </a:lnTo>
                <a:lnTo>
                  <a:pt x="1384" y="152"/>
                </a:lnTo>
                <a:lnTo>
                  <a:pt x="1392" y="152"/>
                </a:lnTo>
                <a:lnTo>
                  <a:pt x="1400" y="152"/>
                </a:lnTo>
                <a:lnTo>
                  <a:pt x="1416" y="152"/>
                </a:lnTo>
                <a:lnTo>
                  <a:pt x="1424" y="152"/>
                </a:lnTo>
                <a:lnTo>
                  <a:pt x="1424" y="144"/>
                </a:lnTo>
                <a:lnTo>
                  <a:pt x="1432" y="144"/>
                </a:lnTo>
                <a:lnTo>
                  <a:pt x="1440" y="144"/>
                </a:lnTo>
                <a:lnTo>
                  <a:pt x="1448" y="144"/>
                </a:lnTo>
                <a:lnTo>
                  <a:pt x="1456" y="144"/>
                </a:lnTo>
                <a:lnTo>
                  <a:pt x="1464" y="144"/>
                </a:lnTo>
                <a:lnTo>
                  <a:pt x="1472" y="144"/>
                </a:lnTo>
                <a:lnTo>
                  <a:pt x="1480" y="144"/>
                </a:lnTo>
                <a:lnTo>
                  <a:pt x="1488" y="144"/>
                </a:lnTo>
                <a:lnTo>
                  <a:pt x="1496" y="144"/>
                </a:lnTo>
                <a:lnTo>
                  <a:pt x="1504" y="144"/>
                </a:lnTo>
                <a:lnTo>
                  <a:pt x="1520" y="144"/>
                </a:lnTo>
                <a:lnTo>
                  <a:pt x="1528" y="144"/>
                </a:lnTo>
                <a:lnTo>
                  <a:pt x="1536" y="144"/>
                </a:lnTo>
                <a:lnTo>
                  <a:pt x="1544" y="144"/>
                </a:lnTo>
                <a:lnTo>
                  <a:pt x="1552" y="144"/>
                </a:lnTo>
                <a:lnTo>
                  <a:pt x="1560" y="144"/>
                </a:lnTo>
                <a:lnTo>
                  <a:pt x="1568" y="144"/>
                </a:lnTo>
                <a:lnTo>
                  <a:pt x="1576" y="144"/>
                </a:lnTo>
                <a:lnTo>
                  <a:pt x="1584" y="144"/>
                </a:lnTo>
                <a:lnTo>
                  <a:pt x="1592" y="144"/>
                </a:lnTo>
                <a:lnTo>
                  <a:pt x="1600" y="144"/>
                </a:lnTo>
                <a:lnTo>
                  <a:pt x="1608" y="144"/>
                </a:lnTo>
                <a:lnTo>
                  <a:pt x="1624" y="144"/>
                </a:lnTo>
                <a:lnTo>
                  <a:pt x="1632" y="144"/>
                </a:lnTo>
                <a:lnTo>
                  <a:pt x="1640" y="144"/>
                </a:lnTo>
                <a:lnTo>
                  <a:pt x="1648" y="144"/>
                </a:lnTo>
                <a:lnTo>
                  <a:pt x="1656" y="144"/>
                </a:lnTo>
                <a:lnTo>
                  <a:pt x="1664" y="144"/>
                </a:lnTo>
                <a:lnTo>
                  <a:pt x="1672" y="144"/>
                </a:lnTo>
                <a:lnTo>
                  <a:pt x="1680" y="144"/>
                </a:lnTo>
                <a:lnTo>
                  <a:pt x="1688" y="144"/>
                </a:lnTo>
                <a:lnTo>
                  <a:pt x="1696" y="144"/>
                </a:lnTo>
                <a:lnTo>
                  <a:pt x="1704" y="144"/>
                </a:lnTo>
                <a:lnTo>
                  <a:pt x="1712" y="144"/>
                </a:lnTo>
                <a:lnTo>
                  <a:pt x="1728" y="144"/>
                </a:lnTo>
                <a:lnTo>
                  <a:pt x="1736" y="144"/>
                </a:lnTo>
                <a:lnTo>
                  <a:pt x="1744" y="144"/>
                </a:lnTo>
                <a:lnTo>
                  <a:pt x="1744" y="136"/>
                </a:lnTo>
                <a:lnTo>
                  <a:pt x="1752" y="136"/>
                </a:lnTo>
                <a:lnTo>
                  <a:pt x="1760" y="136"/>
                </a:lnTo>
                <a:lnTo>
                  <a:pt x="1768" y="136"/>
                </a:lnTo>
                <a:lnTo>
                  <a:pt x="1776" y="136"/>
                </a:lnTo>
                <a:lnTo>
                  <a:pt x="1784" y="136"/>
                </a:lnTo>
                <a:lnTo>
                  <a:pt x="1792" y="136"/>
                </a:lnTo>
                <a:lnTo>
                  <a:pt x="1800" y="136"/>
                </a:lnTo>
                <a:lnTo>
                  <a:pt x="1808" y="136"/>
                </a:lnTo>
                <a:lnTo>
                  <a:pt x="1824" y="136"/>
                </a:lnTo>
                <a:lnTo>
                  <a:pt x="1832" y="136"/>
                </a:lnTo>
                <a:lnTo>
                  <a:pt x="1840" y="136"/>
                </a:lnTo>
                <a:lnTo>
                  <a:pt x="1848" y="136"/>
                </a:lnTo>
                <a:lnTo>
                  <a:pt x="1856" y="136"/>
                </a:lnTo>
                <a:lnTo>
                  <a:pt x="1864" y="136"/>
                </a:lnTo>
                <a:lnTo>
                  <a:pt x="1872" y="136"/>
                </a:lnTo>
                <a:lnTo>
                  <a:pt x="1880" y="136"/>
                </a:lnTo>
                <a:lnTo>
                  <a:pt x="1888" y="136"/>
                </a:lnTo>
                <a:lnTo>
                  <a:pt x="1896" y="136"/>
                </a:lnTo>
                <a:lnTo>
                  <a:pt x="1904" y="136"/>
                </a:lnTo>
                <a:lnTo>
                  <a:pt x="1912" y="136"/>
                </a:lnTo>
                <a:lnTo>
                  <a:pt x="1928" y="136"/>
                </a:lnTo>
                <a:lnTo>
                  <a:pt x="1936" y="136"/>
                </a:lnTo>
                <a:lnTo>
                  <a:pt x="1944" y="136"/>
                </a:lnTo>
                <a:lnTo>
                  <a:pt x="1944" y="128"/>
                </a:lnTo>
                <a:lnTo>
                  <a:pt x="1952" y="128"/>
                </a:lnTo>
                <a:lnTo>
                  <a:pt x="1960" y="128"/>
                </a:lnTo>
                <a:lnTo>
                  <a:pt x="1968" y="128"/>
                </a:lnTo>
                <a:lnTo>
                  <a:pt x="1976" y="128"/>
                </a:lnTo>
                <a:lnTo>
                  <a:pt x="1984" y="128"/>
                </a:lnTo>
                <a:lnTo>
                  <a:pt x="1992" y="128"/>
                </a:lnTo>
                <a:lnTo>
                  <a:pt x="2000" y="128"/>
                </a:lnTo>
                <a:lnTo>
                  <a:pt x="2008" y="128"/>
                </a:lnTo>
                <a:lnTo>
                  <a:pt x="2016" y="128"/>
                </a:lnTo>
                <a:lnTo>
                  <a:pt x="2032" y="128"/>
                </a:lnTo>
                <a:lnTo>
                  <a:pt x="2040" y="128"/>
                </a:lnTo>
                <a:lnTo>
                  <a:pt x="2040" y="120"/>
                </a:lnTo>
                <a:lnTo>
                  <a:pt x="2048" y="120"/>
                </a:lnTo>
                <a:lnTo>
                  <a:pt x="2056" y="120"/>
                </a:lnTo>
                <a:lnTo>
                  <a:pt x="2064" y="120"/>
                </a:lnTo>
                <a:lnTo>
                  <a:pt x="2072" y="120"/>
                </a:lnTo>
                <a:lnTo>
                  <a:pt x="2080" y="120"/>
                </a:lnTo>
                <a:lnTo>
                  <a:pt x="2088" y="120"/>
                </a:lnTo>
                <a:lnTo>
                  <a:pt x="2096" y="120"/>
                </a:lnTo>
                <a:lnTo>
                  <a:pt x="2104" y="120"/>
                </a:lnTo>
                <a:lnTo>
                  <a:pt x="2112" y="120"/>
                </a:lnTo>
                <a:lnTo>
                  <a:pt x="2120" y="120"/>
                </a:lnTo>
                <a:lnTo>
                  <a:pt x="2136" y="120"/>
                </a:lnTo>
                <a:lnTo>
                  <a:pt x="2136" y="112"/>
                </a:lnTo>
                <a:lnTo>
                  <a:pt x="2144" y="112"/>
                </a:lnTo>
                <a:lnTo>
                  <a:pt x="2152" y="112"/>
                </a:lnTo>
                <a:lnTo>
                  <a:pt x="2160" y="112"/>
                </a:lnTo>
                <a:lnTo>
                  <a:pt x="2168" y="112"/>
                </a:lnTo>
                <a:lnTo>
                  <a:pt x="2176" y="112"/>
                </a:lnTo>
                <a:lnTo>
                  <a:pt x="2184" y="112"/>
                </a:lnTo>
                <a:lnTo>
                  <a:pt x="2184" y="104"/>
                </a:lnTo>
                <a:lnTo>
                  <a:pt x="2192" y="104"/>
                </a:lnTo>
                <a:lnTo>
                  <a:pt x="2200" y="104"/>
                </a:lnTo>
                <a:lnTo>
                  <a:pt x="2208" y="104"/>
                </a:lnTo>
                <a:lnTo>
                  <a:pt x="2216" y="104"/>
                </a:lnTo>
                <a:lnTo>
                  <a:pt x="2216" y="96"/>
                </a:lnTo>
                <a:lnTo>
                  <a:pt x="2232" y="96"/>
                </a:lnTo>
                <a:lnTo>
                  <a:pt x="2240" y="96"/>
                </a:lnTo>
                <a:lnTo>
                  <a:pt x="2248" y="96"/>
                </a:lnTo>
                <a:lnTo>
                  <a:pt x="2256" y="96"/>
                </a:lnTo>
                <a:lnTo>
                  <a:pt x="2264" y="96"/>
                </a:lnTo>
                <a:lnTo>
                  <a:pt x="2272" y="96"/>
                </a:lnTo>
                <a:lnTo>
                  <a:pt x="2280" y="96"/>
                </a:lnTo>
                <a:lnTo>
                  <a:pt x="2288" y="96"/>
                </a:lnTo>
                <a:lnTo>
                  <a:pt x="2296" y="96"/>
                </a:lnTo>
                <a:lnTo>
                  <a:pt x="2304" y="96"/>
                </a:lnTo>
                <a:lnTo>
                  <a:pt x="2312" y="96"/>
                </a:lnTo>
                <a:lnTo>
                  <a:pt x="2320" y="96"/>
                </a:lnTo>
                <a:lnTo>
                  <a:pt x="2336" y="96"/>
                </a:lnTo>
                <a:lnTo>
                  <a:pt x="2344" y="96"/>
                </a:lnTo>
                <a:lnTo>
                  <a:pt x="2352" y="96"/>
                </a:lnTo>
                <a:lnTo>
                  <a:pt x="2352" y="88"/>
                </a:lnTo>
                <a:lnTo>
                  <a:pt x="2360" y="88"/>
                </a:lnTo>
                <a:lnTo>
                  <a:pt x="2368" y="88"/>
                </a:lnTo>
                <a:lnTo>
                  <a:pt x="2376" y="88"/>
                </a:lnTo>
                <a:lnTo>
                  <a:pt x="2384" y="88"/>
                </a:lnTo>
                <a:lnTo>
                  <a:pt x="2392" y="88"/>
                </a:lnTo>
                <a:lnTo>
                  <a:pt x="2400" y="88"/>
                </a:lnTo>
                <a:lnTo>
                  <a:pt x="2408" y="88"/>
                </a:lnTo>
                <a:lnTo>
                  <a:pt x="2416" y="88"/>
                </a:lnTo>
                <a:lnTo>
                  <a:pt x="2424" y="88"/>
                </a:lnTo>
                <a:lnTo>
                  <a:pt x="2440" y="88"/>
                </a:lnTo>
                <a:lnTo>
                  <a:pt x="2448" y="88"/>
                </a:lnTo>
                <a:lnTo>
                  <a:pt x="2456" y="88"/>
                </a:lnTo>
                <a:lnTo>
                  <a:pt x="2464" y="88"/>
                </a:lnTo>
                <a:lnTo>
                  <a:pt x="2472" y="88"/>
                </a:lnTo>
                <a:lnTo>
                  <a:pt x="2480" y="88"/>
                </a:lnTo>
                <a:lnTo>
                  <a:pt x="2488" y="88"/>
                </a:lnTo>
                <a:lnTo>
                  <a:pt x="2496" y="88"/>
                </a:lnTo>
                <a:lnTo>
                  <a:pt x="2504" y="88"/>
                </a:lnTo>
                <a:lnTo>
                  <a:pt x="2504" y="80"/>
                </a:lnTo>
                <a:lnTo>
                  <a:pt x="2512" y="80"/>
                </a:lnTo>
                <a:lnTo>
                  <a:pt x="2520" y="80"/>
                </a:lnTo>
                <a:lnTo>
                  <a:pt x="2528" y="80"/>
                </a:lnTo>
                <a:lnTo>
                  <a:pt x="2544" y="80"/>
                </a:lnTo>
                <a:lnTo>
                  <a:pt x="2552" y="80"/>
                </a:lnTo>
                <a:lnTo>
                  <a:pt x="2560" y="80"/>
                </a:lnTo>
                <a:lnTo>
                  <a:pt x="2568" y="80"/>
                </a:lnTo>
                <a:lnTo>
                  <a:pt x="2576" y="80"/>
                </a:lnTo>
                <a:lnTo>
                  <a:pt x="2584" y="80"/>
                </a:lnTo>
                <a:lnTo>
                  <a:pt x="2592" y="80"/>
                </a:lnTo>
                <a:lnTo>
                  <a:pt x="2600" y="80"/>
                </a:lnTo>
                <a:lnTo>
                  <a:pt x="2608" y="80"/>
                </a:lnTo>
                <a:lnTo>
                  <a:pt x="2616" y="80"/>
                </a:lnTo>
                <a:lnTo>
                  <a:pt x="2624" y="80"/>
                </a:lnTo>
                <a:lnTo>
                  <a:pt x="2640" y="80"/>
                </a:lnTo>
                <a:lnTo>
                  <a:pt x="2648" y="80"/>
                </a:lnTo>
                <a:lnTo>
                  <a:pt x="2656" y="80"/>
                </a:lnTo>
                <a:lnTo>
                  <a:pt x="2664" y="80"/>
                </a:lnTo>
                <a:lnTo>
                  <a:pt x="2672" y="80"/>
                </a:lnTo>
                <a:lnTo>
                  <a:pt x="2680" y="80"/>
                </a:lnTo>
                <a:lnTo>
                  <a:pt x="2688" y="80"/>
                </a:lnTo>
                <a:lnTo>
                  <a:pt x="2696" y="80"/>
                </a:lnTo>
                <a:lnTo>
                  <a:pt x="2704" y="80"/>
                </a:lnTo>
                <a:lnTo>
                  <a:pt x="2712" y="80"/>
                </a:lnTo>
                <a:lnTo>
                  <a:pt x="2720" y="80"/>
                </a:lnTo>
                <a:lnTo>
                  <a:pt x="2728" y="80"/>
                </a:lnTo>
                <a:lnTo>
                  <a:pt x="2744" y="80"/>
                </a:lnTo>
                <a:lnTo>
                  <a:pt x="2752" y="80"/>
                </a:lnTo>
                <a:lnTo>
                  <a:pt x="2760" y="80"/>
                </a:lnTo>
                <a:lnTo>
                  <a:pt x="2768" y="80"/>
                </a:lnTo>
                <a:lnTo>
                  <a:pt x="2776" y="80"/>
                </a:lnTo>
                <a:lnTo>
                  <a:pt x="2784" y="80"/>
                </a:lnTo>
                <a:lnTo>
                  <a:pt x="2792" y="80"/>
                </a:lnTo>
                <a:lnTo>
                  <a:pt x="2800" y="80"/>
                </a:lnTo>
                <a:lnTo>
                  <a:pt x="2800" y="72"/>
                </a:lnTo>
                <a:lnTo>
                  <a:pt x="2808" y="72"/>
                </a:lnTo>
                <a:lnTo>
                  <a:pt x="2816" y="72"/>
                </a:lnTo>
                <a:lnTo>
                  <a:pt x="2824" y="72"/>
                </a:lnTo>
                <a:lnTo>
                  <a:pt x="2832" y="72"/>
                </a:lnTo>
                <a:lnTo>
                  <a:pt x="2848" y="72"/>
                </a:lnTo>
                <a:lnTo>
                  <a:pt x="2856" y="72"/>
                </a:lnTo>
                <a:lnTo>
                  <a:pt x="2864" y="72"/>
                </a:lnTo>
                <a:lnTo>
                  <a:pt x="2872" y="72"/>
                </a:lnTo>
                <a:lnTo>
                  <a:pt x="2880" y="72"/>
                </a:lnTo>
                <a:lnTo>
                  <a:pt x="2888" y="72"/>
                </a:lnTo>
                <a:lnTo>
                  <a:pt x="2896" y="72"/>
                </a:lnTo>
                <a:lnTo>
                  <a:pt x="2904" y="72"/>
                </a:lnTo>
                <a:lnTo>
                  <a:pt x="2912" y="72"/>
                </a:lnTo>
                <a:lnTo>
                  <a:pt x="2920" y="72"/>
                </a:lnTo>
                <a:lnTo>
                  <a:pt x="2928" y="72"/>
                </a:lnTo>
                <a:lnTo>
                  <a:pt x="2936" y="72"/>
                </a:lnTo>
                <a:lnTo>
                  <a:pt x="2952" y="72"/>
                </a:lnTo>
                <a:lnTo>
                  <a:pt x="2952" y="64"/>
                </a:lnTo>
                <a:lnTo>
                  <a:pt x="2960" y="64"/>
                </a:lnTo>
                <a:lnTo>
                  <a:pt x="2968" y="64"/>
                </a:lnTo>
                <a:lnTo>
                  <a:pt x="2976" y="64"/>
                </a:lnTo>
                <a:lnTo>
                  <a:pt x="2984" y="64"/>
                </a:lnTo>
                <a:lnTo>
                  <a:pt x="2992" y="64"/>
                </a:lnTo>
                <a:lnTo>
                  <a:pt x="2992" y="56"/>
                </a:lnTo>
                <a:lnTo>
                  <a:pt x="3000" y="56"/>
                </a:lnTo>
                <a:lnTo>
                  <a:pt x="3008" y="56"/>
                </a:lnTo>
                <a:lnTo>
                  <a:pt x="3016" y="56"/>
                </a:lnTo>
                <a:lnTo>
                  <a:pt x="3024" y="56"/>
                </a:lnTo>
                <a:lnTo>
                  <a:pt x="3032" y="56"/>
                </a:lnTo>
                <a:lnTo>
                  <a:pt x="3048" y="56"/>
                </a:lnTo>
                <a:lnTo>
                  <a:pt x="3056" y="56"/>
                </a:lnTo>
                <a:lnTo>
                  <a:pt x="3064" y="56"/>
                </a:lnTo>
                <a:lnTo>
                  <a:pt x="3072" y="56"/>
                </a:lnTo>
                <a:lnTo>
                  <a:pt x="3080" y="56"/>
                </a:lnTo>
                <a:lnTo>
                  <a:pt x="3088" y="56"/>
                </a:lnTo>
                <a:lnTo>
                  <a:pt x="3096" y="56"/>
                </a:lnTo>
                <a:lnTo>
                  <a:pt x="3096" y="48"/>
                </a:lnTo>
                <a:lnTo>
                  <a:pt x="3104" y="48"/>
                </a:lnTo>
                <a:lnTo>
                  <a:pt x="3112" y="48"/>
                </a:lnTo>
                <a:lnTo>
                  <a:pt x="3120" y="48"/>
                </a:lnTo>
                <a:lnTo>
                  <a:pt x="3128" y="48"/>
                </a:lnTo>
                <a:lnTo>
                  <a:pt x="3136" y="48"/>
                </a:lnTo>
                <a:lnTo>
                  <a:pt x="3152" y="48"/>
                </a:lnTo>
                <a:lnTo>
                  <a:pt x="3160" y="48"/>
                </a:lnTo>
                <a:lnTo>
                  <a:pt x="3168" y="48"/>
                </a:lnTo>
                <a:lnTo>
                  <a:pt x="3176" y="48"/>
                </a:lnTo>
                <a:lnTo>
                  <a:pt x="3184" y="48"/>
                </a:lnTo>
                <a:lnTo>
                  <a:pt x="3192" y="48"/>
                </a:lnTo>
                <a:lnTo>
                  <a:pt x="3200" y="48"/>
                </a:lnTo>
                <a:lnTo>
                  <a:pt x="3208" y="48"/>
                </a:lnTo>
                <a:lnTo>
                  <a:pt x="3216" y="48"/>
                </a:lnTo>
                <a:lnTo>
                  <a:pt x="3224" y="48"/>
                </a:lnTo>
                <a:lnTo>
                  <a:pt x="3232" y="48"/>
                </a:lnTo>
                <a:lnTo>
                  <a:pt x="3240" y="48"/>
                </a:lnTo>
                <a:lnTo>
                  <a:pt x="3256" y="48"/>
                </a:lnTo>
                <a:lnTo>
                  <a:pt x="3264" y="48"/>
                </a:lnTo>
                <a:lnTo>
                  <a:pt x="3272" y="48"/>
                </a:lnTo>
                <a:lnTo>
                  <a:pt x="3280" y="48"/>
                </a:lnTo>
                <a:lnTo>
                  <a:pt x="3288" y="48"/>
                </a:lnTo>
                <a:lnTo>
                  <a:pt x="3296" y="48"/>
                </a:lnTo>
                <a:lnTo>
                  <a:pt x="3304" y="48"/>
                </a:lnTo>
                <a:lnTo>
                  <a:pt x="3312" y="48"/>
                </a:lnTo>
                <a:lnTo>
                  <a:pt x="3312" y="40"/>
                </a:lnTo>
                <a:lnTo>
                  <a:pt x="3320" y="40"/>
                </a:lnTo>
                <a:lnTo>
                  <a:pt x="3328" y="40"/>
                </a:lnTo>
                <a:lnTo>
                  <a:pt x="3328" y="32"/>
                </a:lnTo>
                <a:lnTo>
                  <a:pt x="3336" y="32"/>
                </a:lnTo>
                <a:lnTo>
                  <a:pt x="3344" y="32"/>
                </a:lnTo>
                <a:lnTo>
                  <a:pt x="3360" y="32"/>
                </a:lnTo>
                <a:lnTo>
                  <a:pt x="3368" y="32"/>
                </a:lnTo>
                <a:lnTo>
                  <a:pt x="3376" y="32"/>
                </a:lnTo>
                <a:lnTo>
                  <a:pt x="3384" y="32"/>
                </a:lnTo>
                <a:lnTo>
                  <a:pt x="3392" y="32"/>
                </a:lnTo>
                <a:lnTo>
                  <a:pt x="3400" y="32"/>
                </a:lnTo>
                <a:lnTo>
                  <a:pt x="3408" y="32"/>
                </a:lnTo>
                <a:lnTo>
                  <a:pt x="3416" y="32"/>
                </a:lnTo>
                <a:lnTo>
                  <a:pt x="3424" y="32"/>
                </a:lnTo>
                <a:lnTo>
                  <a:pt x="3432" y="32"/>
                </a:lnTo>
                <a:lnTo>
                  <a:pt x="3440" y="32"/>
                </a:lnTo>
                <a:lnTo>
                  <a:pt x="3456" y="32"/>
                </a:lnTo>
                <a:lnTo>
                  <a:pt x="3464" y="32"/>
                </a:lnTo>
                <a:lnTo>
                  <a:pt x="3472" y="32"/>
                </a:lnTo>
                <a:lnTo>
                  <a:pt x="3480" y="32"/>
                </a:lnTo>
                <a:lnTo>
                  <a:pt x="3488" y="32"/>
                </a:lnTo>
                <a:lnTo>
                  <a:pt x="3496" y="32"/>
                </a:lnTo>
                <a:lnTo>
                  <a:pt x="3504" y="32"/>
                </a:lnTo>
                <a:lnTo>
                  <a:pt x="3512" y="32"/>
                </a:lnTo>
                <a:lnTo>
                  <a:pt x="3520" y="32"/>
                </a:lnTo>
                <a:lnTo>
                  <a:pt x="3520" y="24"/>
                </a:lnTo>
                <a:lnTo>
                  <a:pt x="3528" y="24"/>
                </a:lnTo>
                <a:lnTo>
                  <a:pt x="3536" y="24"/>
                </a:lnTo>
                <a:lnTo>
                  <a:pt x="3544" y="24"/>
                </a:lnTo>
                <a:lnTo>
                  <a:pt x="3560" y="24"/>
                </a:lnTo>
                <a:lnTo>
                  <a:pt x="3568" y="24"/>
                </a:lnTo>
                <a:lnTo>
                  <a:pt x="3576" y="24"/>
                </a:lnTo>
                <a:lnTo>
                  <a:pt x="3584" y="24"/>
                </a:lnTo>
                <a:lnTo>
                  <a:pt x="3592" y="24"/>
                </a:lnTo>
                <a:lnTo>
                  <a:pt x="3592" y="16"/>
                </a:lnTo>
                <a:lnTo>
                  <a:pt x="3600" y="16"/>
                </a:lnTo>
                <a:lnTo>
                  <a:pt x="3608" y="16"/>
                </a:lnTo>
                <a:lnTo>
                  <a:pt x="3616" y="16"/>
                </a:lnTo>
                <a:lnTo>
                  <a:pt x="3624" y="16"/>
                </a:lnTo>
                <a:lnTo>
                  <a:pt x="3632" y="16"/>
                </a:lnTo>
                <a:lnTo>
                  <a:pt x="3640" y="16"/>
                </a:lnTo>
                <a:lnTo>
                  <a:pt x="3648" y="16"/>
                </a:lnTo>
                <a:lnTo>
                  <a:pt x="3664" y="16"/>
                </a:lnTo>
                <a:lnTo>
                  <a:pt x="3672" y="16"/>
                </a:lnTo>
                <a:lnTo>
                  <a:pt x="3680" y="16"/>
                </a:lnTo>
                <a:lnTo>
                  <a:pt x="3688" y="16"/>
                </a:lnTo>
                <a:lnTo>
                  <a:pt x="3696" y="16"/>
                </a:lnTo>
                <a:lnTo>
                  <a:pt x="3704" y="16"/>
                </a:lnTo>
                <a:lnTo>
                  <a:pt x="3712" y="16"/>
                </a:lnTo>
                <a:lnTo>
                  <a:pt x="3720" y="16"/>
                </a:lnTo>
                <a:lnTo>
                  <a:pt x="3728" y="16"/>
                </a:lnTo>
                <a:lnTo>
                  <a:pt x="3728" y="8"/>
                </a:lnTo>
                <a:lnTo>
                  <a:pt x="3736" y="8"/>
                </a:lnTo>
                <a:lnTo>
                  <a:pt x="3744" y="8"/>
                </a:lnTo>
                <a:lnTo>
                  <a:pt x="3752" y="8"/>
                </a:lnTo>
                <a:lnTo>
                  <a:pt x="3768" y="8"/>
                </a:lnTo>
                <a:lnTo>
                  <a:pt x="3776" y="8"/>
                </a:lnTo>
                <a:lnTo>
                  <a:pt x="3784" y="8"/>
                </a:lnTo>
                <a:lnTo>
                  <a:pt x="3792" y="8"/>
                </a:lnTo>
                <a:lnTo>
                  <a:pt x="3800" y="8"/>
                </a:lnTo>
                <a:lnTo>
                  <a:pt x="3808" y="8"/>
                </a:lnTo>
                <a:lnTo>
                  <a:pt x="3816" y="8"/>
                </a:lnTo>
                <a:lnTo>
                  <a:pt x="3824" y="8"/>
                </a:lnTo>
                <a:lnTo>
                  <a:pt x="3832" y="8"/>
                </a:lnTo>
                <a:lnTo>
                  <a:pt x="3840" y="8"/>
                </a:lnTo>
                <a:lnTo>
                  <a:pt x="3848" y="8"/>
                </a:lnTo>
                <a:lnTo>
                  <a:pt x="3848" y="0"/>
                </a:lnTo>
                <a:lnTo>
                  <a:pt x="3864" y="0"/>
                </a:lnTo>
                <a:lnTo>
                  <a:pt x="3872" y="0"/>
                </a:lnTo>
                <a:lnTo>
                  <a:pt x="3880" y="0"/>
                </a:lnTo>
                <a:lnTo>
                  <a:pt x="3888" y="0"/>
                </a:lnTo>
                <a:lnTo>
                  <a:pt x="3896" y="0"/>
                </a:lnTo>
                <a:lnTo>
                  <a:pt x="3904" y="0"/>
                </a:lnTo>
              </a:path>
            </a:pathLst>
          </a:custGeom>
          <a:noFill/>
          <a:ln w="63500">
            <a:solidFill>
              <a:srgbClr val="FFFF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11" name="Rectangle 77"/>
          <p:cNvSpPr>
            <a:spLocks noChangeArrowheads="1"/>
          </p:cNvSpPr>
          <p:nvPr/>
        </p:nvSpPr>
        <p:spPr bwMode="auto">
          <a:xfrm>
            <a:off x="796925" y="5938838"/>
            <a:ext cx="80963" cy="18256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sz="1200" b="1">
                <a:latin typeface="Helvetica" charset="0"/>
                <a:ea typeface="MS PGothic" pitchFamily="34" charset="-128"/>
                <a:cs typeface="Arial"/>
              </a:rPr>
              <a:t>0</a:t>
            </a:r>
            <a:endParaRPr lang="en-US" altLang="zh-CN" sz="2400">
              <a:ea typeface="MS PGothic" pitchFamily="34" charset="-128"/>
              <a:cs typeface="Arial"/>
            </a:endParaRPr>
          </a:p>
        </p:txBody>
      </p:sp>
      <p:sp>
        <p:nvSpPr>
          <p:cNvPr id="190512" name="Rectangle 78"/>
          <p:cNvSpPr>
            <a:spLocks noChangeArrowheads="1"/>
          </p:cNvSpPr>
          <p:nvPr/>
        </p:nvSpPr>
        <p:spPr bwMode="auto">
          <a:xfrm>
            <a:off x="777875" y="4351338"/>
            <a:ext cx="122238" cy="274637"/>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b="1">
                <a:latin typeface="Helvetica" charset="0"/>
                <a:ea typeface="MS PGothic" pitchFamily="34" charset="-128"/>
                <a:cs typeface="Arial"/>
              </a:rPr>
              <a:t>5</a:t>
            </a:r>
            <a:endParaRPr lang="en-US" altLang="zh-CN">
              <a:ea typeface="MS PGothic" pitchFamily="34" charset="-128"/>
              <a:cs typeface="Arial"/>
            </a:endParaRPr>
          </a:p>
        </p:txBody>
      </p:sp>
      <p:sp>
        <p:nvSpPr>
          <p:cNvPr id="190513" name="Rectangle 79"/>
          <p:cNvSpPr>
            <a:spLocks noChangeArrowheads="1"/>
          </p:cNvSpPr>
          <p:nvPr/>
        </p:nvSpPr>
        <p:spPr bwMode="auto">
          <a:xfrm>
            <a:off x="673100" y="2751138"/>
            <a:ext cx="244475" cy="274637"/>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b="1">
                <a:latin typeface="Helvetica" charset="0"/>
                <a:ea typeface="MS PGothic" pitchFamily="34" charset="-128"/>
                <a:cs typeface="Arial"/>
              </a:rPr>
              <a:t>10</a:t>
            </a:r>
            <a:endParaRPr lang="en-US" altLang="zh-CN">
              <a:ea typeface="MS PGothic" pitchFamily="34" charset="-128"/>
              <a:cs typeface="Arial"/>
            </a:endParaRPr>
          </a:p>
        </p:txBody>
      </p:sp>
      <p:sp>
        <p:nvSpPr>
          <p:cNvPr id="190514" name="Rectangle 80"/>
          <p:cNvSpPr>
            <a:spLocks noChangeArrowheads="1"/>
          </p:cNvSpPr>
          <p:nvPr/>
        </p:nvSpPr>
        <p:spPr bwMode="auto">
          <a:xfrm>
            <a:off x="673100" y="1163638"/>
            <a:ext cx="244475" cy="274637"/>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b="1">
                <a:latin typeface="Helvetica" charset="0"/>
                <a:ea typeface="MS PGothic" pitchFamily="34" charset="-128"/>
                <a:cs typeface="Arial"/>
              </a:rPr>
              <a:t>15</a:t>
            </a:r>
            <a:endParaRPr lang="en-US" altLang="zh-CN">
              <a:ea typeface="MS PGothic" pitchFamily="34" charset="-128"/>
              <a:cs typeface="Arial"/>
            </a:endParaRPr>
          </a:p>
        </p:txBody>
      </p:sp>
      <p:sp>
        <p:nvSpPr>
          <p:cNvPr id="190515" name="Rectangle 81"/>
          <p:cNvSpPr>
            <a:spLocks noChangeArrowheads="1"/>
          </p:cNvSpPr>
          <p:nvPr/>
        </p:nvSpPr>
        <p:spPr bwMode="auto">
          <a:xfrm>
            <a:off x="973138" y="6116638"/>
            <a:ext cx="122237" cy="274637"/>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b="1">
                <a:latin typeface="Helvetica" charset="0"/>
                <a:ea typeface="MS PGothic" pitchFamily="34" charset="-128"/>
                <a:cs typeface="Arial"/>
              </a:rPr>
              <a:t>0</a:t>
            </a:r>
            <a:endParaRPr lang="en-US" altLang="zh-CN">
              <a:ea typeface="MS PGothic" pitchFamily="34" charset="-128"/>
              <a:cs typeface="Arial"/>
            </a:endParaRPr>
          </a:p>
        </p:txBody>
      </p:sp>
      <p:sp>
        <p:nvSpPr>
          <p:cNvPr id="190516" name="Rectangle 82"/>
          <p:cNvSpPr>
            <a:spLocks noChangeArrowheads="1"/>
          </p:cNvSpPr>
          <p:nvPr/>
        </p:nvSpPr>
        <p:spPr bwMode="auto">
          <a:xfrm>
            <a:off x="1309688" y="6116638"/>
            <a:ext cx="244475" cy="274637"/>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b="1">
                <a:latin typeface="Helvetica" charset="0"/>
                <a:ea typeface="MS PGothic" pitchFamily="34" charset="-128"/>
                <a:cs typeface="Arial"/>
              </a:rPr>
              <a:t>30</a:t>
            </a:r>
            <a:endParaRPr lang="en-US" altLang="zh-CN">
              <a:ea typeface="MS PGothic" pitchFamily="34" charset="-128"/>
              <a:cs typeface="Arial"/>
            </a:endParaRPr>
          </a:p>
        </p:txBody>
      </p:sp>
      <p:sp>
        <p:nvSpPr>
          <p:cNvPr id="190517" name="Rectangle 83"/>
          <p:cNvSpPr>
            <a:spLocks noChangeArrowheads="1"/>
          </p:cNvSpPr>
          <p:nvPr/>
        </p:nvSpPr>
        <p:spPr bwMode="auto">
          <a:xfrm>
            <a:off x="1700213" y="6116638"/>
            <a:ext cx="244475" cy="274637"/>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b="1">
                <a:latin typeface="Helvetica" charset="0"/>
                <a:ea typeface="MS PGothic" pitchFamily="34" charset="-128"/>
                <a:cs typeface="Arial"/>
              </a:rPr>
              <a:t>60</a:t>
            </a:r>
            <a:endParaRPr lang="en-US" altLang="zh-CN">
              <a:ea typeface="MS PGothic" pitchFamily="34" charset="-128"/>
              <a:cs typeface="Arial"/>
            </a:endParaRPr>
          </a:p>
        </p:txBody>
      </p:sp>
      <p:sp>
        <p:nvSpPr>
          <p:cNvPr id="190518" name="Rectangle 84"/>
          <p:cNvSpPr>
            <a:spLocks noChangeArrowheads="1"/>
          </p:cNvSpPr>
          <p:nvPr/>
        </p:nvSpPr>
        <p:spPr bwMode="auto">
          <a:xfrm>
            <a:off x="2103438" y="6116638"/>
            <a:ext cx="244475" cy="274637"/>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b="1">
                <a:latin typeface="Helvetica" charset="0"/>
                <a:ea typeface="MS PGothic" pitchFamily="34" charset="-128"/>
                <a:cs typeface="Arial"/>
              </a:rPr>
              <a:t>90</a:t>
            </a:r>
            <a:endParaRPr lang="en-US" altLang="zh-CN">
              <a:ea typeface="MS PGothic" pitchFamily="34" charset="-128"/>
              <a:cs typeface="Arial"/>
            </a:endParaRPr>
          </a:p>
        </p:txBody>
      </p:sp>
      <p:sp>
        <p:nvSpPr>
          <p:cNvPr id="190519" name="Rectangle 87"/>
          <p:cNvSpPr>
            <a:spLocks noChangeArrowheads="1"/>
          </p:cNvSpPr>
          <p:nvPr/>
        </p:nvSpPr>
        <p:spPr bwMode="auto">
          <a:xfrm>
            <a:off x="3232150" y="6116638"/>
            <a:ext cx="368300" cy="274637"/>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b="1">
                <a:latin typeface="Helvetica" charset="0"/>
                <a:ea typeface="MS PGothic" pitchFamily="34" charset="-128"/>
                <a:cs typeface="Arial"/>
              </a:rPr>
              <a:t>180</a:t>
            </a:r>
            <a:endParaRPr lang="en-US" altLang="zh-CN">
              <a:ea typeface="MS PGothic" pitchFamily="34" charset="-128"/>
              <a:cs typeface="Arial"/>
            </a:endParaRPr>
          </a:p>
        </p:txBody>
      </p:sp>
      <p:sp>
        <p:nvSpPr>
          <p:cNvPr id="190520" name="Rectangle 90"/>
          <p:cNvSpPr>
            <a:spLocks noChangeArrowheads="1"/>
          </p:cNvSpPr>
          <p:nvPr/>
        </p:nvSpPr>
        <p:spPr bwMode="auto">
          <a:xfrm>
            <a:off x="4430713" y="6116638"/>
            <a:ext cx="366712" cy="274637"/>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b="1">
                <a:latin typeface="Helvetica" charset="0"/>
                <a:ea typeface="MS PGothic" pitchFamily="34" charset="-128"/>
                <a:cs typeface="Arial"/>
              </a:rPr>
              <a:t>270</a:t>
            </a:r>
            <a:endParaRPr lang="en-US" altLang="zh-CN">
              <a:ea typeface="MS PGothic" pitchFamily="34" charset="-128"/>
              <a:cs typeface="Arial"/>
            </a:endParaRPr>
          </a:p>
        </p:txBody>
      </p:sp>
      <p:sp>
        <p:nvSpPr>
          <p:cNvPr id="190521" name="Rectangle 93"/>
          <p:cNvSpPr>
            <a:spLocks noChangeArrowheads="1"/>
          </p:cNvSpPr>
          <p:nvPr/>
        </p:nvSpPr>
        <p:spPr bwMode="auto">
          <a:xfrm>
            <a:off x="5616575" y="6116638"/>
            <a:ext cx="366713" cy="274637"/>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b="1">
                <a:latin typeface="Helvetica" charset="0"/>
                <a:ea typeface="MS PGothic" pitchFamily="34" charset="-128"/>
                <a:cs typeface="Arial"/>
              </a:rPr>
              <a:t>360</a:t>
            </a:r>
            <a:endParaRPr lang="en-US" altLang="zh-CN">
              <a:ea typeface="MS PGothic" pitchFamily="34" charset="-128"/>
              <a:cs typeface="Arial"/>
            </a:endParaRPr>
          </a:p>
        </p:txBody>
      </p:sp>
      <p:sp>
        <p:nvSpPr>
          <p:cNvPr id="190522" name="Rectangle 96"/>
          <p:cNvSpPr>
            <a:spLocks noChangeArrowheads="1"/>
          </p:cNvSpPr>
          <p:nvPr/>
        </p:nvSpPr>
        <p:spPr bwMode="auto">
          <a:xfrm>
            <a:off x="6815138" y="6116638"/>
            <a:ext cx="366712" cy="274637"/>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b="1">
                <a:latin typeface="Helvetica" charset="0"/>
                <a:ea typeface="MS PGothic" pitchFamily="34" charset="-128"/>
                <a:cs typeface="Arial"/>
              </a:rPr>
              <a:t>450</a:t>
            </a:r>
            <a:endParaRPr lang="en-US" altLang="zh-CN">
              <a:ea typeface="MS PGothic" pitchFamily="34" charset="-128"/>
              <a:cs typeface="Arial"/>
            </a:endParaRPr>
          </a:p>
        </p:txBody>
      </p:sp>
      <p:sp>
        <p:nvSpPr>
          <p:cNvPr id="190523" name="Line 97"/>
          <p:cNvSpPr>
            <a:spLocks noChangeShapeType="1"/>
          </p:cNvSpPr>
          <p:nvPr/>
        </p:nvSpPr>
        <p:spPr bwMode="auto">
          <a:xfrm flipV="1">
            <a:off x="1381125" y="59832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24" name="Line 98"/>
          <p:cNvSpPr>
            <a:spLocks noChangeShapeType="1"/>
          </p:cNvSpPr>
          <p:nvPr/>
        </p:nvSpPr>
        <p:spPr bwMode="auto">
          <a:xfrm flipV="1">
            <a:off x="1381125" y="59451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25" name="Line 99"/>
          <p:cNvSpPr>
            <a:spLocks noChangeShapeType="1"/>
          </p:cNvSpPr>
          <p:nvPr/>
        </p:nvSpPr>
        <p:spPr bwMode="auto">
          <a:xfrm flipV="1">
            <a:off x="1381125" y="59070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26" name="Line 100"/>
          <p:cNvSpPr>
            <a:spLocks noChangeShapeType="1"/>
          </p:cNvSpPr>
          <p:nvPr/>
        </p:nvSpPr>
        <p:spPr bwMode="auto">
          <a:xfrm flipV="1">
            <a:off x="1381125" y="58689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27" name="Line 101"/>
          <p:cNvSpPr>
            <a:spLocks noChangeShapeType="1"/>
          </p:cNvSpPr>
          <p:nvPr/>
        </p:nvSpPr>
        <p:spPr bwMode="auto">
          <a:xfrm flipV="1">
            <a:off x="1381125" y="58308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28" name="Line 102"/>
          <p:cNvSpPr>
            <a:spLocks noChangeShapeType="1"/>
          </p:cNvSpPr>
          <p:nvPr/>
        </p:nvSpPr>
        <p:spPr bwMode="auto">
          <a:xfrm flipV="1">
            <a:off x="1381125" y="57927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29" name="Line 103"/>
          <p:cNvSpPr>
            <a:spLocks noChangeShapeType="1"/>
          </p:cNvSpPr>
          <p:nvPr/>
        </p:nvSpPr>
        <p:spPr bwMode="auto">
          <a:xfrm flipV="1">
            <a:off x="1381125" y="57546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30" name="Line 104"/>
          <p:cNvSpPr>
            <a:spLocks noChangeShapeType="1"/>
          </p:cNvSpPr>
          <p:nvPr/>
        </p:nvSpPr>
        <p:spPr bwMode="auto">
          <a:xfrm flipV="1">
            <a:off x="1381125" y="57165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31" name="Line 105"/>
          <p:cNvSpPr>
            <a:spLocks noChangeShapeType="1"/>
          </p:cNvSpPr>
          <p:nvPr/>
        </p:nvSpPr>
        <p:spPr bwMode="auto">
          <a:xfrm flipV="1">
            <a:off x="1381125" y="56784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32" name="Line 106"/>
          <p:cNvSpPr>
            <a:spLocks noChangeShapeType="1"/>
          </p:cNvSpPr>
          <p:nvPr/>
        </p:nvSpPr>
        <p:spPr bwMode="auto">
          <a:xfrm flipV="1">
            <a:off x="1381125" y="56403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33" name="Line 107"/>
          <p:cNvSpPr>
            <a:spLocks noChangeShapeType="1"/>
          </p:cNvSpPr>
          <p:nvPr/>
        </p:nvSpPr>
        <p:spPr bwMode="auto">
          <a:xfrm flipV="1">
            <a:off x="1381125" y="56022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34" name="Line 108"/>
          <p:cNvSpPr>
            <a:spLocks noChangeShapeType="1"/>
          </p:cNvSpPr>
          <p:nvPr/>
        </p:nvSpPr>
        <p:spPr bwMode="auto">
          <a:xfrm flipV="1">
            <a:off x="1381125" y="55641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35" name="Line 109"/>
          <p:cNvSpPr>
            <a:spLocks noChangeShapeType="1"/>
          </p:cNvSpPr>
          <p:nvPr/>
        </p:nvSpPr>
        <p:spPr bwMode="auto">
          <a:xfrm flipV="1">
            <a:off x="1381125" y="55260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36" name="Line 110"/>
          <p:cNvSpPr>
            <a:spLocks noChangeShapeType="1"/>
          </p:cNvSpPr>
          <p:nvPr/>
        </p:nvSpPr>
        <p:spPr bwMode="auto">
          <a:xfrm flipV="1">
            <a:off x="1381125" y="54879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37" name="Line 111"/>
          <p:cNvSpPr>
            <a:spLocks noChangeShapeType="1"/>
          </p:cNvSpPr>
          <p:nvPr/>
        </p:nvSpPr>
        <p:spPr bwMode="auto">
          <a:xfrm flipV="1">
            <a:off x="1381125" y="54498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38" name="Line 112"/>
          <p:cNvSpPr>
            <a:spLocks noChangeShapeType="1"/>
          </p:cNvSpPr>
          <p:nvPr/>
        </p:nvSpPr>
        <p:spPr bwMode="auto">
          <a:xfrm flipV="1">
            <a:off x="1381125" y="54117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39" name="Line 113"/>
          <p:cNvSpPr>
            <a:spLocks noChangeShapeType="1"/>
          </p:cNvSpPr>
          <p:nvPr/>
        </p:nvSpPr>
        <p:spPr bwMode="auto">
          <a:xfrm flipV="1">
            <a:off x="1381125" y="53736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40" name="Line 114"/>
          <p:cNvSpPr>
            <a:spLocks noChangeShapeType="1"/>
          </p:cNvSpPr>
          <p:nvPr/>
        </p:nvSpPr>
        <p:spPr bwMode="auto">
          <a:xfrm flipV="1">
            <a:off x="1381125" y="53355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41" name="Line 115"/>
          <p:cNvSpPr>
            <a:spLocks noChangeShapeType="1"/>
          </p:cNvSpPr>
          <p:nvPr/>
        </p:nvSpPr>
        <p:spPr bwMode="auto">
          <a:xfrm flipV="1">
            <a:off x="1381125" y="52974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42" name="Line 116"/>
          <p:cNvSpPr>
            <a:spLocks noChangeShapeType="1"/>
          </p:cNvSpPr>
          <p:nvPr/>
        </p:nvSpPr>
        <p:spPr bwMode="auto">
          <a:xfrm flipV="1">
            <a:off x="1381125" y="52593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43" name="Line 117"/>
          <p:cNvSpPr>
            <a:spLocks noChangeShapeType="1"/>
          </p:cNvSpPr>
          <p:nvPr/>
        </p:nvSpPr>
        <p:spPr bwMode="auto">
          <a:xfrm flipV="1">
            <a:off x="1381125" y="52212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44" name="Line 118"/>
          <p:cNvSpPr>
            <a:spLocks noChangeShapeType="1"/>
          </p:cNvSpPr>
          <p:nvPr/>
        </p:nvSpPr>
        <p:spPr bwMode="auto">
          <a:xfrm flipV="1">
            <a:off x="1381125" y="51831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45" name="Line 119"/>
          <p:cNvSpPr>
            <a:spLocks noChangeShapeType="1"/>
          </p:cNvSpPr>
          <p:nvPr/>
        </p:nvSpPr>
        <p:spPr bwMode="auto">
          <a:xfrm flipV="1">
            <a:off x="1381125" y="51450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46" name="Line 120"/>
          <p:cNvSpPr>
            <a:spLocks noChangeShapeType="1"/>
          </p:cNvSpPr>
          <p:nvPr/>
        </p:nvSpPr>
        <p:spPr bwMode="auto">
          <a:xfrm flipV="1">
            <a:off x="1381125" y="51069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47" name="Line 121"/>
          <p:cNvSpPr>
            <a:spLocks noChangeShapeType="1"/>
          </p:cNvSpPr>
          <p:nvPr/>
        </p:nvSpPr>
        <p:spPr bwMode="auto">
          <a:xfrm flipV="1">
            <a:off x="1381125" y="50688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48" name="Line 122"/>
          <p:cNvSpPr>
            <a:spLocks noChangeShapeType="1"/>
          </p:cNvSpPr>
          <p:nvPr/>
        </p:nvSpPr>
        <p:spPr bwMode="auto">
          <a:xfrm flipV="1">
            <a:off x="1381125" y="50307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49" name="Line 123"/>
          <p:cNvSpPr>
            <a:spLocks noChangeShapeType="1"/>
          </p:cNvSpPr>
          <p:nvPr/>
        </p:nvSpPr>
        <p:spPr bwMode="auto">
          <a:xfrm flipV="1">
            <a:off x="1381125" y="49926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50" name="Line 124"/>
          <p:cNvSpPr>
            <a:spLocks noChangeShapeType="1"/>
          </p:cNvSpPr>
          <p:nvPr/>
        </p:nvSpPr>
        <p:spPr bwMode="auto">
          <a:xfrm flipV="1">
            <a:off x="1381125" y="49545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51" name="Line 125"/>
          <p:cNvSpPr>
            <a:spLocks noChangeShapeType="1"/>
          </p:cNvSpPr>
          <p:nvPr/>
        </p:nvSpPr>
        <p:spPr bwMode="auto">
          <a:xfrm flipV="1">
            <a:off x="1381125" y="49164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52" name="Line 126"/>
          <p:cNvSpPr>
            <a:spLocks noChangeShapeType="1"/>
          </p:cNvSpPr>
          <p:nvPr/>
        </p:nvSpPr>
        <p:spPr bwMode="auto">
          <a:xfrm flipV="1">
            <a:off x="1381125" y="48783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53" name="Line 127"/>
          <p:cNvSpPr>
            <a:spLocks noChangeShapeType="1"/>
          </p:cNvSpPr>
          <p:nvPr/>
        </p:nvSpPr>
        <p:spPr bwMode="auto">
          <a:xfrm flipV="1">
            <a:off x="1381125" y="48402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54" name="Line 128"/>
          <p:cNvSpPr>
            <a:spLocks noChangeShapeType="1"/>
          </p:cNvSpPr>
          <p:nvPr/>
        </p:nvSpPr>
        <p:spPr bwMode="auto">
          <a:xfrm flipV="1">
            <a:off x="1381125" y="48021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55" name="Line 129"/>
          <p:cNvSpPr>
            <a:spLocks noChangeShapeType="1"/>
          </p:cNvSpPr>
          <p:nvPr/>
        </p:nvSpPr>
        <p:spPr bwMode="auto">
          <a:xfrm flipV="1">
            <a:off x="1381125" y="47640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56" name="Line 130"/>
          <p:cNvSpPr>
            <a:spLocks noChangeShapeType="1"/>
          </p:cNvSpPr>
          <p:nvPr/>
        </p:nvSpPr>
        <p:spPr bwMode="auto">
          <a:xfrm flipV="1">
            <a:off x="1381125" y="47259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57" name="Line 131"/>
          <p:cNvSpPr>
            <a:spLocks noChangeShapeType="1"/>
          </p:cNvSpPr>
          <p:nvPr/>
        </p:nvSpPr>
        <p:spPr bwMode="auto">
          <a:xfrm flipV="1">
            <a:off x="1381125" y="46878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58" name="Line 132"/>
          <p:cNvSpPr>
            <a:spLocks noChangeShapeType="1"/>
          </p:cNvSpPr>
          <p:nvPr/>
        </p:nvSpPr>
        <p:spPr bwMode="auto">
          <a:xfrm flipV="1">
            <a:off x="1381125" y="46497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59" name="Line 133"/>
          <p:cNvSpPr>
            <a:spLocks noChangeShapeType="1"/>
          </p:cNvSpPr>
          <p:nvPr/>
        </p:nvSpPr>
        <p:spPr bwMode="auto">
          <a:xfrm flipV="1">
            <a:off x="1381125" y="46116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60" name="Line 134"/>
          <p:cNvSpPr>
            <a:spLocks noChangeShapeType="1"/>
          </p:cNvSpPr>
          <p:nvPr/>
        </p:nvSpPr>
        <p:spPr bwMode="auto">
          <a:xfrm flipV="1">
            <a:off x="1381125" y="45735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61" name="Line 135"/>
          <p:cNvSpPr>
            <a:spLocks noChangeShapeType="1"/>
          </p:cNvSpPr>
          <p:nvPr/>
        </p:nvSpPr>
        <p:spPr bwMode="auto">
          <a:xfrm flipV="1">
            <a:off x="1381125" y="45354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62" name="Line 136"/>
          <p:cNvSpPr>
            <a:spLocks noChangeShapeType="1"/>
          </p:cNvSpPr>
          <p:nvPr/>
        </p:nvSpPr>
        <p:spPr bwMode="auto">
          <a:xfrm flipV="1">
            <a:off x="1381125" y="44973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63" name="Line 137"/>
          <p:cNvSpPr>
            <a:spLocks noChangeShapeType="1"/>
          </p:cNvSpPr>
          <p:nvPr/>
        </p:nvSpPr>
        <p:spPr bwMode="auto">
          <a:xfrm flipV="1">
            <a:off x="1381125" y="44592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64" name="Line 138"/>
          <p:cNvSpPr>
            <a:spLocks noChangeShapeType="1"/>
          </p:cNvSpPr>
          <p:nvPr/>
        </p:nvSpPr>
        <p:spPr bwMode="auto">
          <a:xfrm flipV="1">
            <a:off x="1381125" y="44211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65" name="Line 139"/>
          <p:cNvSpPr>
            <a:spLocks noChangeShapeType="1"/>
          </p:cNvSpPr>
          <p:nvPr/>
        </p:nvSpPr>
        <p:spPr bwMode="auto">
          <a:xfrm flipV="1">
            <a:off x="1381125" y="43830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66" name="Line 140"/>
          <p:cNvSpPr>
            <a:spLocks noChangeShapeType="1"/>
          </p:cNvSpPr>
          <p:nvPr/>
        </p:nvSpPr>
        <p:spPr bwMode="auto">
          <a:xfrm flipV="1">
            <a:off x="1381125" y="43449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67" name="Line 141"/>
          <p:cNvSpPr>
            <a:spLocks noChangeShapeType="1"/>
          </p:cNvSpPr>
          <p:nvPr/>
        </p:nvSpPr>
        <p:spPr bwMode="auto">
          <a:xfrm flipV="1">
            <a:off x="1381125" y="43068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68" name="Line 142"/>
          <p:cNvSpPr>
            <a:spLocks noChangeShapeType="1"/>
          </p:cNvSpPr>
          <p:nvPr/>
        </p:nvSpPr>
        <p:spPr bwMode="auto">
          <a:xfrm flipV="1">
            <a:off x="1381125" y="42687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69" name="Line 143"/>
          <p:cNvSpPr>
            <a:spLocks noChangeShapeType="1"/>
          </p:cNvSpPr>
          <p:nvPr/>
        </p:nvSpPr>
        <p:spPr bwMode="auto">
          <a:xfrm flipV="1">
            <a:off x="1381125" y="42306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70" name="Line 144"/>
          <p:cNvSpPr>
            <a:spLocks noChangeShapeType="1"/>
          </p:cNvSpPr>
          <p:nvPr/>
        </p:nvSpPr>
        <p:spPr bwMode="auto">
          <a:xfrm flipV="1">
            <a:off x="1381125" y="41925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71" name="Line 145"/>
          <p:cNvSpPr>
            <a:spLocks noChangeShapeType="1"/>
          </p:cNvSpPr>
          <p:nvPr/>
        </p:nvSpPr>
        <p:spPr bwMode="auto">
          <a:xfrm flipV="1">
            <a:off x="1381125" y="41544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72" name="Line 146"/>
          <p:cNvSpPr>
            <a:spLocks noChangeShapeType="1"/>
          </p:cNvSpPr>
          <p:nvPr/>
        </p:nvSpPr>
        <p:spPr bwMode="auto">
          <a:xfrm flipV="1">
            <a:off x="1381125" y="41163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73" name="Line 147"/>
          <p:cNvSpPr>
            <a:spLocks noChangeShapeType="1"/>
          </p:cNvSpPr>
          <p:nvPr/>
        </p:nvSpPr>
        <p:spPr bwMode="auto">
          <a:xfrm flipV="1">
            <a:off x="1381125" y="40782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74" name="Line 148"/>
          <p:cNvSpPr>
            <a:spLocks noChangeShapeType="1"/>
          </p:cNvSpPr>
          <p:nvPr/>
        </p:nvSpPr>
        <p:spPr bwMode="auto">
          <a:xfrm flipV="1">
            <a:off x="1381125" y="40401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75" name="Line 149"/>
          <p:cNvSpPr>
            <a:spLocks noChangeShapeType="1"/>
          </p:cNvSpPr>
          <p:nvPr/>
        </p:nvSpPr>
        <p:spPr bwMode="auto">
          <a:xfrm flipV="1">
            <a:off x="1381125" y="40020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76" name="Line 150"/>
          <p:cNvSpPr>
            <a:spLocks noChangeShapeType="1"/>
          </p:cNvSpPr>
          <p:nvPr/>
        </p:nvSpPr>
        <p:spPr bwMode="auto">
          <a:xfrm flipV="1">
            <a:off x="1381125" y="39639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77" name="Line 151"/>
          <p:cNvSpPr>
            <a:spLocks noChangeShapeType="1"/>
          </p:cNvSpPr>
          <p:nvPr/>
        </p:nvSpPr>
        <p:spPr bwMode="auto">
          <a:xfrm flipV="1">
            <a:off x="1381125" y="39258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78" name="Line 152"/>
          <p:cNvSpPr>
            <a:spLocks noChangeShapeType="1"/>
          </p:cNvSpPr>
          <p:nvPr/>
        </p:nvSpPr>
        <p:spPr bwMode="auto">
          <a:xfrm flipV="1">
            <a:off x="1381125" y="38877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79" name="Line 153"/>
          <p:cNvSpPr>
            <a:spLocks noChangeShapeType="1"/>
          </p:cNvSpPr>
          <p:nvPr/>
        </p:nvSpPr>
        <p:spPr bwMode="auto">
          <a:xfrm flipV="1">
            <a:off x="1381125" y="38496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80" name="Line 154"/>
          <p:cNvSpPr>
            <a:spLocks noChangeShapeType="1"/>
          </p:cNvSpPr>
          <p:nvPr/>
        </p:nvSpPr>
        <p:spPr bwMode="auto">
          <a:xfrm flipV="1">
            <a:off x="1381125" y="38115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81" name="Line 155"/>
          <p:cNvSpPr>
            <a:spLocks noChangeShapeType="1"/>
          </p:cNvSpPr>
          <p:nvPr/>
        </p:nvSpPr>
        <p:spPr bwMode="auto">
          <a:xfrm flipV="1">
            <a:off x="1381125" y="37734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82" name="Line 156"/>
          <p:cNvSpPr>
            <a:spLocks noChangeShapeType="1"/>
          </p:cNvSpPr>
          <p:nvPr/>
        </p:nvSpPr>
        <p:spPr bwMode="auto">
          <a:xfrm flipV="1">
            <a:off x="1381125" y="37353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83" name="Line 157"/>
          <p:cNvSpPr>
            <a:spLocks noChangeShapeType="1"/>
          </p:cNvSpPr>
          <p:nvPr/>
        </p:nvSpPr>
        <p:spPr bwMode="auto">
          <a:xfrm flipV="1">
            <a:off x="1381125" y="36972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84" name="Line 158"/>
          <p:cNvSpPr>
            <a:spLocks noChangeShapeType="1"/>
          </p:cNvSpPr>
          <p:nvPr/>
        </p:nvSpPr>
        <p:spPr bwMode="auto">
          <a:xfrm flipV="1">
            <a:off x="1381125" y="36591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85" name="Line 159"/>
          <p:cNvSpPr>
            <a:spLocks noChangeShapeType="1"/>
          </p:cNvSpPr>
          <p:nvPr/>
        </p:nvSpPr>
        <p:spPr bwMode="auto">
          <a:xfrm flipV="1">
            <a:off x="1381125" y="36210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86" name="Line 160"/>
          <p:cNvSpPr>
            <a:spLocks noChangeShapeType="1"/>
          </p:cNvSpPr>
          <p:nvPr/>
        </p:nvSpPr>
        <p:spPr bwMode="auto">
          <a:xfrm flipV="1">
            <a:off x="1381125" y="35829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87" name="Line 161"/>
          <p:cNvSpPr>
            <a:spLocks noChangeShapeType="1"/>
          </p:cNvSpPr>
          <p:nvPr/>
        </p:nvSpPr>
        <p:spPr bwMode="auto">
          <a:xfrm flipV="1">
            <a:off x="1381125" y="35448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88" name="Line 162"/>
          <p:cNvSpPr>
            <a:spLocks noChangeShapeType="1"/>
          </p:cNvSpPr>
          <p:nvPr/>
        </p:nvSpPr>
        <p:spPr bwMode="auto">
          <a:xfrm flipV="1">
            <a:off x="1381125" y="35067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89" name="Line 163"/>
          <p:cNvSpPr>
            <a:spLocks noChangeShapeType="1"/>
          </p:cNvSpPr>
          <p:nvPr/>
        </p:nvSpPr>
        <p:spPr bwMode="auto">
          <a:xfrm flipV="1">
            <a:off x="1381125" y="34686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90" name="Line 164"/>
          <p:cNvSpPr>
            <a:spLocks noChangeShapeType="1"/>
          </p:cNvSpPr>
          <p:nvPr/>
        </p:nvSpPr>
        <p:spPr bwMode="auto">
          <a:xfrm flipV="1">
            <a:off x="1381125" y="34305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91" name="Line 165"/>
          <p:cNvSpPr>
            <a:spLocks noChangeShapeType="1"/>
          </p:cNvSpPr>
          <p:nvPr/>
        </p:nvSpPr>
        <p:spPr bwMode="auto">
          <a:xfrm flipV="1">
            <a:off x="1381125" y="33924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92" name="Line 166"/>
          <p:cNvSpPr>
            <a:spLocks noChangeShapeType="1"/>
          </p:cNvSpPr>
          <p:nvPr/>
        </p:nvSpPr>
        <p:spPr bwMode="auto">
          <a:xfrm flipV="1">
            <a:off x="1381125" y="33543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93" name="Line 167"/>
          <p:cNvSpPr>
            <a:spLocks noChangeShapeType="1"/>
          </p:cNvSpPr>
          <p:nvPr/>
        </p:nvSpPr>
        <p:spPr bwMode="auto">
          <a:xfrm flipV="1">
            <a:off x="1381125" y="33162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94" name="Line 168"/>
          <p:cNvSpPr>
            <a:spLocks noChangeShapeType="1"/>
          </p:cNvSpPr>
          <p:nvPr/>
        </p:nvSpPr>
        <p:spPr bwMode="auto">
          <a:xfrm flipV="1">
            <a:off x="1381125" y="32781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95" name="Line 169"/>
          <p:cNvSpPr>
            <a:spLocks noChangeShapeType="1"/>
          </p:cNvSpPr>
          <p:nvPr/>
        </p:nvSpPr>
        <p:spPr bwMode="auto">
          <a:xfrm flipV="1">
            <a:off x="1381125" y="32400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96" name="Line 170"/>
          <p:cNvSpPr>
            <a:spLocks noChangeShapeType="1"/>
          </p:cNvSpPr>
          <p:nvPr/>
        </p:nvSpPr>
        <p:spPr bwMode="auto">
          <a:xfrm flipV="1">
            <a:off x="1381125" y="32019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97" name="Line 171"/>
          <p:cNvSpPr>
            <a:spLocks noChangeShapeType="1"/>
          </p:cNvSpPr>
          <p:nvPr/>
        </p:nvSpPr>
        <p:spPr bwMode="auto">
          <a:xfrm flipV="1">
            <a:off x="1381125" y="31638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98" name="Line 172"/>
          <p:cNvSpPr>
            <a:spLocks noChangeShapeType="1"/>
          </p:cNvSpPr>
          <p:nvPr/>
        </p:nvSpPr>
        <p:spPr bwMode="auto">
          <a:xfrm flipV="1">
            <a:off x="1381125" y="31257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599" name="Line 173"/>
          <p:cNvSpPr>
            <a:spLocks noChangeShapeType="1"/>
          </p:cNvSpPr>
          <p:nvPr/>
        </p:nvSpPr>
        <p:spPr bwMode="auto">
          <a:xfrm flipV="1">
            <a:off x="1381125" y="30876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00" name="Line 174"/>
          <p:cNvSpPr>
            <a:spLocks noChangeShapeType="1"/>
          </p:cNvSpPr>
          <p:nvPr/>
        </p:nvSpPr>
        <p:spPr bwMode="auto">
          <a:xfrm flipV="1">
            <a:off x="1381125" y="30495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01" name="Line 175"/>
          <p:cNvSpPr>
            <a:spLocks noChangeShapeType="1"/>
          </p:cNvSpPr>
          <p:nvPr/>
        </p:nvSpPr>
        <p:spPr bwMode="auto">
          <a:xfrm flipV="1">
            <a:off x="1381125" y="30114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02" name="Line 176"/>
          <p:cNvSpPr>
            <a:spLocks noChangeShapeType="1"/>
          </p:cNvSpPr>
          <p:nvPr/>
        </p:nvSpPr>
        <p:spPr bwMode="auto">
          <a:xfrm flipV="1">
            <a:off x="1381125" y="29733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03" name="Line 177"/>
          <p:cNvSpPr>
            <a:spLocks noChangeShapeType="1"/>
          </p:cNvSpPr>
          <p:nvPr/>
        </p:nvSpPr>
        <p:spPr bwMode="auto">
          <a:xfrm flipV="1">
            <a:off x="1381125" y="29352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04" name="Line 178"/>
          <p:cNvSpPr>
            <a:spLocks noChangeShapeType="1"/>
          </p:cNvSpPr>
          <p:nvPr/>
        </p:nvSpPr>
        <p:spPr bwMode="auto">
          <a:xfrm flipV="1">
            <a:off x="1381125" y="28971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05" name="Line 179"/>
          <p:cNvSpPr>
            <a:spLocks noChangeShapeType="1"/>
          </p:cNvSpPr>
          <p:nvPr/>
        </p:nvSpPr>
        <p:spPr bwMode="auto">
          <a:xfrm flipV="1">
            <a:off x="1381125" y="28590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06" name="Line 180"/>
          <p:cNvSpPr>
            <a:spLocks noChangeShapeType="1"/>
          </p:cNvSpPr>
          <p:nvPr/>
        </p:nvSpPr>
        <p:spPr bwMode="auto">
          <a:xfrm flipV="1">
            <a:off x="1381125" y="28209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07" name="Line 181"/>
          <p:cNvSpPr>
            <a:spLocks noChangeShapeType="1"/>
          </p:cNvSpPr>
          <p:nvPr/>
        </p:nvSpPr>
        <p:spPr bwMode="auto">
          <a:xfrm flipV="1">
            <a:off x="1381125" y="27828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08" name="Line 182"/>
          <p:cNvSpPr>
            <a:spLocks noChangeShapeType="1"/>
          </p:cNvSpPr>
          <p:nvPr/>
        </p:nvSpPr>
        <p:spPr bwMode="auto">
          <a:xfrm flipV="1">
            <a:off x="1381125" y="27447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09" name="Line 183"/>
          <p:cNvSpPr>
            <a:spLocks noChangeShapeType="1"/>
          </p:cNvSpPr>
          <p:nvPr/>
        </p:nvSpPr>
        <p:spPr bwMode="auto">
          <a:xfrm flipV="1">
            <a:off x="1381125" y="27066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10" name="Line 184"/>
          <p:cNvSpPr>
            <a:spLocks noChangeShapeType="1"/>
          </p:cNvSpPr>
          <p:nvPr/>
        </p:nvSpPr>
        <p:spPr bwMode="auto">
          <a:xfrm flipV="1">
            <a:off x="1381125" y="26685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11" name="Line 185"/>
          <p:cNvSpPr>
            <a:spLocks noChangeShapeType="1"/>
          </p:cNvSpPr>
          <p:nvPr/>
        </p:nvSpPr>
        <p:spPr bwMode="auto">
          <a:xfrm flipV="1">
            <a:off x="1381125" y="26304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12" name="Line 186"/>
          <p:cNvSpPr>
            <a:spLocks noChangeShapeType="1"/>
          </p:cNvSpPr>
          <p:nvPr/>
        </p:nvSpPr>
        <p:spPr bwMode="auto">
          <a:xfrm flipV="1">
            <a:off x="1381125" y="25923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13" name="Line 187"/>
          <p:cNvSpPr>
            <a:spLocks noChangeShapeType="1"/>
          </p:cNvSpPr>
          <p:nvPr/>
        </p:nvSpPr>
        <p:spPr bwMode="auto">
          <a:xfrm flipV="1">
            <a:off x="1381125" y="25542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14" name="Line 188"/>
          <p:cNvSpPr>
            <a:spLocks noChangeShapeType="1"/>
          </p:cNvSpPr>
          <p:nvPr/>
        </p:nvSpPr>
        <p:spPr bwMode="auto">
          <a:xfrm flipV="1">
            <a:off x="1381125" y="25161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15" name="Line 189"/>
          <p:cNvSpPr>
            <a:spLocks noChangeShapeType="1"/>
          </p:cNvSpPr>
          <p:nvPr/>
        </p:nvSpPr>
        <p:spPr bwMode="auto">
          <a:xfrm flipV="1">
            <a:off x="1381125" y="24780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16" name="Line 190"/>
          <p:cNvSpPr>
            <a:spLocks noChangeShapeType="1"/>
          </p:cNvSpPr>
          <p:nvPr/>
        </p:nvSpPr>
        <p:spPr bwMode="auto">
          <a:xfrm flipV="1">
            <a:off x="1381125" y="24399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17" name="Line 191"/>
          <p:cNvSpPr>
            <a:spLocks noChangeShapeType="1"/>
          </p:cNvSpPr>
          <p:nvPr/>
        </p:nvSpPr>
        <p:spPr bwMode="auto">
          <a:xfrm flipV="1">
            <a:off x="1381125" y="24018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18" name="Line 192"/>
          <p:cNvSpPr>
            <a:spLocks noChangeShapeType="1"/>
          </p:cNvSpPr>
          <p:nvPr/>
        </p:nvSpPr>
        <p:spPr bwMode="auto">
          <a:xfrm flipV="1">
            <a:off x="1381125" y="23637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19" name="Line 193"/>
          <p:cNvSpPr>
            <a:spLocks noChangeShapeType="1"/>
          </p:cNvSpPr>
          <p:nvPr/>
        </p:nvSpPr>
        <p:spPr bwMode="auto">
          <a:xfrm flipV="1">
            <a:off x="1381125" y="23256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20" name="Line 194"/>
          <p:cNvSpPr>
            <a:spLocks noChangeShapeType="1"/>
          </p:cNvSpPr>
          <p:nvPr/>
        </p:nvSpPr>
        <p:spPr bwMode="auto">
          <a:xfrm flipV="1">
            <a:off x="1381125" y="22875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21" name="Line 195"/>
          <p:cNvSpPr>
            <a:spLocks noChangeShapeType="1"/>
          </p:cNvSpPr>
          <p:nvPr/>
        </p:nvSpPr>
        <p:spPr bwMode="auto">
          <a:xfrm flipV="1">
            <a:off x="1381125" y="22494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22" name="Line 196"/>
          <p:cNvSpPr>
            <a:spLocks noChangeShapeType="1"/>
          </p:cNvSpPr>
          <p:nvPr/>
        </p:nvSpPr>
        <p:spPr bwMode="auto">
          <a:xfrm flipV="1">
            <a:off x="1381125" y="22113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23" name="Line 197"/>
          <p:cNvSpPr>
            <a:spLocks noChangeShapeType="1"/>
          </p:cNvSpPr>
          <p:nvPr/>
        </p:nvSpPr>
        <p:spPr bwMode="auto">
          <a:xfrm flipV="1">
            <a:off x="1381125" y="21732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24" name="Line 198"/>
          <p:cNvSpPr>
            <a:spLocks noChangeShapeType="1"/>
          </p:cNvSpPr>
          <p:nvPr/>
        </p:nvSpPr>
        <p:spPr bwMode="auto">
          <a:xfrm flipV="1">
            <a:off x="1381125" y="21351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25" name="Line 199"/>
          <p:cNvSpPr>
            <a:spLocks noChangeShapeType="1"/>
          </p:cNvSpPr>
          <p:nvPr/>
        </p:nvSpPr>
        <p:spPr bwMode="auto">
          <a:xfrm flipV="1">
            <a:off x="1381125" y="20970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26" name="Line 200"/>
          <p:cNvSpPr>
            <a:spLocks noChangeShapeType="1"/>
          </p:cNvSpPr>
          <p:nvPr/>
        </p:nvSpPr>
        <p:spPr bwMode="auto">
          <a:xfrm flipV="1">
            <a:off x="1381125" y="20589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27" name="Line 201"/>
          <p:cNvSpPr>
            <a:spLocks noChangeShapeType="1"/>
          </p:cNvSpPr>
          <p:nvPr/>
        </p:nvSpPr>
        <p:spPr bwMode="auto">
          <a:xfrm flipV="1">
            <a:off x="1381125" y="20208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28" name="Line 202"/>
          <p:cNvSpPr>
            <a:spLocks noChangeShapeType="1"/>
          </p:cNvSpPr>
          <p:nvPr/>
        </p:nvSpPr>
        <p:spPr bwMode="auto">
          <a:xfrm flipV="1">
            <a:off x="1381125" y="19827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29" name="Line 203"/>
          <p:cNvSpPr>
            <a:spLocks noChangeShapeType="1"/>
          </p:cNvSpPr>
          <p:nvPr/>
        </p:nvSpPr>
        <p:spPr bwMode="auto">
          <a:xfrm flipV="1">
            <a:off x="1381125" y="19446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30" name="Line 204"/>
          <p:cNvSpPr>
            <a:spLocks noChangeShapeType="1"/>
          </p:cNvSpPr>
          <p:nvPr/>
        </p:nvSpPr>
        <p:spPr bwMode="auto">
          <a:xfrm flipV="1">
            <a:off x="1381125" y="19065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31" name="Line 205"/>
          <p:cNvSpPr>
            <a:spLocks noChangeShapeType="1"/>
          </p:cNvSpPr>
          <p:nvPr/>
        </p:nvSpPr>
        <p:spPr bwMode="auto">
          <a:xfrm flipV="1">
            <a:off x="1381125" y="18684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32" name="Line 206"/>
          <p:cNvSpPr>
            <a:spLocks noChangeShapeType="1"/>
          </p:cNvSpPr>
          <p:nvPr/>
        </p:nvSpPr>
        <p:spPr bwMode="auto">
          <a:xfrm flipV="1">
            <a:off x="1381125" y="18303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33" name="Line 207"/>
          <p:cNvSpPr>
            <a:spLocks noChangeShapeType="1"/>
          </p:cNvSpPr>
          <p:nvPr/>
        </p:nvSpPr>
        <p:spPr bwMode="auto">
          <a:xfrm flipV="1">
            <a:off x="1381125" y="17922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34" name="Line 208"/>
          <p:cNvSpPr>
            <a:spLocks noChangeShapeType="1"/>
          </p:cNvSpPr>
          <p:nvPr/>
        </p:nvSpPr>
        <p:spPr bwMode="auto">
          <a:xfrm flipV="1">
            <a:off x="1381125" y="17541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35" name="Line 209"/>
          <p:cNvSpPr>
            <a:spLocks noChangeShapeType="1"/>
          </p:cNvSpPr>
          <p:nvPr/>
        </p:nvSpPr>
        <p:spPr bwMode="auto">
          <a:xfrm flipV="1">
            <a:off x="1381125" y="17160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36" name="Line 210"/>
          <p:cNvSpPr>
            <a:spLocks noChangeShapeType="1"/>
          </p:cNvSpPr>
          <p:nvPr/>
        </p:nvSpPr>
        <p:spPr bwMode="auto">
          <a:xfrm flipV="1">
            <a:off x="1381125" y="16779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37" name="Line 211"/>
          <p:cNvSpPr>
            <a:spLocks noChangeShapeType="1"/>
          </p:cNvSpPr>
          <p:nvPr/>
        </p:nvSpPr>
        <p:spPr bwMode="auto">
          <a:xfrm flipV="1">
            <a:off x="1381125" y="16398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38" name="Line 212"/>
          <p:cNvSpPr>
            <a:spLocks noChangeShapeType="1"/>
          </p:cNvSpPr>
          <p:nvPr/>
        </p:nvSpPr>
        <p:spPr bwMode="auto">
          <a:xfrm flipV="1">
            <a:off x="1381125" y="16017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39" name="Line 213"/>
          <p:cNvSpPr>
            <a:spLocks noChangeShapeType="1"/>
          </p:cNvSpPr>
          <p:nvPr/>
        </p:nvSpPr>
        <p:spPr bwMode="auto">
          <a:xfrm flipV="1">
            <a:off x="1381125" y="15636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40" name="Line 214"/>
          <p:cNvSpPr>
            <a:spLocks noChangeShapeType="1"/>
          </p:cNvSpPr>
          <p:nvPr/>
        </p:nvSpPr>
        <p:spPr bwMode="auto">
          <a:xfrm flipV="1">
            <a:off x="1381125" y="15255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41" name="Line 215"/>
          <p:cNvSpPr>
            <a:spLocks noChangeShapeType="1"/>
          </p:cNvSpPr>
          <p:nvPr/>
        </p:nvSpPr>
        <p:spPr bwMode="auto">
          <a:xfrm flipV="1">
            <a:off x="1381125" y="14874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42" name="Line 216"/>
          <p:cNvSpPr>
            <a:spLocks noChangeShapeType="1"/>
          </p:cNvSpPr>
          <p:nvPr/>
        </p:nvSpPr>
        <p:spPr bwMode="auto">
          <a:xfrm flipV="1">
            <a:off x="1381125" y="14493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43" name="Line 217"/>
          <p:cNvSpPr>
            <a:spLocks noChangeShapeType="1"/>
          </p:cNvSpPr>
          <p:nvPr/>
        </p:nvSpPr>
        <p:spPr bwMode="auto">
          <a:xfrm flipV="1">
            <a:off x="1381125" y="14112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44" name="Line 218"/>
          <p:cNvSpPr>
            <a:spLocks noChangeShapeType="1"/>
          </p:cNvSpPr>
          <p:nvPr/>
        </p:nvSpPr>
        <p:spPr bwMode="auto">
          <a:xfrm flipV="1">
            <a:off x="1381125" y="13731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45" name="Line 219"/>
          <p:cNvSpPr>
            <a:spLocks noChangeShapeType="1"/>
          </p:cNvSpPr>
          <p:nvPr/>
        </p:nvSpPr>
        <p:spPr bwMode="auto">
          <a:xfrm flipV="1">
            <a:off x="1381125" y="13350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46" name="Line 220"/>
          <p:cNvSpPr>
            <a:spLocks noChangeShapeType="1"/>
          </p:cNvSpPr>
          <p:nvPr/>
        </p:nvSpPr>
        <p:spPr bwMode="auto">
          <a:xfrm flipV="1">
            <a:off x="1381125" y="12969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47" name="Line 221"/>
          <p:cNvSpPr>
            <a:spLocks noChangeShapeType="1"/>
          </p:cNvSpPr>
          <p:nvPr/>
        </p:nvSpPr>
        <p:spPr bwMode="auto">
          <a:xfrm flipV="1">
            <a:off x="1381125" y="12588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48" name="Line 222"/>
          <p:cNvSpPr>
            <a:spLocks noChangeShapeType="1"/>
          </p:cNvSpPr>
          <p:nvPr/>
        </p:nvSpPr>
        <p:spPr bwMode="auto">
          <a:xfrm flipV="1">
            <a:off x="1381125" y="12207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49" name="Line 223"/>
          <p:cNvSpPr>
            <a:spLocks noChangeShapeType="1"/>
          </p:cNvSpPr>
          <p:nvPr/>
        </p:nvSpPr>
        <p:spPr bwMode="auto">
          <a:xfrm flipV="1">
            <a:off x="2174875" y="59959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50" name="Line 224"/>
          <p:cNvSpPr>
            <a:spLocks noChangeShapeType="1"/>
          </p:cNvSpPr>
          <p:nvPr/>
        </p:nvSpPr>
        <p:spPr bwMode="auto">
          <a:xfrm flipV="1">
            <a:off x="2174875" y="59578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51" name="Line 225"/>
          <p:cNvSpPr>
            <a:spLocks noChangeShapeType="1"/>
          </p:cNvSpPr>
          <p:nvPr/>
        </p:nvSpPr>
        <p:spPr bwMode="auto">
          <a:xfrm flipV="1">
            <a:off x="2174875" y="59197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52" name="Line 226"/>
          <p:cNvSpPr>
            <a:spLocks noChangeShapeType="1"/>
          </p:cNvSpPr>
          <p:nvPr/>
        </p:nvSpPr>
        <p:spPr bwMode="auto">
          <a:xfrm flipV="1">
            <a:off x="2174875" y="58816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53" name="Line 227"/>
          <p:cNvSpPr>
            <a:spLocks noChangeShapeType="1"/>
          </p:cNvSpPr>
          <p:nvPr/>
        </p:nvSpPr>
        <p:spPr bwMode="auto">
          <a:xfrm flipV="1">
            <a:off x="2174875" y="58435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54" name="Line 228"/>
          <p:cNvSpPr>
            <a:spLocks noChangeShapeType="1"/>
          </p:cNvSpPr>
          <p:nvPr/>
        </p:nvSpPr>
        <p:spPr bwMode="auto">
          <a:xfrm flipV="1">
            <a:off x="2174875" y="58054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55" name="Line 229"/>
          <p:cNvSpPr>
            <a:spLocks noChangeShapeType="1"/>
          </p:cNvSpPr>
          <p:nvPr/>
        </p:nvSpPr>
        <p:spPr bwMode="auto">
          <a:xfrm flipV="1">
            <a:off x="2174875" y="57673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56" name="Line 231"/>
          <p:cNvSpPr>
            <a:spLocks noChangeShapeType="1"/>
          </p:cNvSpPr>
          <p:nvPr/>
        </p:nvSpPr>
        <p:spPr bwMode="auto">
          <a:xfrm flipV="1">
            <a:off x="2174875" y="57292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57" name="Line 232"/>
          <p:cNvSpPr>
            <a:spLocks noChangeShapeType="1"/>
          </p:cNvSpPr>
          <p:nvPr/>
        </p:nvSpPr>
        <p:spPr bwMode="auto">
          <a:xfrm flipV="1">
            <a:off x="2174875" y="56911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58" name="Line 233"/>
          <p:cNvSpPr>
            <a:spLocks noChangeShapeType="1"/>
          </p:cNvSpPr>
          <p:nvPr/>
        </p:nvSpPr>
        <p:spPr bwMode="auto">
          <a:xfrm flipV="1">
            <a:off x="2174875" y="56530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59" name="Line 234"/>
          <p:cNvSpPr>
            <a:spLocks noChangeShapeType="1"/>
          </p:cNvSpPr>
          <p:nvPr/>
        </p:nvSpPr>
        <p:spPr bwMode="auto">
          <a:xfrm flipV="1">
            <a:off x="2174875" y="56149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60" name="Line 235"/>
          <p:cNvSpPr>
            <a:spLocks noChangeShapeType="1"/>
          </p:cNvSpPr>
          <p:nvPr/>
        </p:nvSpPr>
        <p:spPr bwMode="auto">
          <a:xfrm flipV="1">
            <a:off x="2174875" y="55768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61" name="Line 236"/>
          <p:cNvSpPr>
            <a:spLocks noChangeShapeType="1"/>
          </p:cNvSpPr>
          <p:nvPr/>
        </p:nvSpPr>
        <p:spPr bwMode="auto">
          <a:xfrm flipV="1">
            <a:off x="2174875" y="55387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62" name="Line 237"/>
          <p:cNvSpPr>
            <a:spLocks noChangeShapeType="1"/>
          </p:cNvSpPr>
          <p:nvPr/>
        </p:nvSpPr>
        <p:spPr bwMode="auto">
          <a:xfrm flipV="1">
            <a:off x="2174875" y="55006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63" name="Line 238"/>
          <p:cNvSpPr>
            <a:spLocks noChangeShapeType="1"/>
          </p:cNvSpPr>
          <p:nvPr/>
        </p:nvSpPr>
        <p:spPr bwMode="auto">
          <a:xfrm flipV="1">
            <a:off x="2174875" y="54625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64" name="Line 239"/>
          <p:cNvSpPr>
            <a:spLocks noChangeShapeType="1"/>
          </p:cNvSpPr>
          <p:nvPr/>
        </p:nvSpPr>
        <p:spPr bwMode="auto">
          <a:xfrm flipV="1">
            <a:off x="2174875" y="54244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65" name="Line 240"/>
          <p:cNvSpPr>
            <a:spLocks noChangeShapeType="1"/>
          </p:cNvSpPr>
          <p:nvPr/>
        </p:nvSpPr>
        <p:spPr bwMode="auto">
          <a:xfrm flipV="1">
            <a:off x="2174875" y="53863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66" name="Line 241"/>
          <p:cNvSpPr>
            <a:spLocks noChangeShapeType="1"/>
          </p:cNvSpPr>
          <p:nvPr/>
        </p:nvSpPr>
        <p:spPr bwMode="auto">
          <a:xfrm flipV="1">
            <a:off x="2174875" y="53482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67" name="Line 242"/>
          <p:cNvSpPr>
            <a:spLocks noChangeShapeType="1"/>
          </p:cNvSpPr>
          <p:nvPr/>
        </p:nvSpPr>
        <p:spPr bwMode="auto">
          <a:xfrm flipV="1">
            <a:off x="2174875" y="53101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68" name="Line 243"/>
          <p:cNvSpPr>
            <a:spLocks noChangeShapeType="1"/>
          </p:cNvSpPr>
          <p:nvPr/>
        </p:nvSpPr>
        <p:spPr bwMode="auto">
          <a:xfrm flipV="1">
            <a:off x="2174875" y="52720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69" name="Line 244"/>
          <p:cNvSpPr>
            <a:spLocks noChangeShapeType="1"/>
          </p:cNvSpPr>
          <p:nvPr/>
        </p:nvSpPr>
        <p:spPr bwMode="auto">
          <a:xfrm flipV="1">
            <a:off x="2174875" y="52339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70" name="Line 245"/>
          <p:cNvSpPr>
            <a:spLocks noChangeShapeType="1"/>
          </p:cNvSpPr>
          <p:nvPr/>
        </p:nvSpPr>
        <p:spPr bwMode="auto">
          <a:xfrm flipV="1">
            <a:off x="2174875" y="51958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71" name="Line 246"/>
          <p:cNvSpPr>
            <a:spLocks noChangeShapeType="1"/>
          </p:cNvSpPr>
          <p:nvPr/>
        </p:nvSpPr>
        <p:spPr bwMode="auto">
          <a:xfrm flipV="1">
            <a:off x="2174875" y="51577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72" name="Line 247"/>
          <p:cNvSpPr>
            <a:spLocks noChangeShapeType="1"/>
          </p:cNvSpPr>
          <p:nvPr/>
        </p:nvSpPr>
        <p:spPr bwMode="auto">
          <a:xfrm flipV="1">
            <a:off x="2174875" y="51196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73" name="Line 248"/>
          <p:cNvSpPr>
            <a:spLocks noChangeShapeType="1"/>
          </p:cNvSpPr>
          <p:nvPr/>
        </p:nvSpPr>
        <p:spPr bwMode="auto">
          <a:xfrm flipV="1">
            <a:off x="2174875" y="50815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74" name="Line 249"/>
          <p:cNvSpPr>
            <a:spLocks noChangeShapeType="1"/>
          </p:cNvSpPr>
          <p:nvPr/>
        </p:nvSpPr>
        <p:spPr bwMode="auto">
          <a:xfrm flipV="1">
            <a:off x="2174875" y="50434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75" name="Line 250"/>
          <p:cNvSpPr>
            <a:spLocks noChangeShapeType="1"/>
          </p:cNvSpPr>
          <p:nvPr/>
        </p:nvSpPr>
        <p:spPr bwMode="auto">
          <a:xfrm flipV="1">
            <a:off x="2174875" y="50053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76" name="Line 251"/>
          <p:cNvSpPr>
            <a:spLocks noChangeShapeType="1"/>
          </p:cNvSpPr>
          <p:nvPr/>
        </p:nvSpPr>
        <p:spPr bwMode="auto">
          <a:xfrm flipV="1">
            <a:off x="2174875" y="49672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77" name="Line 252"/>
          <p:cNvSpPr>
            <a:spLocks noChangeShapeType="1"/>
          </p:cNvSpPr>
          <p:nvPr/>
        </p:nvSpPr>
        <p:spPr bwMode="auto">
          <a:xfrm flipV="1">
            <a:off x="2174875" y="49291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78" name="Line 253"/>
          <p:cNvSpPr>
            <a:spLocks noChangeShapeType="1"/>
          </p:cNvSpPr>
          <p:nvPr/>
        </p:nvSpPr>
        <p:spPr bwMode="auto">
          <a:xfrm flipV="1">
            <a:off x="2174875" y="48910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79" name="Line 254"/>
          <p:cNvSpPr>
            <a:spLocks noChangeShapeType="1"/>
          </p:cNvSpPr>
          <p:nvPr/>
        </p:nvSpPr>
        <p:spPr bwMode="auto">
          <a:xfrm flipV="1">
            <a:off x="2174875" y="48529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80" name="Line 255"/>
          <p:cNvSpPr>
            <a:spLocks noChangeShapeType="1"/>
          </p:cNvSpPr>
          <p:nvPr/>
        </p:nvSpPr>
        <p:spPr bwMode="auto">
          <a:xfrm flipV="1">
            <a:off x="2174875" y="48148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81" name="Line 256"/>
          <p:cNvSpPr>
            <a:spLocks noChangeShapeType="1"/>
          </p:cNvSpPr>
          <p:nvPr/>
        </p:nvSpPr>
        <p:spPr bwMode="auto">
          <a:xfrm flipV="1">
            <a:off x="2174875" y="47767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82" name="Line 257"/>
          <p:cNvSpPr>
            <a:spLocks noChangeShapeType="1"/>
          </p:cNvSpPr>
          <p:nvPr/>
        </p:nvSpPr>
        <p:spPr bwMode="auto">
          <a:xfrm flipV="1">
            <a:off x="2174875" y="47386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83" name="Line 258"/>
          <p:cNvSpPr>
            <a:spLocks noChangeShapeType="1"/>
          </p:cNvSpPr>
          <p:nvPr/>
        </p:nvSpPr>
        <p:spPr bwMode="auto">
          <a:xfrm flipV="1">
            <a:off x="2174875" y="47005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84" name="Line 259"/>
          <p:cNvSpPr>
            <a:spLocks noChangeShapeType="1"/>
          </p:cNvSpPr>
          <p:nvPr/>
        </p:nvSpPr>
        <p:spPr bwMode="auto">
          <a:xfrm flipV="1">
            <a:off x="2174875" y="46624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85" name="Line 260"/>
          <p:cNvSpPr>
            <a:spLocks noChangeShapeType="1"/>
          </p:cNvSpPr>
          <p:nvPr/>
        </p:nvSpPr>
        <p:spPr bwMode="auto">
          <a:xfrm flipV="1">
            <a:off x="2174875" y="46243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86" name="Line 261"/>
          <p:cNvSpPr>
            <a:spLocks noChangeShapeType="1"/>
          </p:cNvSpPr>
          <p:nvPr/>
        </p:nvSpPr>
        <p:spPr bwMode="auto">
          <a:xfrm flipV="1">
            <a:off x="2174875" y="45862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87" name="Line 262"/>
          <p:cNvSpPr>
            <a:spLocks noChangeShapeType="1"/>
          </p:cNvSpPr>
          <p:nvPr/>
        </p:nvSpPr>
        <p:spPr bwMode="auto">
          <a:xfrm flipV="1">
            <a:off x="2174875" y="45481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88" name="Line 263"/>
          <p:cNvSpPr>
            <a:spLocks noChangeShapeType="1"/>
          </p:cNvSpPr>
          <p:nvPr/>
        </p:nvSpPr>
        <p:spPr bwMode="auto">
          <a:xfrm flipV="1">
            <a:off x="2174875" y="45100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89" name="Line 264"/>
          <p:cNvSpPr>
            <a:spLocks noChangeShapeType="1"/>
          </p:cNvSpPr>
          <p:nvPr/>
        </p:nvSpPr>
        <p:spPr bwMode="auto">
          <a:xfrm flipV="1">
            <a:off x="2174875" y="44719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90" name="Line 265"/>
          <p:cNvSpPr>
            <a:spLocks noChangeShapeType="1"/>
          </p:cNvSpPr>
          <p:nvPr/>
        </p:nvSpPr>
        <p:spPr bwMode="auto">
          <a:xfrm flipV="1">
            <a:off x="2174875" y="44338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91" name="Line 266"/>
          <p:cNvSpPr>
            <a:spLocks noChangeShapeType="1"/>
          </p:cNvSpPr>
          <p:nvPr/>
        </p:nvSpPr>
        <p:spPr bwMode="auto">
          <a:xfrm flipV="1">
            <a:off x="2174875" y="43957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92" name="Line 267"/>
          <p:cNvSpPr>
            <a:spLocks noChangeShapeType="1"/>
          </p:cNvSpPr>
          <p:nvPr/>
        </p:nvSpPr>
        <p:spPr bwMode="auto">
          <a:xfrm flipV="1">
            <a:off x="2174875" y="43576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93" name="Line 268"/>
          <p:cNvSpPr>
            <a:spLocks noChangeShapeType="1"/>
          </p:cNvSpPr>
          <p:nvPr/>
        </p:nvSpPr>
        <p:spPr bwMode="auto">
          <a:xfrm flipV="1">
            <a:off x="2174875" y="43195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94" name="Line 269"/>
          <p:cNvSpPr>
            <a:spLocks noChangeShapeType="1"/>
          </p:cNvSpPr>
          <p:nvPr/>
        </p:nvSpPr>
        <p:spPr bwMode="auto">
          <a:xfrm flipV="1">
            <a:off x="2174875" y="42814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95" name="Line 270"/>
          <p:cNvSpPr>
            <a:spLocks noChangeShapeType="1"/>
          </p:cNvSpPr>
          <p:nvPr/>
        </p:nvSpPr>
        <p:spPr bwMode="auto">
          <a:xfrm flipV="1">
            <a:off x="2174875" y="42433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96" name="Line 271"/>
          <p:cNvSpPr>
            <a:spLocks noChangeShapeType="1"/>
          </p:cNvSpPr>
          <p:nvPr/>
        </p:nvSpPr>
        <p:spPr bwMode="auto">
          <a:xfrm flipV="1">
            <a:off x="2174875" y="42052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97" name="Line 272"/>
          <p:cNvSpPr>
            <a:spLocks noChangeShapeType="1"/>
          </p:cNvSpPr>
          <p:nvPr/>
        </p:nvSpPr>
        <p:spPr bwMode="auto">
          <a:xfrm flipV="1">
            <a:off x="2174875" y="41671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98" name="Line 273"/>
          <p:cNvSpPr>
            <a:spLocks noChangeShapeType="1"/>
          </p:cNvSpPr>
          <p:nvPr/>
        </p:nvSpPr>
        <p:spPr bwMode="auto">
          <a:xfrm flipV="1">
            <a:off x="2174875" y="41290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699" name="Line 274"/>
          <p:cNvSpPr>
            <a:spLocks noChangeShapeType="1"/>
          </p:cNvSpPr>
          <p:nvPr/>
        </p:nvSpPr>
        <p:spPr bwMode="auto">
          <a:xfrm flipV="1">
            <a:off x="2174875" y="40909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00" name="Line 275"/>
          <p:cNvSpPr>
            <a:spLocks noChangeShapeType="1"/>
          </p:cNvSpPr>
          <p:nvPr/>
        </p:nvSpPr>
        <p:spPr bwMode="auto">
          <a:xfrm flipV="1">
            <a:off x="2174875" y="40528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01" name="Line 276"/>
          <p:cNvSpPr>
            <a:spLocks noChangeShapeType="1"/>
          </p:cNvSpPr>
          <p:nvPr/>
        </p:nvSpPr>
        <p:spPr bwMode="auto">
          <a:xfrm flipV="1">
            <a:off x="2174875" y="40147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02" name="Line 277"/>
          <p:cNvSpPr>
            <a:spLocks noChangeShapeType="1"/>
          </p:cNvSpPr>
          <p:nvPr/>
        </p:nvSpPr>
        <p:spPr bwMode="auto">
          <a:xfrm flipV="1">
            <a:off x="2174875" y="39766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03" name="Line 278"/>
          <p:cNvSpPr>
            <a:spLocks noChangeShapeType="1"/>
          </p:cNvSpPr>
          <p:nvPr/>
        </p:nvSpPr>
        <p:spPr bwMode="auto">
          <a:xfrm flipV="1">
            <a:off x="2174875" y="39385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04" name="Line 279"/>
          <p:cNvSpPr>
            <a:spLocks noChangeShapeType="1"/>
          </p:cNvSpPr>
          <p:nvPr/>
        </p:nvSpPr>
        <p:spPr bwMode="auto">
          <a:xfrm flipV="1">
            <a:off x="2174875" y="39004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05" name="Line 280"/>
          <p:cNvSpPr>
            <a:spLocks noChangeShapeType="1"/>
          </p:cNvSpPr>
          <p:nvPr/>
        </p:nvSpPr>
        <p:spPr bwMode="auto">
          <a:xfrm flipV="1">
            <a:off x="2174875" y="38623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06" name="Line 281"/>
          <p:cNvSpPr>
            <a:spLocks noChangeShapeType="1"/>
          </p:cNvSpPr>
          <p:nvPr/>
        </p:nvSpPr>
        <p:spPr bwMode="auto">
          <a:xfrm flipV="1">
            <a:off x="2174875" y="38242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07" name="Line 282"/>
          <p:cNvSpPr>
            <a:spLocks noChangeShapeType="1"/>
          </p:cNvSpPr>
          <p:nvPr/>
        </p:nvSpPr>
        <p:spPr bwMode="auto">
          <a:xfrm flipV="1">
            <a:off x="2174875" y="37861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08" name="Line 283"/>
          <p:cNvSpPr>
            <a:spLocks noChangeShapeType="1"/>
          </p:cNvSpPr>
          <p:nvPr/>
        </p:nvSpPr>
        <p:spPr bwMode="auto">
          <a:xfrm flipV="1">
            <a:off x="2174875" y="37480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09" name="Line 284"/>
          <p:cNvSpPr>
            <a:spLocks noChangeShapeType="1"/>
          </p:cNvSpPr>
          <p:nvPr/>
        </p:nvSpPr>
        <p:spPr bwMode="auto">
          <a:xfrm flipV="1">
            <a:off x="2174875" y="37099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10" name="Line 285"/>
          <p:cNvSpPr>
            <a:spLocks noChangeShapeType="1"/>
          </p:cNvSpPr>
          <p:nvPr/>
        </p:nvSpPr>
        <p:spPr bwMode="auto">
          <a:xfrm flipV="1">
            <a:off x="2174875" y="36718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11" name="Line 286"/>
          <p:cNvSpPr>
            <a:spLocks noChangeShapeType="1"/>
          </p:cNvSpPr>
          <p:nvPr/>
        </p:nvSpPr>
        <p:spPr bwMode="auto">
          <a:xfrm flipV="1">
            <a:off x="2174875" y="36337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12" name="Line 287"/>
          <p:cNvSpPr>
            <a:spLocks noChangeShapeType="1"/>
          </p:cNvSpPr>
          <p:nvPr/>
        </p:nvSpPr>
        <p:spPr bwMode="auto">
          <a:xfrm flipV="1">
            <a:off x="2174875" y="35956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13" name="Line 288"/>
          <p:cNvSpPr>
            <a:spLocks noChangeShapeType="1"/>
          </p:cNvSpPr>
          <p:nvPr/>
        </p:nvSpPr>
        <p:spPr bwMode="auto">
          <a:xfrm flipV="1">
            <a:off x="2174875" y="35575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14" name="Line 289"/>
          <p:cNvSpPr>
            <a:spLocks noChangeShapeType="1"/>
          </p:cNvSpPr>
          <p:nvPr/>
        </p:nvSpPr>
        <p:spPr bwMode="auto">
          <a:xfrm flipV="1">
            <a:off x="2174875" y="35194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15" name="Line 290"/>
          <p:cNvSpPr>
            <a:spLocks noChangeShapeType="1"/>
          </p:cNvSpPr>
          <p:nvPr/>
        </p:nvSpPr>
        <p:spPr bwMode="auto">
          <a:xfrm flipV="1">
            <a:off x="2174875" y="34813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16" name="Line 291"/>
          <p:cNvSpPr>
            <a:spLocks noChangeShapeType="1"/>
          </p:cNvSpPr>
          <p:nvPr/>
        </p:nvSpPr>
        <p:spPr bwMode="auto">
          <a:xfrm flipV="1">
            <a:off x="2174875" y="34432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17" name="Line 292"/>
          <p:cNvSpPr>
            <a:spLocks noChangeShapeType="1"/>
          </p:cNvSpPr>
          <p:nvPr/>
        </p:nvSpPr>
        <p:spPr bwMode="auto">
          <a:xfrm flipV="1">
            <a:off x="2174875" y="34051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18" name="Line 293"/>
          <p:cNvSpPr>
            <a:spLocks noChangeShapeType="1"/>
          </p:cNvSpPr>
          <p:nvPr/>
        </p:nvSpPr>
        <p:spPr bwMode="auto">
          <a:xfrm flipV="1">
            <a:off x="2174875" y="33670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19" name="Line 294"/>
          <p:cNvSpPr>
            <a:spLocks noChangeShapeType="1"/>
          </p:cNvSpPr>
          <p:nvPr/>
        </p:nvSpPr>
        <p:spPr bwMode="auto">
          <a:xfrm flipV="1">
            <a:off x="2174875" y="33289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20" name="Line 295"/>
          <p:cNvSpPr>
            <a:spLocks noChangeShapeType="1"/>
          </p:cNvSpPr>
          <p:nvPr/>
        </p:nvSpPr>
        <p:spPr bwMode="auto">
          <a:xfrm flipV="1">
            <a:off x="2174875" y="32908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21" name="Line 296"/>
          <p:cNvSpPr>
            <a:spLocks noChangeShapeType="1"/>
          </p:cNvSpPr>
          <p:nvPr/>
        </p:nvSpPr>
        <p:spPr bwMode="auto">
          <a:xfrm flipV="1">
            <a:off x="2174875" y="32527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22" name="Line 297"/>
          <p:cNvSpPr>
            <a:spLocks noChangeShapeType="1"/>
          </p:cNvSpPr>
          <p:nvPr/>
        </p:nvSpPr>
        <p:spPr bwMode="auto">
          <a:xfrm flipV="1">
            <a:off x="2174875" y="32146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23" name="Line 298"/>
          <p:cNvSpPr>
            <a:spLocks noChangeShapeType="1"/>
          </p:cNvSpPr>
          <p:nvPr/>
        </p:nvSpPr>
        <p:spPr bwMode="auto">
          <a:xfrm flipV="1">
            <a:off x="2174875" y="31765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24" name="Line 299"/>
          <p:cNvSpPr>
            <a:spLocks noChangeShapeType="1"/>
          </p:cNvSpPr>
          <p:nvPr/>
        </p:nvSpPr>
        <p:spPr bwMode="auto">
          <a:xfrm flipV="1">
            <a:off x="2174875" y="31384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25" name="Line 300"/>
          <p:cNvSpPr>
            <a:spLocks noChangeShapeType="1"/>
          </p:cNvSpPr>
          <p:nvPr/>
        </p:nvSpPr>
        <p:spPr bwMode="auto">
          <a:xfrm flipV="1">
            <a:off x="2174875" y="31003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26" name="Line 301"/>
          <p:cNvSpPr>
            <a:spLocks noChangeShapeType="1"/>
          </p:cNvSpPr>
          <p:nvPr/>
        </p:nvSpPr>
        <p:spPr bwMode="auto">
          <a:xfrm flipV="1">
            <a:off x="2174875" y="30622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27" name="Line 302"/>
          <p:cNvSpPr>
            <a:spLocks noChangeShapeType="1"/>
          </p:cNvSpPr>
          <p:nvPr/>
        </p:nvSpPr>
        <p:spPr bwMode="auto">
          <a:xfrm flipV="1">
            <a:off x="2174875" y="30241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28" name="Line 303"/>
          <p:cNvSpPr>
            <a:spLocks noChangeShapeType="1"/>
          </p:cNvSpPr>
          <p:nvPr/>
        </p:nvSpPr>
        <p:spPr bwMode="auto">
          <a:xfrm flipV="1">
            <a:off x="2174875" y="29860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29" name="Line 304"/>
          <p:cNvSpPr>
            <a:spLocks noChangeShapeType="1"/>
          </p:cNvSpPr>
          <p:nvPr/>
        </p:nvSpPr>
        <p:spPr bwMode="auto">
          <a:xfrm flipV="1">
            <a:off x="2174875" y="29479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30" name="Line 305"/>
          <p:cNvSpPr>
            <a:spLocks noChangeShapeType="1"/>
          </p:cNvSpPr>
          <p:nvPr/>
        </p:nvSpPr>
        <p:spPr bwMode="auto">
          <a:xfrm flipV="1">
            <a:off x="2174875" y="29098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31" name="Line 306"/>
          <p:cNvSpPr>
            <a:spLocks noChangeShapeType="1"/>
          </p:cNvSpPr>
          <p:nvPr/>
        </p:nvSpPr>
        <p:spPr bwMode="auto">
          <a:xfrm flipV="1">
            <a:off x="2174875" y="28717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32" name="Line 307"/>
          <p:cNvSpPr>
            <a:spLocks noChangeShapeType="1"/>
          </p:cNvSpPr>
          <p:nvPr/>
        </p:nvSpPr>
        <p:spPr bwMode="auto">
          <a:xfrm flipV="1">
            <a:off x="2174875" y="28336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33" name="Line 308"/>
          <p:cNvSpPr>
            <a:spLocks noChangeShapeType="1"/>
          </p:cNvSpPr>
          <p:nvPr/>
        </p:nvSpPr>
        <p:spPr bwMode="auto">
          <a:xfrm flipV="1">
            <a:off x="2174875" y="27955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34" name="Line 309"/>
          <p:cNvSpPr>
            <a:spLocks noChangeShapeType="1"/>
          </p:cNvSpPr>
          <p:nvPr/>
        </p:nvSpPr>
        <p:spPr bwMode="auto">
          <a:xfrm flipV="1">
            <a:off x="2174875" y="27574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35" name="Line 310"/>
          <p:cNvSpPr>
            <a:spLocks noChangeShapeType="1"/>
          </p:cNvSpPr>
          <p:nvPr/>
        </p:nvSpPr>
        <p:spPr bwMode="auto">
          <a:xfrm flipV="1">
            <a:off x="2174875" y="27193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36" name="Line 311"/>
          <p:cNvSpPr>
            <a:spLocks noChangeShapeType="1"/>
          </p:cNvSpPr>
          <p:nvPr/>
        </p:nvSpPr>
        <p:spPr bwMode="auto">
          <a:xfrm flipV="1">
            <a:off x="2174875" y="26812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37" name="Line 312"/>
          <p:cNvSpPr>
            <a:spLocks noChangeShapeType="1"/>
          </p:cNvSpPr>
          <p:nvPr/>
        </p:nvSpPr>
        <p:spPr bwMode="auto">
          <a:xfrm flipV="1">
            <a:off x="2174875" y="26431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38" name="Line 313"/>
          <p:cNvSpPr>
            <a:spLocks noChangeShapeType="1"/>
          </p:cNvSpPr>
          <p:nvPr/>
        </p:nvSpPr>
        <p:spPr bwMode="auto">
          <a:xfrm flipV="1">
            <a:off x="2174875" y="26050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39" name="Line 314"/>
          <p:cNvSpPr>
            <a:spLocks noChangeShapeType="1"/>
          </p:cNvSpPr>
          <p:nvPr/>
        </p:nvSpPr>
        <p:spPr bwMode="auto">
          <a:xfrm flipV="1">
            <a:off x="2174875" y="25669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40" name="Line 315"/>
          <p:cNvSpPr>
            <a:spLocks noChangeShapeType="1"/>
          </p:cNvSpPr>
          <p:nvPr/>
        </p:nvSpPr>
        <p:spPr bwMode="auto">
          <a:xfrm flipV="1">
            <a:off x="2174875" y="25288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41" name="Line 316"/>
          <p:cNvSpPr>
            <a:spLocks noChangeShapeType="1"/>
          </p:cNvSpPr>
          <p:nvPr/>
        </p:nvSpPr>
        <p:spPr bwMode="auto">
          <a:xfrm flipV="1">
            <a:off x="2174875" y="24907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42" name="Line 317"/>
          <p:cNvSpPr>
            <a:spLocks noChangeShapeType="1"/>
          </p:cNvSpPr>
          <p:nvPr/>
        </p:nvSpPr>
        <p:spPr bwMode="auto">
          <a:xfrm flipV="1">
            <a:off x="2174875" y="24526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43" name="Line 318"/>
          <p:cNvSpPr>
            <a:spLocks noChangeShapeType="1"/>
          </p:cNvSpPr>
          <p:nvPr/>
        </p:nvSpPr>
        <p:spPr bwMode="auto">
          <a:xfrm flipV="1">
            <a:off x="2174875" y="24145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44" name="Line 319"/>
          <p:cNvSpPr>
            <a:spLocks noChangeShapeType="1"/>
          </p:cNvSpPr>
          <p:nvPr/>
        </p:nvSpPr>
        <p:spPr bwMode="auto">
          <a:xfrm flipV="1">
            <a:off x="2174875" y="23764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45" name="Line 320"/>
          <p:cNvSpPr>
            <a:spLocks noChangeShapeType="1"/>
          </p:cNvSpPr>
          <p:nvPr/>
        </p:nvSpPr>
        <p:spPr bwMode="auto">
          <a:xfrm flipV="1">
            <a:off x="2174875" y="23383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46" name="Line 321"/>
          <p:cNvSpPr>
            <a:spLocks noChangeShapeType="1"/>
          </p:cNvSpPr>
          <p:nvPr/>
        </p:nvSpPr>
        <p:spPr bwMode="auto">
          <a:xfrm flipV="1">
            <a:off x="2174875" y="23002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47" name="Line 322"/>
          <p:cNvSpPr>
            <a:spLocks noChangeShapeType="1"/>
          </p:cNvSpPr>
          <p:nvPr/>
        </p:nvSpPr>
        <p:spPr bwMode="auto">
          <a:xfrm flipV="1">
            <a:off x="2174875" y="22621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48" name="Line 323"/>
          <p:cNvSpPr>
            <a:spLocks noChangeShapeType="1"/>
          </p:cNvSpPr>
          <p:nvPr/>
        </p:nvSpPr>
        <p:spPr bwMode="auto">
          <a:xfrm flipV="1">
            <a:off x="2174875" y="22240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49" name="Line 324"/>
          <p:cNvSpPr>
            <a:spLocks noChangeShapeType="1"/>
          </p:cNvSpPr>
          <p:nvPr/>
        </p:nvSpPr>
        <p:spPr bwMode="auto">
          <a:xfrm flipV="1">
            <a:off x="2174875" y="21859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50" name="Line 325"/>
          <p:cNvSpPr>
            <a:spLocks noChangeShapeType="1"/>
          </p:cNvSpPr>
          <p:nvPr/>
        </p:nvSpPr>
        <p:spPr bwMode="auto">
          <a:xfrm flipV="1">
            <a:off x="2174875" y="21478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51" name="Line 326"/>
          <p:cNvSpPr>
            <a:spLocks noChangeShapeType="1"/>
          </p:cNvSpPr>
          <p:nvPr/>
        </p:nvSpPr>
        <p:spPr bwMode="auto">
          <a:xfrm flipV="1">
            <a:off x="2174875" y="21097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52" name="Line 327"/>
          <p:cNvSpPr>
            <a:spLocks noChangeShapeType="1"/>
          </p:cNvSpPr>
          <p:nvPr/>
        </p:nvSpPr>
        <p:spPr bwMode="auto">
          <a:xfrm flipV="1">
            <a:off x="2174875" y="20716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53" name="Line 328"/>
          <p:cNvSpPr>
            <a:spLocks noChangeShapeType="1"/>
          </p:cNvSpPr>
          <p:nvPr/>
        </p:nvSpPr>
        <p:spPr bwMode="auto">
          <a:xfrm flipV="1">
            <a:off x="2174875" y="20335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54" name="Line 329"/>
          <p:cNvSpPr>
            <a:spLocks noChangeShapeType="1"/>
          </p:cNvSpPr>
          <p:nvPr/>
        </p:nvSpPr>
        <p:spPr bwMode="auto">
          <a:xfrm flipV="1">
            <a:off x="2174875" y="19954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55" name="Line 330"/>
          <p:cNvSpPr>
            <a:spLocks noChangeShapeType="1"/>
          </p:cNvSpPr>
          <p:nvPr/>
        </p:nvSpPr>
        <p:spPr bwMode="auto">
          <a:xfrm flipV="1">
            <a:off x="2174875" y="19573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56" name="Line 331"/>
          <p:cNvSpPr>
            <a:spLocks noChangeShapeType="1"/>
          </p:cNvSpPr>
          <p:nvPr/>
        </p:nvSpPr>
        <p:spPr bwMode="auto">
          <a:xfrm flipV="1">
            <a:off x="2174875" y="19192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57" name="Line 332"/>
          <p:cNvSpPr>
            <a:spLocks noChangeShapeType="1"/>
          </p:cNvSpPr>
          <p:nvPr/>
        </p:nvSpPr>
        <p:spPr bwMode="auto">
          <a:xfrm flipV="1">
            <a:off x="2174875" y="18811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58" name="Line 333"/>
          <p:cNvSpPr>
            <a:spLocks noChangeShapeType="1"/>
          </p:cNvSpPr>
          <p:nvPr/>
        </p:nvSpPr>
        <p:spPr bwMode="auto">
          <a:xfrm flipV="1">
            <a:off x="2174875" y="1843088"/>
            <a:ext cx="1588" cy="12700"/>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59" name="Line 334"/>
          <p:cNvSpPr>
            <a:spLocks noChangeShapeType="1"/>
          </p:cNvSpPr>
          <p:nvPr/>
        </p:nvSpPr>
        <p:spPr bwMode="auto">
          <a:xfrm flipV="1">
            <a:off x="2174875" y="18049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60" name="Line 335"/>
          <p:cNvSpPr>
            <a:spLocks noChangeShapeType="1"/>
          </p:cNvSpPr>
          <p:nvPr/>
        </p:nvSpPr>
        <p:spPr bwMode="auto">
          <a:xfrm flipV="1">
            <a:off x="2174875" y="17668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61" name="Line 336"/>
          <p:cNvSpPr>
            <a:spLocks noChangeShapeType="1"/>
          </p:cNvSpPr>
          <p:nvPr/>
        </p:nvSpPr>
        <p:spPr bwMode="auto">
          <a:xfrm flipV="1">
            <a:off x="2174875" y="17287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62" name="Line 337"/>
          <p:cNvSpPr>
            <a:spLocks noChangeShapeType="1"/>
          </p:cNvSpPr>
          <p:nvPr/>
        </p:nvSpPr>
        <p:spPr bwMode="auto">
          <a:xfrm flipV="1">
            <a:off x="2174875" y="16906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63" name="Line 338"/>
          <p:cNvSpPr>
            <a:spLocks noChangeShapeType="1"/>
          </p:cNvSpPr>
          <p:nvPr/>
        </p:nvSpPr>
        <p:spPr bwMode="auto">
          <a:xfrm flipV="1">
            <a:off x="2174875" y="16525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64" name="Line 339"/>
          <p:cNvSpPr>
            <a:spLocks noChangeShapeType="1"/>
          </p:cNvSpPr>
          <p:nvPr/>
        </p:nvSpPr>
        <p:spPr bwMode="auto">
          <a:xfrm flipV="1">
            <a:off x="2174875" y="16144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65" name="Line 340"/>
          <p:cNvSpPr>
            <a:spLocks noChangeShapeType="1"/>
          </p:cNvSpPr>
          <p:nvPr/>
        </p:nvSpPr>
        <p:spPr bwMode="auto">
          <a:xfrm flipV="1">
            <a:off x="2174875" y="15763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66" name="Line 341"/>
          <p:cNvSpPr>
            <a:spLocks noChangeShapeType="1"/>
          </p:cNvSpPr>
          <p:nvPr/>
        </p:nvSpPr>
        <p:spPr bwMode="auto">
          <a:xfrm flipV="1">
            <a:off x="2174875" y="15382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67" name="Line 342"/>
          <p:cNvSpPr>
            <a:spLocks noChangeShapeType="1"/>
          </p:cNvSpPr>
          <p:nvPr/>
        </p:nvSpPr>
        <p:spPr bwMode="auto">
          <a:xfrm flipV="1">
            <a:off x="2174875" y="15001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68" name="Line 343"/>
          <p:cNvSpPr>
            <a:spLocks noChangeShapeType="1"/>
          </p:cNvSpPr>
          <p:nvPr/>
        </p:nvSpPr>
        <p:spPr bwMode="auto">
          <a:xfrm flipV="1">
            <a:off x="2174875" y="14620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69" name="Line 344"/>
          <p:cNvSpPr>
            <a:spLocks noChangeShapeType="1"/>
          </p:cNvSpPr>
          <p:nvPr/>
        </p:nvSpPr>
        <p:spPr bwMode="auto">
          <a:xfrm flipV="1">
            <a:off x="2174875" y="14239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70" name="Line 345"/>
          <p:cNvSpPr>
            <a:spLocks noChangeShapeType="1"/>
          </p:cNvSpPr>
          <p:nvPr/>
        </p:nvSpPr>
        <p:spPr bwMode="auto">
          <a:xfrm flipV="1">
            <a:off x="2174875" y="13858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71" name="Line 346"/>
          <p:cNvSpPr>
            <a:spLocks noChangeShapeType="1"/>
          </p:cNvSpPr>
          <p:nvPr/>
        </p:nvSpPr>
        <p:spPr bwMode="auto">
          <a:xfrm flipV="1">
            <a:off x="2174875" y="13477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72" name="Line 347"/>
          <p:cNvSpPr>
            <a:spLocks noChangeShapeType="1"/>
          </p:cNvSpPr>
          <p:nvPr/>
        </p:nvSpPr>
        <p:spPr bwMode="auto">
          <a:xfrm flipV="1">
            <a:off x="2174875" y="13096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73" name="Line 348"/>
          <p:cNvSpPr>
            <a:spLocks noChangeShapeType="1"/>
          </p:cNvSpPr>
          <p:nvPr/>
        </p:nvSpPr>
        <p:spPr bwMode="auto">
          <a:xfrm flipV="1">
            <a:off x="2174875" y="12715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74" name="Line 349"/>
          <p:cNvSpPr>
            <a:spLocks noChangeShapeType="1"/>
          </p:cNvSpPr>
          <p:nvPr/>
        </p:nvSpPr>
        <p:spPr bwMode="auto">
          <a:xfrm flipV="1">
            <a:off x="2174875" y="1233488"/>
            <a:ext cx="1588" cy="12700"/>
          </a:xfrm>
          <a:prstGeom prst="line">
            <a:avLst/>
          </a:prstGeom>
          <a:noFill/>
          <a:ln w="12700">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0775" name="Text Box 4"/>
          <p:cNvSpPr txBox="1">
            <a:spLocks noChangeArrowheads="1"/>
          </p:cNvSpPr>
          <p:nvPr/>
        </p:nvSpPr>
        <p:spPr bwMode="auto">
          <a:xfrm>
            <a:off x="4802188" y="2963863"/>
            <a:ext cx="2628900" cy="396875"/>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zh-CN" altLang="en-US" sz="2000">
                <a:ea typeface="黑体" pitchFamily="49" charset="-122"/>
                <a:cs typeface="Arial"/>
              </a:rPr>
              <a:t>普拉格雷</a:t>
            </a:r>
          </a:p>
        </p:txBody>
      </p:sp>
      <p:sp>
        <p:nvSpPr>
          <p:cNvPr id="190776" name="Text Box 5"/>
          <p:cNvSpPr txBox="1">
            <a:spLocks noChangeArrowheads="1"/>
          </p:cNvSpPr>
          <p:nvPr/>
        </p:nvSpPr>
        <p:spPr bwMode="auto">
          <a:xfrm>
            <a:off x="4802188" y="1774825"/>
            <a:ext cx="2628900" cy="396875"/>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zh-CN" altLang="en-US" sz="2000">
                <a:ea typeface="黑体" pitchFamily="49" charset="-122"/>
                <a:cs typeface="Arial"/>
              </a:rPr>
              <a:t>氯吡格雷</a:t>
            </a:r>
          </a:p>
        </p:txBody>
      </p:sp>
      <p:sp>
        <p:nvSpPr>
          <p:cNvPr id="190777" name="Text Box 15"/>
          <p:cNvSpPr txBox="1">
            <a:spLocks noChangeArrowheads="1"/>
          </p:cNvSpPr>
          <p:nvPr/>
        </p:nvSpPr>
        <p:spPr bwMode="auto">
          <a:xfrm>
            <a:off x="2800350" y="6291263"/>
            <a:ext cx="2628900" cy="336550"/>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zh-CN" altLang="en-US" sz="1600" b="1">
                <a:ea typeface="黑体" pitchFamily="49" charset="-122"/>
                <a:cs typeface="Arial"/>
              </a:rPr>
              <a:t>天</a:t>
            </a:r>
            <a:endParaRPr lang="zh-CN" altLang="en-US" sz="2000" b="1">
              <a:ea typeface="黑体" pitchFamily="49" charset="-122"/>
              <a:cs typeface="Arial"/>
            </a:endParaRPr>
          </a:p>
        </p:txBody>
      </p:sp>
      <p:sp>
        <p:nvSpPr>
          <p:cNvPr id="190778" name="Text Box 16"/>
          <p:cNvSpPr txBox="1">
            <a:spLocks noChangeArrowheads="1"/>
          </p:cNvSpPr>
          <p:nvPr/>
        </p:nvSpPr>
        <p:spPr bwMode="auto">
          <a:xfrm rot="-5400000">
            <a:off x="-923131" y="3118644"/>
            <a:ext cx="2730500" cy="382588"/>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zh-CN" altLang="en-US" sz="2000">
                <a:ea typeface="黑体" pitchFamily="49" charset="-122"/>
                <a:cs typeface="Arial"/>
              </a:rPr>
              <a:t>终点事件 </a:t>
            </a:r>
            <a:r>
              <a:rPr lang="en-US" altLang="zh-CN" sz="2000">
                <a:ea typeface="黑体" pitchFamily="49" charset="-122"/>
                <a:cs typeface="Arial"/>
              </a:rPr>
              <a:t>(%)</a:t>
            </a:r>
          </a:p>
        </p:txBody>
      </p:sp>
      <p:sp>
        <p:nvSpPr>
          <p:cNvPr id="190779" name="Text Box 18"/>
          <p:cNvSpPr txBox="1">
            <a:spLocks noChangeArrowheads="1"/>
          </p:cNvSpPr>
          <p:nvPr/>
        </p:nvSpPr>
        <p:spPr bwMode="auto">
          <a:xfrm>
            <a:off x="6743700" y="1944688"/>
            <a:ext cx="806450" cy="366712"/>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en-US" altLang="zh-CN" b="1">
                <a:ea typeface="MS PGothic" pitchFamily="34" charset="-128"/>
                <a:cs typeface="Arial"/>
              </a:rPr>
              <a:t>12.1</a:t>
            </a:r>
          </a:p>
        </p:txBody>
      </p:sp>
      <p:sp>
        <p:nvSpPr>
          <p:cNvPr id="190780" name="Text Box 19"/>
          <p:cNvSpPr txBox="1">
            <a:spLocks noChangeArrowheads="1"/>
          </p:cNvSpPr>
          <p:nvPr/>
        </p:nvSpPr>
        <p:spPr bwMode="auto">
          <a:xfrm>
            <a:off x="6743700" y="2617788"/>
            <a:ext cx="806450" cy="366712"/>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en-US" altLang="zh-CN" b="1">
                <a:ea typeface="MS PGothic" pitchFamily="34" charset="-128"/>
                <a:cs typeface="Arial"/>
              </a:rPr>
              <a:t>9.9</a:t>
            </a:r>
          </a:p>
        </p:txBody>
      </p:sp>
      <p:sp>
        <p:nvSpPr>
          <p:cNvPr id="190781" name="Text Box 21"/>
          <p:cNvSpPr txBox="1">
            <a:spLocks noChangeArrowheads="1"/>
          </p:cNvSpPr>
          <p:nvPr/>
        </p:nvSpPr>
        <p:spPr bwMode="auto">
          <a:xfrm>
            <a:off x="4802188" y="4799013"/>
            <a:ext cx="2628900" cy="396875"/>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zh-CN" altLang="en-US" sz="2000">
                <a:ea typeface="黑体" pitchFamily="49" charset="-122"/>
                <a:cs typeface="Arial"/>
              </a:rPr>
              <a:t>普拉格雷 </a:t>
            </a:r>
          </a:p>
        </p:txBody>
      </p:sp>
      <p:sp>
        <p:nvSpPr>
          <p:cNvPr id="190782" name="Text Box 22"/>
          <p:cNvSpPr txBox="1">
            <a:spLocks noChangeArrowheads="1"/>
          </p:cNvSpPr>
          <p:nvPr/>
        </p:nvSpPr>
        <p:spPr bwMode="auto">
          <a:xfrm>
            <a:off x="4802188" y="5375275"/>
            <a:ext cx="2628900" cy="396875"/>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zh-CN" altLang="en-US" sz="2000">
                <a:ea typeface="黑体" pitchFamily="49" charset="-122"/>
                <a:cs typeface="Arial"/>
              </a:rPr>
              <a:t>氯吡格雷</a:t>
            </a:r>
          </a:p>
        </p:txBody>
      </p:sp>
      <p:sp>
        <p:nvSpPr>
          <p:cNvPr id="190783" name="Text Box 23"/>
          <p:cNvSpPr txBox="1">
            <a:spLocks noChangeArrowheads="1"/>
          </p:cNvSpPr>
          <p:nvPr/>
        </p:nvSpPr>
        <p:spPr bwMode="auto">
          <a:xfrm>
            <a:off x="6743700" y="5322888"/>
            <a:ext cx="806450" cy="366712"/>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en-US" altLang="zh-CN" b="1">
                <a:ea typeface="MS PGothic" pitchFamily="34" charset="-128"/>
                <a:cs typeface="Arial"/>
              </a:rPr>
              <a:t>1.8</a:t>
            </a:r>
          </a:p>
        </p:txBody>
      </p:sp>
      <p:sp>
        <p:nvSpPr>
          <p:cNvPr id="190784" name="Text Box 24"/>
          <p:cNvSpPr txBox="1">
            <a:spLocks noChangeArrowheads="1"/>
          </p:cNvSpPr>
          <p:nvPr/>
        </p:nvSpPr>
        <p:spPr bwMode="auto">
          <a:xfrm>
            <a:off x="6743700" y="5005388"/>
            <a:ext cx="806450" cy="366712"/>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en-US" altLang="zh-CN" b="1">
                <a:ea typeface="MS PGothic" pitchFamily="34" charset="-128"/>
                <a:cs typeface="Arial"/>
              </a:rPr>
              <a:t>2.4</a:t>
            </a:r>
          </a:p>
        </p:txBody>
      </p:sp>
      <p:sp>
        <p:nvSpPr>
          <p:cNvPr id="190785" name="Text Box 352"/>
          <p:cNvSpPr txBox="1">
            <a:spLocks noChangeArrowheads="1"/>
          </p:cNvSpPr>
          <p:nvPr/>
        </p:nvSpPr>
        <p:spPr bwMode="auto">
          <a:xfrm>
            <a:off x="1601788" y="2163763"/>
            <a:ext cx="2816225" cy="396875"/>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en-US" altLang="zh-CN" sz="2000">
                <a:ea typeface="黑体" pitchFamily="49" charset="-122"/>
                <a:cs typeface="Arial"/>
              </a:rPr>
              <a:t>CV</a:t>
            </a:r>
            <a:r>
              <a:rPr lang="zh-CN" altLang="en-US" sz="2000">
                <a:ea typeface="黑体" pitchFamily="49" charset="-122"/>
                <a:cs typeface="Arial"/>
              </a:rPr>
              <a:t>死亡</a:t>
            </a:r>
            <a:r>
              <a:rPr lang="en-US" altLang="zh-CN" sz="2000">
                <a:ea typeface="黑体" pitchFamily="49" charset="-122"/>
                <a:cs typeface="Arial"/>
              </a:rPr>
              <a:t>/ MI / Stroke</a:t>
            </a:r>
          </a:p>
        </p:txBody>
      </p:sp>
      <p:sp>
        <p:nvSpPr>
          <p:cNvPr id="190786" name="Text Box 353"/>
          <p:cNvSpPr txBox="1">
            <a:spLocks noChangeArrowheads="1"/>
          </p:cNvSpPr>
          <p:nvPr/>
        </p:nvSpPr>
        <p:spPr bwMode="auto">
          <a:xfrm>
            <a:off x="1277938" y="4654550"/>
            <a:ext cx="3463925" cy="701675"/>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en-US" altLang="zh-CN" sz="2000">
                <a:ea typeface="黑体" pitchFamily="49" charset="-122"/>
                <a:cs typeface="Arial"/>
              </a:rPr>
              <a:t>TIMI</a:t>
            </a:r>
            <a:r>
              <a:rPr lang="zh-CN" altLang="en-US" sz="2000">
                <a:ea typeface="黑体" pitchFamily="49" charset="-122"/>
                <a:cs typeface="Arial"/>
              </a:rPr>
              <a:t>大出血风险</a:t>
            </a:r>
            <a:br>
              <a:rPr lang="zh-CN" altLang="en-US" sz="2000">
                <a:ea typeface="黑体" pitchFamily="49" charset="-122"/>
                <a:cs typeface="Arial"/>
              </a:rPr>
            </a:br>
            <a:r>
              <a:rPr lang="zh-CN" altLang="en-US" sz="2000">
                <a:ea typeface="黑体" pitchFamily="49" charset="-122"/>
                <a:cs typeface="Arial"/>
              </a:rPr>
              <a:t>非</a:t>
            </a:r>
            <a:r>
              <a:rPr lang="en-US" altLang="zh-CN" sz="2000">
                <a:ea typeface="黑体" pitchFamily="49" charset="-122"/>
                <a:cs typeface="Arial"/>
              </a:rPr>
              <a:t>CABG</a:t>
            </a:r>
            <a:r>
              <a:rPr lang="zh-CN" altLang="en-US" sz="2000">
                <a:ea typeface="黑体" pitchFamily="49" charset="-122"/>
                <a:cs typeface="Arial"/>
              </a:rPr>
              <a:t>相关出血</a:t>
            </a:r>
          </a:p>
        </p:txBody>
      </p:sp>
      <p:sp>
        <p:nvSpPr>
          <p:cNvPr id="190787" name="Text Box 3"/>
          <p:cNvSpPr txBox="1">
            <a:spLocks noChangeArrowheads="1"/>
          </p:cNvSpPr>
          <p:nvPr/>
        </p:nvSpPr>
        <p:spPr bwMode="auto">
          <a:xfrm>
            <a:off x="7297738" y="1893888"/>
            <a:ext cx="1539875" cy="915987"/>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en-US" altLang="zh-CN" b="1">
                <a:solidFill>
                  <a:srgbClr val="FFFF00"/>
                </a:solidFill>
                <a:ea typeface="MS PGothic" pitchFamily="34" charset="-128"/>
                <a:cs typeface="Arial"/>
              </a:rPr>
              <a:t>HR 0.81</a:t>
            </a:r>
            <a:br>
              <a:rPr lang="en-US" altLang="zh-CN" b="1">
                <a:solidFill>
                  <a:srgbClr val="FFFF00"/>
                </a:solidFill>
                <a:ea typeface="MS PGothic" pitchFamily="34" charset="-128"/>
                <a:cs typeface="Arial"/>
              </a:rPr>
            </a:br>
            <a:r>
              <a:rPr lang="en-US" altLang="zh-CN" b="1">
                <a:solidFill>
                  <a:srgbClr val="FFFF00"/>
                </a:solidFill>
                <a:ea typeface="MS PGothic" pitchFamily="34" charset="-128"/>
                <a:cs typeface="Arial"/>
              </a:rPr>
              <a:t>(0.73-0.90)</a:t>
            </a:r>
            <a:br>
              <a:rPr lang="en-US" altLang="zh-CN" b="1">
                <a:solidFill>
                  <a:srgbClr val="FFFF00"/>
                </a:solidFill>
                <a:ea typeface="MS PGothic" pitchFamily="34" charset="-128"/>
                <a:cs typeface="Arial"/>
              </a:rPr>
            </a:br>
            <a:r>
              <a:rPr lang="en-US" altLang="zh-CN" b="1">
                <a:solidFill>
                  <a:srgbClr val="FFFF00"/>
                </a:solidFill>
                <a:ea typeface="MS PGothic" pitchFamily="34" charset="-128"/>
                <a:cs typeface="Arial"/>
              </a:rPr>
              <a:t>P=0.0004</a:t>
            </a:r>
          </a:p>
        </p:txBody>
      </p:sp>
      <p:sp>
        <p:nvSpPr>
          <p:cNvPr id="190788" name="Text Box 20"/>
          <p:cNvSpPr txBox="1">
            <a:spLocks noChangeArrowheads="1"/>
          </p:cNvSpPr>
          <p:nvPr/>
        </p:nvSpPr>
        <p:spPr bwMode="auto">
          <a:xfrm>
            <a:off x="7227888" y="4837113"/>
            <a:ext cx="1539875" cy="915987"/>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en-US" altLang="zh-CN" b="1">
                <a:solidFill>
                  <a:srgbClr val="FFFF00"/>
                </a:solidFill>
                <a:ea typeface="MS PGothic" pitchFamily="34" charset="-128"/>
                <a:cs typeface="Arial"/>
              </a:rPr>
              <a:t>HR 1.32</a:t>
            </a:r>
            <a:br>
              <a:rPr lang="en-US" altLang="zh-CN" b="1">
                <a:solidFill>
                  <a:srgbClr val="FFFF00"/>
                </a:solidFill>
                <a:ea typeface="MS PGothic" pitchFamily="34" charset="-128"/>
                <a:cs typeface="Arial"/>
              </a:rPr>
            </a:br>
            <a:r>
              <a:rPr lang="en-US" altLang="zh-CN" b="1">
                <a:solidFill>
                  <a:srgbClr val="FFFF00"/>
                </a:solidFill>
                <a:ea typeface="MS PGothic" pitchFamily="34" charset="-128"/>
                <a:cs typeface="Arial"/>
              </a:rPr>
              <a:t>(1.03-1.68)</a:t>
            </a:r>
            <a:br>
              <a:rPr lang="en-US" altLang="zh-CN" b="1">
                <a:solidFill>
                  <a:srgbClr val="FFFF00"/>
                </a:solidFill>
                <a:ea typeface="MS PGothic" pitchFamily="34" charset="-128"/>
                <a:cs typeface="Arial"/>
              </a:rPr>
            </a:br>
            <a:r>
              <a:rPr lang="en-US" altLang="zh-CN" b="1">
                <a:solidFill>
                  <a:srgbClr val="FFFF00"/>
                </a:solidFill>
                <a:ea typeface="MS PGothic" pitchFamily="34" charset="-128"/>
                <a:cs typeface="Arial"/>
              </a:rPr>
              <a:t>P=0.03</a:t>
            </a:r>
          </a:p>
        </p:txBody>
      </p:sp>
      <p:sp>
        <p:nvSpPr>
          <p:cNvPr id="190789" name="Text Box 25"/>
          <p:cNvSpPr txBox="1">
            <a:spLocks noChangeArrowheads="1"/>
          </p:cNvSpPr>
          <p:nvPr/>
        </p:nvSpPr>
        <p:spPr bwMode="auto">
          <a:xfrm>
            <a:off x="7089775" y="1452563"/>
            <a:ext cx="1778000" cy="366712"/>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en-US" altLang="zh-CN" b="1">
                <a:solidFill>
                  <a:srgbClr val="FFFF00"/>
                </a:solidFill>
                <a:ea typeface="MS PGothic" pitchFamily="34" charset="-128"/>
                <a:cs typeface="Arial"/>
              </a:rPr>
              <a:t> ↓138</a:t>
            </a:r>
            <a:r>
              <a:rPr lang="zh-CN" altLang="en-US" b="1">
                <a:solidFill>
                  <a:srgbClr val="FFFF00"/>
                </a:solidFill>
                <a:ea typeface="MS PGothic" pitchFamily="34" charset="-128"/>
                <a:cs typeface="Arial"/>
              </a:rPr>
              <a:t>事件 </a:t>
            </a:r>
          </a:p>
        </p:txBody>
      </p:sp>
      <p:sp>
        <p:nvSpPr>
          <p:cNvPr id="190790" name="Text Box 27"/>
          <p:cNvSpPr txBox="1">
            <a:spLocks noChangeArrowheads="1"/>
          </p:cNvSpPr>
          <p:nvPr/>
        </p:nvSpPr>
        <p:spPr bwMode="auto">
          <a:xfrm>
            <a:off x="7019925" y="4440238"/>
            <a:ext cx="1776413" cy="366712"/>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en-US" altLang="zh-CN" b="1">
                <a:solidFill>
                  <a:srgbClr val="FFFF00"/>
                </a:solidFill>
                <a:ea typeface="MS PGothic" pitchFamily="34" charset="-128"/>
                <a:cs typeface="Arial"/>
              </a:rPr>
              <a:t>↑35</a:t>
            </a:r>
            <a:r>
              <a:rPr lang="zh-CN" altLang="en-US" b="1">
                <a:solidFill>
                  <a:srgbClr val="FFFF00"/>
                </a:solidFill>
                <a:ea typeface="MS PGothic" pitchFamily="34" charset="-128"/>
                <a:cs typeface="Arial"/>
              </a:rPr>
              <a:t>事件</a:t>
            </a:r>
          </a:p>
        </p:txBody>
      </p:sp>
      <p:sp>
        <p:nvSpPr>
          <p:cNvPr id="190791" name="Text Box 355"/>
          <p:cNvSpPr txBox="1">
            <a:spLocks noChangeArrowheads="1"/>
          </p:cNvSpPr>
          <p:nvPr/>
        </p:nvSpPr>
        <p:spPr bwMode="auto">
          <a:xfrm>
            <a:off x="7281863" y="2886075"/>
            <a:ext cx="1541462" cy="366713"/>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en-US" altLang="zh-CN" b="1">
                <a:solidFill>
                  <a:srgbClr val="FFFF00"/>
                </a:solidFill>
                <a:ea typeface="MS PGothic" pitchFamily="34" charset="-128"/>
                <a:cs typeface="Arial"/>
              </a:rPr>
              <a:t> NNT = 46</a:t>
            </a:r>
          </a:p>
        </p:txBody>
      </p:sp>
      <p:sp>
        <p:nvSpPr>
          <p:cNvPr id="190792" name="Text Box 356"/>
          <p:cNvSpPr txBox="1">
            <a:spLocks noChangeArrowheads="1"/>
          </p:cNvSpPr>
          <p:nvPr/>
        </p:nvSpPr>
        <p:spPr bwMode="auto">
          <a:xfrm>
            <a:off x="7212013" y="5772150"/>
            <a:ext cx="1539875" cy="366713"/>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en-US" altLang="zh-CN" b="1">
                <a:solidFill>
                  <a:srgbClr val="FFFF00"/>
                </a:solidFill>
                <a:ea typeface="MS PGothic" pitchFamily="34" charset="-128"/>
                <a:cs typeface="Arial"/>
              </a:rPr>
              <a:t> NNH = 167</a:t>
            </a:r>
          </a:p>
        </p:txBody>
      </p:sp>
      <p:sp>
        <p:nvSpPr>
          <p:cNvPr id="190793" name="TextBox 20"/>
          <p:cNvSpPr txBox="1">
            <a:spLocks noChangeArrowheads="1"/>
          </p:cNvSpPr>
          <p:nvPr/>
        </p:nvSpPr>
        <p:spPr bwMode="auto">
          <a:xfrm>
            <a:off x="5534025" y="6597650"/>
            <a:ext cx="3609975" cy="260350"/>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eaLnBrk="0" hangingPunct="0"/>
            <a:r>
              <a:rPr lang="en-US" altLang="zh-CN" sz="1100">
                <a:ea typeface="黑体" pitchFamily="49" charset="-122"/>
              </a:rPr>
              <a:t>Wiviott SD et al  NEJM 2007; 357: 2001-15</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2513" name="Text Box 2"/>
          <p:cNvSpPr txBox="1">
            <a:spLocks noChangeArrowheads="1"/>
          </p:cNvSpPr>
          <p:nvPr/>
        </p:nvSpPr>
        <p:spPr bwMode="auto">
          <a:xfrm>
            <a:off x="939800" y="5661025"/>
            <a:ext cx="7180263" cy="287338"/>
          </a:xfrm>
          <a:prstGeom prst="rect">
            <a:avLst/>
          </a:prstGeom>
          <a:noFill/>
          <a:ln w="9525" algn="ctr">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lnSpc>
                <a:spcPct val="80000"/>
              </a:lnSpc>
              <a:spcBef>
                <a:spcPct val="50000"/>
              </a:spcBef>
            </a:pPr>
            <a:r>
              <a:rPr lang="en-GB" altLang="zh-CN" sz="1400" b="1">
                <a:ea typeface="黑体" pitchFamily="49" charset="-122"/>
              </a:rPr>
              <a:t>*</a:t>
            </a:r>
            <a:r>
              <a:rPr lang="zh-CN" altLang="en-GB" sz="1600" b="1">
                <a:ea typeface="黑体" pitchFamily="49" charset="-122"/>
              </a:rPr>
              <a:t>全因死亡、</a:t>
            </a:r>
            <a:r>
              <a:rPr lang="en-GB" altLang="zh-CN" sz="1600" b="1">
                <a:ea typeface="黑体" pitchFamily="49" charset="-122"/>
              </a:rPr>
              <a:t>MI</a:t>
            </a:r>
            <a:r>
              <a:rPr lang="zh-CN" altLang="en-GB" sz="1600" b="1">
                <a:ea typeface="黑体" pitchFamily="49" charset="-122"/>
              </a:rPr>
              <a:t>、卒中和非致命性、非</a:t>
            </a:r>
            <a:r>
              <a:rPr lang="en-GB" altLang="zh-CN" sz="1600" b="1">
                <a:ea typeface="黑体" pitchFamily="49" charset="-122"/>
              </a:rPr>
              <a:t>CABG</a:t>
            </a:r>
            <a:r>
              <a:rPr lang="zh-CN" altLang="en-GB" sz="1600" b="1">
                <a:ea typeface="黑体" pitchFamily="49" charset="-122"/>
              </a:rPr>
              <a:t>相关的</a:t>
            </a:r>
            <a:r>
              <a:rPr lang="en-GB" altLang="zh-CN" sz="1600" b="1">
                <a:ea typeface="黑体" pitchFamily="49" charset="-122"/>
              </a:rPr>
              <a:t>TIMI</a:t>
            </a:r>
            <a:r>
              <a:rPr lang="zh-CN" altLang="en-GB" sz="1600" b="1">
                <a:ea typeface="黑体" pitchFamily="49" charset="-122"/>
              </a:rPr>
              <a:t>严重出血的复合终点</a:t>
            </a:r>
            <a:endParaRPr lang="en-US" altLang="ja-JP" sz="1600" b="1">
              <a:ea typeface="黑体" pitchFamily="49" charset="-122"/>
            </a:endParaRPr>
          </a:p>
        </p:txBody>
      </p:sp>
      <p:sp>
        <p:nvSpPr>
          <p:cNvPr id="192514" name="Rectangle 3"/>
          <p:cNvSpPr>
            <a:spLocks noChangeArrowheads="1"/>
          </p:cNvSpPr>
          <p:nvPr/>
        </p:nvSpPr>
        <p:spPr bwMode="auto">
          <a:xfrm>
            <a:off x="836613" y="188913"/>
            <a:ext cx="7335837" cy="685800"/>
          </a:xfrm>
          <a:prstGeom prst="rect">
            <a:avLst/>
          </a:prstGeom>
          <a:noFill/>
          <a:ln w="9525">
            <a:noFill/>
            <a:miter lim="800000"/>
          </a:ln>
        </p:spPr>
        <p:txBody>
          <a:bodyPr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nSpc>
                <a:spcPct val="90000"/>
              </a:lnSpc>
            </a:pPr>
            <a:r>
              <a:rPr lang="zh-CN" altLang="en-GB" sz="2800" b="1">
                <a:solidFill>
                  <a:srgbClr val="FFFF00"/>
                </a:solidFill>
                <a:ea typeface="黑体" pitchFamily="49" charset="-122"/>
              </a:rPr>
              <a:t>糖尿病患者服用普拉格雷临床净获益显著</a:t>
            </a:r>
            <a:r>
              <a:rPr lang="en-GB" sz="2800" b="1">
                <a:solidFill>
                  <a:srgbClr val="FFFF00"/>
                </a:solidFill>
                <a:ea typeface="黑体" pitchFamily="49" charset="-122"/>
              </a:rPr>
              <a:t>*</a:t>
            </a:r>
            <a:r>
              <a:rPr lang="en-GB" altLang="zh-CN" sz="2800" b="1" baseline="30000">
                <a:solidFill>
                  <a:srgbClr val="FFFF00"/>
                </a:solidFill>
                <a:ea typeface="黑体" pitchFamily="49" charset="-122"/>
              </a:rPr>
              <a:t>1</a:t>
            </a:r>
            <a:endParaRPr lang="fr-FR" altLang="zh-CN" sz="2800" b="1" baseline="30000">
              <a:solidFill>
                <a:srgbClr val="FFFF00"/>
              </a:solidFill>
              <a:ea typeface="黑体" pitchFamily="49" charset="-122"/>
            </a:endParaRPr>
          </a:p>
        </p:txBody>
      </p:sp>
      <p:sp>
        <p:nvSpPr>
          <p:cNvPr id="192515" name="Text Box 4"/>
          <p:cNvSpPr txBox="1">
            <a:spLocks noChangeArrowheads="1"/>
          </p:cNvSpPr>
          <p:nvPr/>
        </p:nvSpPr>
        <p:spPr bwMode="auto">
          <a:xfrm>
            <a:off x="5521325" y="6308725"/>
            <a:ext cx="3622675" cy="274638"/>
          </a:xfrm>
          <a:prstGeom prst="rect">
            <a:avLst/>
          </a:prstGeom>
          <a:noFill/>
          <a:ln w="9525" algn="ctr">
            <a:noFill/>
            <a:miter lim="800000"/>
          </a:ln>
        </p:spPr>
        <p:txBody>
          <a:bodyPr wrap="none" lIns="45720" rIns="4572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spcBef>
                <a:spcPct val="50000"/>
              </a:spcBef>
            </a:pPr>
            <a:r>
              <a:rPr lang="en-GB" altLang="zh-CN" sz="1200">
                <a:solidFill>
                  <a:schemeClr val="bg1"/>
                </a:solidFill>
                <a:ea typeface="黑体" pitchFamily="49" charset="-122"/>
              </a:rPr>
              <a:t>1. </a:t>
            </a:r>
            <a:r>
              <a:rPr lang="da-DK" altLang="zh-CN" sz="1200">
                <a:solidFill>
                  <a:schemeClr val="bg1"/>
                </a:solidFill>
                <a:ea typeface="黑体" pitchFamily="49" charset="-122"/>
              </a:rPr>
              <a:t>Wiviott SD et al. </a:t>
            </a:r>
            <a:r>
              <a:rPr lang="da-DK" altLang="zh-CN" sz="1200" i="1">
                <a:solidFill>
                  <a:schemeClr val="bg1"/>
                </a:solidFill>
                <a:ea typeface="黑体" pitchFamily="49" charset="-122"/>
              </a:rPr>
              <a:t>Circulation</a:t>
            </a:r>
            <a:r>
              <a:rPr lang="da-DK" altLang="zh-CN" sz="1200">
                <a:solidFill>
                  <a:schemeClr val="bg1"/>
                </a:solidFill>
                <a:ea typeface="黑体" pitchFamily="49" charset="-122"/>
              </a:rPr>
              <a:t> 2008;118:1626–1636</a:t>
            </a:r>
            <a:r>
              <a:rPr lang="en-GB" altLang="zh-CN" sz="1200">
                <a:solidFill>
                  <a:schemeClr val="bg1"/>
                </a:solidFill>
                <a:ea typeface="黑体" pitchFamily="49" charset="-122"/>
              </a:rPr>
              <a:t>.</a:t>
            </a:r>
          </a:p>
        </p:txBody>
      </p:sp>
      <p:pic>
        <p:nvPicPr>
          <p:cNvPr id="192516" name="Picture 5" descr="SAN1117 Figure 127"/>
          <p:cNvPicPr>
            <a:picLocks noChangeAspect="1" noChangeArrowheads="1"/>
          </p:cNvPicPr>
          <p:nvPr/>
        </p:nvPicPr>
        <p:blipFill>
          <a:blip r:embed="rId3"/>
          <a:stretch>
            <a:fillRect/>
          </a:stretch>
        </p:blipFill>
        <p:spPr bwMode="auto">
          <a:xfrm>
            <a:off x="1055688" y="1125538"/>
            <a:ext cx="7042150" cy="4406900"/>
          </a:xfrm>
          <a:prstGeom prst="rect">
            <a:avLst/>
          </a:prstGeom>
          <a:solidFill>
            <a:schemeClr val="tx1"/>
          </a:solidFill>
          <a:ln w="9525">
            <a:noFill/>
            <a:miter lim="800000"/>
          </a:ln>
        </p:spPr>
      </p:pic>
      <p:sp>
        <p:nvSpPr>
          <p:cNvPr id="192517" name="TextBox 1"/>
          <p:cNvSpPr txBox="1">
            <a:spLocks noChangeArrowheads="1"/>
          </p:cNvSpPr>
          <p:nvPr/>
        </p:nvSpPr>
        <p:spPr bwMode="auto">
          <a:xfrm>
            <a:off x="2451100" y="6597650"/>
            <a:ext cx="7593013" cy="261938"/>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100"/>
              <a:t>Wiviott SD et al. Circulation published online Aug 31, 2008; DOI: 10.1161/CIRCULATIONAHA.108.791061</a:t>
            </a:r>
            <a:endParaRPr lang="zh-CN" alt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61" name="Rectangle 3"/>
          <p:cNvSpPr>
            <a:spLocks noChangeArrowheads="1"/>
          </p:cNvSpPr>
          <p:nvPr/>
        </p:nvSpPr>
        <p:spPr bwMode="auto">
          <a:xfrm>
            <a:off x="323850" y="115888"/>
            <a:ext cx="8424863" cy="1006475"/>
          </a:xfrm>
          <a:prstGeom prst="rect">
            <a:avLst/>
          </a:prstGeom>
          <a:noFill/>
          <a:ln w="9525" algn="ctr">
            <a:noFill/>
            <a:miter lim="800000"/>
          </a:ln>
        </p:spPr>
        <p:txBody>
          <a:bodyPr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lnSpc>
                <a:spcPct val="90000"/>
              </a:lnSpc>
            </a:pPr>
            <a:r>
              <a:rPr lang="zh-CN" altLang="en-US" sz="2800">
                <a:solidFill>
                  <a:srgbClr val="FFFF00"/>
                </a:solidFill>
                <a:ea typeface="黑体" pitchFamily="49" charset="-122"/>
                <a:cs typeface="Arial"/>
              </a:rPr>
              <a:t>临床净获益：死亡</a:t>
            </a:r>
            <a:r>
              <a:rPr lang="en-US" altLang="zh-CN" sz="2800">
                <a:solidFill>
                  <a:srgbClr val="FFFF00"/>
                </a:solidFill>
                <a:ea typeface="黑体" pitchFamily="49" charset="-122"/>
                <a:cs typeface="Arial"/>
              </a:rPr>
              <a:t>+MI+</a:t>
            </a:r>
            <a:r>
              <a:rPr lang="zh-CN" altLang="en-US" sz="2800">
                <a:solidFill>
                  <a:srgbClr val="FFFF00"/>
                </a:solidFill>
                <a:ea typeface="黑体" pitchFamily="49" charset="-122"/>
                <a:cs typeface="Arial"/>
              </a:rPr>
              <a:t>卒中</a:t>
            </a:r>
            <a:r>
              <a:rPr lang="en-US" altLang="zh-CN" sz="2800">
                <a:solidFill>
                  <a:srgbClr val="FFFF00"/>
                </a:solidFill>
                <a:ea typeface="黑体" pitchFamily="49" charset="-122"/>
                <a:cs typeface="Arial"/>
              </a:rPr>
              <a:t>+</a:t>
            </a:r>
            <a:r>
              <a:rPr lang="zh-CN" altLang="en-US" sz="2800">
                <a:solidFill>
                  <a:srgbClr val="FFFF00"/>
                </a:solidFill>
                <a:ea typeface="黑体" pitchFamily="49" charset="-122"/>
                <a:cs typeface="Arial"/>
              </a:rPr>
              <a:t>非</a:t>
            </a:r>
            <a:r>
              <a:rPr lang="en-US" altLang="zh-CN" sz="2800">
                <a:solidFill>
                  <a:srgbClr val="FFFF00"/>
                </a:solidFill>
                <a:ea typeface="黑体" pitchFamily="49" charset="-122"/>
                <a:cs typeface="Arial"/>
              </a:rPr>
              <a:t>CABG</a:t>
            </a:r>
            <a:r>
              <a:rPr lang="zh-CN" altLang="en-US" sz="2800">
                <a:solidFill>
                  <a:srgbClr val="FFFF00"/>
                </a:solidFill>
                <a:ea typeface="黑体" pitchFamily="49" charset="-122"/>
                <a:cs typeface="Arial"/>
              </a:rPr>
              <a:t>严重出血</a:t>
            </a:r>
          </a:p>
        </p:txBody>
      </p:sp>
      <p:grpSp>
        <p:nvGrpSpPr>
          <p:cNvPr id="194562" name="Group 72"/>
          <p:cNvGrpSpPr/>
          <p:nvPr/>
        </p:nvGrpSpPr>
        <p:grpSpPr>
          <a:xfrm>
            <a:off x="287338" y="1341438"/>
            <a:ext cx="8555037" cy="5430837"/>
            <a:chOff x="181" y="845"/>
            <a:chExt cx="5389" cy="3421"/>
          </a:xfrm>
        </p:grpSpPr>
        <p:sp>
          <p:nvSpPr>
            <p:cNvPr id="194564" name="Rectangle 340"/>
            <p:cNvSpPr>
              <a:spLocks noChangeArrowheads="1"/>
            </p:cNvSpPr>
            <p:nvPr/>
          </p:nvSpPr>
          <p:spPr bwMode="auto">
            <a:xfrm>
              <a:off x="731" y="887"/>
              <a:ext cx="4728" cy="2930"/>
            </a:xfrm>
            <a:prstGeom prst="rect">
              <a:avLst/>
            </a:prstGeom>
            <a:solidFill>
              <a:schemeClr val="tx1">
                <a:alpha val="0"/>
              </a:schemeClr>
            </a:solidFill>
            <a:ln w="9525">
              <a:noFill/>
              <a:miter lim="800000"/>
            </a:ln>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endParaRPr lang="zh-CN" altLang="zh-CN" sz="2400">
                <a:ea typeface="黑体" pitchFamily="49" charset="-122"/>
              </a:endParaRPr>
            </a:p>
          </p:txBody>
        </p:sp>
        <p:sp>
          <p:nvSpPr>
            <p:cNvPr id="194565" name="Line 5"/>
            <p:cNvSpPr>
              <a:spLocks noChangeShapeType="1"/>
            </p:cNvSpPr>
            <p:nvPr/>
          </p:nvSpPr>
          <p:spPr bwMode="auto">
            <a:xfrm>
              <a:off x="737" y="3809"/>
              <a:ext cx="4152" cy="1"/>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566" name="Line 6"/>
            <p:cNvSpPr>
              <a:spLocks noChangeShapeType="1"/>
            </p:cNvSpPr>
            <p:nvPr/>
          </p:nvSpPr>
          <p:spPr bwMode="auto">
            <a:xfrm flipV="1">
              <a:off x="737" y="913"/>
              <a:ext cx="1" cy="2896"/>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567" name="Line 7"/>
            <p:cNvSpPr>
              <a:spLocks noChangeShapeType="1"/>
            </p:cNvSpPr>
            <p:nvPr/>
          </p:nvSpPr>
          <p:spPr bwMode="auto">
            <a:xfrm>
              <a:off x="713" y="3809"/>
              <a:ext cx="24" cy="1"/>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568" name="Line 8"/>
            <p:cNvSpPr>
              <a:spLocks noChangeShapeType="1"/>
            </p:cNvSpPr>
            <p:nvPr/>
          </p:nvSpPr>
          <p:spPr bwMode="auto">
            <a:xfrm>
              <a:off x="713" y="3617"/>
              <a:ext cx="24" cy="1"/>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569" name="Line 9"/>
            <p:cNvSpPr>
              <a:spLocks noChangeShapeType="1"/>
            </p:cNvSpPr>
            <p:nvPr/>
          </p:nvSpPr>
          <p:spPr bwMode="auto">
            <a:xfrm>
              <a:off x="713" y="3425"/>
              <a:ext cx="24" cy="1"/>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570" name="Line 10"/>
            <p:cNvSpPr>
              <a:spLocks noChangeShapeType="1"/>
            </p:cNvSpPr>
            <p:nvPr/>
          </p:nvSpPr>
          <p:spPr bwMode="auto">
            <a:xfrm>
              <a:off x="713" y="3233"/>
              <a:ext cx="24" cy="1"/>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571" name="Line 11"/>
            <p:cNvSpPr>
              <a:spLocks noChangeShapeType="1"/>
            </p:cNvSpPr>
            <p:nvPr/>
          </p:nvSpPr>
          <p:spPr bwMode="auto">
            <a:xfrm>
              <a:off x="713" y="3041"/>
              <a:ext cx="24" cy="1"/>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572" name="Line 12"/>
            <p:cNvSpPr>
              <a:spLocks noChangeShapeType="1"/>
            </p:cNvSpPr>
            <p:nvPr/>
          </p:nvSpPr>
          <p:spPr bwMode="auto">
            <a:xfrm>
              <a:off x="713" y="2849"/>
              <a:ext cx="24" cy="1"/>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573" name="Line 13"/>
            <p:cNvSpPr>
              <a:spLocks noChangeShapeType="1"/>
            </p:cNvSpPr>
            <p:nvPr/>
          </p:nvSpPr>
          <p:spPr bwMode="auto">
            <a:xfrm>
              <a:off x="713" y="2649"/>
              <a:ext cx="24" cy="1"/>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574" name="Line 14"/>
            <p:cNvSpPr>
              <a:spLocks noChangeShapeType="1"/>
            </p:cNvSpPr>
            <p:nvPr/>
          </p:nvSpPr>
          <p:spPr bwMode="auto">
            <a:xfrm>
              <a:off x="713" y="2457"/>
              <a:ext cx="24" cy="1"/>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575" name="Line 15"/>
            <p:cNvSpPr>
              <a:spLocks noChangeShapeType="1"/>
            </p:cNvSpPr>
            <p:nvPr/>
          </p:nvSpPr>
          <p:spPr bwMode="auto">
            <a:xfrm>
              <a:off x="713" y="2265"/>
              <a:ext cx="24" cy="1"/>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576" name="Line 16"/>
            <p:cNvSpPr>
              <a:spLocks noChangeShapeType="1"/>
            </p:cNvSpPr>
            <p:nvPr/>
          </p:nvSpPr>
          <p:spPr bwMode="auto">
            <a:xfrm>
              <a:off x="713" y="2073"/>
              <a:ext cx="24" cy="1"/>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577" name="Line 17"/>
            <p:cNvSpPr>
              <a:spLocks noChangeShapeType="1"/>
            </p:cNvSpPr>
            <p:nvPr/>
          </p:nvSpPr>
          <p:spPr bwMode="auto">
            <a:xfrm>
              <a:off x="713" y="1881"/>
              <a:ext cx="24" cy="1"/>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578" name="Line 18"/>
            <p:cNvSpPr>
              <a:spLocks noChangeShapeType="1"/>
            </p:cNvSpPr>
            <p:nvPr/>
          </p:nvSpPr>
          <p:spPr bwMode="auto">
            <a:xfrm>
              <a:off x="713" y="1689"/>
              <a:ext cx="24" cy="1"/>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579" name="Line 19"/>
            <p:cNvSpPr>
              <a:spLocks noChangeShapeType="1"/>
            </p:cNvSpPr>
            <p:nvPr/>
          </p:nvSpPr>
          <p:spPr bwMode="auto">
            <a:xfrm>
              <a:off x="713" y="1497"/>
              <a:ext cx="24" cy="1"/>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580" name="Line 20"/>
            <p:cNvSpPr>
              <a:spLocks noChangeShapeType="1"/>
            </p:cNvSpPr>
            <p:nvPr/>
          </p:nvSpPr>
          <p:spPr bwMode="auto">
            <a:xfrm>
              <a:off x="713" y="1305"/>
              <a:ext cx="24" cy="1"/>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581" name="Line 21"/>
            <p:cNvSpPr>
              <a:spLocks noChangeShapeType="1"/>
            </p:cNvSpPr>
            <p:nvPr/>
          </p:nvSpPr>
          <p:spPr bwMode="auto">
            <a:xfrm>
              <a:off x="713" y="1105"/>
              <a:ext cx="24" cy="1"/>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582" name="Line 22"/>
            <p:cNvSpPr>
              <a:spLocks noChangeShapeType="1"/>
            </p:cNvSpPr>
            <p:nvPr/>
          </p:nvSpPr>
          <p:spPr bwMode="auto">
            <a:xfrm>
              <a:off x="713" y="913"/>
              <a:ext cx="24" cy="1"/>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583" name="Line 23"/>
            <p:cNvSpPr>
              <a:spLocks noChangeShapeType="1"/>
            </p:cNvSpPr>
            <p:nvPr/>
          </p:nvSpPr>
          <p:spPr bwMode="auto">
            <a:xfrm>
              <a:off x="689" y="3809"/>
              <a:ext cx="48" cy="1"/>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584" name="Line 24"/>
            <p:cNvSpPr>
              <a:spLocks noChangeShapeType="1"/>
            </p:cNvSpPr>
            <p:nvPr/>
          </p:nvSpPr>
          <p:spPr bwMode="auto">
            <a:xfrm>
              <a:off x="689" y="2849"/>
              <a:ext cx="48" cy="1"/>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585" name="Line 25"/>
            <p:cNvSpPr>
              <a:spLocks noChangeShapeType="1"/>
            </p:cNvSpPr>
            <p:nvPr/>
          </p:nvSpPr>
          <p:spPr bwMode="auto">
            <a:xfrm>
              <a:off x="689" y="1881"/>
              <a:ext cx="48" cy="1"/>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586" name="Line 26"/>
            <p:cNvSpPr>
              <a:spLocks noChangeShapeType="1"/>
            </p:cNvSpPr>
            <p:nvPr/>
          </p:nvSpPr>
          <p:spPr bwMode="auto">
            <a:xfrm>
              <a:off x="689" y="913"/>
              <a:ext cx="48" cy="1"/>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587" name="Line 27"/>
            <p:cNvSpPr>
              <a:spLocks noChangeShapeType="1"/>
            </p:cNvSpPr>
            <p:nvPr/>
          </p:nvSpPr>
          <p:spPr bwMode="auto">
            <a:xfrm flipV="1">
              <a:off x="737" y="3809"/>
              <a:ext cx="1" cy="48"/>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588" name="Line 28"/>
            <p:cNvSpPr>
              <a:spLocks noChangeShapeType="1"/>
            </p:cNvSpPr>
            <p:nvPr/>
          </p:nvSpPr>
          <p:spPr bwMode="auto">
            <a:xfrm flipV="1">
              <a:off x="1017" y="3809"/>
              <a:ext cx="1" cy="48"/>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589" name="Line 29"/>
            <p:cNvSpPr>
              <a:spLocks noChangeShapeType="1"/>
            </p:cNvSpPr>
            <p:nvPr/>
          </p:nvSpPr>
          <p:spPr bwMode="auto">
            <a:xfrm flipV="1">
              <a:off x="1289" y="3809"/>
              <a:ext cx="1" cy="48"/>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590" name="Line 30"/>
            <p:cNvSpPr>
              <a:spLocks noChangeShapeType="1"/>
            </p:cNvSpPr>
            <p:nvPr/>
          </p:nvSpPr>
          <p:spPr bwMode="auto">
            <a:xfrm flipV="1">
              <a:off x="1569" y="3809"/>
              <a:ext cx="1" cy="48"/>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591" name="Line 31"/>
            <p:cNvSpPr>
              <a:spLocks noChangeShapeType="1"/>
            </p:cNvSpPr>
            <p:nvPr/>
          </p:nvSpPr>
          <p:spPr bwMode="auto">
            <a:xfrm flipV="1">
              <a:off x="1849" y="3809"/>
              <a:ext cx="1" cy="48"/>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592" name="Line 32"/>
            <p:cNvSpPr>
              <a:spLocks noChangeShapeType="1"/>
            </p:cNvSpPr>
            <p:nvPr/>
          </p:nvSpPr>
          <p:spPr bwMode="auto">
            <a:xfrm flipV="1">
              <a:off x="2121" y="3809"/>
              <a:ext cx="1" cy="48"/>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593" name="Line 33"/>
            <p:cNvSpPr>
              <a:spLocks noChangeShapeType="1"/>
            </p:cNvSpPr>
            <p:nvPr/>
          </p:nvSpPr>
          <p:spPr bwMode="auto">
            <a:xfrm flipV="1">
              <a:off x="2401" y="3809"/>
              <a:ext cx="1" cy="48"/>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594" name="Line 34"/>
            <p:cNvSpPr>
              <a:spLocks noChangeShapeType="1"/>
            </p:cNvSpPr>
            <p:nvPr/>
          </p:nvSpPr>
          <p:spPr bwMode="auto">
            <a:xfrm flipV="1">
              <a:off x="2673" y="3809"/>
              <a:ext cx="1" cy="48"/>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595" name="Line 35"/>
            <p:cNvSpPr>
              <a:spLocks noChangeShapeType="1"/>
            </p:cNvSpPr>
            <p:nvPr/>
          </p:nvSpPr>
          <p:spPr bwMode="auto">
            <a:xfrm flipV="1">
              <a:off x="2953" y="3809"/>
              <a:ext cx="1" cy="48"/>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596" name="Line 36"/>
            <p:cNvSpPr>
              <a:spLocks noChangeShapeType="1"/>
            </p:cNvSpPr>
            <p:nvPr/>
          </p:nvSpPr>
          <p:spPr bwMode="auto">
            <a:xfrm flipV="1">
              <a:off x="3225" y="3809"/>
              <a:ext cx="1" cy="48"/>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597" name="Line 37"/>
            <p:cNvSpPr>
              <a:spLocks noChangeShapeType="1"/>
            </p:cNvSpPr>
            <p:nvPr/>
          </p:nvSpPr>
          <p:spPr bwMode="auto">
            <a:xfrm flipV="1">
              <a:off x="3505" y="3809"/>
              <a:ext cx="1" cy="48"/>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598" name="Line 38"/>
            <p:cNvSpPr>
              <a:spLocks noChangeShapeType="1"/>
            </p:cNvSpPr>
            <p:nvPr/>
          </p:nvSpPr>
          <p:spPr bwMode="auto">
            <a:xfrm flipV="1">
              <a:off x="3785" y="3809"/>
              <a:ext cx="1" cy="48"/>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599" name="Line 39"/>
            <p:cNvSpPr>
              <a:spLocks noChangeShapeType="1"/>
            </p:cNvSpPr>
            <p:nvPr/>
          </p:nvSpPr>
          <p:spPr bwMode="auto">
            <a:xfrm flipV="1">
              <a:off x="4057" y="3809"/>
              <a:ext cx="1" cy="48"/>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600" name="Line 40"/>
            <p:cNvSpPr>
              <a:spLocks noChangeShapeType="1"/>
            </p:cNvSpPr>
            <p:nvPr/>
          </p:nvSpPr>
          <p:spPr bwMode="auto">
            <a:xfrm flipV="1">
              <a:off x="4337" y="3809"/>
              <a:ext cx="1" cy="48"/>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601" name="Line 41"/>
            <p:cNvSpPr>
              <a:spLocks noChangeShapeType="1"/>
            </p:cNvSpPr>
            <p:nvPr/>
          </p:nvSpPr>
          <p:spPr bwMode="auto">
            <a:xfrm flipV="1">
              <a:off x="4609" y="3809"/>
              <a:ext cx="1" cy="48"/>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602" name="Line 42"/>
            <p:cNvSpPr>
              <a:spLocks noChangeShapeType="1"/>
            </p:cNvSpPr>
            <p:nvPr/>
          </p:nvSpPr>
          <p:spPr bwMode="auto">
            <a:xfrm flipV="1">
              <a:off x="4889" y="3809"/>
              <a:ext cx="1" cy="48"/>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603" name="Line 43"/>
            <p:cNvSpPr>
              <a:spLocks noChangeShapeType="1"/>
            </p:cNvSpPr>
            <p:nvPr/>
          </p:nvSpPr>
          <p:spPr bwMode="auto">
            <a:xfrm flipV="1">
              <a:off x="737" y="913"/>
              <a:ext cx="1" cy="2896"/>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604" name="Line 44"/>
            <p:cNvSpPr>
              <a:spLocks noChangeShapeType="1"/>
            </p:cNvSpPr>
            <p:nvPr/>
          </p:nvSpPr>
          <p:spPr bwMode="auto">
            <a:xfrm>
              <a:off x="737" y="3809"/>
              <a:ext cx="4152" cy="1"/>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605" name="Freeform 45"/>
            <p:cNvSpPr/>
            <p:nvPr/>
          </p:nvSpPr>
          <p:spPr bwMode="auto">
            <a:xfrm>
              <a:off x="721" y="1121"/>
              <a:ext cx="4152" cy="2672"/>
            </a:xfrm>
            <a:custGeom>
              <a:gdLst>
                <a:gd name="T0" fmla="*/ 2147482126 w 4152"/>
                <a:gd name="T1" fmla="*/ 2147482351 h 2672"/>
                <a:gd name="T2" fmla="*/ 2147482126 w 4152"/>
                <a:gd name="T3" fmla="*/ 2147482351 h 2672"/>
                <a:gd name="T4" fmla="*/ 2147482126 w 4152"/>
                <a:gd name="T5" fmla="*/ 2147482351 h 2672"/>
                <a:gd name="T6" fmla="*/ 2147482126 w 4152"/>
                <a:gd name="T7" fmla="*/ 2147482351 h 2672"/>
                <a:gd name="T8" fmla="*/ 2147482126 w 4152"/>
                <a:gd name="T9" fmla="*/ 2147482351 h 2672"/>
                <a:gd name="T10" fmla="*/ 2147482126 w 4152"/>
                <a:gd name="T11" fmla="*/ 2147482351 h 2672"/>
                <a:gd name="T12" fmla="*/ 2147482126 w 4152"/>
                <a:gd name="T13" fmla="*/ 2147482351 h 2672"/>
                <a:gd name="T14" fmla="*/ 2147482126 w 4152"/>
                <a:gd name="T15" fmla="*/ 2147482351 h 2672"/>
                <a:gd name="T16" fmla="*/ 2147482126 w 4152"/>
                <a:gd name="T17" fmla="*/ 2147482351 h 2672"/>
                <a:gd name="T18" fmla="*/ 2147482126 w 4152"/>
                <a:gd name="T19" fmla="*/ 2147482351 h 2672"/>
                <a:gd name="T20" fmla="*/ 2147482126 w 4152"/>
                <a:gd name="T21" fmla="*/ 2147482351 h 2672"/>
                <a:gd name="T22" fmla="*/ 2147482126 w 4152"/>
                <a:gd name="T23" fmla="*/ 2147482351 h 2672"/>
                <a:gd name="T24" fmla="*/ 2147482126 w 4152"/>
                <a:gd name="T25" fmla="*/ 2147482351 h 2672"/>
                <a:gd name="T26" fmla="*/ 2147482126 w 4152"/>
                <a:gd name="T27" fmla="*/ 2147482351 h 2672"/>
                <a:gd name="T28" fmla="*/ 2147482126 w 4152"/>
                <a:gd name="T29" fmla="*/ 2147482351 h 2672"/>
                <a:gd name="T30" fmla="*/ 2147482126 w 4152"/>
                <a:gd name="T31" fmla="*/ 2147482351 h 2672"/>
                <a:gd name="T32" fmla="*/ 2147482126 w 4152"/>
                <a:gd name="T33" fmla="*/ 2147482351 h 2672"/>
                <a:gd name="T34" fmla="*/ 2147482126 w 4152"/>
                <a:gd name="T35" fmla="*/ 2147482351 h 2672"/>
                <a:gd name="T36" fmla="*/ 2147482126 w 4152"/>
                <a:gd name="T37" fmla="*/ 2147482351 h 2672"/>
                <a:gd name="T38" fmla="*/ 2147482126 w 4152"/>
                <a:gd name="T39" fmla="*/ 2147482351 h 2672"/>
                <a:gd name="T40" fmla="*/ 2147482126 w 4152"/>
                <a:gd name="T41" fmla="*/ 2147482351 h 2672"/>
                <a:gd name="T42" fmla="*/ 2147482126 w 4152"/>
                <a:gd name="T43" fmla="*/ 2147482351 h 2672"/>
                <a:gd name="T44" fmla="*/ 2147482126 w 4152"/>
                <a:gd name="T45" fmla="*/ 2147482351 h 2672"/>
                <a:gd name="T46" fmla="*/ 2147482126 w 4152"/>
                <a:gd name="T47" fmla="*/ 2147482351 h 2672"/>
                <a:gd name="T48" fmla="*/ 2147482126 w 4152"/>
                <a:gd name="T49" fmla="*/ 2147482351 h 2672"/>
                <a:gd name="T50" fmla="*/ 2147482126 w 4152"/>
                <a:gd name="T51" fmla="*/ 2147482351 h 2672"/>
                <a:gd name="T52" fmla="*/ 2147482126 w 4152"/>
                <a:gd name="T53" fmla="*/ 2147482351 h 2672"/>
                <a:gd name="T54" fmla="*/ 2147482126 w 4152"/>
                <a:gd name="T55" fmla="*/ 2147482351 h 2672"/>
                <a:gd name="T56" fmla="*/ 2147482126 w 4152"/>
                <a:gd name="T57" fmla="*/ 2147482351 h 2672"/>
                <a:gd name="T58" fmla="*/ 2147482126 w 4152"/>
                <a:gd name="T59" fmla="*/ 2147482351 h 2672"/>
                <a:gd name="T60" fmla="*/ 2147482126 w 4152"/>
                <a:gd name="T61" fmla="*/ 2147482351 h 2672"/>
                <a:gd name="T62" fmla="*/ 2147482126 w 4152"/>
                <a:gd name="T63" fmla="*/ 2147482351 h 2672"/>
                <a:gd name="T64" fmla="*/ 2147482126 w 4152"/>
                <a:gd name="T65" fmla="*/ 2147482351 h 2672"/>
                <a:gd name="T66" fmla="*/ 2147482126 w 4152"/>
                <a:gd name="T67" fmla="*/ 2147482351 h 2672"/>
                <a:gd name="T68" fmla="*/ 2147482126 w 4152"/>
                <a:gd name="T69" fmla="*/ 2147482351 h 2672"/>
                <a:gd name="T70" fmla="*/ 2147482126 w 4152"/>
                <a:gd name="T71" fmla="*/ 2147482351 h 2672"/>
                <a:gd name="T72" fmla="*/ 2147482126 w 4152"/>
                <a:gd name="T73" fmla="*/ 2147482351 h 2672"/>
                <a:gd name="T74" fmla="*/ 2147482126 w 4152"/>
                <a:gd name="T75" fmla="*/ 2147482351 h 2672"/>
                <a:gd name="T76" fmla="*/ 2147482126 w 4152"/>
                <a:gd name="T77" fmla="*/ 2147482351 h 2672"/>
                <a:gd name="T78" fmla="*/ 2147482126 w 4152"/>
                <a:gd name="T79" fmla="*/ 2147482351 h 2672"/>
                <a:gd name="T80" fmla="*/ 2147482126 w 4152"/>
                <a:gd name="T81" fmla="*/ 2147482351 h 2672"/>
                <a:gd name="T82" fmla="*/ 2147482126 w 4152"/>
                <a:gd name="T83" fmla="*/ 2147482351 h 2672"/>
                <a:gd name="T84" fmla="*/ 2147482126 w 4152"/>
                <a:gd name="T85" fmla="*/ 2147482351 h 2672"/>
                <a:gd name="T86" fmla="*/ 2147482126 w 4152"/>
                <a:gd name="T87" fmla="*/ 2147482351 h 2672"/>
                <a:gd name="T88" fmla="*/ 2147482126 w 4152"/>
                <a:gd name="T89" fmla="*/ 2147482351 h 2672"/>
                <a:gd name="T90" fmla="*/ 2147482126 w 4152"/>
                <a:gd name="T91" fmla="*/ 2147482351 h 2672"/>
                <a:gd name="T92" fmla="*/ 2147482126 w 4152"/>
                <a:gd name="T93" fmla="*/ 2147482351 h 2672"/>
                <a:gd name="T94" fmla="*/ 2147482126 w 4152"/>
                <a:gd name="T95" fmla="*/ 2147482351 h 2672"/>
                <a:gd name="T96" fmla="*/ 2147482126 w 4152"/>
                <a:gd name="T97" fmla="*/ 2147482351 h 2672"/>
                <a:gd name="T98" fmla="*/ 2147482126 w 4152"/>
                <a:gd name="T99" fmla="*/ 2147482351 h 2672"/>
                <a:gd name="T100" fmla="*/ 2147482126 w 4152"/>
                <a:gd name="T101" fmla="*/ 2147482351 h 2672"/>
                <a:gd name="T102" fmla="*/ 2147482126 w 4152"/>
                <a:gd name="T103" fmla="*/ 2147482351 h 2672"/>
                <a:gd name="T104" fmla="*/ 2147482126 w 4152"/>
                <a:gd name="T105" fmla="*/ 2147482351 h 2672"/>
                <a:gd name="T106" fmla="*/ 2147482126 w 4152"/>
                <a:gd name="T107" fmla="*/ 2147482351 h 2672"/>
                <a:gd name="T108" fmla="*/ 2147482126 w 4152"/>
                <a:gd name="T109" fmla="*/ 2147482351 h 2672"/>
                <a:gd name="T110" fmla="*/ 2147482126 w 4152"/>
                <a:gd name="T111" fmla="*/ 2147482351 h 2672"/>
                <a:gd name="T112" fmla="*/ 2147482126 w 4152"/>
                <a:gd name="T113" fmla="*/ 2147482351 h 2672"/>
                <a:gd name="T114" fmla="*/ 2147482126 w 4152"/>
                <a:gd name="T115" fmla="*/ 2147482351 h 2672"/>
                <a:gd name="T116" fmla="*/ 2147482126 w 4152"/>
                <a:gd name="T117" fmla="*/ 2147482351 h 2672"/>
                <a:gd name="T118" fmla="*/ 2147482126 w 4152"/>
                <a:gd name="T119" fmla="*/ 0 h 2672"/>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4152"/>
                <a:gd name="T181" fmla="*/ 0 h 2672"/>
                <a:gd name="T182" fmla="*/ 4152 w 4152"/>
                <a:gd name="T183" fmla="*/ 2672 h 2672"/>
              </a:gd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4152" h="2672">
                  <a:moveTo>
                    <a:pt x="0" y="2672"/>
                  </a:moveTo>
                  <a:lnTo>
                    <a:pt x="0" y="2672"/>
                  </a:lnTo>
                  <a:lnTo>
                    <a:pt x="8" y="2672"/>
                  </a:lnTo>
                  <a:lnTo>
                    <a:pt x="8" y="1616"/>
                  </a:lnTo>
                  <a:lnTo>
                    <a:pt x="24" y="1616"/>
                  </a:lnTo>
                  <a:lnTo>
                    <a:pt x="24" y="1544"/>
                  </a:lnTo>
                  <a:lnTo>
                    <a:pt x="32" y="1544"/>
                  </a:lnTo>
                  <a:lnTo>
                    <a:pt x="32" y="1480"/>
                  </a:lnTo>
                  <a:lnTo>
                    <a:pt x="40" y="1480"/>
                  </a:lnTo>
                  <a:lnTo>
                    <a:pt x="40" y="1440"/>
                  </a:lnTo>
                  <a:lnTo>
                    <a:pt x="48" y="1440"/>
                  </a:lnTo>
                  <a:lnTo>
                    <a:pt x="48" y="1416"/>
                  </a:lnTo>
                  <a:lnTo>
                    <a:pt x="56" y="1416"/>
                  </a:lnTo>
                  <a:lnTo>
                    <a:pt x="56" y="1368"/>
                  </a:lnTo>
                  <a:lnTo>
                    <a:pt x="64" y="1368"/>
                  </a:lnTo>
                  <a:lnTo>
                    <a:pt x="64" y="1328"/>
                  </a:lnTo>
                  <a:lnTo>
                    <a:pt x="80" y="1328"/>
                  </a:lnTo>
                  <a:lnTo>
                    <a:pt x="80" y="1288"/>
                  </a:lnTo>
                  <a:lnTo>
                    <a:pt x="88" y="1288"/>
                  </a:lnTo>
                  <a:lnTo>
                    <a:pt x="88" y="1280"/>
                  </a:lnTo>
                  <a:lnTo>
                    <a:pt x="96" y="1280"/>
                  </a:lnTo>
                  <a:lnTo>
                    <a:pt x="96" y="1256"/>
                  </a:lnTo>
                  <a:lnTo>
                    <a:pt x="104" y="1256"/>
                  </a:lnTo>
                  <a:lnTo>
                    <a:pt x="104" y="1240"/>
                  </a:lnTo>
                  <a:lnTo>
                    <a:pt x="112" y="1240"/>
                  </a:lnTo>
                  <a:lnTo>
                    <a:pt x="112" y="1232"/>
                  </a:lnTo>
                  <a:lnTo>
                    <a:pt x="120" y="1232"/>
                  </a:lnTo>
                  <a:lnTo>
                    <a:pt x="120" y="1216"/>
                  </a:lnTo>
                  <a:lnTo>
                    <a:pt x="128" y="1216"/>
                  </a:lnTo>
                  <a:lnTo>
                    <a:pt x="128" y="1200"/>
                  </a:lnTo>
                  <a:lnTo>
                    <a:pt x="144" y="1200"/>
                  </a:lnTo>
                  <a:lnTo>
                    <a:pt x="144" y="1192"/>
                  </a:lnTo>
                  <a:lnTo>
                    <a:pt x="152" y="1192"/>
                  </a:lnTo>
                  <a:lnTo>
                    <a:pt x="152" y="1176"/>
                  </a:lnTo>
                  <a:lnTo>
                    <a:pt x="160" y="1176"/>
                  </a:lnTo>
                  <a:lnTo>
                    <a:pt x="160" y="1160"/>
                  </a:lnTo>
                  <a:lnTo>
                    <a:pt x="168" y="1160"/>
                  </a:lnTo>
                  <a:lnTo>
                    <a:pt x="168" y="1152"/>
                  </a:lnTo>
                  <a:lnTo>
                    <a:pt x="176" y="1152"/>
                  </a:lnTo>
                  <a:lnTo>
                    <a:pt x="184" y="1152"/>
                  </a:lnTo>
                  <a:lnTo>
                    <a:pt x="200" y="1152"/>
                  </a:lnTo>
                  <a:lnTo>
                    <a:pt x="200" y="1144"/>
                  </a:lnTo>
                  <a:lnTo>
                    <a:pt x="208" y="1144"/>
                  </a:lnTo>
                  <a:lnTo>
                    <a:pt x="216" y="1144"/>
                  </a:lnTo>
                  <a:lnTo>
                    <a:pt x="216" y="1136"/>
                  </a:lnTo>
                  <a:lnTo>
                    <a:pt x="224" y="1136"/>
                  </a:lnTo>
                  <a:lnTo>
                    <a:pt x="224" y="1128"/>
                  </a:lnTo>
                  <a:lnTo>
                    <a:pt x="232" y="1128"/>
                  </a:lnTo>
                  <a:lnTo>
                    <a:pt x="232" y="1120"/>
                  </a:lnTo>
                  <a:lnTo>
                    <a:pt x="240" y="1120"/>
                  </a:lnTo>
                  <a:lnTo>
                    <a:pt x="240" y="1112"/>
                  </a:lnTo>
                  <a:lnTo>
                    <a:pt x="248" y="1112"/>
                  </a:lnTo>
                  <a:lnTo>
                    <a:pt x="248" y="1104"/>
                  </a:lnTo>
                  <a:lnTo>
                    <a:pt x="264" y="1104"/>
                  </a:lnTo>
                  <a:lnTo>
                    <a:pt x="264" y="1096"/>
                  </a:lnTo>
                  <a:lnTo>
                    <a:pt x="272" y="1096"/>
                  </a:lnTo>
                  <a:lnTo>
                    <a:pt x="272" y="1088"/>
                  </a:lnTo>
                  <a:lnTo>
                    <a:pt x="280" y="1088"/>
                  </a:lnTo>
                  <a:lnTo>
                    <a:pt x="288" y="1088"/>
                  </a:lnTo>
                  <a:lnTo>
                    <a:pt x="296" y="1088"/>
                  </a:lnTo>
                  <a:lnTo>
                    <a:pt x="304" y="1088"/>
                  </a:lnTo>
                  <a:lnTo>
                    <a:pt x="304" y="1080"/>
                  </a:lnTo>
                  <a:lnTo>
                    <a:pt x="320" y="1080"/>
                  </a:lnTo>
                  <a:lnTo>
                    <a:pt x="320" y="1072"/>
                  </a:lnTo>
                  <a:lnTo>
                    <a:pt x="328" y="1072"/>
                  </a:lnTo>
                  <a:lnTo>
                    <a:pt x="336" y="1072"/>
                  </a:lnTo>
                  <a:lnTo>
                    <a:pt x="344" y="1072"/>
                  </a:lnTo>
                  <a:lnTo>
                    <a:pt x="352" y="1072"/>
                  </a:lnTo>
                  <a:lnTo>
                    <a:pt x="352" y="1064"/>
                  </a:lnTo>
                  <a:lnTo>
                    <a:pt x="360" y="1064"/>
                  </a:lnTo>
                  <a:lnTo>
                    <a:pt x="360" y="1048"/>
                  </a:lnTo>
                  <a:lnTo>
                    <a:pt x="368" y="1048"/>
                  </a:lnTo>
                  <a:lnTo>
                    <a:pt x="384" y="1048"/>
                  </a:lnTo>
                  <a:lnTo>
                    <a:pt x="384" y="1032"/>
                  </a:lnTo>
                  <a:lnTo>
                    <a:pt x="392" y="1032"/>
                  </a:lnTo>
                  <a:lnTo>
                    <a:pt x="400" y="1032"/>
                  </a:lnTo>
                  <a:lnTo>
                    <a:pt x="408" y="1032"/>
                  </a:lnTo>
                  <a:lnTo>
                    <a:pt x="416" y="1032"/>
                  </a:lnTo>
                  <a:lnTo>
                    <a:pt x="416" y="1016"/>
                  </a:lnTo>
                  <a:lnTo>
                    <a:pt x="424" y="1016"/>
                  </a:lnTo>
                  <a:lnTo>
                    <a:pt x="432" y="1016"/>
                  </a:lnTo>
                  <a:lnTo>
                    <a:pt x="448" y="1016"/>
                  </a:lnTo>
                  <a:lnTo>
                    <a:pt x="456" y="1016"/>
                  </a:lnTo>
                  <a:lnTo>
                    <a:pt x="456" y="1008"/>
                  </a:lnTo>
                  <a:lnTo>
                    <a:pt x="464" y="1008"/>
                  </a:lnTo>
                  <a:lnTo>
                    <a:pt x="472" y="1008"/>
                  </a:lnTo>
                  <a:lnTo>
                    <a:pt x="472" y="1000"/>
                  </a:lnTo>
                  <a:lnTo>
                    <a:pt x="480" y="1000"/>
                  </a:lnTo>
                  <a:lnTo>
                    <a:pt x="480" y="992"/>
                  </a:lnTo>
                  <a:lnTo>
                    <a:pt x="488" y="992"/>
                  </a:lnTo>
                  <a:lnTo>
                    <a:pt x="504" y="992"/>
                  </a:lnTo>
                  <a:lnTo>
                    <a:pt x="512" y="992"/>
                  </a:lnTo>
                  <a:lnTo>
                    <a:pt x="520" y="992"/>
                  </a:lnTo>
                  <a:lnTo>
                    <a:pt x="520" y="984"/>
                  </a:lnTo>
                  <a:lnTo>
                    <a:pt x="528" y="984"/>
                  </a:lnTo>
                  <a:lnTo>
                    <a:pt x="528" y="976"/>
                  </a:lnTo>
                  <a:lnTo>
                    <a:pt x="536" y="976"/>
                  </a:lnTo>
                  <a:lnTo>
                    <a:pt x="544" y="976"/>
                  </a:lnTo>
                  <a:lnTo>
                    <a:pt x="544" y="968"/>
                  </a:lnTo>
                  <a:lnTo>
                    <a:pt x="552" y="968"/>
                  </a:lnTo>
                  <a:lnTo>
                    <a:pt x="568" y="968"/>
                  </a:lnTo>
                  <a:lnTo>
                    <a:pt x="576" y="968"/>
                  </a:lnTo>
                  <a:lnTo>
                    <a:pt x="584" y="968"/>
                  </a:lnTo>
                  <a:lnTo>
                    <a:pt x="584" y="960"/>
                  </a:lnTo>
                  <a:lnTo>
                    <a:pt x="592" y="960"/>
                  </a:lnTo>
                  <a:lnTo>
                    <a:pt x="600" y="960"/>
                  </a:lnTo>
                  <a:lnTo>
                    <a:pt x="608" y="960"/>
                  </a:lnTo>
                  <a:lnTo>
                    <a:pt x="624" y="960"/>
                  </a:lnTo>
                  <a:lnTo>
                    <a:pt x="632" y="960"/>
                  </a:lnTo>
                  <a:lnTo>
                    <a:pt x="640" y="960"/>
                  </a:lnTo>
                  <a:lnTo>
                    <a:pt x="640" y="952"/>
                  </a:lnTo>
                  <a:lnTo>
                    <a:pt x="648" y="952"/>
                  </a:lnTo>
                  <a:lnTo>
                    <a:pt x="656" y="952"/>
                  </a:lnTo>
                  <a:lnTo>
                    <a:pt x="656" y="928"/>
                  </a:lnTo>
                  <a:lnTo>
                    <a:pt x="664" y="928"/>
                  </a:lnTo>
                  <a:lnTo>
                    <a:pt x="672" y="928"/>
                  </a:lnTo>
                  <a:lnTo>
                    <a:pt x="672" y="920"/>
                  </a:lnTo>
                  <a:lnTo>
                    <a:pt x="688" y="920"/>
                  </a:lnTo>
                  <a:lnTo>
                    <a:pt x="688" y="912"/>
                  </a:lnTo>
                  <a:lnTo>
                    <a:pt x="696" y="912"/>
                  </a:lnTo>
                  <a:lnTo>
                    <a:pt x="704" y="912"/>
                  </a:lnTo>
                  <a:lnTo>
                    <a:pt x="712" y="912"/>
                  </a:lnTo>
                  <a:lnTo>
                    <a:pt x="712" y="904"/>
                  </a:lnTo>
                  <a:lnTo>
                    <a:pt x="720" y="904"/>
                  </a:lnTo>
                  <a:lnTo>
                    <a:pt x="728" y="904"/>
                  </a:lnTo>
                  <a:lnTo>
                    <a:pt x="744" y="904"/>
                  </a:lnTo>
                  <a:lnTo>
                    <a:pt x="744" y="896"/>
                  </a:lnTo>
                  <a:lnTo>
                    <a:pt x="752" y="896"/>
                  </a:lnTo>
                  <a:lnTo>
                    <a:pt x="760" y="896"/>
                  </a:lnTo>
                  <a:lnTo>
                    <a:pt x="760" y="888"/>
                  </a:lnTo>
                  <a:lnTo>
                    <a:pt x="768" y="888"/>
                  </a:lnTo>
                  <a:lnTo>
                    <a:pt x="768" y="880"/>
                  </a:lnTo>
                  <a:lnTo>
                    <a:pt x="776" y="880"/>
                  </a:lnTo>
                  <a:lnTo>
                    <a:pt x="784" y="880"/>
                  </a:lnTo>
                  <a:lnTo>
                    <a:pt x="784" y="872"/>
                  </a:lnTo>
                  <a:lnTo>
                    <a:pt x="792" y="872"/>
                  </a:lnTo>
                  <a:lnTo>
                    <a:pt x="792" y="864"/>
                  </a:lnTo>
                  <a:lnTo>
                    <a:pt x="808" y="864"/>
                  </a:lnTo>
                  <a:lnTo>
                    <a:pt x="816" y="864"/>
                  </a:lnTo>
                  <a:lnTo>
                    <a:pt x="824" y="864"/>
                  </a:lnTo>
                  <a:lnTo>
                    <a:pt x="824" y="856"/>
                  </a:lnTo>
                  <a:lnTo>
                    <a:pt x="832" y="856"/>
                  </a:lnTo>
                  <a:lnTo>
                    <a:pt x="832" y="848"/>
                  </a:lnTo>
                  <a:lnTo>
                    <a:pt x="840" y="848"/>
                  </a:lnTo>
                  <a:lnTo>
                    <a:pt x="840" y="840"/>
                  </a:lnTo>
                  <a:lnTo>
                    <a:pt x="848" y="840"/>
                  </a:lnTo>
                  <a:lnTo>
                    <a:pt x="848" y="832"/>
                  </a:lnTo>
                  <a:lnTo>
                    <a:pt x="864" y="832"/>
                  </a:lnTo>
                  <a:lnTo>
                    <a:pt x="864" y="824"/>
                  </a:lnTo>
                  <a:lnTo>
                    <a:pt x="872" y="824"/>
                  </a:lnTo>
                  <a:lnTo>
                    <a:pt x="880" y="824"/>
                  </a:lnTo>
                  <a:lnTo>
                    <a:pt x="888" y="824"/>
                  </a:lnTo>
                  <a:lnTo>
                    <a:pt x="888" y="816"/>
                  </a:lnTo>
                  <a:lnTo>
                    <a:pt x="896" y="816"/>
                  </a:lnTo>
                  <a:lnTo>
                    <a:pt x="896" y="808"/>
                  </a:lnTo>
                  <a:lnTo>
                    <a:pt x="904" y="808"/>
                  </a:lnTo>
                  <a:lnTo>
                    <a:pt x="912" y="808"/>
                  </a:lnTo>
                  <a:lnTo>
                    <a:pt x="912" y="800"/>
                  </a:lnTo>
                  <a:lnTo>
                    <a:pt x="928" y="800"/>
                  </a:lnTo>
                  <a:lnTo>
                    <a:pt x="928" y="792"/>
                  </a:lnTo>
                  <a:lnTo>
                    <a:pt x="936" y="792"/>
                  </a:lnTo>
                  <a:lnTo>
                    <a:pt x="944" y="792"/>
                  </a:lnTo>
                  <a:lnTo>
                    <a:pt x="952" y="792"/>
                  </a:lnTo>
                  <a:lnTo>
                    <a:pt x="952" y="784"/>
                  </a:lnTo>
                  <a:lnTo>
                    <a:pt x="960" y="784"/>
                  </a:lnTo>
                  <a:lnTo>
                    <a:pt x="960" y="776"/>
                  </a:lnTo>
                  <a:lnTo>
                    <a:pt x="968" y="776"/>
                  </a:lnTo>
                  <a:lnTo>
                    <a:pt x="968" y="768"/>
                  </a:lnTo>
                  <a:lnTo>
                    <a:pt x="976" y="768"/>
                  </a:lnTo>
                  <a:lnTo>
                    <a:pt x="976" y="760"/>
                  </a:lnTo>
                  <a:lnTo>
                    <a:pt x="992" y="760"/>
                  </a:lnTo>
                  <a:lnTo>
                    <a:pt x="992" y="752"/>
                  </a:lnTo>
                  <a:lnTo>
                    <a:pt x="1000" y="752"/>
                  </a:lnTo>
                  <a:lnTo>
                    <a:pt x="1000" y="744"/>
                  </a:lnTo>
                  <a:lnTo>
                    <a:pt x="1008" y="744"/>
                  </a:lnTo>
                  <a:lnTo>
                    <a:pt x="1008" y="736"/>
                  </a:lnTo>
                  <a:lnTo>
                    <a:pt x="1016" y="736"/>
                  </a:lnTo>
                  <a:lnTo>
                    <a:pt x="1024" y="736"/>
                  </a:lnTo>
                  <a:lnTo>
                    <a:pt x="1024" y="728"/>
                  </a:lnTo>
                  <a:lnTo>
                    <a:pt x="1032" y="728"/>
                  </a:lnTo>
                  <a:lnTo>
                    <a:pt x="1032" y="720"/>
                  </a:lnTo>
                  <a:lnTo>
                    <a:pt x="1048" y="720"/>
                  </a:lnTo>
                  <a:lnTo>
                    <a:pt x="1056" y="720"/>
                  </a:lnTo>
                  <a:lnTo>
                    <a:pt x="1064" y="720"/>
                  </a:lnTo>
                  <a:lnTo>
                    <a:pt x="1064" y="712"/>
                  </a:lnTo>
                  <a:lnTo>
                    <a:pt x="1072" y="712"/>
                  </a:lnTo>
                  <a:lnTo>
                    <a:pt x="1080" y="712"/>
                  </a:lnTo>
                  <a:lnTo>
                    <a:pt x="1088" y="712"/>
                  </a:lnTo>
                  <a:lnTo>
                    <a:pt x="1096" y="712"/>
                  </a:lnTo>
                  <a:lnTo>
                    <a:pt x="1096" y="704"/>
                  </a:lnTo>
                  <a:lnTo>
                    <a:pt x="1112" y="704"/>
                  </a:lnTo>
                  <a:lnTo>
                    <a:pt x="1112" y="696"/>
                  </a:lnTo>
                  <a:lnTo>
                    <a:pt x="1120" y="696"/>
                  </a:lnTo>
                  <a:lnTo>
                    <a:pt x="1128" y="696"/>
                  </a:lnTo>
                  <a:lnTo>
                    <a:pt x="1128" y="688"/>
                  </a:lnTo>
                  <a:lnTo>
                    <a:pt x="1136" y="688"/>
                  </a:lnTo>
                  <a:lnTo>
                    <a:pt x="1136" y="680"/>
                  </a:lnTo>
                  <a:lnTo>
                    <a:pt x="1144" y="680"/>
                  </a:lnTo>
                  <a:lnTo>
                    <a:pt x="1152" y="680"/>
                  </a:lnTo>
                  <a:lnTo>
                    <a:pt x="1152" y="672"/>
                  </a:lnTo>
                  <a:lnTo>
                    <a:pt x="1168" y="672"/>
                  </a:lnTo>
                  <a:lnTo>
                    <a:pt x="1176" y="672"/>
                  </a:lnTo>
                  <a:lnTo>
                    <a:pt x="1184" y="672"/>
                  </a:lnTo>
                  <a:lnTo>
                    <a:pt x="1192" y="672"/>
                  </a:lnTo>
                  <a:lnTo>
                    <a:pt x="1200" y="672"/>
                  </a:lnTo>
                  <a:lnTo>
                    <a:pt x="1208" y="672"/>
                  </a:lnTo>
                  <a:lnTo>
                    <a:pt x="1208" y="664"/>
                  </a:lnTo>
                  <a:lnTo>
                    <a:pt x="1216" y="664"/>
                  </a:lnTo>
                  <a:lnTo>
                    <a:pt x="1232" y="664"/>
                  </a:lnTo>
                  <a:lnTo>
                    <a:pt x="1240" y="664"/>
                  </a:lnTo>
                  <a:lnTo>
                    <a:pt x="1248" y="664"/>
                  </a:lnTo>
                  <a:lnTo>
                    <a:pt x="1256" y="664"/>
                  </a:lnTo>
                  <a:lnTo>
                    <a:pt x="1256" y="656"/>
                  </a:lnTo>
                  <a:lnTo>
                    <a:pt x="1264" y="656"/>
                  </a:lnTo>
                  <a:lnTo>
                    <a:pt x="1264" y="648"/>
                  </a:lnTo>
                  <a:lnTo>
                    <a:pt x="1272" y="648"/>
                  </a:lnTo>
                  <a:lnTo>
                    <a:pt x="1288" y="648"/>
                  </a:lnTo>
                  <a:lnTo>
                    <a:pt x="1296" y="648"/>
                  </a:lnTo>
                  <a:lnTo>
                    <a:pt x="1296" y="640"/>
                  </a:lnTo>
                  <a:lnTo>
                    <a:pt x="1304" y="640"/>
                  </a:lnTo>
                  <a:lnTo>
                    <a:pt x="1312" y="640"/>
                  </a:lnTo>
                  <a:lnTo>
                    <a:pt x="1312" y="632"/>
                  </a:lnTo>
                  <a:lnTo>
                    <a:pt x="1320" y="632"/>
                  </a:lnTo>
                  <a:lnTo>
                    <a:pt x="1328" y="632"/>
                  </a:lnTo>
                  <a:lnTo>
                    <a:pt x="1336" y="632"/>
                  </a:lnTo>
                  <a:lnTo>
                    <a:pt x="1352" y="632"/>
                  </a:lnTo>
                  <a:lnTo>
                    <a:pt x="1352" y="624"/>
                  </a:lnTo>
                  <a:lnTo>
                    <a:pt x="1360" y="624"/>
                  </a:lnTo>
                  <a:lnTo>
                    <a:pt x="1368" y="624"/>
                  </a:lnTo>
                  <a:lnTo>
                    <a:pt x="1376" y="624"/>
                  </a:lnTo>
                  <a:lnTo>
                    <a:pt x="1384" y="624"/>
                  </a:lnTo>
                  <a:lnTo>
                    <a:pt x="1392" y="624"/>
                  </a:lnTo>
                  <a:lnTo>
                    <a:pt x="1400" y="624"/>
                  </a:lnTo>
                  <a:lnTo>
                    <a:pt x="1400" y="616"/>
                  </a:lnTo>
                  <a:lnTo>
                    <a:pt x="1416" y="616"/>
                  </a:lnTo>
                  <a:lnTo>
                    <a:pt x="1424" y="616"/>
                  </a:lnTo>
                  <a:lnTo>
                    <a:pt x="1424" y="608"/>
                  </a:lnTo>
                  <a:lnTo>
                    <a:pt x="1432" y="608"/>
                  </a:lnTo>
                  <a:lnTo>
                    <a:pt x="1440" y="608"/>
                  </a:lnTo>
                  <a:lnTo>
                    <a:pt x="1440" y="600"/>
                  </a:lnTo>
                  <a:lnTo>
                    <a:pt x="1448" y="600"/>
                  </a:lnTo>
                  <a:lnTo>
                    <a:pt x="1456" y="600"/>
                  </a:lnTo>
                  <a:lnTo>
                    <a:pt x="1472" y="600"/>
                  </a:lnTo>
                  <a:lnTo>
                    <a:pt x="1480" y="600"/>
                  </a:lnTo>
                  <a:lnTo>
                    <a:pt x="1488" y="600"/>
                  </a:lnTo>
                  <a:lnTo>
                    <a:pt x="1488" y="592"/>
                  </a:lnTo>
                  <a:lnTo>
                    <a:pt x="1496" y="592"/>
                  </a:lnTo>
                  <a:lnTo>
                    <a:pt x="1504" y="592"/>
                  </a:lnTo>
                  <a:lnTo>
                    <a:pt x="1512" y="592"/>
                  </a:lnTo>
                  <a:lnTo>
                    <a:pt x="1512" y="584"/>
                  </a:lnTo>
                  <a:lnTo>
                    <a:pt x="1520" y="584"/>
                  </a:lnTo>
                  <a:lnTo>
                    <a:pt x="1520" y="576"/>
                  </a:lnTo>
                  <a:lnTo>
                    <a:pt x="1536" y="576"/>
                  </a:lnTo>
                  <a:lnTo>
                    <a:pt x="1544" y="576"/>
                  </a:lnTo>
                  <a:lnTo>
                    <a:pt x="1544" y="568"/>
                  </a:lnTo>
                  <a:lnTo>
                    <a:pt x="1552" y="568"/>
                  </a:lnTo>
                  <a:lnTo>
                    <a:pt x="1560" y="568"/>
                  </a:lnTo>
                  <a:lnTo>
                    <a:pt x="1568" y="568"/>
                  </a:lnTo>
                  <a:lnTo>
                    <a:pt x="1568" y="560"/>
                  </a:lnTo>
                  <a:lnTo>
                    <a:pt x="1576" y="560"/>
                  </a:lnTo>
                  <a:lnTo>
                    <a:pt x="1592" y="560"/>
                  </a:lnTo>
                  <a:lnTo>
                    <a:pt x="1600" y="560"/>
                  </a:lnTo>
                  <a:lnTo>
                    <a:pt x="1600" y="552"/>
                  </a:lnTo>
                  <a:lnTo>
                    <a:pt x="1608" y="552"/>
                  </a:lnTo>
                  <a:lnTo>
                    <a:pt x="1616" y="552"/>
                  </a:lnTo>
                  <a:lnTo>
                    <a:pt x="1624" y="552"/>
                  </a:lnTo>
                  <a:lnTo>
                    <a:pt x="1624" y="544"/>
                  </a:lnTo>
                  <a:lnTo>
                    <a:pt x="1632" y="544"/>
                  </a:lnTo>
                  <a:lnTo>
                    <a:pt x="1640" y="544"/>
                  </a:lnTo>
                  <a:lnTo>
                    <a:pt x="1656" y="544"/>
                  </a:lnTo>
                  <a:lnTo>
                    <a:pt x="1656" y="536"/>
                  </a:lnTo>
                  <a:lnTo>
                    <a:pt x="1664" y="536"/>
                  </a:lnTo>
                  <a:lnTo>
                    <a:pt x="1664" y="528"/>
                  </a:lnTo>
                  <a:lnTo>
                    <a:pt x="1672" y="528"/>
                  </a:lnTo>
                  <a:lnTo>
                    <a:pt x="1680" y="528"/>
                  </a:lnTo>
                  <a:lnTo>
                    <a:pt x="1688" y="528"/>
                  </a:lnTo>
                  <a:lnTo>
                    <a:pt x="1688" y="520"/>
                  </a:lnTo>
                  <a:lnTo>
                    <a:pt x="1696" y="520"/>
                  </a:lnTo>
                  <a:lnTo>
                    <a:pt x="1712" y="520"/>
                  </a:lnTo>
                  <a:lnTo>
                    <a:pt x="1720" y="520"/>
                  </a:lnTo>
                  <a:lnTo>
                    <a:pt x="1720" y="512"/>
                  </a:lnTo>
                  <a:lnTo>
                    <a:pt x="1728" y="512"/>
                  </a:lnTo>
                  <a:lnTo>
                    <a:pt x="1736" y="512"/>
                  </a:lnTo>
                  <a:lnTo>
                    <a:pt x="1736" y="496"/>
                  </a:lnTo>
                  <a:lnTo>
                    <a:pt x="1744" y="496"/>
                  </a:lnTo>
                  <a:lnTo>
                    <a:pt x="1752" y="496"/>
                  </a:lnTo>
                  <a:lnTo>
                    <a:pt x="1752" y="488"/>
                  </a:lnTo>
                  <a:lnTo>
                    <a:pt x="1760" y="488"/>
                  </a:lnTo>
                  <a:lnTo>
                    <a:pt x="1760" y="480"/>
                  </a:lnTo>
                  <a:lnTo>
                    <a:pt x="1776" y="480"/>
                  </a:lnTo>
                  <a:lnTo>
                    <a:pt x="1784" y="480"/>
                  </a:lnTo>
                  <a:lnTo>
                    <a:pt x="1792" y="480"/>
                  </a:lnTo>
                  <a:lnTo>
                    <a:pt x="1800" y="480"/>
                  </a:lnTo>
                  <a:lnTo>
                    <a:pt x="1808" y="480"/>
                  </a:lnTo>
                  <a:lnTo>
                    <a:pt x="1816" y="480"/>
                  </a:lnTo>
                  <a:lnTo>
                    <a:pt x="1816" y="472"/>
                  </a:lnTo>
                  <a:lnTo>
                    <a:pt x="1832" y="472"/>
                  </a:lnTo>
                  <a:lnTo>
                    <a:pt x="1832" y="464"/>
                  </a:lnTo>
                  <a:lnTo>
                    <a:pt x="1840" y="464"/>
                  </a:lnTo>
                  <a:lnTo>
                    <a:pt x="1848" y="464"/>
                  </a:lnTo>
                  <a:lnTo>
                    <a:pt x="1848" y="456"/>
                  </a:lnTo>
                  <a:lnTo>
                    <a:pt x="1856" y="456"/>
                  </a:lnTo>
                  <a:lnTo>
                    <a:pt x="1864" y="456"/>
                  </a:lnTo>
                  <a:lnTo>
                    <a:pt x="1872" y="456"/>
                  </a:lnTo>
                  <a:lnTo>
                    <a:pt x="1880" y="456"/>
                  </a:lnTo>
                  <a:lnTo>
                    <a:pt x="1896" y="456"/>
                  </a:lnTo>
                  <a:lnTo>
                    <a:pt x="1904" y="456"/>
                  </a:lnTo>
                  <a:lnTo>
                    <a:pt x="1912" y="456"/>
                  </a:lnTo>
                  <a:lnTo>
                    <a:pt x="1920" y="456"/>
                  </a:lnTo>
                  <a:lnTo>
                    <a:pt x="1928" y="456"/>
                  </a:lnTo>
                  <a:lnTo>
                    <a:pt x="1936" y="456"/>
                  </a:lnTo>
                  <a:lnTo>
                    <a:pt x="1936" y="448"/>
                  </a:lnTo>
                  <a:lnTo>
                    <a:pt x="1944" y="448"/>
                  </a:lnTo>
                  <a:lnTo>
                    <a:pt x="1960" y="448"/>
                  </a:lnTo>
                  <a:lnTo>
                    <a:pt x="1960" y="440"/>
                  </a:lnTo>
                  <a:lnTo>
                    <a:pt x="1968" y="440"/>
                  </a:lnTo>
                  <a:lnTo>
                    <a:pt x="1976" y="440"/>
                  </a:lnTo>
                  <a:lnTo>
                    <a:pt x="1984" y="440"/>
                  </a:lnTo>
                  <a:lnTo>
                    <a:pt x="1992" y="440"/>
                  </a:lnTo>
                  <a:lnTo>
                    <a:pt x="2000" y="440"/>
                  </a:lnTo>
                  <a:lnTo>
                    <a:pt x="2000" y="432"/>
                  </a:lnTo>
                  <a:lnTo>
                    <a:pt x="2016" y="432"/>
                  </a:lnTo>
                  <a:lnTo>
                    <a:pt x="2016" y="424"/>
                  </a:lnTo>
                  <a:lnTo>
                    <a:pt x="2024" y="424"/>
                  </a:lnTo>
                  <a:lnTo>
                    <a:pt x="2032" y="424"/>
                  </a:lnTo>
                  <a:lnTo>
                    <a:pt x="2040" y="424"/>
                  </a:lnTo>
                  <a:lnTo>
                    <a:pt x="2048" y="424"/>
                  </a:lnTo>
                  <a:lnTo>
                    <a:pt x="2048" y="416"/>
                  </a:lnTo>
                  <a:lnTo>
                    <a:pt x="2056" y="416"/>
                  </a:lnTo>
                  <a:lnTo>
                    <a:pt x="2056" y="408"/>
                  </a:lnTo>
                  <a:lnTo>
                    <a:pt x="2064" y="408"/>
                  </a:lnTo>
                  <a:lnTo>
                    <a:pt x="2080" y="408"/>
                  </a:lnTo>
                  <a:lnTo>
                    <a:pt x="2088" y="408"/>
                  </a:lnTo>
                  <a:lnTo>
                    <a:pt x="2096" y="408"/>
                  </a:lnTo>
                  <a:lnTo>
                    <a:pt x="2104" y="408"/>
                  </a:lnTo>
                  <a:lnTo>
                    <a:pt x="2112" y="408"/>
                  </a:lnTo>
                  <a:lnTo>
                    <a:pt x="2120" y="408"/>
                  </a:lnTo>
                  <a:lnTo>
                    <a:pt x="2120" y="400"/>
                  </a:lnTo>
                  <a:lnTo>
                    <a:pt x="2136" y="400"/>
                  </a:lnTo>
                  <a:lnTo>
                    <a:pt x="2136" y="392"/>
                  </a:lnTo>
                  <a:lnTo>
                    <a:pt x="2144" y="392"/>
                  </a:lnTo>
                  <a:lnTo>
                    <a:pt x="2152" y="392"/>
                  </a:lnTo>
                  <a:lnTo>
                    <a:pt x="2152" y="384"/>
                  </a:lnTo>
                  <a:lnTo>
                    <a:pt x="2160" y="384"/>
                  </a:lnTo>
                  <a:lnTo>
                    <a:pt x="2168" y="384"/>
                  </a:lnTo>
                  <a:lnTo>
                    <a:pt x="2176" y="384"/>
                  </a:lnTo>
                  <a:lnTo>
                    <a:pt x="2184" y="384"/>
                  </a:lnTo>
                  <a:lnTo>
                    <a:pt x="2200" y="384"/>
                  </a:lnTo>
                  <a:lnTo>
                    <a:pt x="2208" y="384"/>
                  </a:lnTo>
                  <a:lnTo>
                    <a:pt x="2208" y="376"/>
                  </a:lnTo>
                  <a:lnTo>
                    <a:pt x="2216" y="376"/>
                  </a:lnTo>
                  <a:lnTo>
                    <a:pt x="2216" y="368"/>
                  </a:lnTo>
                  <a:lnTo>
                    <a:pt x="2224" y="368"/>
                  </a:lnTo>
                  <a:lnTo>
                    <a:pt x="2224" y="352"/>
                  </a:lnTo>
                  <a:lnTo>
                    <a:pt x="2232" y="352"/>
                  </a:lnTo>
                  <a:lnTo>
                    <a:pt x="2240" y="352"/>
                  </a:lnTo>
                  <a:lnTo>
                    <a:pt x="2256" y="352"/>
                  </a:lnTo>
                  <a:lnTo>
                    <a:pt x="2264" y="352"/>
                  </a:lnTo>
                  <a:lnTo>
                    <a:pt x="2272" y="352"/>
                  </a:lnTo>
                  <a:lnTo>
                    <a:pt x="2280" y="352"/>
                  </a:lnTo>
                  <a:lnTo>
                    <a:pt x="2288" y="352"/>
                  </a:lnTo>
                  <a:lnTo>
                    <a:pt x="2296" y="352"/>
                  </a:lnTo>
                  <a:lnTo>
                    <a:pt x="2304" y="352"/>
                  </a:lnTo>
                  <a:lnTo>
                    <a:pt x="2304" y="344"/>
                  </a:lnTo>
                  <a:lnTo>
                    <a:pt x="2320" y="344"/>
                  </a:lnTo>
                  <a:lnTo>
                    <a:pt x="2320" y="336"/>
                  </a:lnTo>
                  <a:lnTo>
                    <a:pt x="2328" y="336"/>
                  </a:lnTo>
                  <a:lnTo>
                    <a:pt x="2328" y="328"/>
                  </a:lnTo>
                  <a:lnTo>
                    <a:pt x="2336" y="328"/>
                  </a:lnTo>
                  <a:lnTo>
                    <a:pt x="2344" y="328"/>
                  </a:lnTo>
                  <a:lnTo>
                    <a:pt x="2352" y="328"/>
                  </a:lnTo>
                  <a:lnTo>
                    <a:pt x="2360" y="328"/>
                  </a:lnTo>
                  <a:lnTo>
                    <a:pt x="2368" y="328"/>
                  </a:lnTo>
                  <a:lnTo>
                    <a:pt x="2384" y="328"/>
                  </a:lnTo>
                  <a:lnTo>
                    <a:pt x="2392" y="328"/>
                  </a:lnTo>
                  <a:lnTo>
                    <a:pt x="2400" y="328"/>
                  </a:lnTo>
                  <a:lnTo>
                    <a:pt x="2408" y="328"/>
                  </a:lnTo>
                  <a:lnTo>
                    <a:pt x="2408" y="320"/>
                  </a:lnTo>
                  <a:lnTo>
                    <a:pt x="2416" y="320"/>
                  </a:lnTo>
                  <a:lnTo>
                    <a:pt x="2424" y="320"/>
                  </a:lnTo>
                  <a:lnTo>
                    <a:pt x="2440" y="320"/>
                  </a:lnTo>
                  <a:lnTo>
                    <a:pt x="2448" y="320"/>
                  </a:lnTo>
                  <a:lnTo>
                    <a:pt x="2456" y="320"/>
                  </a:lnTo>
                  <a:lnTo>
                    <a:pt x="2464" y="320"/>
                  </a:lnTo>
                  <a:lnTo>
                    <a:pt x="2472" y="320"/>
                  </a:lnTo>
                  <a:lnTo>
                    <a:pt x="2480" y="320"/>
                  </a:lnTo>
                  <a:lnTo>
                    <a:pt x="2480" y="312"/>
                  </a:lnTo>
                  <a:lnTo>
                    <a:pt x="2488" y="312"/>
                  </a:lnTo>
                  <a:lnTo>
                    <a:pt x="2504" y="312"/>
                  </a:lnTo>
                  <a:lnTo>
                    <a:pt x="2512" y="312"/>
                  </a:lnTo>
                  <a:lnTo>
                    <a:pt x="2520" y="312"/>
                  </a:lnTo>
                  <a:lnTo>
                    <a:pt x="2520" y="304"/>
                  </a:lnTo>
                  <a:lnTo>
                    <a:pt x="2528" y="304"/>
                  </a:lnTo>
                  <a:lnTo>
                    <a:pt x="2536" y="304"/>
                  </a:lnTo>
                  <a:lnTo>
                    <a:pt x="2544" y="304"/>
                  </a:lnTo>
                  <a:lnTo>
                    <a:pt x="2544" y="296"/>
                  </a:lnTo>
                  <a:lnTo>
                    <a:pt x="2560" y="296"/>
                  </a:lnTo>
                  <a:lnTo>
                    <a:pt x="2568" y="296"/>
                  </a:lnTo>
                  <a:lnTo>
                    <a:pt x="2568" y="288"/>
                  </a:lnTo>
                  <a:lnTo>
                    <a:pt x="2576" y="288"/>
                  </a:lnTo>
                  <a:lnTo>
                    <a:pt x="2584" y="288"/>
                  </a:lnTo>
                  <a:lnTo>
                    <a:pt x="2592" y="288"/>
                  </a:lnTo>
                  <a:lnTo>
                    <a:pt x="2592" y="280"/>
                  </a:lnTo>
                  <a:lnTo>
                    <a:pt x="2600" y="280"/>
                  </a:lnTo>
                  <a:lnTo>
                    <a:pt x="2608" y="280"/>
                  </a:lnTo>
                  <a:lnTo>
                    <a:pt x="2624" y="280"/>
                  </a:lnTo>
                  <a:lnTo>
                    <a:pt x="2624" y="272"/>
                  </a:lnTo>
                  <a:lnTo>
                    <a:pt x="2632" y="272"/>
                  </a:lnTo>
                  <a:lnTo>
                    <a:pt x="2640" y="272"/>
                  </a:lnTo>
                  <a:lnTo>
                    <a:pt x="2648" y="272"/>
                  </a:lnTo>
                  <a:lnTo>
                    <a:pt x="2656" y="272"/>
                  </a:lnTo>
                  <a:lnTo>
                    <a:pt x="2664" y="272"/>
                  </a:lnTo>
                  <a:lnTo>
                    <a:pt x="2680" y="272"/>
                  </a:lnTo>
                  <a:lnTo>
                    <a:pt x="2688" y="272"/>
                  </a:lnTo>
                  <a:lnTo>
                    <a:pt x="2696" y="272"/>
                  </a:lnTo>
                  <a:lnTo>
                    <a:pt x="2704" y="272"/>
                  </a:lnTo>
                  <a:lnTo>
                    <a:pt x="2704" y="264"/>
                  </a:lnTo>
                  <a:lnTo>
                    <a:pt x="2712" y="264"/>
                  </a:lnTo>
                  <a:lnTo>
                    <a:pt x="2712" y="256"/>
                  </a:lnTo>
                  <a:lnTo>
                    <a:pt x="2720" y="256"/>
                  </a:lnTo>
                  <a:lnTo>
                    <a:pt x="2728" y="256"/>
                  </a:lnTo>
                  <a:lnTo>
                    <a:pt x="2744" y="256"/>
                  </a:lnTo>
                  <a:lnTo>
                    <a:pt x="2744" y="248"/>
                  </a:lnTo>
                  <a:lnTo>
                    <a:pt x="2752" y="248"/>
                  </a:lnTo>
                  <a:lnTo>
                    <a:pt x="2760" y="248"/>
                  </a:lnTo>
                  <a:lnTo>
                    <a:pt x="2768" y="248"/>
                  </a:lnTo>
                  <a:lnTo>
                    <a:pt x="2776" y="248"/>
                  </a:lnTo>
                  <a:lnTo>
                    <a:pt x="2776" y="240"/>
                  </a:lnTo>
                  <a:lnTo>
                    <a:pt x="2784" y="240"/>
                  </a:lnTo>
                  <a:lnTo>
                    <a:pt x="2800" y="240"/>
                  </a:lnTo>
                  <a:lnTo>
                    <a:pt x="2808" y="240"/>
                  </a:lnTo>
                  <a:lnTo>
                    <a:pt x="2816" y="240"/>
                  </a:lnTo>
                  <a:lnTo>
                    <a:pt x="2824" y="240"/>
                  </a:lnTo>
                  <a:lnTo>
                    <a:pt x="2832" y="240"/>
                  </a:lnTo>
                  <a:lnTo>
                    <a:pt x="2840" y="240"/>
                  </a:lnTo>
                  <a:lnTo>
                    <a:pt x="2840" y="232"/>
                  </a:lnTo>
                  <a:lnTo>
                    <a:pt x="2848" y="232"/>
                  </a:lnTo>
                  <a:lnTo>
                    <a:pt x="2864" y="232"/>
                  </a:lnTo>
                  <a:lnTo>
                    <a:pt x="2872" y="232"/>
                  </a:lnTo>
                  <a:lnTo>
                    <a:pt x="2872" y="224"/>
                  </a:lnTo>
                  <a:lnTo>
                    <a:pt x="2880" y="224"/>
                  </a:lnTo>
                  <a:lnTo>
                    <a:pt x="2888" y="224"/>
                  </a:lnTo>
                  <a:lnTo>
                    <a:pt x="2896" y="224"/>
                  </a:lnTo>
                  <a:lnTo>
                    <a:pt x="2904" y="224"/>
                  </a:lnTo>
                  <a:lnTo>
                    <a:pt x="2912" y="224"/>
                  </a:lnTo>
                  <a:lnTo>
                    <a:pt x="2928" y="224"/>
                  </a:lnTo>
                  <a:lnTo>
                    <a:pt x="2936" y="224"/>
                  </a:lnTo>
                  <a:lnTo>
                    <a:pt x="2944" y="224"/>
                  </a:lnTo>
                  <a:lnTo>
                    <a:pt x="2944" y="216"/>
                  </a:lnTo>
                  <a:lnTo>
                    <a:pt x="2952" y="216"/>
                  </a:lnTo>
                  <a:lnTo>
                    <a:pt x="2960" y="216"/>
                  </a:lnTo>
                  <a:lnTo>
                    <a:pt x="2968" y="216"/>
                  </a:lnTo>
                  <a:lnTo>
                    <a:pt x="2968" y="208"/>
                  </a:lnTo>
                  <a:lnTo>
                    <a:pt x="2984" y="208"/>
                  </a:lnTo>
                  <a:lnTo>
                    <a:pt x="2992" y="208"/>
                  </a:lnTo>
                  <a:lnTo>
                    <a:pt x="3000" y="208"/>
                  </a:lnTo>
                  <a:lnTo>
                    <a:pt x="3008" y="208"/>
                  </a:lnTo>
                  <a:lnTo>
                    <a:pt x="3016" y="208"/>
                  </a:lnTo>
                  <a:lnTo>
                    <a:pt x="3024" y="208"/>
                  </a:lnTo>
                  <a:lnTo>
                    <a:pt x="3024" y="200"/>
                  </a:lnTo>
                  <a:lnTo>
                    <a:pt x="3032" y="200"/>
                  </a:lnTo>
                  <a:lnTo>
                    <a:pt x="3048" y="200"/>
                  </a:lnTo>
                  <a:lnTo>
                    <a:pt x="3056" y="200"/>
                  </a:lnTo>
                  <a:lnTo>
                    <a:pt x="3064" y="200"/>
                  </a:lnTo>
                  <a:lnTo>
                    <a:pt x="3072" y="200"/>
                  </a:lnTo>
                  <a:lnTo>
                    <a:pt x="3080" y="200"/>
                  </a:lnTo>
                  <a:lnTo>
                    <a:pt x="3088" y="200"/>
                  </a:lnTo>
                  <a:lnTo>
                    <a:pt x="3104" y="200"/>
                  </a:lnTo>
                  <a:lnTo>
                    <a:pt x="3112" y="200"/>
                  </a:lnTo>
                  <a:lnTo>
                    <a:pt x="3112" y="192"/>
                  </a:lnTo>
                  <a:lnTo>
                    <a:pt x="3120" y="192"/>
                  </a:lnTo>
                  <a:lnTo>
                    <a:pt x="3128" y="192"/>
                  </a:lnTo>
                  <a:lnTo>
                    <a:pt x="3136" y="192"/>
                  </a:lnTo>
                  <a:lnTo>
                    <a:pt x="3144" y="192"/>
                  </a:lnTo>
                  <a:lnTo>
                    <a:pt x="3144" y="184"/>
                  </a:lnTo>
                  <a:lnTo>
                    <a:pt x="3152" y="184"/>
                  </a:lnTo>
                  <a:lnTo>
                    <a:pt x="3168" y="184"/>
                  </a:lnTo>
                  <a:lnTo>
                    <a:pt x="3176" y="184"/>
                  </a:lnTo>
                  <a:lnTo>
                    <a:pt x="3184" y="184"/>
                  </a:lnTo>
                  <a:lnTo>
                    <a:pt x="3192" y="184"/>
                  </a:lnTo>
                  <a:lnTo>
                    <a:pt x="3200" y="184"/>
                  </a:lnTo>
                  <a:lnTo>
                    <a:pt x="3208" y="184"/>
                  </a:lnTo>
                  <a:lnTo>
                    <a:pt x="3224" y="184"/>
                  </a:lnTo>
                  <a:lnTo>
                    <a:pt x="3232" y="184"/>
                  </a:lnTo>
                  <a:lnTo>
                    <a:pt x="3240" y="184"/>
                  </a:lnTo>
                  <a:lnTo>
                    <a:pt x="3248" y="184"/>
                  </a:lnTo>
                  <a:lnTo>
                    <a:pt x="3248" y="176"/>
                  </a:lnTo>
                  <a:lnTo>
                    <a:pt x="3256" y="176"/>
                  </a:lnTo>
                  <a:lnTo>
                    <a:pt x="3264" y="176"/>
                  </a:lnTo>
                  <a:lnTo>
                    <a:pt x="3264" y="168"/>
                  </a:lnTo>
                  <a:lnTo>
                    <a:pt x="3272" y="168"/>
                  </a:lnTo>
                  <a:lnTo>
                    <a:pt x="3288" y="168"/>
                  </a:lnTo>
                  <a:lnTo>
                    <a:pt x="3288" y="160"/>
                  </a:lnTo>
                  <a:lnTo>
                    <a:pt x="3296" y="160"/>
                  </a:lnTo>
                  <a:lnTo>
                    <a:pt x="3304" y="160"/>
                  </a:lnTo>
                  <a:lnTo>
                    <a:pt x="3312" y="160"/>
                  </a:lnTo>
                  <a:lnTo>
                    <a:pt x="3320" y="160"/>
                  </a:lnTo>
                  <a:lnTo>
                    <a:pt x="3328" y="160"/>
                  </a:lnTo>
                  <a:lnTo>
                    <a:pt x="3336" y="160"/>
                  </a:lnTo>
                  <a:lnTo>
                    <a:pt x="3352" y="160"/>
                  </a:lnTo>
                  <a:lnTo>
                    <a:pt x="3360" y="160"/>
                  </a:lnTo>
                  <a:lnTo>
                    <a:pt x="3360" y="152"/>
                  </a:lnTo>
                  <a:lnTo>
                    <a:pt x="3368" y="152"/>
                  </a:lnTo>
                  <a:lnTo>
                    <a:pt x="3376" y="152"/>
                  </a:lnTo>
                  <a:lnTo>
                    <a:pt x="3384" y="152"/>
                  </a:lnTo>
                  <a:lnTo>
                    <a:pt x="3392" y="152"/>
                  </a:lnTo>
                  <a:lnTo>
                    <a:pt x="3408" y="152"/>
                  </a:lnTo>
                  <a:lnTo>
                    <a:pt x="3416" y="152"/>
                  </a:lnTo>
                  <a:lnTo>
                    <a:pt x="3416" y="144"/>
                  </a:lnTo>
                  <a:lnTo>
                    <a:pt x="3424" y="144"/>
                  </a:lnTo>
                  <a:lnTo>
                    <a:pt x="3424" y="136"/>
                  </a:lnTo>
                  <a:lnTo>
                    <a:pt x="3432" y="136"/>
                  </a:lnTo>
                  <a:lnTo>
                    <a:pt x="3440" y="136"/>
                  </a:lnTo>
                  <a:lnTo>
                    <a:pt x="3448" y="136"/>
                  </a:lnTo>
                  <a:lnTo>
                    <a:pt x="3448" y="128"/>
                  </a:lnTo>
                  <a:lnTo>
                    <a:pt x="3456" y="128"/>
                  </a:lnTo>
                  <a:lnTo>
                    <a:pt x="3472" y="128"/>
                  </a:lnTo>
                  <a:lnTo>
                    <a:pt x="3480" y="128"/>
                  </a:lnTo>
                  <a:lnTo>
                    <a:pt x="3488" y="128"/>
                  </a:lnTo>
                  <a:lnTo>
                    <a:pt x="3496" y="128"/>
                  </a:lnTo>
                  <a:lnTo>
                    <a:pt x="3504" y="128"/>
                  </a:lnTo>
                  <a:lnTo>
                    <a:pt x="3512" y="128"/>
                  </a:lnTo>
                  <a:lnTo>
                    <a:pt x="3528" y="128"/>
                  </a:lnTo>
                  <a:lnTo>
                    <a:pt x="3536" y="128"/>
                  </a:lnTo>
                  <a:lnTo>
                    <a:pt x="3544" y="128"/>
                  </a:lnTo>
                  <a:lnTo>
                    <a:pt x="3544" y="112"/>
                  </a:lnTo>
                  <a:lnTo>
                    <a:pt x="3552" y="112"/>
                  </a:lnTo>
                  <a:lnTo>
                    <a:pt x="3552" y="104"/>
                  </a:lnTo>
                  <a:lnTo>
                    <a:pt x="3560" y="104"/>
                  </a:lnTo>
                  <a:lnTo>
                    <a:pt x="3568" y="104"/>
                  </a:lnTo>
                  <a:lnTo>
                    <a:pt x="3576" y="104"/>
                  </a:lnTo>
                  <a:lnTo>
                    <a:pt x="3592" y="104"/>
                  </a:lnTo>
                  <a:lnTo>
                    <a:pt x="3592" y="96"/>
                  </a:lnTo>
                  <a:lnTo>
                    <a:pt x="3600" y="96"/>
                  </a:lnTo>
                  <a:lnTo>
                    <a:pt x="3608" y="96"/>
                  </a:lnTo>
                  <a:lnTo>
                    <a:pt x="3608" y="88"/>
                  </a:lnTo>
                  <a:lnTo>
                    <a:pt x="3616" y="88"/>
                  </a:lnTo>
                  <a:lnTo>
                    <a:pt x="3624" y="88"/>
                  </a:lnTo>
                  <a:lnTo>
                    <a:pt x="3632" y="88"/>
                  </a:lnTo>
                  <a:lnTo>
                    <a:pt x="3632" y="80"/>
                  </a:lnTo>
                  <a:lnTo>
                    <a:pt x="3648" y="80"/>
                  </a:lnTo>
                  <a:lnTo>
                    <a:pt x="3656" y="80"/>
                  </a:lnTo>
                  <a:lnTo>
                    <a:pt x="3664" y="80"/>
                  </a:lnTo>
                  <a:lnTo>
                    <a:pt x="3672" y="80"/>
                  </a:lnTo>
                  <a:lnTo>
                    <a:pt x="3680" y="80"/>
                  </a:lnTo>
                  <a:lnTo>
                    <a:pt x="3688" y="80"/>
                  </a:lnTo>
                  <a:lnTo>
                    <a:pt x="3688" y="72"/>
                  </a:lnTo>
                  <a:lnTo>
                    <a:pt x="3696" y="72"/>
                  </a:lnTo>
                  <a:lnTo>
                    <a:pt x="3712" y="72"/>
                  </a:lnTo>
                  <a:lnTo>
                    <a:pt x="3720" y="72"/>
                  </a:lnTo>
                  <a:lnTo>
                    <a:pt x="3728" y="72"/>
                  </a:lnTo>
                  <a:lnTo>
                    <a:pt x="3736" y="72"/>
                  </a:lnTo>
                  <a:lnTo>
                    <a:pt x="3744" y="72"/>
                  </a:lnTo>
                  <a:lnTo>
                    <a:pt x="3744" y="64"/>
                  </a:lnTo>
                  <a:lnTo>
                    <a:pt x="3752" y="64"/>
                  </a:lnTo>
                  <a:lnTo>
                    <a:pt x="3768" y="64"/>
                  </a:lnTo>
                  <a:lnTo>
                    <a:pt x="3768" y="56"/>
                  </a:lnTo>
                  <a:lnTo>
                    <a:pt x="3776" y="56"/>
                  </a:lnTo>
                  <a:lnTo>
                    <a:pt x="3784" y="56"/>
                  </a:lnTo>
                  <a:lnTo>
                    <a:pt x="3792" y="56"/>
                  </a:lnTo>
                  <a:lnTo>
                    <a:pt x="3800" y="56"/>
                  </a:lnTo>
                  <a:lnTo>
                    <a:pt x="3808" y="56"/>
                  </a:lnTo>
                  <a:lnTo>
                    <a:pt x="3816" y="56"/>
                  </a:lnTo>
                  <a:lnTo>
                    <a:pt x="3832" y="56"/>
                  </a:lnTo>
                  <a:lnTo>
                    <a:pt x="3832" y="48"/>
                  </a:lnTo>
                  <a:lnTo>
                    <a:pt x="3840" y="48"/>
                  </a:lnTo>
                  <a:lnTo>
                    <a:pt x="3848" y="48"/>
                  </a:lnTo>
                  <a:lnTo>
                    <a:pt x="3856" y="48"/>
                  </a:lnTo>
                  <a:lnTo>
                    <a:pt x="3864" y="48"/>
                  </a:lnTo>
                  <a:lnTo>
                    <a:pt x="3864" y="32"/>
                  </a:lnTo>
                  <a:lnTo>
                    <a:pt x="3872" y="32"/>
                  </a:lnTo>
                  <a:lnTo>
                    <a:pt x="3880" y="32"/>
                  </a:lnTo>
                  <a:lnTo>
                    <a:pt x="3880" y="24"/>
                  </a:lnTo>
                  <a:lnTo>
                    <a:pt x="3896" y="24"/>
                  </a:lnTo>
                  <a:lnTo>
                    <a:pt x="3904" y="24"/>
                  </a:lnTo>
                  <a:lnTo>
                    <a:pt x="3912" y="24"/>
                  </a:lnTo>
                  <a:lnTo>
                    <a:pt x="3920" y="24"/>
                  </a:lnTo>
                  <a:lnTo>
                    <a:pt x="3928" y="24"/>
                  </a:lnTo>
                  <a:lnTo>
                    <a:pt x="3928" y="16"/>
                  </a:lnTo>
                  <a:lnTo>
                    <a:pt x="3936" y="16"/>
                  </a:lnTo>
                  <a:lnTo>
                    <a:pt x="3952" y="16"/>
                  </a:lnTo>
                  <a:lnTo>
                    <a:pt x="3952" y="8"/>
                  </a:lnTo>
                  <a:lnTo>
                    <a:pt x="3960" y="8"/>
                  </a:lnTo>
                  <a:lnTo>
                    <a:pt x="3968" y="8"/>
                  </a:lnTo>
                  <a:lnTo>
                    <a:pt x="3976" y="8"/>
                  </a:lnTo>
                  <a:lnTo>
                    <a:pt x="3984" y="8"/>
                  </a:lnTo>
                  <a:lnTo>
                    <a:pt x="3992" y="8"/>
                  </a:lnTo>
                  <a:lnTo>
                    <a:pt x="4000" y="8"/>
                  </a:lnTo>
                  <a:lnTo>
                    <a:pt x="4016" y="8"/>
                  </a:lnTo>
                  <a:lnTo>
                    <a:pt x="4024" y="8"/>
                  </a:lnTo>
                  <a:lnTo>
                    <a:pt x="4032" y="8"/>
                  </a:lnTo>
                  <a:lnTo>
                    <a:pt x="4040" y="8"/>
                  </a:lnTo>
                  <a:lnTo>
                    <a:pt x="4048" y="8"/>
                  </a:lnTo>
                  <a:lnTo>
                    <a:pt x="4056" y="8"/>
                  </a:lnTo>
                  <a:lnTo>
                    <a:pt x="4072" y="8"/>
                  </a:lnTo>
                  <a:lnTo>
                    <a:pt x="4080" y="8"/>
                  </a:lnTo>
                  <a:lnTo>
                    <a:pt x="4088" y="8"/>
                  </a:lnTo>
                  <a:lnTo>
                    <a:pt x="4096" y="8"/>
                  </a:lnTo>
                  <a:lnTo>
                    <a:pt x="4104" y="8"/>
                  </a:lnTo>
                  <a:lnTo>
                    <a:pt x="4112" y="8"/>
                  </a:lnTo>
                  <a:lnTo>
                    <a:pt x="4120" y="8"/>
                  </a:lnTo>
                  <a:lnTo>
                    <a:pt x="4120" y="0"/>
                  </a:lnTo>
                  <a:lnTo>
                    <a:pt x="4136" y="0"/>
                  </a:lnTo>
                  <a:lnTo>
                    <a:pt x="4144" y="0"/>
                  </a:lnTo>
                  <a:lnTo>
                    <a:pt x="4152" y="0"/>
                  </a:lnTo>
                </a:path>
              </a:pathLst>
            </a:custGeom>
            <a:noFill/>
            <a:ln w="57150">
              <a:solidFill>
                <a:schemeClr val="bg1"/>
              </a:solidFill>
              <a:prstDash val="sysDot"/>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606" name="Freeform 46"/>
            <p:cNvSpPr/>
            <p:nvPr/>
          </p:nvSpPr>
          <p:spPr bwMode="auto">
            <a:xfrm>
              <a:off x="729" y="1432"/>
              <a:ext cx="4152" cy="2360"/>
            </a:xfrm>
            <a:custGeom>
              <a:gdLst>
                <a:gd name="T0" fmla="*/ 2147482126 w 4152"/>
                <a:gd name="T1" fmla="*/ 2147482247 h 2360"/>
                <a:gd name="T2" fmla="*/ 2147482126 w 4152"/>
                <a:gd name="T3" fmla="*/ 2147482247 h 2360"/>
                <a:gd name="T4" fmla="*/ 2147482126 w 4152"/>
                <a:gd name="T5" fmla="*/ 2147482247 h 2360"/>
                <a:gd name="T6" fmla="*/ 2147482126 w 4152"/>
                <a:gd name="T7" fmla="*/ 2147482247 h 2360"/>
                <a:gd name="T8" fmla="*/ 2147482126 w 4152"/>
                <a:gd name="T9" fmla="*/ 2147482247 h 2360"/>
                <a:gd name="T10" fmla="*/ 2147482126 w 4152"/>
                <a:gd name="T11" fmla="*/ 2147482247 h 2360"/>
                <a:gd name="T12" fmla="*/ 2147482126 w 4152"/>
                <a:gd name="T13" fmla="*/ 2147482247 h 2360"/>
                <a:gd name="T14" fmla="*/ 2147482126 w 4152"/>
                <a:gd name="T15" fmla="*/ 2147482247 h 2360"/>
                <a:gd name="T16" fmla="*/ 2147482126 w 4152"/>
                <a:gd name="T17" fmla="*/ 2147482247 h 2360"/>
                <a:gd name="T18" fmla="*/ 2147482126 w 4152"/>
                <a:gd name="T19" fmla="*/ 2147482247 h 2360"/>
                <a:gd name="T20" fmla="*/ 2147482126 w 4152"/>
                <a:gd name="T21" fmla="*/ 2147482247 h 2360"/>
                <a:gd name="T22" fmla="*/ 2147482126 w 4152"/>
                <a:gd name="T23" fmla="*/ 2147482247 h 2360"/>
                <a:gd name="T24" fmla="*/ 2147482126 w 4152"/>
                <a:gd name="T25" fmla="*/ 2147482247 h 2360"/>
                <a:gd name="T26" fmla="*/ 2147482126 w 4152"/>
                <a:gd name="T27" fmla="*/ 2147482247 h 2360"/>
                <a:gd name="T28" fmla="*/ 2147482126 w 4152"/>
                <a:gd name="T29" fmla="*/ 2147482247 h 2360"/>
                <a:gd name="T30" fmla="*/ 2147482126 w 4152"/>
                <a:gd name="T31" fmla="*/ 2147482247 h 2360"/>
                <a:gd name="T32" fmla="*/ 2147482126 w 4152"/>
                <a:gd name="T33" fmla="*/ 2147482247 h 2360"/>
                <a:gd name="T34" fmla="*/ 2147482126 w 4152"/>
                <a:gd name="T35" fmla="*/ 2147482247 h 2360"/>
                <a:gd name="T36" fmla="*/ 2147482126 w 4152"/>
                <a:gd name="T37" fmla="*/ 2147482247 h 2360"/>
                <a:gd name="T38" fmla="*/ 2147482126 w 4152"/>
                <a:gd name="T39" fmla="*/ 2147482247 h 2360"/>
                <a:gd name="T40" fmla="*/ 2147482126 w 4152"/>
                <a:gd name="T41" fmla="*/ 2147482247 h 2360"/>
                <a:gd name="T42" fmla="*/ 2147482126 w 4152"/>
                <a:gd name="T43" fmla="*/ 2147482247 h 2360"/>
                <a:gd name="T44" fmla="*/ 2147482126 w 4152"/>
                <a:gd name="T45" fmla="*/ 2147482247 h 2360"/>
                <a:gd name="T46" fmla="*/ 2147482126 w 4152"/>
                <a:gd name="T47" fmla="*/ 2147482247 h 2360"/>
                <a:gd name="T48" fmla="*/ 2147482126 w 4152"/>
                <a:gd name="T49" fmla="*/ 2147482247 h 2360"/>
                <a:gd name="T50" fmla="*/ 2147482126 w 4152"/>
                <a:gd name="T51" fmla="*/ 2147482247 h 2360"/>
                <a:gd name="T52" fmla="*/ 2147482126 w 4152"/>
                <a:gd name="T53" fmla="*/ 2147482247 h 2360"/>
                <a:gd name="T54" fmla="*/ 2147482126 w 4152"/>
                <a:gd name="T55" fmla="*/ 2147482247 h 2360"/>
                <a:gd name="T56" fmla="*/ 2147482126 w 4152"/>
                <a:gd name="T57" fmla="*/ 2147482247 h 2360"/>
                <a:gd name="T58" fmla="*/ 2147482126 w 4152"/>
                <a:gd name="T59" fmla="*/ 2147482247 h 2360"/>
                <a:gd name="T60" fmla="*/ 2147482126 w 4152"/>
                <a:gd name="T61" fmla="*/ 2147482247 h 2360"/>
                <a:gd name="T62" fmla="*/ 2147482126 w 4152"/>
                <a:gd name="T63" fmla="*/ 2147482247 h 2360"/>
                <a:gd name="T64" fmla="*/ 2147482126 w 4152"/>
                <a:gd name="T65" fmla="*/ 2147482247 h 2360"/>
                <a:gd name="T66" fmla="*/ 2147482126 w 4152"/>
                <a:gd name="T67" fmla="*/ 2147482247 h 2360"/>
                <a:gd name="T68" fmla="*/ 2147482126 w 4152"/>
                <a:gd name="T69" fmla="*/ 2147482247 h 2360"/>
                <a:gd name="T70" fmla="*/ 2147482126 w 4152"/>
                <a:gd name="T71" fmla="*/ 2147482247 h 2360"/>
                <a:gd name="T72" fmla="*/ 2147482126 w 4152"/>
                <a:gd name="T73" fmla="*/ 2147482247 h 2360"/>
                <a:gd name="T74" fmla="*/ 2147482126 w 4152"/>
                <a:gd name="T75" fmla="*/ 2147482247 h 2360"/>
                <a:gd name="T76" fmla="*/ 2147482126 w 4152"/>
                <a:gd name="T77" fmla="*/ 2147482247 h 2360"/>
                <a:gd name="T78" fmla="*/ 2147482126 w 4152"/>
                <a:gd name="T79" fmla="*/ 2147482247 h 2360"/>
                <a:gd name="T80" fmla="*/ 2147482126 w 4152"/>
                <a:gd name="T81" fmla="*/ 2147482247 h 2360"/>
                <a:gd name="T82" fmla="*/ 2147482126 w 4152"/>
                <a:gd name="T83" fmla="*/ 2147482247 h 2360"/>
                <a:gd name="T84" fmla="*/ 2147482126 w 4152"/>
                <a:gd name="T85" fmla="*/ 2147482247 h 2360"/>
                <a:gd name="T86" fmla="*/ 2147482126 w 4152"/>
                <a:gd name="T87" fmla="*/ 2147482247 h 2360"/>
                <a:gd name="T88" fmla="*/ 2147482126 w 4152"/>
                <a:gd name="T89" fmla="*/ 2147482247 h 2360"/>
                <a:gd name="T90" fmla="*/ 2147482126 w 4152"/>
                <a:gd name="T91" fmla="*/ 2147482247 h 2360"/>
                <a:gd name="T92" fmla="*/ 2147482126 w 4152"/>
                <a:gd name="T93" fmla="*/ 2147482247 h 2360"/>
                <a:gd name="T94" fmla="*/ 2147482126 w 4152"/>
                <a:gd name="T95" fmla="*/ 2147482247 h 2360"/>
                <a:gd name="T96" fmla="*/ 2147482126 w 4152"/>
                <a:gd name="T97" fmla="*/ 2147482247 h 2360"/>
                <a:gd name="T98" fmla="*/ 2147482126 w 4152"/>
                <a:gd name="T99" fmla="*/ 2147482247 h 2360"/>
                <a:gd name="T100" fmla="*/ 2147482126 w 4152"/>
                <a:gd name="T101" fmla="*/ 2147482247 h 2360"/>
                <a:gd name="T102" fmla="*/ 2147482126 w 4152"/>
                <a:gd name="T103" fmla="*/ 2147482247 h 2360"/>
                <a:gd name="T104" fmla="*/ 2147482126 w 4152"/>
                <a:gd name="T105" fmla="*/ 2147482247 h 2360"/>
                <a:gd name="T106" fmla="*/ 2147482126 w 4152"/>
                <a:gd name="T107" fmla="*/ 2147482247 h 2360"/>
                <a:gd name="T108" fmla="*/ 2147482126 w 4152"/>
                <a:gd name="T109" fmla="*/ 2147482247 h 2360"/>
                <a:gd name="T110" fmla="*/ 2147482126 w 4152"/>
                <a:gd name="T111" fmla="*/ 2147482247 h 2360"/>
                <a:gd name="T112" fmla="*/ 2147482126 w 4152"/>
                <a:gd name="T113" fmla="*/ 2147482247 h 2360"/>
                <a:gd name="T114" fmla="*/ 2147482126 w 4152"/>
                <a:gd name="T115" fmla="*/ 2147482247 h 2360"/>
                <a:gd name="T116" fmla="*/ 2147482126 w 4152"/>
                <a:gd name="T117" fmla="*/ 2147482247 h 2360"/>
                <a:gd name="T118" fmla="*/ 2147482126 w 4152"/>
                <a:gd name="T119" fmla="*/ 0 h 2360"/>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4152"/>
                <a:gd name="T181" fmla="*/ 0 h 2360"/>
                <a:gd name="T182" fmla="*/ 4152 w 4152"/>
                <a:gd name="T183" fmla="*/ 2360 h 2360"/>
              </a:gd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4152" h="2360">
                  <a:moveTo>
                    <a:pt x="0" y="2360"/>
                  </a:moveTo>
                  <a:lnTo>
                    <a:pt x="0" y="2360"/>
                  </a:lnTo>
                  <a:lnTo>
                    <a:pt x="8" y="2360"/>
                  </a:lnTo>
                  <a:lnTo>
                    <a:pt x="8" y="1448"/>
                  </a:lnTo>
                  <a:lnTo>
                    <a:pt x="24" y="1448"/>
                  </a:lnTo>
                  <a:lnTo>
                    <a:pt x="24" y="1368"/>
                  </a:lnTo>
                  <a:lnTo>
                    <a:pt x="32" y="1368"/>
                  </a:lnTo>
                  <a:lnTo>
                    <a:pt x="32" y="1344"/>
                  </a:lnTo>
                  <a:lnTo>
                    <a:pt x="40" y="1344"/>
                  </a:lnTo>
                  <a:lnTo>
                    <a:pt x="40" y="1320"/>
                  </a:lnTo>
                  <a:lnTo>
                    <a:pt x="48" y="1320"/>
                  </a:lnTo>
                  <a:lnTo>
                    <a:pt x="48" y="1288"/>
                  </a:lnTo>
                  <a:lnTo>
                    <a:pt x="56" y="1288"/>
                  </a:lnTo>
                  <a:lnTo>
                    <a:pt x="56" y="1272"/>
                  </a:lnTo>
                  <a:lnTo>
                    <a:pt x="64" y="1272"/>
                  </a:lnTo>
                  <a:lnTo>
                    <a:pt x="64" y="1256"/>
                  </a:lnTo>
                  <a:lnTo>
                    <a:pt x="80" y="1256"/>
                  </a:lnTo>
                  <a:lnTo>
                    <a:pt x="80" y="1248"/>
                  </a:lnTo>
                  <a:lnTo>
                    <a:pt x="88" y="1248"/>
                  </a:lnTo>
                  <a:lnTo>
                    <a:pt x="88" y="1224"/>
                  </a:lnTo>
                  <a:lnTo>
                    <a:pt x="96" y="1224"/>
                  </a:lnTo>
                  <a:lnTo>
                    <a:pt x="96" y="1200"/>
                  </a:lnTo>
                  <a:lnTo>
                    <a:pt x="104" y="1200"/>
                  </a:lnTo>
                  <a:lnTo>
                    <a:pt x="104" y="1192"/>
                  </a:lnTo>
                  <a:lnTo>
                    <a:pt x="112" y="1192"/>
                  </a:lnTo>
                  <a:lnTo>
                    <a:pt x="112" y="1184"/>
                  </a:lnTo>
                  <a:lnTo>
                    <a:pt x="120" y="1184"/>
                  </a:lnTo>
                  <a:lnTo>
                    <a:pt x="120" y="1176"/>
                  </a:lnTo>
                  <a:lnTo>
                    <a:pt x="128" y="1176"/>
                  </a:lnTo>
                  <a:lnTo>
                    <a:pt x="128" y="1168"/>
                  </a:lnTo>
                  <a:lnTo>
                    <a:pt x="144" y="1168"/>
                  </a:lnTo>
                  <a:lnTo>
                    <a:pt x="144" y="1160"/>
                  </a:lnTo>
                  <a:lnTo>
                    <a:pt x="152" y="1160"/>
                  </a:lnTo>
                  <a:lnTo>
                    <a:pt x="152" y="1152"/>
                  </a:lnTo>
                  <a:lnTo>
                    <a:pt x="160" y="1152"/>
                  </a:lnTo>
                  <a:lnTo>
                    <a:pt x="168" y="1152"/>
                  </a:lnTo>
                  <a:lnTo>
                    <a:pt x="176" y="1152"/>
                  </a:lnTo>
                  <a:lnTo>
                    <a:pt x="176" y="1144"/>
                  </a:lnTo>
                  <a:lnTo>
                    <a:pt x="184" y="1144"/>
                  </a:lnTo>
                  <a:lnTo>
                    <a:pt x="184" y="1136"/>
                  </a:lnTo>
                  <a:lnTo>
                    <a:pt x="200" y="1136"/>
                  </a:lnTo>
                  <a:lnTo>
                    <a:pt x="208" y="1136"/>
                  </a:lnTo>
                  <a:lnTo>
                    <a:pt x="208" y="1120"/>
                  </a:lnTo>
                  <a:lnTo>
                    <a:pt x="216" y="1120"/>
                  </a:lnTo>
                  <a:lnTo>
                    <a:pt x="224" y="1120"/>
                  </a:lnTo>
                  <a:lnTo>
                    <a:pt x="224" y="1112"/>
                  </a:lnTo>
                  <a:lnTo>
                    <a:pt x="232" y="1112"/>
                  </a:lnTo>
                  <a:lnTo>
                    <a:pt x="240" y="1112"/>
                  </a:lnTo>
                  <a:lnTo>
                    <a:pt x="240" y="1104"/>
                  </a:lnTo>
                  <a:lnTo>
                    <a:pt x="248" y="1104"/>
                  </a:lnTo>
                  <a:lnTo>
                    <a:pt x="248" y="1096"/>
                  </a:lnTo>
                  <a:lnTo>
                    <a:pt x="264" y="1096"/>
                  </a:lnTo>
                  <a:lnTo>
                    <a:pt x="272" y="1096"/>
                  </a:lnTo>
                  <a:lnTo>
                    <a:pt x="272" y="1088"/>
                  </a:lnTo>
                  <a:lnTo>
                    <a:pt x="280" y="1088"/>
                  </a:lnTo>
                  <a:lnTo>
                    <a:pt x="280" y="1080"/>
                  </a:lnTo>
                  <a:lnTo>
                    <a:pt x="288" y="1080"/>
                  </a:lnTo>
                  <a:lnTo>
                    <a:pt x="288" y="1064"/>
                  </a:lnTo>
                  <a:lnTo>
                    <a:pt x="296" y="1064"/>
                  </a:lnTo>
                  <a:lnTo>
                    <a:pt x="296" y="1056"/>
                  </a:lnTo>
                  <a:lnTo>
                    <a:pt x="304" y="1056"/>
                  </a:lnTo>
                  <a:lnTo>
                    <a:pt x="320" y="1056"/>
                  </a:lnTo>
                  <a:lnTo>
                    <a:pt x="320" y="1048"/>
                  </a:lnTo>
                  <a:lnTo>
                    <a:pt x="328" y="1048"/>
                  </a:lnTo>
                  <a:lnTo>
                    <a:pt x="336" y="1048"/>
                  </a:lnTo>
                  <a:lnTo>
                    <a:pt x="336" y="1032"/>
                  </a:lnTo>
                  <a:lnTo>
                    <a:pt x="344" y="1032"/>
                  </a:lnTo>
                  <a:lnTo>
                    <a:pt x="352" y="1032"/>
                  </a:lnTo>
                  <a:lnTo>
                    <a:pt x="352" y="1024"/>
                  </a:lnTo>
                  <a:lnTo>
                    <a:pt x="360" y="1024"/>
                  </a:lnTo>
                  <a:lnTo>
                    <a:pt x="368" y="1024"/>
                  </a:lnTo>
                  <a:lnTo>
                    <a:pt x="384" y="1024"/>
                  </a:lnTo>
                  <a:lnTo>
                    <a:pt x="384" y="1016"/>
                  </a:lnTo>
                  <a:lnTo>
                    <a:pt x="392" y="1016"/>
                  </a:lnTo>
                  <a:lnTo>
                    <a:pt x="400" y="1016"/>
                  </a:lnTo>
                  <a:lnTo>
                    <a:pt x="408" y="1016"/>
                  </a:lnTo>
                  <a:lnTo>
                    <a:pt x="416" y="1016"/>
                  </a:lnTo>
                  <a:lnTo>
                    <a:pt x="416" y="1008"/>
                  </a:lnTo>
                  <a:lnTo>
                    <a:pt x="424" y="1008"/>
                  </a:lnTo>
                  <a:lnTo>
                    <a:pt x="424" y="1000"/>
                  </a:lnTo>
                  <a:lnTo>
                    <a:pt x="432" y="1000"/>
                  </a:lnTo>
                  <a:lnTo>
                    <a:pt x="432" y="992"/>
                  </a:lnTo>
                  <a:lnTo>
                    <a:pt x="448" y="992"/>
                  </a:lnTo>
                  <a:lnTo>
                    <a:pt x="456" y="992"/>
                  </a:lnTo>
                  <a:lnTo>
                    <a:pt x="456" y="984"/>
                  </a:lnTo>
                  <a:lnTo>
                    <a:pt x="464" y="984"/>
                  </a:lnTo>
                  <a:lnTo>
                    <a:pt x="464" y="976"/>
                  </a:lnTo>
                  <a:lnTo>
                    <a:pt x="472" y="976"/>
                  </a:lnTo>
                  <a:lnTo>
                    <a:pt x="480" y="976"/>
                  </a:lnTo>
                  <a:lnTo>
                    <a:pt x="488" y="976"/>
                  </a:lnTo>
                  <a:lnTo>
                    <a:pt x="504" y="976"/>
                  </a:lnTo>
                  <a:lnTo>
                    <a:pt x="504" y="968"/>
                  </a:lnTo>
                  <a:lnTo>
                    <a:pt x="512" y="968"/>
                  </a:lnTo>
                  <a:lnTo>
                    <a:pt x="512" y="952"/>
                  </a:lnTo>
                  <a:lnTo>
                    <a:pt x="520" y="952"/>
                  </a:lnTo>
                  <a:lnTo>
                    <a:pt x="528" y="952"/>
                  </a:lnTo>
                  <a:lnTo>
                    <a:pt x="536" y="952"/>
                  </a:lnTo>
                  <a:lnTo>
                    <a:pt x="536" y="944"/>
                  </a:lnTo>
                  <a:lnTo>
                    <a:pt x="544" y="944"/>
                  </a:lnTo>
                  <a:lnTo>
                    <a:pt x="544" y="936"/>
                  </a:lnTo>
                  <a:lnTo>
                    <a:pt x="552" y="936"/>
                  </a:lnTo>
                  <a:lnTo>
                    <a:pt x="552" y="928"/>
                  </a:lnTo>
                  <a:lnTo>
                    <a:pt x="568" y="928"/>
                  </a:lnTo>
                  <a:lnTo>
                    <a:pt x="576" y="928"/>
                  </a:lnTo>
                  <a:lnTo>
                    <a:pt x="584" y="928"/>
                  </a:lnTo>
                  <a:lnTo>
                    <a:pt x="584" y="920"/>
                  </a:lnTo>
                  <a:lnTo>
                    <a:pt x="592" y="920"/>
                  </a:lnTo>
                  <a:lnTo>
                    <a:pt x="592" y="912"/>
                  </a:lnTo>
                  <a:lnTo>
                    <a:pt x="600" y="912"/>
                  </a:lnTo>
                  <a:lnTo>
                    <a:pt x="600" y="904"/>
                  </a:lnTo>
                  <a:lnTo>
                    <a:pt x="608" y="904"/>
                  </a:lnTo>
                  <a:lnTo>
                    <a:pt x="624" y="904"/>
                  </a:lnTo>
                  <a:lnTo>
                    <a:pt x="624" y="896"/>
                  </a:lnTo>
                  <a:lnTo>
                    <a:pt x="632" y="896"/>
                  </a:lnTo>
                  <a:lnTo>
                    <a:pt x="640" y="896"/>
                  </a:lnTo>
                  <a:lnTo>
                    <a:pt x="640" y="888"/>
                  </a:lnTo>
                  <a:lnTo>
                    <a:pt x="648" y="888"/>
                  </a:lnTo>
                  <a:lnTo>
                    <a:pt x="656" y="888"/>
                  </a:lnTo>
                  <a:lnTo>
                    <a:pt x="656" y="880"/>
                  </a:lnTo>
                  <a:lnTo>
                    <a:pt x="664" y="880"/>
                  </a:lnTo>
                  <a:lnTo>
                    <a:pt x="664" y="872"/>
                  </a:lnTo>
                  <a:lnTo>
                    <a:pt x="672" y="872"/>
                  </a:lnTo>
                  <a:lnTo>
                    <a:pt x="688" y="872"/>
                  </a:lnTo>
                  <a:lnTo>
                    <a:pt x="696" y="872"/>
                  </a:lnTo>
                  <a:lnTo>
                    <a:pt x="696" y="864"/>
                  </a:lnTo>
                  <a:lnTo>
                    <a:pt x="704" y="864"/>
                  </a:lnTo>
                  <a:lnTo>
                    <a:pt x="712" y="864"/>
                  </a:lnTo>
                  <a:lnTo>
                    <a:pt x="712" y="856"/>
                  </a:lnTo>
                  <a:lnTo>
                    <a:pt x="720" y="856"/>
                  </a:lnTo>
                  <a:lnTo>
                    <a:pt x="720" y="848"/>
                  </a:lnTo>
                  <a:lnTo>
                    <a:pt x="728" y="848"/>
                  </a:lnTo>
                  <a:lnTo>
                    <a:pt x="744" y="848"/>
                  </a:lnTo>
                  <a:lnTo>
                    <a:pt x="744" y="840"/>
                  </a:lnTo>
                  <a:lnTo>
                    <a:pt x="752" y="840"/>
                  </a:lnTo>
                  <a:lnTo>
                    <a:pt x="760" y="840"/>
                  </a:lnTo>
                  <a:lnTo>
                    <a:pt x="768" y="840"/>
                  </a:lnTo>
                  <a:lnTo>
                    <a:pt x="768" y="832"/>
                  </a:lnTo>
                  <a:lnTo>
                    <a:pt x="776" y="832"/>
                  </a:lnTo>
                  <a:lnTo>
                    <a:pt x="776" y="824"/>
                  </a:lnTo>
                  <a:lnTo>
                    <a:pt x="784" y="824"/>
                  </a:lnTo>
                  <a:lnTo>
                    <a:pt x="784" y="816"/>
                  </a:lnTo>
                  <a:lnTo>
                    <a:pt x="792" y="816"/>
                  </a:lnTo>
                  <a:lnTo>
                    <a:pt x="808" y="816"/>
                  </a:lnTo>
                  <a:lnTo>
                    <a:pt x="816" y="816"/>
                  </a:lnTo>
                  <a:lnTo>
                    <a:pt x="824" y="816"/>
                  </a:lnTo>
                  <a:lnTo>
                    <a:pt x="832" y="816"/>
                  </a:lnTo>
                  <a:lnTo>
                    <a:pt x="832" y="808"/>
                  </a:lnTo>
                  <a:lnTo>
                    <a:pt x="840" y="808"/>
                  </a:lnTo>
                  <a:lnTo>
                    <a:pt x="848" y="808"/>
                  </a:lnTo>
                  <a:lnTo>
                    <a:pt x="864" y="808"/>
                  </a:lnTo>
                  <a:lnTo>
                    <a:pt x="864" y="800"/>
                  </a:lnTo>
                  <a:lnTo>
                    <a:pt x="872" y="800"/>
                  </a:lnTo>
                  <a:lnTo>
                    <a:pt x="872" y="792"/>
                  </a:lnTo>
                  <a:lnTo>
                    <a:pt x="880" y="792"/>
                  </a:lnTo>
                  <a:lnTo>
                    <a:pt x="888" y="792"/>
                  </a:lnTo>
                  <a:lnTo>
                    <a:pt x="888" y="784"/>
                  </a:lnTo>
                  <a:lnTo>
                    <a:pt x="896" y="784"/>
                  </a:lnTo>
                  <a:lnTo>
                    <a:pt x="904" y="784"/>
                  </a:lnTo>
                  <a:lnTo>
                    <a:pt x="912" y="784"/>
                  </a:lnTo>
                  <a:lnTo>
                    <a:pt x="912" y="776"/>
                  </a:lnTo>
                  <a:lnTo>
                    <a:pt x="928" y="776"/>
                  </a:lnTo>
                  <a:lnTo>
                    <a:pt x="936" y="776"/>
                  </a:lnTo>
                  <a:lnTo>
                    <a:pt x="936" y="760"/>
                  </a:lnTo>
                  <a:lnTo>
                    <a:pt x="944" y="760"/>
                  </a:lnTo>
                  <a:lnTo>
                    <a:pt x="952" y="760"/>
                  </a:lnTo>
                  <a:lnTo>
                    <a:pt x="960" y="760"/>
                  </a:lnTo>
                  <a:lnTo>
                    <a:pt x="960" y="752"/>
                  </a:lnTo>
                  <a:lnTo>
                    <a:pt x="968" y="752"/>
                  </a:lnTo>
                  <a:lnTo>
                    <a:pt x="976" y="752"/>
                  </a:lnTo>
                  <a:lnTo>
                    <a:pt x="992" y="752"/>
                  </a:lnTo>
                  <a:lnTo>
                    <a:pt x="992" y="744"/>
                  </a:lnTo>
                  <a:lnTo>
                    <a:pt x="1000" y="744"/>
                  </a:lnTo>
                  <a:lnTo>
                    <a:pt x="1008" y="744"/>
                  </a:lnTo>
                  <a:lnTo>
                    <a:pt x="1008" y="736"/>
                  </a:lnTo>
                  <a:lnTo>
                    <a:pt x="1016" y="736"/>
                  </a:lnTo>
                  <a:lnTo>
                    <a:pt x="1016" y="728"/>
                  </a:lnTo>
                  <a:lnTo>
                    <a:pt x="1024" y="728"/>
                  </a:lnTo>
                  <a:lnTo>
                    <a:pt x="1032" y="728"/>
                  </a:lnTo>
                  <a:lnTo>
                    <a:pt x="1032" y="720"/>
                  </a:lnTo>
                  <a:lnTo>
                    <a:pt x="1048" y="720"/>
                  </a:lnTo>
                  <a:lnTo>
                    <a:pt x="1056" y="720"/>
                  </a:lnTo>
                  <a:lnTo>
                    <a:pt x="1064" y="720"/>
                  </a:lnTo>
                  <a:lnTo>
                    <a:pt x="1064" y="712"/>
                  </a:lnTo>
                  <a:lnTo>
                    <a:pt x="1072" y="712"/>
                  </a:lnTo>
                  <a:lnTo>
                    <a:pt x="1072" y="696"/>
                  </a:lnTo>
                  <a:lnTo>
                    <a:pt x="1080" y="696"/>
                  </a:lnTo>
                  <a:lnTo>
                    <a:pt x="1088" y="696"/>
                  </a:lnTo>
                  <a:lnTo>
                    <a:pt x="1096" y="696"/>
                  </a:lnTo>
                  <a:lnTo>
                    <a:pt x="1096" y="688"/>
                  </a:lnTo>
                  <a:lnTo>
                    <a:pt x="1112" y="688"/>
                  </a:lnTo>
                  <a:lnTo>
                    <a:pt x="1120" y="688"/>
                  </a:lnTo>
                  <a:lnTo>
                    <a:pt x="1128" y="688"/>
                  </a:lnTo>
                  <a:lnTo>
                    <a:pt x="1136" y="688"/>
                  </a:lnTo>
                  <a:lnTo>
                    <a:pt x="1144" y="688"/>
                  </a:lnTo>
                  <a:lnTo>
                    <a:pt x="1152" y="688"/>
                  </a:lnTo>
                  <a:lnTo>
                    <a:pt x="1152" y="680"/>
                  </a:lnTo>
                  <a:lnTo>
                    <a:pt x="1168" y="680"/>
                  </a:lnTo>
                  <a:lnTo>
                    <a:pt x="1176" y="680"/>
                  </a:lnTo>
                  <a:lnTo>
                    <a:pt x="1176" y="672"/>
                  </a:lnTo>
                  <a:lnTo>
                    <a:pt x="1184" y="672"/>
                  </a:lnTo>
                  <a:lnTo>
                    <a:pt x="1192" y="672"/>
                  </a:lnTo>
                  <a:lnTo>
                    <a:pt x="1192" y="664"/>
                  </a:lnTo>
                  <a:lnTo>
                    <a:pt x="1200" y="664"/>
                  </a:lnTo>
                  <a:lnTo>
                    <a:pt x="1208" y="664"/>
                  </a:lnTo>
                  <a:lnTo>
                    <a:pt x="1216" y="664"/>
                  </a:lnTo>
                  <a:lnTo>
                    <a:pt x="1232" y="664"/>
                  </a:lnTo>
                  <a:lnTo>
                    <a:pt x="1232" y="656"/>
                  </a:lnTo>
                  <a:lnTo>
                    <a:pt x="1240" y="656"/>
                  </a:lnTo>
                  <a:lnTo>
                    <a:pt x="1248" y="656"/>
                  </a:lnTo>
                  <a:lnTo>
                    <a:pt x="1256" y="656"/>
                  </a:lnTo>
                  <a:lnTo>
                    <a:pt x="1256" y="648"/>
                  </a:lnTo>
                  <a:lnTo>
                    <a:pt x="1264" y="648"/>
                  </a:lnTo>
                  <a:lnTo>
                    <a:pt x="1264" y="640"/>
                  </a:lnTo>
                  <a:lnTo>
                    <a:pt x="1272" y="640"/>
                  </a:lnTo>
                  <a:lnTo>
                    <a:pt x="1288" y="640"/>
                  </a:lnTo>
                  <a:lnTo>
                    <a:pt x="1296" y="640"/>
                  </a:lnTo>
                  <a:lnTo>
                    <a:pt x="1296" y="632"/>
                  </a:lnTo>
                  <a:lnTo>
                    <a:pt x="1304" y="632"/>
                  </a:lnTo>
                  <a:lnTo>
                    <a:pt x="1304" y="616"/>
                  </a:lnTo>
                  <a:lnTo>
                    <a:pt x="1312" y="616"/>
                  </a:lnTo>
                  <a:lnTo>
                    <a:pt x="1320" y="616"/>
                  </a:lnTo>
                  <a:lnTo>
                    <a:pt x="1328" y="616"/>
                  </a:lnTo>
                  <a:lnTo>
                    <a:pt x="1336" y="616"/>
                  </a:lnTo>
                  <a:lnTo>
                    <a:pt x="1336" y="608"/>
                  </a:lnTo>
                  <a:lnTo>
                    <a:pt x="1352" y="608"/>
                  </a:lnTo>
                  <a:lnTo>
                    <a:pt x="1360" y="608"/>
                  </a:lnTo>
                  <a:lnTo>
                    <a:pt x="1368" y="608"/>
                  </a:lnTo>
                  <a:lnTo>
                    <a:pt x="1368" y="600"/>
                  </a:lnTo>
                  <a:lnTo>
                    <a:pt x="1376" y="600"/>
                  </a:lnTo>
                  <a:lnTo>
                    <a:pt x="1384" y="600"/>
                  </a:lnTo>
                  <a:lnTo>
                    <a:pt x="1384" y="592"/>
                  </a:lnTo>
                  <a:lnTo>
                    <a:pt x="1392" y="592"/>
                  </a:lnTo>
                  <a:lnTo>
                    <a:pt x="1400" y="592"/>
                  </a:lnTo>
                  <a:lnTo>
                    <a:pt x="1416" y="592"/>
                  </a:lnTo>
                  <a:lnTo>
                    <a:pt x="1424" y="592"/>
                  </a:lnTo>
                  <a:lnTo>
                    <a:pt x="1424" y="584"/>
                  </a:lnTo>
                  <a:lnTo>
                    <a:pt x="1432" y="584"/>
                  </a:lnTo>
                  <a:lnTo>
                    <a:pt x="1440" y="584"/>
                  </a:lnTo>
                  <a:lnTo>
                    <a:pt x="1448" y="584"/>
                  </a:lnTo>
                  <a:lnTo>
                    <a:pt x="1456" y="584"/>
                  </a:lnTo>
                  <a:lnTo>
                    <a:pt x="1456" y="576"/>
                  </a:lnTo>
                  <a:lnTo>
                    <a:pt x="1472" y="576"/>
                  </a:lnTo>
                  <a:lnTo>
                    <a:pt x="1472" y="568"/>
                  </a:lnTo>
                  <a:lnTo>
                    <a:pt x="1480" y="568"/>
                  </a:lnTo>
                  <a:lnTo>
                    <a:pt x="1480" y="560"/>
                  </a:lnTo>
                  <a:lnTo>
                    <a:pt x="1488" y="560"/>
                  </a:lnTo>
                  <a:lnTo>
                    <a:pt x="1496" y="560"/>
                  </a:lnTo>
                  <a:lnTo>
                    <a:pt x="1504" y="560"/>
                  </a:lnTo>
                  <a:lnTo>
                    <a:pt x="1504" y="552"/>
                  </a:lnTo>
                  <a:lnTo>
                    <a:pt x="1512" y="552"/>
                  </a:lnTo>
                  <a:lnTo>
                    <a:pt x="1512" y="544"/>
                  </a:lnTo>
                  <a:lnTo>
                    <a:pt x="1520" y="544"/>
                  </a:lnTo>
                  <a:lnTo>
                    <a:pt x="1536" y="544"/>
                  </a:lnTo>
                  <a:lnTo>
                    <a:pt x="1544" y="544"/>
                  </a:lnTo>
                  <a:lnTo>
                    <a:pt x="1552" y="544"/>
                  </a:lnTo>
                  <a:lnTo>
                    <a:pt x="1560" y="544"/>
                  </a:lnTo>
                  <a:lnTo>
                    <a:pt x="1568" y="544"/>
                  </a:lnTo>
                  <a:lnTo>
                    <a:pt x="1568" y="536"/>
                  </a:lnTo>
                  <a:lnTo>
                    <a:pt x="1576" y="536"/>
                  </a:lnTo>
                  <a:lnTo>
                    <a:pt x="1592" y="536"/>
                  </a:lnTo>
                  <a:lnTo>
                    <a:pt x="1600" y="536"/>
                  </a:lnTo>
                  <a:lnTo>
                    <a:pt x="1608" y="536"/>
                  </a:lnTo>
                  <a:lnTo>
                    <a:pt x="1616" y="536"/>
                  </a:lnTo>
                  <a:lnTo>
                    <a:pt x="1624" y="536"/>
                  </a:lnTo>
                  <a:lnTo>
                    <a:pt x="1624" y="528"/>
                  </a:lnTo>
                  <a:lnTo>
                    <a:pt x="1632" y="528"/>
                  </a:lnTo>
                  <a:lnTo>
                    <a:pt x="1640" y="528"/>
                  </a:lnTo>
                  <a:lnTo>
                    <a:pt x="1656" y="528"/>
                  </a:lnTo>
                  <a:lnTo>
                    <a:pt x="1664" y="528"/>
                  </a:lnTo>
                  <a:lnTo>
                    <a:pt x="1664" y="520"/>
                  </a:lnTo>
                  <a:lnTo>
                    <a:pt x="1672" y="520"/>
                  </a:lnTo>
                  <a:lnTo>
                    <a:pt x="1680" y="520"/>
                  </a:lnTo>
                  <a:lnTo>
                    <a:pt x="1688" y="520"/>
                  </a:lnTo>
                  <a:lnTo>
                    <a:pt x="1688" y="512"/>
                  </a:lnTo>
                  <a:lnTo>
                    <a:pt x="1696" y="512"/>
                  </a:lnTo>
                  <a:lnTo>
                    <a:pt x="1712" y="512"/>
                  </a:lnTo>
                  <a:lnTo>
                    <a:pt x="1720" y="512"/>
                  </a:lnTo>
                  <a:lnTo>
                    <a:pt x="1728" y="512"/>
                  </a:lnTo>
                  <a:lnTo>
                    <a:pt x="1736" y="512"/>
                  </a:lnTo>
                  <a:lnTo>
                    <a:pt x="1744" y="512"/>
                  </a:lnTo>
                  <a:lnTo>
                    <a:pt x="1752" y="512"/>
                  </a:lnTo>
                  <a:lnTo>
                    <a:pt x="1760" y="512"/>
                  </a:lnTo>
                  <a:lnTo>
                    <a:pt x="1776" y="512"/>
                  </a:lnTo>
                  <a:lnTo>
                    <a:pt x="1784" y="512"/>
                  </a:lnTo>
                  <a:lnTo>
                    <a:pt x="1792" y="512"/>
                  </a:lnTo>
                  <a:lnTo>
                    <a:pt x="1792" y="504"/>
                  </a:lnTo>
                  <a:lnTo>
                    <a:pt x="1800" y="504"/>
                  </a:lnTo>
                  <a:lnTo>
                    <a:pt x="1808" y="504"/>
                  </a:lnTo>
                  <a:lnTo>
                    <a:pt x="1816" y="504"/>
                  </a:lnTo>
                  <a:lnTo>
                    <a:pt x="1816" y="496"/>
                  </a:lnTo>
                  <a:lnTo>
                    <a:pt x="1832" y="496"/>
                  </a:lnTo>
                  <a:lnTo>
                    <a:pt x="1840" y="496"/>
                  </a:lnTo>
                  <a:lnTo>
                    <a:pt x="1848" y="496"/>
                  </a:lnTo>
                  <a:lnTo>
                    <a:pt x="1848" y="488"/>
                  </a:lnTo>
                  <a:lnTo>
                    <a:pt x="1856" y="488"/>
                  </a:lnTo>
                  <a:lnTo>
                    <a:pt x="1864" y="488"/>
                  </a:lnTo>
                  <a:lnTo>
                    <a:pt x="1872" y="488"/>
                  </a:lnTo>
                  <a:lnTo>
                    <a:pt x="1880" y="488"/>
                  </a:lnTo>
                  <a:lnTo>
                    <a:pt x="1880" y="480"/>
                  </a:lnTo>
                  <a:lnTo>
                    <a:pt x="1896" y="480"/>
                  </a:lnTo>
                  <a:lnTo>
                    <a:pt x="1904" y="480"/>
                  </a:lnTo>
                  <a:lnTo>
                    <a:pt x="1912" y="480"/>
                  </a:lnTo>
                  <a:lnTo>
                    <a:pt x="1920" y="480"/>
                  </a:lnTo>
                  <a:lnTo>
                    <a:pt x="1928" y="480"/>
                  </a:lnTo>
                  <a:lnTo>
                    <a:pt x="1936" y="480"/>
                  </a:lnTo>
                  <a:lnTo>
                    <a:pt x="1944" y="480"/>
                  </a:lnTo>
                  <a:lnTo>
                    <a:pt x="1960" y="480"/>
                  </a:lnTo>
                  <a:lnTo>
                    <a:pt x="1960" y="472"/>
                  </a:lnTo>
                  <a:lnTo>
                    <a:pt x="1968" y="472"/>
                  </a:lnTo>
                  <a:lnTo>
                    <a:pt x="1976" y="472"/>
                  </a:lnTo>
                  <a:lnTo>
                    <a:pt x="1984" y="472"/>
                  </a:lnTo>
                  <a:lnTo>
                    <a:pt x="1992" y="472"/>
                  </a:lnTo>
                  <a:lnTo>
                    <a:pt x="2000" y="472"/>
                  </a:lnTo>
                  <a:lnTo>
                    <a:pt x="2000" y="456"/>
                  </a:lnTo>
                  <a:lnTo>
                    <a:pt x="2016" y="456"/>
                  </a:lnTo>
                  <a:lnTo>
                    <a:pt x="2024" y="456"/>
                  </a:lnTo>
                  <a:lnTo>
                    <a:pt x="2032" y="456"/>
                  </a:lnTo>
                  <a:lnTo>
                    <a:pt x="2032" y="448"/>
                  </a:lnTo>
                  <a:lnTo>
                    <a:pt x="2040" y="448"/>
                  </a:lnTo>
                  <a:lnTo>
                    <a:pt x="2048" y="448"/>
                  </a:lnTo>
                  <a:lnTo>
                    <a:pt x="2048" y="432"/>
                  </a:lnTo>
                  <a:lnTo>
                    <a:pt x="2056" y="432"/>
                  </a:lnTo>
                  <a:lnTo>
                    <a:pt x="2064" y="432"/>
                  </a:lnTo>
                  <a:lnTo>
                    <a:pt x="2080" y="432"/>
                  </a:lnTo>
                  <a:lnTo>
                    <a:pt x="2088" y="432"/>
                  </a:lnTo>
                  <a:lnTo>
                    <a:pt x="2096" y="432"/>
                  </a:lnTo>
                  <a:lnTo>
                    <a:pt x="2104" y="432"/>
                  </a:lnTo>
                  <a:lnTo>
                    <a:pt x="2104" y="424"/>
                  </a:lnTo>
                  <a:lnTo>
                    <a:pt x="2112" y="424"/>
                  </a:lnTo>
                  <a:lnTo>
                    <a:pt x="2120" y="424"/>
                  </a:lnTo>
                  <a:lnTo>
                    <a:pt x="2136" y="424"/>
                  </a:lnTo>
                  <a:lnTo>
                    <a:pt x="2144" y="424"/>
                  </a:lnTo>
                  <a:lnTo>
                    <a:pt x="2152" y="424"/>
                  </a:lnTo>
                  <a:lnTo>
                    <a:pt x="2152" y="416"/>
                  </a:lnTo>
                  <a:lnTo>
                    <a:pt x="2160" y="416"/>
                  </a:lnTo>
                  <a:lnTo>
                    <a:pt x="2168" y="416"/>
                  </a:lnTo>
                  <a:lnTo>
                    <a:pt x="2168" y="408"/>
                  </a:lnTo>
                  <a:lnTo>
                    <a:pt x="2176" y="408"/>
                  </a:lnTo>
                  <a:lnTo>
                    <a:pt x="2184" y="408"/>
                  </a:lnTo>
                  <a:lnTo>
                    <a:pt x="2200" y="408"/>
                  </a:lnTo>
                  <a:lnTo>
                    <a:pt x="2208" y="408"/>
                  </a:lnTo>
                  <a:lnTo>
                    <a:pt x="2208" y="400"/>
                  </a:lnTo>
                  <a:lnTo>
                    <a:pt x="2216" y="400"/>
                  </a:lnTo>
                  <a:lnTo>
                    <a:pt x="2224" y="400"/>
                  </a:lnTo>
                  <a:lnTo>
                    <a:pt x="2232" y="400"/>
                  </a:lnTo>
                  <a:lnTo>
                    <a:pt x="2240" y="400"/>
                  </a:lnTo>
                  <a:lnTo>
                    <a:pt x="2240" y="392"/>
                  </a:lnTo>
                  <a:lnTo>
                    <a:pt x="2256" y="392"/>
                  </a:lnTo>
                  <a:lnTo>
                    <a:pt x="2264" y="392"/>
                  </a:lnTo>
                  <a:lnTo>
                    <a:pt x="2264" y="384"/>
                  </a:lnTo>
                  <a:lnTo>
                    <a:pt x="2272" y="384"/>
                  </a:lnTo>
                  <a:lnTo>
                    <a:pt x="2272" y="376"/>
                  </a:lnTo>
                  <a:lnTo>
                    <a:pt x="2280" y="376"/>
                  </a:lnTo>
                  <a:lnTo>
                    <a:pt x="2288" y="376"/>
                  </a:lnTo>
                  <a:lnTo>
                    <a:pt x="2296" y="376"/>
                  </a:lnTo>
                  <a:lnTo>
                    <a:pt x="2304" y="376"/>
                  </a:lnTo>
                  <a:lnTo>
                    <a:pt x="2320" y="376"/>
                  </a:lnTo>
                  <a:lnTo>
                    <a:pt x="2320" y="368"/>
                  </a:lnTo>
                  <a:lnTo>
                    <a:pt x="2328" y="368"/>
                  </a:lnTo>
                  <a:lnTo>
                    <a:pt x="2328" y="360"/>
                  </a:lnTo>
                  <a:lnTo>
                    <a:pt x="2336" y="360"/>
                  </a:lnTo>
                  <a:lnTo>
                    <a:pt x="2344" y="360"/>
                  </a:lnTo>
                  <a:lnTo>
                    <a:pt x="2352" y="360"/>
                  </a:lnTo>
                  <a:lnTo>
                    <a:pt x="2360" y="360"/>
                  </a:lnTo>
                  <a:lnTo>
                    <a:pt x="2360" y="352"/>
                  </a:lnTo>
                  <a:lnTo>
                    <a:pt x="2368" y="352"/>
                  </a:lnTo>
                  <a:lnTo>
                    <a:pt x="2384" y="352"/>
                  </a:lnTo>
                  <a:lnTo>
                    <a:pt x="2392" y="352"/>
                  </a:lnTo>
                  <a:lnTo>
                    <a:pt x="2392" y="344"/>
                  </a:lnTo>
                  <a:lnTo>
                    <a:pt x="2400" y="344"/>
                  </a:lnTo>
                  <a:lnTo>
                    <a:pt x="2408" y="344"/>
                  </a:lnTo>
                  <a:lnTo>
                    <a:pt x="2416" y="344"/>
                  </a:lnTo>
                  <a:lnTo>
                    <a:pt x="2416" y="336"/>
                  </a:lnTo>
                  <a:lnTo>
                    <a:pt x="2424" y="336"/>
                  </a:lnTo>
                  <a:lnTo>
                    <a:pt x="2440" y="336"/>
                  </a:lnTo>
                  <a:lnTo>
                    <a:pt x="2448" y="336"/>
                  </a:lnTo>
                  <a:lnTo>
                    <a:pt x="2448" y="328"/>
                  </a:lnTo>
                  <a:lnTo>
                    <a:pt x="2456" y="328"/>
                  </a:lnTo>
                  <a:lnTo>
                    <a:pt x="2464" y="328"/>
                  </a:lnTo>
                  <a:lnTo>
                    <a:pt x="2472" y="328"/>
                  </a:lnTo>
                  <a:lnTo>
                    <a:pt x="2480" y="328"/>
                  </a:lnTo>
                  <a:lnTo>
                    <a:pt x="2480" y="320"/>
                  </a:lnTo>
                  <a:lnTo>
                    <a:pt x="2488" y="320"/>
                  </a:lnTo>
                  <a:lnTo>
                    <a:pt x="2504" y="320"/>
                  </a:lnTo>
                  <a:lnTo>
                    <a:pt x="2512" y="320"/>
                  </a:lnTo>
                  <a:lnTo>
                    <a:pt x="2520" y="320"/>
                  </a:lnTo>
                  <a:lnTo>
                    <a:pt x="2528" y="320"/>
                  </a:lnTo>
                  <a:lnTo>
                    <a:pt x="2528" y="312"/>
                  </a:lnTo>
                  <a:lnTo>
                    <a:pt x="2536" y="312"/>
                  </a:lnTo>
                  <a:lnTo>
                    <a:pt x="2536" y="304"/>
                  </a:lnTo>
                  <a:lnTo>
                    <a:pt x="2544" y="304"/>
                  </a:lnTo>
                  <a:lnTo>
                    <a:pt x="2560" y="304"/>
                  </a:lnTo>
                  <a:lnTo>
                    <a:pt x="2568" y="304"/>
                  </a:lnTo>
                  <a:lnTo>
                    <a:pt x="2576" y="304"/>
                  </a:lnTo>
                  <a:lnTo>
                    <a:pt x="2576" y="296"/>
                  </a:lnTo>
                  <a:lnTo>
                    <a:pt x="2584" y="296"/>
                  </a:lnTo>
                  <a:lnTo>
                    <a:pt x="2592" y="296"/>
                  </a:lnTo>
                  <a:lnTo>
                    <a:pt x="2600" y="296"/>
                  </a:lnTo>
                  <a:lnTo>
                    <a:pt x="2608" y="296"/>
                  </a:lnTo>
                  <a:lnTo>
                    <a:pt x="2624" y="296"/>
                  </a:lnTo>
                  <a:lnTo>
                    <a:pt x="2632" y="296"/>
                  </a:lnTo>
                  <a:lnTo>
                    <a:pt x="2640" y="296"/>
                  </a:lnTo>
                  <a:lnTo>
                    <a:pt x="2648" y="296"/>
                  </a:lnTo>
                  <a:lnTo>
                    <a:pt x="2656" y="296"/>
                  </a:lnTo>
                  <a:lnTo>
                    <a:pt x="2664" y="296"/>
                  </a:lnTo>
                  <a:lnTo>
                    <a:pt x="2664" y="288"/>
                  </a:lnTo>
                  <a:lnTo>
                    <a:pt x="2680" y="288"/>
                  </a:lnTo>
                  <a:lnTo>
                    <a:pt x="2688" y="288"/>
                  </a:lnTo>
                  <a:lnTo>
                    <a:pt x="2688" y="280"/>
                  </a:lnTo>
                  <a:lnTo>
                    <a:pt x="2696" y="280"/>
                  </a:lnTo>
                  <a:lnTo>
                    <a:pt x="2704" y="280"/>
                  </a:lnTo>
                  <a:lnTo>
                    <a:pt x="2712" y="280"/>
                  </a:lnTo>
                  <a:lnTo>
                    <a:pt x="2712" y="272"/>
                  </a:lnTo>
                  <a:lnTo>
                    <a:pt x="2720" y="272"/>
                  </a:lnTo>
                  <a:lnTo>
                    <a:pt x="2720" y="264"/>
                  </a:lnTo>
                  <a:lnTo>
                    <a:pt x="2728" y="264"/>
                  </a:lnTo>
                  <a:lnTo>
                    <a:pt x="2744" y="264"/>
                  </a:lnTo>
                  <a:lnTo>
                    <a:pt x="2752" y="264"/>
                  </a:lnTo>
                  <a:lnTo>
                    <a:pt x="2760" y="264"/>
                  </a:lnTo>
                  <a:lnTo>
                    <a:pt x="2768" y="264"/>
                  </a:lnTo>
                  <a:lnTo>
                    <a:pt x="2776" y="264"/>
                  </a:lnTo>
                  <a:lnTo>
                    <a:pt x="2776" y="256"/>
                  </a:lnTo>
                  <a:lnTo>
                    <a:pt x="2784" y="256"/>
                  </a:lnTo>
                  <a:lnTo>
                    <a:pt x="2800" y="256"/>
                  </a:lnTo>
                  <a:lnTo>
                    <a:pt x="2808" y="256"/>
                  </a:lnTo>
                  <a:lnTo>
                    <a:pt x="2816" y="256"/>
                  </a:lnTo>
                  <a:lnTo>
                    <a:pt x="2824" y="256"/>
                  </a:lnTo>
                  <a:lnTo>
                    <a:pt x="2832" y="256"/>
                  </a:lnTo>
                  <a:lnTo>
                    <a:pt x="2840" y="256"/>
                  </a:lnTo>
                  <a:lnTo>
                    <a:pt x="2848" y="256"/>
                  </a:lnTo>
                  <a:lnTo>
                    <a:pt x="2864" y="256"/>
                  </a:lnTo>
                  <a:lnTo>
                    <a:pt x="2872" y="256"/>
                  </a:lnTo>
                  <a:lnTo>
                    <a:pt x="2880" y="256"/>
                  </a:lnTo>
                  <a:lnTo>
                    <a:pt x="2888" y="256"/>
                  </a:lnTo>
                  <a:lnTo>
                    <a:pt x="2896" y="256"/>
                  </a:lnTo>
                  <a:lnTo>
                    <a:pt x="2904" y="256"/>
                  </a:lnTo>
                  <a:lnTo>
                    <a:pt x="2904" y="248"/>
                  </a:lnTo>
                  <a:lnTo>
                    <a:pt x="2912" y="248"/>
                  </a:lnTo>
                  <a:lnTo>
                    <a:pt x="2912" y="240"/>
                  </a:lnTo>
                  <a:lnTo>
                    <a:pt x="2928" y="240"/>
                  </a:lnTo>
                  <a:lnTo>
                    <a:pt x="2928" y="232"/>
                  </a:lnTo>
                  <a:lnTo>
                    <a:pt x="2936" y="232"/>
                  </a:lnTo>
                  <a:lnTo>
                    <a:pt x="2944" y="232"/>
                  </a:lnTo>
                  <a:lnTo>
                    <a:pt x="2952" y="232"/>
                  </a:lnTo>
                  <a:lnTo>
                    <a:pt x="2960" y="232"/>
                  </a:lnTo>
                  <a:lnTo>
                    <a:pt x="2968" y="232"/>
                  </a:lnTo>
                  <a:lnTo>
                    <a:pt x="2968" y="224"/>
                  </a:lnTo>
                  <a:lnTo>
                    <a:pt x="2984" y="224"/>
                  </a:lnTo>
                  <a:lnTo>
                    <a:pt x="2992" y="224"/>
                  </a:lnTo>
                  <a:lnTo>
                    <a:pt x="2992" y="216"/>
                  </a:lnTo>
                  <a:lnTo>
                    <a:pt x="3000" y="216"/>
                  </a:lnTo>
                  <a:lnTo>
                    <a:pt x="3008" y="216"/>
                  </a:lnTo>
                  <a:lnTo>
                    <a:pt x="3016" y="216"/>
                  </a:lnTo>
                  <a:lnTo>
                    <a:pt x="3016" y="208"/>
                  </a:lnTo>
                  <a:lnTo>
                    <a:pt x="3024" y="208"/>
                  </a:lnTo>
                  <a:lnTo>
                    <a:pt x="3032" y="208"/>
                  </a:lnTo>
                  <a:lnTo>
                    <a:pt x="3048" y="208"/>
                  </a:lnTo>
                  <a:lnTo>
                    <a:pt x="3056" y="208"/>
                  </a:lnTo>
                  <a:lnTo>
                    <a:pt x="3064" y="208"/>
                  </a:lnTo>
                  <a:lnTo>
                    <a:pt x="3072" y="208"/>
                  </a:lnTo>
                  <a:lnTo>
                    <a:pt x="3072" y="200"/>
                  </a:lnTo>
                  <a:lnTo>
                    <a:pt x="3080" y="200"/>
                  </a:lnTo>
                  <a:lnTo>
                    <a:pt x="3088" y="200"/>
                  </a:lnTo>
                  <a:lnTo>
                    <a:pt x="3104" y="200"/>
                  </a:lnTo>
                  <a:lnTo>
                    <a:pt x="3112" y="200"/>
                  </a:lnTo>
                  <a:lnTo>
                    <a:pt x="3120" y="200"/>
                  </a:lnTo>
                  <a:lnTo>
                    <a:pt x="3128" y="200"/>
                  </a:lnTo>
                  <a:lnTo>
                    <a:pt x="3136" y="200"/>
                  </a:lnTo>
                  <a:lnTo>
                    <a:pt x="3144" y="200"/>
                  </a:lnTo>
                  <a:lnTo>
                    <a:pt x="3152" y="200"/>
                  </a:lnTo>
                  <a:lnTo>
                    <a:pt x="3168" y="200"/>
                  </a:lnTo>
                  <a:lnTo>
                    <a:pt x="3168" y="192"/>
                  </a:lnTo>
                  <a:lnTo>
                    <a:pt x="3176" y="192"/>
                  </a:lnTo>
                  <a:lnTo>
                    <a:pt x="3184" y="192"/>
                  </a:lnTo>
                  <a:lnTo>
                    <a:pt x="3184" y="184"/>
                  </a:lnTo>
                  <a:lnTo>
                    <a:pt x="3192" y="184"/>
                  </a:lnTo>
                  <a:lnTo>
                    <a:pt x="3200" y="184"/>
                  </a:lnTo>
                  <a:lnTo>
                    <a:pt x="3208" y="184"/>
                  </a:lnTo>
                  <a:lnTo>
                    <a:pt x="3224" y="184"/>
                  </a:lnTo>
                  <a:lnTo>
                    <a:pt x="3224" y="176"/>
                  </a:lnTo>
                  <a:lnTo>
                    <a:pt x="3232" y="176"/>
                  </a:lnTo>
                  <a:lnTo>
                    <a:pt x="3240" y="176"/>
                  </a:lnTo>
                  <a:lnTo>
                    <a:pt x="3248" y="176"/>
                  </a:lnTo>
                  <a:lnTo>
                    <a:pt x="3256" y="176"/>
                  </a:lnTo>
                  <a:lnTo>
                    <a:pt x="3264" y="176"/>
                  </a:lnTo>
                  <a:lnTo>
                    <a:pt x="3272" y="176"/>
                  </a:lnTo>
                  <a:lnTo>
                    <a:pt x="3272" y="168"/>
                  </a:lnTo>
                  <a:lnTo>
                    <a:pt x="3288" y="168"/>
                  </a:lnTo>
                  <a:lnTo>
                    <a:pt x="3296" y="168"/>
                  </a:lnTo>
                  <a:lnTo>
                    <a:pt x="3304" y="168"/>
                  </a:lnTo>
                  <a:lnTo>
                    <a:pt x="3304" y="160"/>
                  </a:lnTo>
                  <a:lnTo>
                    <a:pt x="3312" y="160"/>
                  </a:lnTo>
                  <a:lnTo>
                    <a:pt x="3320" y="160"/>
                  </a:lnTo>
                  <a:lnTo>
                    <a:pt x="3328" y="160"/>
                  </a:lnTo>
                  <a:lnTo>
                    <a:pt x="3336" y="160"/>
                  </a:lnTo>
                  <a:lnTo>
                    <a:pt x="3352" y="160"/>
                  </a:lnTo>
                  <a:lnTo>
                    <a:pt x="3360" y="160"/>
                  </a:lnTo>
                  <a:lnTo>
                    <a:pt x="3368" y="160"/>
                  </a:lnTo>
                  <a:lnTo>
                    <a:pt x="3376" y="160"/>
                  </a:lnTo>
                  <a:lnTo>
                    <a:pt x="3376" y="152"/>
                  </a:lnTo>
                  <a:lnTo>
                    <a:pt x="3384" y="152"/>
                  </a:lnTo>
                  <a:lnTo>
                    <a:pt x="3384" y="144"/>
                  </a:lnTo>
                  <a:lnTo>
                    <a:pt x="3392" y="144"/>
                  </a:lnTo>
                  <a:lnTo>
                    <a:pt x="3408" y="144"/>
                  </a:lnTo>
                  <a:lnTo>
                    <a:pt x="3416" y="144"/>
                  </a:lnTo>
                  <a:lnTo>
                    <a:pt x="3424" y="144"/>
                  </a:lnTo>
                  <a:lnTo>
                    <a:pt x="3432" y="144"/>
                  </a:lnTo>
                  <a:lnTo>
                    <a:pt x="3440" y="144"/>
                  </a:lnTo>
                  <a:lnTo>
                    <a:pt x="3448" y="144"/>
                  </a:lnTo>
                  <a:lnTo>
                    <a:pt x="3448" y="136"/>
                  </a:lnTo>
                  <a:lnTo>
                    <a:pt x="3456" y="136"/>
                  </a:lnTo>
                  <a:lnTo>
                    <a:pt x="3472" y="136"/>
                  </a:lnTo>
                  <a:lnTo>
                    <a:pt x="3480" y="136"/>
                  </a:lnTo>
                  <a:lnTo>
                    <a:pt x="3488" y="136"/>
                  </a:lnTo>
                  <a:lnTo>
                    <a:pt x="3488" y="120"/>
                  </a:lnTo>
                  <a:lnTo>
                    <a:pt x="3496" y="120"/>
                  </a:lnTo>
                  <a:lnTo>
                    <a:pt x="3496" y="112"/>
                  </a:lnTo>
                  <a:lnTo>
                    <a:pt x="3504" y="112"/>
                  </a:lnTo>
                  <a:lnTo>
                    <a:pt x="3512" y="112"/>
                  </a:lnTo>
                  <a:lnTo>
                    <a:pt x="3528" y="112"/>
                  </a:lnTo>
                  <a:lnTo>
                    <a:pt x="3536" y="112"/>
                  </a:lnTo>
                  <a:lnTo>
                    <a:pt x="3544" y="112"/>
                  </a:lnTo>
                  <a:lnTo>
                    <a:pt x="3552" y="112"/>
                  </a:lnTo>
                  <a:lnTo>
                    <a:pt x="3560" y="112"/>
                  </a:lnTo>
                  <a:lnTo>
                    <a:pt x="3568" y="112"/>
                  </a:lnTo>
                  <a:lnTo>
                    <a:pt x="3576" y="112"/>
                  </a:lnTo>
                  <a:lnTo>
                    <a:pt x="3576" y="104"/>
                  </a:lnTo>
                  <a:lnTo>
                    <a:pt x="3592" y="104"/>
                  </a:lnTo>
                  <a:lnTo>
                    <a:pt x="3600" y="104"/>
                  </a:lnTo>
                  <a:lnTo>
                    <a:pt x="3608" y="104"/>
                  </a:lnTo>
                  <a:lnTo>
                    <a:pt x="3616" y="104"/>
                  </a:lnTo>
                  <a:lnTo>
                    <a:pt x="3616" y="96"/>
                  </a:lnTo>
                  <a:lnTo>
                    <a:pt x="3624" y="96"/>
                  </a:lnTo>
                  <a:lnTo>
                    <a:pt x="3632" y="96"/>
                  </a:lnTo>
                  <a:lnTo>
                    <a:pt x="3648" y="96"/>
                  </a:lnTo>
                  <a:lnTo>
                    <a:pt x="3648" y="88"/>
                  </a:lnTo>
                  <a:lnTo>
                    <a:pt x="3656" y="88"/>
                  </a:lnTo>
                  <a:lnTo>
                    <a:pt x="3664" y="88"/>
                  </a:lnTo>
                  <a:lnTo>
                    <a:pt x="3672" y="88"/>
                  </a:lnTo>
                  <a:lnTo>
                    <a:pt x="3672" y="80"/>
                  </a:lnTo>
                  <a:lnTo>
                    <a:pt x="3680" y="80"/>
                  </a:lnTo>
                  <a:lnTo>
                    <a:pt x="3688" y="80"/>
                  </a:lnTo>
                  <a:lnTo>
                    <a:pt x="3696" y="80"/>
                  </a:lnTo>
                  <a:lnTo>
                    <a:pt x="3696" y="72"/>
                  </a:lnTo>
                  <a:lnTo>
                    <a:pt x="3712" y="72"/>
                  </a:lnTo>
                  <a:lnTo>
                    <a:pt x="3720" y="72"/>
                  </a:lnTo>
                  <a:lnTo>
                    <a:pt x="3728" y="72"/>
                  </a:lnTo>
                  <a:lnTo>
                    <a:pt x="3736" y="72"/>
                  </a:lnTo>
                  <a:lnTo>
                    <a:pt x="3744" y="72"/>
                  </a:lnTo>
                  <a:lnTo>
                    <a:pt x="3744" y="64"/>
                  </a:lnTo>
                  <a:lnTo>
                    <a:pt x="3752" y="64"/>
                  </a:lnTo>
                  <a:lnTo>
                    <a:pt x="3768" y="64"/>
                  </a:lnTo>
                  <a:lnTo>
                    <a:pt x="3776" y="64"/>
                  </a:lnTo>
                  <a:lnTo>
                    <a:pt x="3784" y="64"/>
                  </a:lnTo>
                  <a:lnTo>
                    <a:pt x="3792" y="64"/>
                  </a:lnTo>
                  <a:lnTo>
                    <a:pt x="3800" y="64"/>
                  </a:lnTo>
                  <a:lnTo>
                    <a:pt x="3808" y="64"/>
                  </a:lnTo>
                  <a:lnTo>
                    <a:pt x="3808" y="56"/>
                  </a:lnTo>
                  <a:lnTo>
                    <a:pt x="3816" y="56"/>
                  </a:lnTo>
                  <a:lnTo>
                    <a:pt x="3832" y="56"/>
                  </a:lnTo>
                  <a:lnTo>
                    <a:pt x="3840" y="56"/>
                  </a:lnTo>
                  <a:lnTo>
                    <a:pt x="3848" y="56"/>
                  </a:lnTo>
                  <a:lnTo>
                    <a:pt x="3856" y="56"/>
                  </a:lnTo>
                  <a:lnTo>
                    <a:pt x="3864" y="56"/>
                  </a:lnTo>
                  <a:lnTo>
                    <a:pt x="3864" y="40"/>
                  </a:lnTo>
                  <a:lnTo>
                    <a:pt x="3872" y="40"/>
                  </a:lnTo>
                  <a:lnTo>
                    <a:pt x="3880" y="40"/>
                  </a:lnTo>
                  <a:lnTo>
                    <a:pt x="3896" y="40"/>
                  </a:lnTo>
                  <a:lnTo>
                    <a:pt x="3904" y="40"/>
                  </a:lnTo>
                  <a:lnTo>
                    <a:pt x="3912" y="40"/>
                  </a:lnTo>
                  <a:lnTo>
                    <a:pt x="3920" y="40"/>
                  </a:lnTo>
                  <a:lnTo>
                    <a:pt x="3928" y="40"/>
                  </a:lnTo>
                  <a:lnTo>
                    <a:pt x="3936" y="40"/>
                  </a:lnTo>
                  <a:lnTo>
                    <a:pt x="3952" y="40"/>
                  </a:lnTo>
                  <a:lnTo>
                    <a:pt x="3960" y="40"/>
                  </a:lnTo>
                  <a:lnTo>
                    <a:pt x="3968" y="40"/>
                  </a:lnTo>
                  <a:lnTo>
                    <a:pt x="3968" y="24"/>
                  </a:lnTo>
                  <a:lnTo>
                    <a:pt x="3976" y="24"/>
                  </a:lnTo>
                  <a:lnTo>
                    <a:pt x="3984" y="24"/>
                  </a:lnTo>
                  <a:lnTo>
                    <a:pt x="3992" y="24"/>
                  </a:lnTo>
                  <a:lnTo>
                    <a:pt x="3992" y="16"/>
                  </a:lnTo>
                  <a:lnTo>
                    <a:pt x="4000" y="16"/>
                  </a:lnTo>
                  <a:lnTo>
                    <a:pt x="4016" y="16"/>
                  </a:lnTo>
                  <a:lnTo>
                    <a:pt x="4024" y="16"/>
                  </a:lnTo>
                  <a:lnTo>
                    <a:pt x="4032" y="16"/>
                  </a:lnTo>
                  <a:lnTo>
                    <a:pt x="4040" y="16"/>
                  </a:lnTo>
                  <a:lnTo>
                    <a:pt x="4048" y="16"/>
                  </a:lnTo>
                  <a:lnTo>
                    <a:pt x="4048" y="8"/>
                  </a:lnTo>
                  <a:lnTo>
                    <a:pt x="4056" y="8"/>
                  </a:lnTo>
                  <a:lnTo>
                    <a:pt x="4072" y="8"/>
                  </a:lnTo>
                  <a:lnTo>
                    <a:pt x="4080" y="8"/>
                  </a:lnTo>
                  <a:lnTo>
                    <a:pt x="4088" y="8"/>
                  </a:lnTo>
                  <a:lnTo>
                    <a:pt x="4096" y="8"/>
                  </a:lnTo>
                  <a:lnTo>
                    <a:pt x="4096" y="0"/>
                  </a:lnTo>
                  <a:lnTo>
                    <a:pt x="4104" y="0"/>
                  </a:lnTo>
                  <a:lnTo>
                    <a:pt x="4112" y="0"/>
                  </a:lnTo>
                  <a:lnTo>
                    <a:pt x="4120" y="0"/>
                  </a:lnTo>
                  <a:lnTo>
                    <a:pt x="4136" y="0"/>
                  </a:lnTo>
                  <a:lnTo>
                    <a:pt x="4144" y="0"/>
                  </a:lnTo>
                  <a:lnTo>
                    <a:pt x="4152" y="0"/>
                  </a:lnTo>
                </a:path>
              </a:pathLst>
            </a:custGeom>
            <a:noFill/>
            <a:ln w="57150">
              <a:solidFill>
                <a:srgbClr val="FFFF4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4607" name="Rectangle 47"/>
            <p:cNvSpPr>
              <a:spLocks noChangeArrowheads="1"/>
            </p:cNvSpPr>
            <p:nvPr/>
          </p:nvSpPr>
          <p:spPr bwMode="auto">
            <a:xfrm>
              <a:off x="530" y="3741"/>
              <a:ext cx="89" cy="19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sz="2000">
                  <a:ea typeface="黑体" pitchFamily="49" charset="-122"/>
                </a:rPr>
                <a:t>0</a:t>
              </a:r>
            </a:p>
          </p:txBody>
        </p:sp>
        <p:sp>
          <p:nvSpPr>
            <p:cNvPr id="194608" name="Rectangle 48"/>
            <p:cNvSpPr>
              <a:spLocks noChangeArrowheads="1"/>
            </p:cNvSpPr>
            <p:nvPr/>
          </p:nvSpPr>
          <p:spPr bwMode="auto">
            <a:xfrm>
              <a:off x="530" y="2781"/>
              <a:ext cx="89" cy="19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sz="2000">
                  <a:ea typeface="黑体" pitchFamily="49" charset="-122"/>
                </a:rPr>
                <a:t>5</a:t>
              </a:r>
            </a:p>
          </p:txBody>
        </p:sp>
        <p:sp>
          <p:nvSpPr>
            <p:cNvPr id="194609" name="Rectangle 49"/>
            <p:cNvSpPr>
              <a:spLocks noChangeArrowheads="1"/>
            </p:cNvSpPr>
            <p:nvPr/>
          </p:nvSpPr>
          <p:spPr bwMode="auto">
            <a:xfrm>
              <a:off x="445" y="1813"/>
              <a:ext cx="178" cy="19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sz="2000">
                  <a:ea typeface="黑体" pitchFamily="49" charset="-122"/>
                </a:rPr>
                <a:t>10</a:t>
              </a:r>
            </a:p>
          </p:txBody>
        </p:sp>
        <p:sp>
          <p:nvSpPr>
            <p:cNvPr id="194610" name="Rectangle 50"/>
            <p:cNvSpPr>
              <a:spLocks noChangeArrowheads="1"/>
            </p:cNvSpPr>
            <p:nvPr/>
          </p:nvSpPr>
          <p:spPr bwMode="auto">
            <a:xfrm>
              <a:off x="445" y="845"/>
              <a:ext cx="178" cy="19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sz="2000">
                  <a:ea typeface="黑体" pitchFamily="49" charset="-122"/>
                </a:rPr>
                <a:t>15</a:t>
              </a:r>
            </a:p>
          </p:txBody>
        </p:sp>
        <p:sp>
          <p:nvSpPr>
            <p:cNvPr id="194611" name="Rectangle 51"/>
            <p:cNvSpPr>
              <a:spLocks noChangeArrowheads="1"/>
            </p:cNvSpPr>
            <p:nvPr/>
          </p:nvSpPr>
          <p:spPr bwMode="auto">
            <a:xfrm>
              <a:off x="741" y="3877"/>
              <a:ext cx="80" cy="173"/>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a:ea typeface="黑体" pitchFamily="49" charset="-122"/>
                </a:rPr>
                <a:t>0</a:t>
              </a:r>
              <a:endParaRPr lang="en-US" altLang="zh-CN" sz="2400">
                <a:ea typeface="黑体" pitchFamily="49" charset="-122"/>
              </a:endParaRPr>
            </a:p>
          </p:txBody>
        </p:sp>
        <p:sp>
          <p:nvSpPr>
            <p:cNvPr id="194612" name="Rectangle 52"/>
            <p:cNvSpPr>
              <a:spLocks noChangeArrowheads="1"/>
            </p:cNvSpPr>
            <p:nvPr/>
          </p:nvSpPr>
          <p:spPr bwMode="auto">
            <a:xfrm>
              <a:off x="981" y="3877"/>
              <a:ext cx="160" cy="173"/>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a:ea typeface="黑体" pitchFamily="49" charset="-122"/>
                </a:rPr>
                <a:t>30</a:t>
              </a:r>
              <a:endParaRPr lang="en-US" altLang="zh-CN" sz="2400">
                <a:ea typeface="黑体" pitchFamily="49" charset="-122"/>
              </a:endParaRPr>
            </a:p>
          </p:txBody>
        </p:sp>
        <p:sp>
          <p:nvSpPr>
            <p:cNvPr id="194613" name="Rectangle 53"/>
            <p:cNvSpPr>
              <a:spLocks noChangeArrowheads="1"/>
            </p:cNvSpPr>
            <p:nvPr/>
          </p:nvSpPr>
          <p:spPr bwMode="auto">
            <a:xfrm>
              <a:off x="1253" y="3877"/>
              <a:ext cx="160" cy="173"/>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a:ea typeface="黑体" pitchFamily="49" charset="-122"/>
                </a:rPr>
                <a:t>60</a:t>
              </a:r>
              <a:endParaRPr lang="en-US" altLang="zh-CN" sz="2400">
                <a:ea typeface="黑体" pitchFamily="49" charset="-122"/>
              </a:endParaRPr>
            </a:p>
          </p:txBody>
        </p:sp>
        <p:sp>
          <p:nvSpPr>
            <p:cNvPr id="194614" name="Rectangle 54"/>
            <p:cNvSpPr>
              <a:spLocks noChangeArrowheads="1"/>
            </p:cNvSpPr>
            <p:nvPr/>
          </p:nvSpPr>
          <p:spPr bwMode="auto">
            <a:xfrm>
              <a:off x="1533" y="3877"/>
              <a:ext cx="160" cy="173"/>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a:ea typeface="黑体" pitchFamily="49" charset="-122"/>
                </a:rPr>
                <a:t>90</a:t>
              </a:r>
              <a:endParaRPr lang="en-US" altLang="zh-CN" sz="2400">
                <a:ea typeface="黑体" pitchFamily="49" charset="-122"/>
              </a:endParaRPr>
            </a:p>
          </p:txBody>
        </p:sp>
        <p:sp>
          <p:nvSpPr>
            <p:cNvPr id="194615" name="Rectangle 55"/>
            <p:cNvSpPr>
              <a:spLocks noChangeArrowheads="1"/>
            </p:cNvSpPr>
            <p:nvPr/>
          </p:nvSpPr>
          <p:spPr bwMode="auto">
            <a:xfrm>
              <a:off x="2325" y="3877"/>
              <a:ext cx="240" cy="173"/>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a:ea typeface="黑体" pitchFamily="49" charset="-122"/>
                </a:rPr>
                <a:t>180</a:t>
              </a:r>
              <a:endParaRPr lang="en-US" altLang="zh-CN" sz="2400">
                <a:ea typeface="黑体" pitchFamily="49" charset="-122"/>
              </a:endParaRPr>
            </a:p>
          </p:txBody>
        </p:sp>
        <p:sp>
          <p:nvSpPr>
            <p:cNvPr id="194616" name="Rectangle 56"/>
            <p:cNvSpPr>
              <a:spLocks noChangeArrowheads="1"/>
            </p:cNvSpPr>
            <p:nvPr/>
          </p:nvSpPr>
          <p:spPr bwMode="auto">
            <a:xfrm>
              <a:off x="3149" y="3877"/>
              <a:ext cx="240" cy="173"/>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a:ea typeface="黑体" pitchFamily="49" charset="-122"/>
                </a:rPr>
                <a:t>270</a:t>
              </a:r>
              <a:endParaRPr lang="en-US" altLang="zh-CN" sz="2400">
                <a:ea typeface="黑体" pitchFamily="49" charset="-122"/>
              </a:endParaRPr>
            </a:p>
          </p:txBody>
        </p:sp>
        <p:sp>
          <p:nvSpPr>
            <p:cNvPr id="194617" name="Rectangle 57"/>
            <p:cNvSpPr>
              <a:spLocks noChangeArrowheads="1"/>
            </p:cNvSpPr>
            <p:nvPr/>
          </p:nvSpPr>
          <p:spPr bwMode="auto">
            <a:xfrm>
              <a:off x="3981" y="3877"/>
              <a:ext cx="240" cy="173"/>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a:ea typeface="黑体" pitchFamily="49" charset="-122"/>
                </a:rPr>
                <a:t>360</a:t>
              </a:r>
              <a:endParaRPr lang="en-US" altLang="zh-CN" sz="2400">
                <a:ea typeface="黑体" pitchFamily="49" charset="-122"/>
              </a:endParaRPr>
            </a:p>
          </p:txBody>
        </p:sp>
        <p:sp>
          <p:nvSpPr>
            <p:cNvPr id="194618" name="Rectangle 58"/>
            <p:cNvSpPr>
              <a:spLocks noChangeArrowheads="1"/>
            </p:cNvSpPr>
            <p:nvPr/>
          </p:nvSpPr>
          <p:spPr bwMode="auto">
            <a:xfrm>
              <a:off x="4813" y="3877"/>
              <a:ext cx="240" cy="173"/>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a:ea typeface="黑体" pitchFamily="49" charset="-122"/>
                </a:rPr>
                <a:t>450</a:t>
              </a:r>
              <a:endParaRPr lang="en-US" altLang="zh-CN" sz="2400">
                <a:ea typeface="黑体" pitchFamily="49" charset="-122"/>
              </a:endParaRPr>
            </a:p>
          </p:txBody>
        </p:sp>
        <p:sp>
          <p:nvSpPr>
            <p:cNvPr id="194619" name="Text Box 15"/>
            <p:cNvSpPr txBox="1">
              <a:spLocks noChangeArrowheads="1"/>
            </p:cNvSpPr>
            <p:nvPr/>
          </p:nvSpPr>
          <p:spPr bwMode="auto">
            <a:xfrm>
              <a:off x="1527" y="4016"/>
              <a:ext cx="2808" cy="250"/>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zh-CN" altLang="en-US" sz="2000">
                  <a:ea typeface="黑体" pitchFamily="49" charset="-122"/>
                </a:rPr>
                <a:t>随访时间</a:t>
              </a:r>
              <a:r>
                <a:rPr lang="en-US" altLang="zh-CN" sz="2000">
                  <a:ea typeface="黑体" pitchFamily="49" charset="-122"/>
                </a:rPr>
                <a:t>(</a:t>
              </a:r>
              <a:r>
                <a:rPr lang="zh-CN" altLang="en-US" sz="2000">
                  <a:ea typeface="黑体" pitchFamily="49" charset="-122"/>
                </a:rPr>
                <a:t>天</a:t>
              </a:r>
              <a:r>
                <a:rPr lang="en-US" altLang="zh-CN" sz="2000">
                  <a:ea typeface="黑体" pitchFamily="49" charset="-122"/>
                </a:rPr>
                <a:t>)</a:t>
              </a:r>
            </a:p>
          </p:txBody>
        </p:sp>
        <p:sp>
          <p:nvSpPr>
            <p:cNvPr id="194620" name="Text Box 16"/>
            <p:cNvSpPr txBox="1">
              <a:spLocks noChangeArrowheads="1"/>
            </p:cNvSpPr>
            <p:nvPr/>
          </p:nvSpPr>
          <p:spPr bwMode="auto">
            <a:xfrm rot="-5400000">
              <a:off x="-778" y="1949"/>
              <a:ext cx="2168" cy="250"/>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zh-CN" altLang="en-US" sz="2000">
                  <a:ea typeface="黑体" pitchFamily="49" charset="-122"/>
                </a:rPr>
                <a:t>终点事件率 </a:t>
              </a:r>
              <a:r>
                <a:rPr lang="en-US" altLang="zh-CN" sz="2000">
                  <a:ea typeface="黑体" pitchFamily="49" charset="-122"/>
                </a:rPr>
                <a:t>(%)</a:t>
              </a:r>
            </a:p>
          </p:txBody>
        </p:sp>
        <p:sp>
          <p:nvSpPr>
            <p:cNvPr id="194621" name="Text Box 3"/>
            <p:cNvSpPr txBox="1">
              <a:spLocks noChangeArrowheads="1"/>
            </p:cNvSpPr>
            <p:nvPr/>
          </p:nvSpPr>
          <p:spPr bwMode="auto">
            <a:xfrm>
              <a:off x="4562" y="1558"/>
              <a:ext cx="1008" cy="404"/>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zh-CN" altLang="en-US">
                  <a:ea typeface="黑体" pitchFamily="49" charset="-122"/>
                </a:rPr>
                <a:t>危险比</a:t>
              </a:r>
              <a:r>
                <a:rPr lang="zh-CN" altLang="en-US" b="1">
                  <a:ea typeface="黑体" pitchFamily="49" charset="-122"/>
                </a:rPr>
                <a:t> </a:t>
              </a:r>
              <a:r>
                <a:rPr lang="en-US" altLang="zh-CN" b="1">
                  <a:ea typeface="黑体" pitchFamily="49" charset="-122"/>
                </a:rPr>
                <a:t>0.87</a:t>
              </a:r>
              <a:br>
                <a:rPr lang="en-US" altLang="zh-CN" b="1">
                  <a:ea typeface="黑体" pitchFamily="49" charset="-122"/>
                </a:rPr>
              </a:br>
              <a:r>
                <a:rPr lang="en-US" altLang="zh-CN" b="1">
                  <a:ea typeface="黑体" pitchFamily="49" charset="-122"/>
                </a:rPr>
                <a:t>P=0.004</a:t>
              </a:r>
            </a:p>
          </p:txBody>
        </p:sp>
        <p:sp>
          <p:nvSpPr>
            <p:cNvPr id="194622" name="Text Box 18"/>
            <p:cNvSpPr txBox="1">
              <a:spLocks noChangeArrowheads="1"/>
            </p:cNvSpPr>
            <p:nvPr/>
          </p:nvSpPr>
          <p:spPr bwMode="auto">
            <a:xfrm>
              <a:off x="4783" y="924"/>
              <a:ext cx="528" cy="231"/>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en-US" altLang="zh-CN" b="1">
                  <a:ea typeface="黑体" pitchFamily="49" charset="-122"/>
                </a:rPr>
                <a:t>13.9</a:t>
              </a:r>
            </a:p>
          </p:txBody>
        </p:sp>
        <p:sp>
          <p:nvSpPr>
            <p:cNvPr id="194623" name="Text Box 19"/>
            <p:cNvSpPr txBox="1">
              <a:spLocks noChangeArrowheads="1"/>
            </p:cNvSpPr>
            <p:nvPr/>
          </p:nvSpPr>
          <p:spPr bwMode="auto">
            <a:xfrm>
              <a:off x="4783" y="1295"/>
              <a:ext cx="528" cy="231"/>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en-US" altLang="zh-CN" b="1">
                  <a:ea typeface="黑体" pitchFamily="49" charset="-122"/>
                </a:rPr>
                <a:t>12.2 </a:t>
              </a:r>
            </a:p>
          </p:txBody>
        </p:sp>
        <p:sp>
          <p:nvSpPr>
            <p:cNvPr id="194624" name="Text Box 4"/>
            <p:cNvSpPr txBox="1">
              <a:spLocks noChangeArrowheads="1"/>
            </p:cNvSpPr>
            <p:nvPr/>
          </p:nvSpPr>
          <p:spPr bwMode="auto">
            <a:xfrm>
              <a:off x="3107" y="1661"/>
              <a:ext cx="1720" cy="250"/>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zh-CN" altLang="en-US" sz="2000">
                  <a:ea typeface="黑体" pitchFamily="49" charset="-122"/>
                </a:rPr>
                <a:t>普拉格雷</a:t>
              </a:r>
            </a:p>
          </p:txBody>
        </p:sp>
        <p:sp>
          <p:nvSpPr>
            <p:cNvPr id="194625" name="Text Box 5"/>
            <p:cNvSpPr txBox="1">
              <a:spLocks noChangeArrowheads="1"/>
            </p:cNvSpPr>
            <p:nvPr/>
          </p:nvSpPr>
          <p:spPr bwMode="auto">
            <a:xfrm>
              <a:off x="3061" y="1003"/>
              <a:ext cx="1720" cy="250"/>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zh-CN" altLang="en-US" sz="2000">
                  <a:ea typeface="黑体" pitchFamily="49" charset="-122"/>
                </a:rPr>
                <a:t>氯吡格雷</a:t>
              </a:r>
            </a:p>
          </p:txBody>
        </p:sp>
        <p:sp>
          <p:nvSpPr>
            <p:cNvPr id="194626" name="Rectangle 348"/>
            <p:cNvSpPr>
              <a:spLocks noChangeArrowheads="1"/>
            </p:cNvSpPr>
            <p:nvPr/>
          </p:nvSpPr>
          <p:spPr bwMode="auto">
            <a:xfrm>
              <a:off x="757" y="965"/>
              <a:ext cx="1411" cy="231"/>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a:ea typeface="黑体" pitchFamily="49" charset="-122"/>
                </a:rPr>
                <a:t>意向治疗</a:t>
              </a:r>
              <a:r>
                <a:rPr lang="en-US" altLang="zh-CN">
                  <a:ea typeface="黑体" pitchFamily="49" charset="-122"/>
                </a:rPr>
                <a:t>=13,608</a:t>
              </a:r>
            </a:p>
          </p:txBody>
        </p:sp>
        <p:sp>
          <p:nvSpPr>
            <p:cNvPr id="194627" name="Rectangle 348"/>
            <p:cNvSpPr>
              <a:spLocks noChangeArrowheads="1"/>
            </p:cNvSpPr>
            <p:nvPr/>
          </p:nvSpPr>
          <p:spPr bwMode="auto">
            <a:xfrm>
              <a:off x="4206" y="2700"/>
              <a:ext cx="1305" cy="231"/>
            </a:xfrm>
            <a:prstGeom prst="rect">
              <a:avLst/>
            </a:prstGeom>
            <a:solidFill>
              <a:srgbClr val="FFFF00"/>
            </a:solid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a:solidFill>
                    <a:srgbClr val="000099"/>
                  </a:solidFill>
                  <a:ea typeface="黑体" pitchFamily="49" charset="-122"/>
                </a:rPr>
                <a:t>全因死亡率无差别</a:t>
              </a:r>
            </a:p>
          </p:txBody>
        </p:sp>
        <p:sp>
          <p:nvSpPr>
            <p:cNvPr id="6" name="Rectangle 348"/>
            <p:cNvSpPr>
              <a:spLocks noChangeArrowheads="1"/>
            </p:cNvSpPr>
            <p:nvPr/>
          </p:nvSpPr>
          <p:spPr bwMode="auto">
            <a:xfrm>
              <a:off x="4185" y="2923"/>
              <a:ext cx="1370" cy="577"/>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defRPr/>
              </a:pPr>
              <a:r>
                <a:rPr lang="zh-CN" altLang="en-US">
                  <a:latin typeface="Arial" pitchFamily="34" charset="0"/>
                  <a:ea typeface="黑体" pitchFamily="49" charset="-122"/>
                </a:rPr>
                <a:t>氯吡格雷组</a:t>
              </a:r>
              <a:r>
                <a:rPr lang="en-US" altLang="zh-CN" b="1">
                  <a:latin typeface="Arial" pitchFamily="34" charset="0"/>
                  <a:ea typeface="黑体" pitchFamily="49" charset="-122"/>
                </a:rPr>
                <a:t>3.2%</a:t>
              </a:r>
              <a:br>
                <a:rPr lang="en-US" altLang="zh-CN" b="1">
                  <a:effectLst>
                    <a:outerShdw blurRad="38100" dist="38100" dir="2700000" algn="tl">
                      <a:srgbClr val="000000"/>
                    </a:outerShdw>
                  </a:effectLst>
                  <a:latin typeface="Arial" pitchFamily="34" charset="0"/>
                  <a:ea typeface="黑体" pitchFamily="49" charset="-122"/>
                </a:rPr>
              </a:br>
              <a:r>
                <a:rPr lang="zh-CN" altLang="en-US">
                  <a:latin typeface="Arial" pitchFamily="34" charset="0"/>
                  <a:ea typeface="黑体" pitchFamily="49" charset="-122"/>
                </a:rPr>
                <a:t>普拉格雷组</a:t>
              </a:r>
              <a:r>
                <a:rPr lang="en-US" altLang="zh-CN" b="1">
                  <a:latin typeface="Arial" pitchFamily="34" charset="0"/>
                  <a:ea typeface="黑体" pitchFamily="49" charset="-122"/>
                </a:rPr>
                <a:t>3.0%</a:t>
              </a:r>
              <a:br>
                <a:rPr lang="en-US" altLang="zh-CN" b="1">
                  <a:effectLst>
                    <a:outerShdw blurRad="38100" dist="38100" dir="2700000" algn="tl">
                      <a:srgbClr val="000000"/>
                    </a:outerShdw>
                  </a:effectLst>
                  <a:latin typeface="Arial" pitchFamily="34" charset="0"/>
                  <a:ea typeface="黑体" pitchFamily="49" charset="-122"/>
                </a:rPr>
              </a:br>
              <a:r>
                <a:rPr lang="en-US" altLang="zh-CN" b="1">
                  <a:latin typeface="Arial" pitchFamily="34" charset="0"/>
                  <a:ea typeface="黑体" pitchFamily="49" charset="-122"/>
                </a:rPr>
                <a:t>P=0.64</a:t>
              </a:r>
            </a:p>
          </p:txBody>
        </p:sp>
        <p:sp>
          <p:nvSpPr>
            <p:cNvPr id="194629" name="Rectangle 348"/>
            <p:cNvSpPr>
              <a:spLocks noChangeArrowheads="1"/>
            </p:cNvSpPr>
            <p:nvPr/>
          </p:nvSpPr>
          <p:spPr bwMode="auto">
            <a:xfrm>
              <a:off x="2064" y="2082"/>
              <a:ext cx="1305" cy="577"/>
            </a:xfrm>
            <a:prstGeom prst="rect">
              <a:avLst/>
            </a:prstGeom>
            <a:solidFill>
              <a:srgbClr val="0000FF"/>
            </a:solid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a:ea typeface="黑体" pitchFamily="49" charset="-122"/>
                </a:rPr>
                <a:t>普拉格雷组的获益主要由降低非致死性心梗风险带来的</a:t>
              </a:r>
            </a:p>
          </p:txBody>
        </p:sp>
      </p:grpSp>
      <p:sp>
        <p:nvSpPr>
          <p:cNvPr id="194563" name="TextBox 20"/>
          <p:cNvSpPr txBox="1">
            <a:spLocks noChangeArrowheads="1"/>
          </p:cNvSpPr>
          <p:nvPr/>
        </p:nvSpPr>
        <p:spPr bwMode="auto">
          <a:xfrm>
            <a:off x="5534025" y="6597650"/>
            <a:ext cx="3609975" cy="260350"/>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eaLnBrk="0" hangingPunct="0"/>
            <a:r>
              <a:rPr lang="en-US" altLang="zh-CN" sz="1100">
                <a:ea typeface="黑体" pitchFamily="49" charset="-122"/>
              </a:rPr>
              <a:t>Wiviott SD et al  NEJM 2007; 357: 2001-15</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95585" name="Group 88"/>
          <p:cNvGrpSpPr/>
          <p:nvPr/>
        </p:nvGrpSpPr>
        <p:grpSpPr>
          <a:xfrm>
            <a:off x="6011863" y="1441450"/>
            <a:ext cx="3060700" cy="1689100"/>
            <a:chOff x="3787" y="908"/>
            <a:chExt cx="1928" cy="1064"/>
          </a:xfrm>
        </p:grpSpPr>
        <p:sp>
          <p:nvSpPr>
            <p:cNvPr id="195645" name="Text Box 25"/>
            <p:cNvSpPr txBox="1">
              <a:spLocks noChangeArrowheads="1"/>
            </p:cNvSpPr>
            <p:nvPr/>
          </p:nvSpPr>
          <p:spPr bwMode="auto">
            <a:xfrm>
              <a:off x="3787" y="908"/>
              <a:ext cx="1928" cy="366"/>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1600">
                  <a:ea typeface="黑体" pitchFamily="49" charset="-122"/>
                </a:rPr>
                <a:t>既往有卒中</a:t>
              </a:r>
              <a:r>
                <a:rPr lang="en-US" altLang="zh-CN" sz="1600">
                  <a:ea typeface="黑体" pitchFamily="49" charset="-122"/>
                </a:rPr>
                <a:t>/TIA</a:t>
              </a:r>
              <a:r>
                <a:rPr lang="zh-CN" altLang="en-US" sz="1600">
                  <a:ea typeface="黑体" pitchFamily="49" charset="-122"/>
                </a:rPr>
                <a:t>病史的患者</a:t>
              </a:r>
              <a:r>
                <a:rPr lang="en-US" altLang="zh-CN" sz="1600">
                  <a:ea typeface="黑体" pitchFamily="49" charset="-122"/>
                </a:rPr>
                <a:t>(N=518)</a:t>
              </a:r>
              <a:r>
                <a:rPr lang="zh-CN" altLang="en-US" sz="1600">
                  <a:ea typeface="黑体" pitchFamily="49" charset="-122"/>
                </a:rPr>
                <a:t>中发生颅内出血的例数</a:t>
              </a:r>
            </a:p>
          </p:txBody>
        </p:sp>
        <p:sp>
          <p:nvSpPr>
            <p:cNvPr id="195646" name="Text Box 25"/>
            <p:cNvSpPr txBox="1">
              <a:spLocks noChangeArrowheads="1"/>
            </p:cNvSpPr>
            <p:nvPr/>
          </p:nvSpPr>
          <p:spPr bwMode="auto">
            <a:xfrm>
              <a:off x="4014" y="1298"/>
              <a:ext cx="1451" cy="674"/>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zh-CN" altLang="en-US" sz="1600">
                  <a:ea typeface="黑体" pitchFamily="49" charset="-122"/>
                </a:rPr>
                <a:t>氯吡格雷组</a:t>
              </a:r>
              <a:r>
                <a:rPr lang="en-US" altLang="zh-CN" sz="1600">
                  <a:ea typeface="黑体" pitchFamily="49" charset="-122"/>
                </a:rPr>
                <a:t>0 </a:t>
              </a:r>
              <a:r>
                <a:rPr lang="zh-CN" altLang="en-US" sz="1600">
                  <a:ea typeface="黑体" pitchFamily="49" charset="-122"/>
                </a:rPr>
                <a:t>（   </a:t>
              </a:r>
              <a:r>
                <a:rPr lang="en-US" altLang="zh-CN" sz="1600">
                  <a:ea typeface="黑体" pitchFamily="49" charset="-122"/>
                </a:rPr>
                <a:t>0%</a:t>
              </a:r>
              <a:r>
                <a:rPr lang="zh-CN" altLang="en-US" sz="1600">
                  <a:ea typeface="黑体" pitchFamily="49" charset="-122"/>
                </a:rPr>
                <a:t>） </a:t>
              </a:r>
              <a:br>
                <a:rPr lang="zh-CN" altLang="en-US" sz="1600">
                  <a:ea typeface="黑体" pitchFamily="49" charset="-122"/>
                </a:rPr>
              </a:br>
              <a:r>
                <a:rPr lang="zh-CN" altLang="en-US" sz="1600">
                  <a:ea typeface="黑体" pitchFamily="49" charset="-122"/>
                </a:rPr>
                <a:t>普拉格雷组</a:t>
              </a:r>
              <a:r>
                <a:rPr lang="en-US" altLang="zh-CN" sz="1600">
                  <a:ea typeface="黑体" pitchFamily="49" charset="-122"/>
                </a:rPr>
                <a:t>6 </a:t>
              </a:r>
              <a:r>
                <a:rPr lang="zh-CN" altLang="en-US" sz="1600">
                  <a:ea typeface="黑体" pitchFamily="49" charset="-122"/>
                </a:rPr>
                <a:t>（</a:t>
              </a:r>
              <a:r>
                <a:rPr lang="en-US" altLang="zh-CN" sz="1600">
                  <a:ea typeface="黑体" pitchFamily="49" charset="-122"/>
                </a:rPr>
                <a:t>2.3%</a:t>
              </a:r>
              <a:r>
                <a:rPr lang="zh-CN" altLang="en-US" sz="1600">
                  <a:ea typeface="黑体" pitchFamily="49" charset="-122"/>
                </a:rPr>
                <a:t>）</a:t>
              </a:r>
              <a:br>
                <a:rPr lang="zh-CN" altLang="en-US" sz="1600">
                  <a:ea typeface="黑体" pitchFamily="49" charset="-122"/>
                </a:rPr>
              </a:br>
              <a:r>
                <a:rPr lang="zh-CN" altLang="en-US" sz="1600">
                  <a:ea typeface="黑体" pitchFamily="49" charset="-122"/>
                </a:rPr>
                <a:t>   </a:t>
              </a:r>
              <a:r>
                <a:rPr lang="en-US" altLang="zh-CN" sz="1600">
                  <a:ea typeface="黑体" pitchFamily="49" charset="-122"/>
                </a:rPr>
                <a:t>(</a:t>
              </a:r>
              <a:r>
                <a:rPr lang="en-US" altLang="zh-CN" sz="1600" i="1">
                  <a:ea typeface="黑体" pitchFamily="49" charset="-122"/>
                </a:rPr>
                <a:t>P</a:t>
              </a:r>
              <a:r>
                <a:rPr lang="en-US" altLang="zh-CN" sz="1600">
                  <a:ea typeface="黑体" pitchFamily="49" charset="-122"/>
                </a:rPr>
                <a:t>=0.02)</a:t>
              </a:r>
              <a:br>
                <a:rPr lang="en-US" altLang="zh-CN" sz="1600">
                  <a:ea typeface="黑体" pitchFamily="49" charset="-122"/>
                </a:rPr>
              </a:br>
              <a:endParaRPr lang="en-US" altLang="zh-CN" sz="1600">
                <a:ea typeface="黑体" pitchFamily="49" charset="-122"/>
              </a:endParaRPr>
            </a:p>
          </p:txBody>
        </p:sp>
      </p:grpSp>
      <p:sp>
        <p:nvSpPr>
          <p:cNvPr id="195586" name="TextBox 20"/>
          <p:cNvSpPr txBox="1">
            <a:spLocks noChangeArrowheads="1"/>
          </p:cNvSpPr>
          <p:nvPr/>
        </p:nvSpPr>
        <p:spPr bwMode="auto">
          <a:xfrm>
            <a:off x="5534025" y="6597650"/>
            <a:ext cx="3609975" cy="260350"/>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eaLnBrk="0" hangingPunct="0"/>
            <a:r>
              <a:rPr lang="en-US" altLang="zh-CN" sz="1100">
                <a:ea typeface="黑体" pitchFamily="49" charset="-122"/>
              </a:rPr>
              <a:t>Wiviott SD et al  NEJM 2007; 357: 2001-15</a:t>
            </a:r>
          </a:p>
        </p:txBody>
      </p:sp>
      <p:grpSp>
        <p:nvGrpSpPr>
          <p:cNvPr id="195587" name="Group 87"/>
          <p:cNvGrpSpPr/>
          <p:nvPr/>
        </p:nvGrpSpPr>
        <p:grpSpPr>
          <a:xfrm>
            <a:off x="100013" y="1196975"/>
            <a:ext cx="8793162" cy="5292725"/>
            <a:chOff x="63" y="754"/>
            <a:chExt cx="5539" cy="3334"/>
          </a:xfrm>
        </p:grpSpPr>
        <p:sp>
          <p:nvSpPr>
            <p:cNvPr id="43010" name="Rectangle 2"/>
            <p:cNvSpPr>
              <a:spLocks noChangeArrowheads="1"/>
            </p:cNvSpPr>
            <p:nvPr/>
          </p:nvSpPr>
          <p:spPr bwMode="auto">
            <a:xfrm>
              <a:off x="2154" y="890"/>
              <a:ext cx="1588" cy="317"/>
            </a:xfrm>
            <a:prstGeom prst="rect">
              <a:avLst/>
            </a:prstGeom>
            <a:noFill/>
            <a:ln w="9525">
              <a:noFill/>
              <a:miter lim="800000"/>
            </a:ln>
          </p:spPr>
          <p:txBody>
            <a:bodyPr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defRPr/>
              </a:pPr>
              <a:r>
                <a:rPr lang="en-US" altLang="zh-CN" sz="2000">
                  <a:latin typeface="Arial" pitchFamily="34" charset="0"/>
                  <a:ea typeface="黑体" pitchFamily="49" charset="-122"/>
                </a:rPr>
                <a:t>N=13</a:t>
              </a:r>
              <a:r>
                <a:rPr lang="en-US" altLang="zh-CN" sz="2000">
                  <a:effectLst>
                    <a:outerShdw blurRad="38100" dist="38100" dir="2700000" algn="tl">
                      <a:srgbClr val="000000"/>
                    </a:outerShdw>
                  </a:effectLst>
                  <a:latin typeface="Arial" pitchFamily="34" charset="0"/>
                  <a:ea typeface="黑体" pitchFamily="49" charset="-122"/>
                </a:rPr>
                <a:t>,</a:t>
              </a:r>
              <a:r>
                <a:rPr lang="en-US" altLang="zh-CN" sz="2000">
                  <a:latin typeface="Arial" pitchFamily="34" charset="0"/>
                  <a:ea typeface="黑体" pitchFamily="49" charset="-122"/>
                </a:rPr>
                <a:t>457</a:t>
              </a:r>
            </a:p>
          </p:txBody>
        </p:sp>
        <p:sp>
          <p:nvSpPr>
            <p:cNvPr id="195590" name="Text Box 5"/>
            <p:cNvSpPr txBox="1">
              <a:spLocks noChangeArrowheads="1"/>
            </p:cNvSpPr>
            <p:nvPr/>
          </p:nvSpPr>
          <p:spPr bwMode="auto">
            <a:xfrm rot="-5400000">
              <a:off x="-588" y="1858"/>
              <a:ext cx="1534" cy="231"/>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zh-CN" altLang="en-US">
                  <a:ea typeface="黑体" pitchFamily="49" charset="-122"/>
                </a:rPr>
                <a:t>事件 率  </a:t>
              </a:r>
              <a:r>
                <a:rPr lang="en-US" altLang="zh-CN">
                  <a:ea typeface="黑体" pitchFamily="49" charset="-122"/>
                </a:rPr>
                <a:t>(%)</a:t>
              </a:r>
            </a:p>
          </p:txBody>
        </p:sp>
        <p:sp>
          <p:nvSpPr>
            <p:cNvPr id="195591" name="Text Box 6"/>
            <p:cNvSpPr txBox="1">
              <a:spLocks noChangeArrowheads="1"/>
            </p:cNvSpPr>
            <p:nvPr/>
          </p:nvSpPr>
          <p:spPr bwMode="auto">
            <a:xfrm>
              <a:off x="99" y="3568"/>
              <a:ext cx="1837" cy="520"/>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en-US" altLang="zh-CN" sz="1600">
                  <a:ea typeface="黑体" pitchFamily="49" charset="-122"/>
                </a:rPr>
                <a:t>HR 1.32</a:t>
              </a:r>
              <a:br>
                <a:rPr lang="en-US" altLang="zh-CN" sz="1600">
                  <a:ea typeface="黑体" pitchFamily="49" charset="-122"/>
                </a:rPr>
              </a:br>
              <a:r>
                <a:rPr lang="en-US" altLang="zh-CN" sz="1600" b="1" i="1">
                  <a:solidFill>
                    <a:schemeClr val="bg1"/>
                  </a:solidFill>
                  <a:ea typeface="黑体" pitchFamily="49" charset="-122"/>
                </a:rPr>
                <a:t>P</a:t>
              </a:r>
              <a:r>
                <a:rPr lang="en-US" altLang="zh-CN" sz="1600" b="1">
                  <a:solidFill>
                    <a:schemeClr val="bg1"/>
                  </a:solidFill>
                  <a:ea typeface="黑体" pitchFamily="49" charset="-122"/>
                </a:rPr>
                <a:t>=0.03</a:t>
              </a:r>
              <a:br>
                <a:rPr lang="en-US" altLang="zh-CN" sz="1600">
                  <a:ea typeface="黑体" pitchFamily="49" charset="-122"/>
                </a:rPr>
              </a:br>
              <a:r>
                <a:rPr lang="en-US" altLang="zh-CN" sz="1600">
                  <a:ea typeface="黑体" pitchFamily="49" charset="-122"/>
                </a:rPr>
                <a:t>NNH=167  </a:t>
              </a:r>
            </a:p>
          </p:txBody>
        </p:sp>
        <p:sp>
          <p:nvSpPr>
            <p:cNvPr id="195592" name="Rectangle 10"/>
            <p:cNvSpPr>
              <a:spLocks noChangeArrowheads="1"/>
            </p:cNvSpPr>
            <p:nvPr/>
          </p:nvSpPr>
          <p:spPr bwMode="auto">
            <a:xfrm>
              <a:off x="553" y="798"/>
              <a:ext cx="136" cy="128"/>
            </a:xfrm>
            <a:prstGeom prst="rect">
              <a:avLst/>
            </a:prstGeom>
            <a:solidFill>
              <a:srgbClr val="CCFFFF"/>
            </a:solidFill>
            <a:ln w="9525">
              <a:solidFill>
                <a:schemeClr val="tx1"/>
              </a:solidFill>
              <a:miter lim="800000"/>
            </a:ln>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endParaRPr lang="zh-CN" altLang="zh-CN" sz="2400">
                <a:ea typeface="黑体" pitchFamily="49" charset="-122"/>
              </a:endParaRPr>
            </a:p>
          </p:txBody>
        </p:sp>
        <p:sp>
          <p:nvSpPr>
            <p:cNvPr id="195593" name="Rectangle 11"/>
            <p:cNvSpPr>
              <a:spLocks noChangeArrowheads="1"/>
            </p:cNvSpPr>
            <p:nvPr/>
          </p:nvSpPr>
          <p:spPr bwMode="auto">
            <a:xfrm>
              <a:off x="553" y="998"/>
              <a:ext cx="136" cy="128"/>
            </a:xfrm>
            <a:prstGeom prst="rect">
              <a:avLst/>
            </a:prstGeom>
            <a:solidFill>
              <a:srgbClr val="FFFF00"/>
            </a:solidFill>
            <a:ln w="9525">
              <a:solidFill>
                <a:schemeClr val="tx1"/>
              </a:solidFill>
              <a:miter lim="800000"/>
            </a:ln>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endParaRPr lang="zh-CN" altLang="zh-CN" sz="2400">
                <a:ea typeface="黑体" pitchFamily="49" charset="-122"/>
              </a:endParaRPr>
            </a:p>
          </p:txBody>
        </p:sp>
        <p:sp>
          <p:nvSpPr>
            <p:cNvPr id="195594" name="Text Box 13"/>
            <p:cNvSpPr txBox="1">
              <a:spLocks noChangeArrowheads="1"/>
            </p:cNvSpPr>
            <p:nvPr/>
          </p:nvSpPr>
          <p:spPr bwMode="auto">
            <a:xfrm>
              <a:off x="557" y="1067"/>
              <a:ext cx="1032" cy="231"/>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endParaRPr lang="zh-CN" altLang="zh-CN">
                <a:ea typeface="黑体" pitchFamily="49" charset="-122"/>
              </a:endParaRPr>
            </a:p>
          </p:txBody>
        </p:sp>
        <p:sp>
          <p:nvSpPr>
            <p:cNvPr id="195595" name="Text Box 21"/>
            <p:cNvSpPr txBox="1">
              <a:spLocks noChangeArrowheads="1"/>
            </p:cNvSpPr>
            <p:nvPr/>
          </p:nvSpPr>
          <p:spPr bwMode="auto">
            <a:xfrm>
              <a:off x="1117" y="3566"/>
              <a:ext cx="1837" cy="520"/>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en-US" altLang="zh-CN" sz="1600">
                  <a:ea typeface="黑体" pitchFamily="49" charset="-122"/>
                </a:rPr>
                <a:t>HR 1.52</a:t>
              </a:r>
              <a:br>
                <a:rPr lang="en-US" altLang="zh-CN" sz="1600">
                  <a:ea typeface="黑体" pitchFamily="49" charset="-122"/>
                </a:rPr>
              </a:br>
              <a:r>
                <a:rPr lang="en-US" altLang="zh-CN" sz="1600" b="1" i="1">
                  <a:solidFill>
                    <a:schemeClr val="bg1"/>
                  </a:solidFill>
                  <a:ea typeface="黑体" pitchFamily="49" charset="-122"/>
                </a:rPr>
                <a:t>P</a:t>
              </a:r>
              <a:r>
                <a:rPr lang="en-US" altLang="zh-CN" sz="1600" b="1">
                  <a:solidFill>
                    <a:schemeClr val="bg1"/>
                  </a:solidFill>
                  <a:ea typeface="黑体" pitchFamily="49" charset="-122"/>
                </a:rPr>
                <a:t>=0.01</a:t>
              </a:r>
              <a:br>
                <a:rPr lang="en-US" altLang="zh-CN" sz="1600">
                  <a:solidFill>
                    <a:schemeClr val="bg1"/>
                  </a:solidFill>
                  <a:ea typeface="黑体" pitchFamily="49" charset="-122"/>
                </a:rPr>
              </a:br>
              <a:endParaRPr lang="en-US" altLang="zh-CN" sz="1600">
                <a:solidFill>
                  <a:schemeClr val="bg1"/>
                </a:solidFill>
                <a:ea typeface="黑体" pitchFamily="49" charset="-122"/>
              </a:endParaRPr>
            </a:p>
          </p:txBody>
        </p:sp>
        <p:sp>
          <p:nvSpPr>
            <p:cNvPr id="195596" name="Text Box 22"/>
            <p:cNvSpPr txBox="1">
              <a:spLocks noChangeArrowheads="1"/>
            </p:cNvSpPr>
            <p:nvPr/>
          </p:nvSpPr>
          <p:spPr bwMode="auto">
            <a:xfrm>
              <a:off x="2184" y="3568"/>
              <a:ext cx="1837" cy="366"/>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en-US" altLang="zh-CN" sz="1600" i="1">
                  <a:ea typeface="黑体" pitchFamily="49" charset="-122"/>
                </a:rPr>
                <a:t>P</a:t>
              </a:r>
              <a:r>
                <a:rPr lang="en-US" altLang="zh-CN" sz="1600">
                  <a:ea typeface="黑体" pitchFamily="49" charset="-122"/>
                </a:rPr>
                <a:t>=0.23</a:t>
              </a:r>
              <a:br>
                <a:rPr lang="en-US" altLang="zh-CN" sz="1600">
                  <a:ea typeface="黑体" pitchFamily="49" charset="-122"/>
                </a:rPr>
              </a:br>
              <a:endParaRPr lang="en-US" altLang="zh-CN" sz="1600">
                <a:ea typeface="黑体" pitchFamily="49" charset="-122"/>
              </a:endParaRPr>
            </a:p>
          </p:txBody>
        </p:sp>
        <p:sp>
          <p:nvSpPr>
            <p:cNvPr id="195597" name="Text Box 23"/>
            <p:cNvSpPr txBox="1">
              <a:spLocks noChangeArrowheads="1"/>
            </p:cNvSpPr>
            <p:nvPr/>
          </p:nvSpPr>
          <p:spPr bwMode="auto">
            <a:xfrm>
              <a:off x="4558" y="3568"/>
              <a:ext cx="1044" cy="366"/>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en-US" altLang="zh-CN" sz="1600" i="1">
                  <a:ea typeface="黑体" pitchFamily="49" charset="-122"/>
                </a:rPr>
                <a:t>P</a:t>
              </a:r>
              <a:r>
                <a:rPr lang="en-US" altLang="zh-CN" sz="1600">
                  <a:ea typeface="黑体" pitchFamily="49" charset="-122"/>
                </a:rPr>
                <a:t>=0.74</a:t>
              </a:r>
              <a:br>
                <a:rPr lang="en-US" altLang="zh-CN" sz="1600">
                  <a:ea typeface="黑体" pitchFamily="49" charset="-122"/>
                </a:rPr>
              </a:br>
              <a:endParaRPr lang="en-US" altLang="zh-CN" sz="1600">
                <a:ea typeface="黑体" pitchFamily="49" charset="-122"/>
              </a:endParaRPr>
            </a:p>
          </p:txBody>
        </p:sp>
        <p:sp>
          <p:nvSpPr>
            <p:cNvPr id="195598" name="Text Box 24"/>
            <p:cNvSpPr txBox="1">
              <a:spLocks noChangeArrowheads="1"/>
            </p:cNvSpPr>
            <p:nvPr/>
          </p:nvSpPr>
          <p:spPr bwMode="auto">
            <a:xfrm>
              <a:off x="3136" y="3568"/>
              <a:ext cx="1837" cy="366"/>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en-US" altLang="zh-CN" sz="1600" b="1" i="1">
                  <a:solidFill>
                    <a:schemeClr val="bg1"/>
                  </a:solidFill>
                  <a:ea typeface="黑体" pitchFamily="49" charset="-122"/>
                </a:rPr>
                <a:t>P</a:t>
              </a:r>
              <a:r>
                <a:rPr lang="en-US" altLang="zh-CN" sz="1600" b="1">
                  <a:solidFill>
                    <a:schemeClr val="bg1"/>
                  </a:solidFill>
                  <a:ea typeface="黑体" pitchFamily="49" charset="-122"/>
                </a:rPr>
                <a:t>=0.002</a:t>
              </a:r>
              <a:br>
                <a:rPr lang="en-US" altLang="zh-CN" sz="1600">
                  <a:solidFill>
                    <a:schemeClr val="bg1"/>
                  </a:solidFill>
                  <a:ea typeface="黑体" pitchFamily="49" charset="-122"/>
                </a:rPr>
              </a:br>
              <a:endParaRPr lang="en-US" altLang="zh-CN" sz="1600">
                <a:solidFill>
                  <a:schemeClr val="bg1"/>
                </a:solidFill>
                <a:ea typeface="黑体" pitchFamily="49" charset="-122"/>
              </a:endParaRPr>
            </a:p>
          </p:txBody>
        </p:sp>
        <p:sp>
          <p:nvSpPr>
            <p:cNvPr id="195599" name="Text Box 23"/>
            <p:cNvSpPr txBox="1">
              <a:spLocks noChangeArrowheads="1"/>
            </p:cNvSpPr>
            <p:nvPr/>
          </p:nvSpPr>
          <p:spPr bwMode="auto">
            <a:xfrm>
              <a:off x="684" y="754"/>
              <a:ext cx="680" cy="212"/>
            </a:xfrm>
            <a:prstGeom prst="rect">
              <a:avLst/>
            </a:prstGeom>
            <a:noFill/>
            <a:ln w="9525" algn="ctr">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pPr>
              <a:r>
                <a:rPr lang="zh-CN" altLang="en-US" sz="1600">
                  <a:ea typeface="黑体" pitchFamily="49" charset="-122"/>
                </a:rPr>
                <a:t>氯吡格雷</a:t>
              </a:r>
            </a:p>
          </p:txBody>
        </p:sp>
        <p:sp>
          <p:nvSpPr>
            <p:cNvPr id="195600" name="Text Box 24"/>
            <p:cNvSpPr txBox="1">
              <a:spLocks noChangeArrowheads="1"/>
            </p:cNvSpPr>
            <p:nvPr/>
          </p:nvSpPr>
          <p:spPr bwMode="auto">
            <a:xfrm>
              <a:off x="676" y="959"/>
              <a:ext cx="761" cy="212"/>
            </a:xfrm>
            <a:prstGeom prst="rect">
              <a:avLst/>
            </a:prstGeom>
            <a:noFill/>
            <a:ln w="9525" algn="ctr">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pPr>
              <a:r>
                <a:rPr lang="zh-CN" altLang="en-US" sz="1600">
                  <a:ea typeface="黑体" pitchFamily="49" charset="-122"/>
                </a:rPr>
                <a:t>普拉格雷</a:t>
              </a:r>
            </a:p>
          </p:txBody>
        </p:sp>
        <p:sp>
          <p:nvSpPr>
            <p:cNvPr id="195601" name="Rectangle 25"/>
            <p:cNvSpPr>
              <a:spLocks noChangeArrowheads="1"/>
            </p:cNvSpPr>
            <p:nvPr/>
          </p:nvSpPr>
          <p:spPr bwMode="auto">
            <a:xfrm>
              <a:off x="602" y="2118"/>
              <a:ext cx="363" cy="1009"/>
            </a:xfrm>
            <a:prstGeom prst="rect">
              <a:avLst/>
            </a:prstGeom>
            <a:solidFill>
              <a:srgbClr val="CCFFFF"/>
            </a:solidFill>
            <a:ln w="11113">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pPr>
              <a:endParaRPr lang="zh-CN" altLang="zh-CN">
                <a:ea typeface="黑体" pitchFamily="49" charset="-122"/>
              </a:endParaRPr>
            </a:p>
          </p:txBody>
        </p:sp>
        <p:sp>
          <p:nvSpPr>
            <p:cNvPr id="195602" name="Rectangle 26"/>
            <p:cNvSpPr>
              <a:spLocks noChangeArrowheads="1"/>
            </p:cNvSpPr>
            <p:nvPr/>
          </p:nvSpPr>
          <p:spPr bwMode="auto">
            <a:xfrm>
              <a:off x="1597" y="2622"/>
              <a:ext cx="363" cy="505"/>
            </a:xfrm>
            <a:prstGeom prst="rect">
              <a:avLst/>
            </a:prstGeom>
            <a:solidFill>
              <a:srgbClr val="CCFFFF"/>
            </a:solidFill>
            <a:ln w="11113">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pPr>
              <a:endParaRPr lang="zh-CN" altLang="zh-CN">
                <a:ea typeface="黑体" pitchFamily="49" charset="-122"/>
              </a:endParaRPr>
            </a:p>
          </p:txBody>
        </p:sp>
        <p:sp>
          <p:nvSpPr>
            <p:cNvPr id="195603" name="Rectangle 27"/>
            <p:cNvSpPr>
              <a:spLocks noChangeArrowheads="1"/>
            </p:cNvSpPr>
            <p:nvPr/>
          </p:nvSpPr>
          <p:spPr bwMode="auto">
            <a:xfrm>
              <a:off x="2600" y="2622"/>
              <a:ext cx="363" cy="505"/>
            </a:xfrm>
            <a:prstGeom prst="rect">
              <a:avLst/>
            </a:prstGeom>
            <a:solidFill>
              <a:srgbClr val="CCFFFF"/>
            </a:solidFill>
            <a:ln w="11113">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pPr>
              <a:endParaRPr lang="zh-CN" altLang="zh-CN">
                <a:ea typeface="黑体" pitchFamily="49" charset="-122"/>
              </a:endParaRPr>
            </a:p>
          </p:txBody>
        </p:sp>
        <p:sp>
          <p:nvSpPr>
            <p:cNvPr id="195604" name="Rectangle 28"/>
            <p:cNvSpPr>
              <a:spLocks noChangeArrowheads="1"/>
            </p:cNvSpPr>
            <p:nvPr/>
          </p:nvSpPr>
          <p:spPr bwMode="auto">
            <a:xfrm>
              <a:off x="3595" y="3076"/>
              <a:ext cx="363" cy="51"/>
            </a:xfrm>
            <a:prstGeom prst="rect">
              <a:avLst/>
            </a:prstGeom>
            <a:solidFill>
              <a:srgbClr val="CCFFFF"/>
            </a:solidFill>
            <a:ln w="11113">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pPr>
              <a:endParaRPr lang="zh-CN" altLang="zh-CN">
                <a:ea typeface="黑体" pitchFamily="49" charset="-122"/>
              </a:endParaRPr>
            </a:p>
          </p:txBody>
        </p:sp>
        <p:sp>
          <p:nvSpPr>
            <p:cNvPr id="195605" name="Rectangle 29"/>
            <p:cNvSpPr>
              <a:spLocks noChangeArrowheads="1"/>
            </p:cNvSpPr>
            <p:nvPr/>
          </p:nvSpPr>
          <p:spPr bwMode="auto">
            <a:xfrm>
              <a:off x="4598" y="2961"/>
              <a:ext cx="362" cy="166"/>
            </a:xfrm>
            <a:prstGeom prst="rect">
              <a:avLst/>
            </a:prstGeom>
            <a:solidFill>
              <a:srgbClr val="CCFFFF"/>
            </a:solidFill>
            <a:ln w="11113">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pPr>
              <a:endParaRPr lang="zh-CN" altLang="zh-CN">
                <a:ea typeface="黑体" pitchFamily="49" charset="-122"/>
              </a:endParaRPr>
            </a:p>
          </p:txBody>
        </p:sp>
        <p:sp>
          <p:nvSpPr>
            <p:cNvPr id="195606" name="Rectangle 30"/>
            <p:cNvSpPr>
              <a:spLocks noChangeArrowheads="1"/>
            </p:cNvSpPr>
            <p:nvPr/>
          </p:nvSpPr>
          <p:spPr bwMode="auto">
            <a:xfrm>
              <a:off x="1081" y="1780"/>
              <a:ext cx="363" cy="1347"/>
            </a:xfrm>
            <a:prstGeom prst="rect">
              <a:avLst/>
            </a:prstGeom>
            <a:solidFill>
              <a:srgbClr val="FCF305"/>
            </a:solidFill>
            <a:ln w="11113">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pPr>
              <a:endParaRPr lang="zh-CN" altLang="zh-CN">
                <a:ea typeface="黑体" pitchFamily="49" charset="-122"/>
              </a:endParaRPr>
            </a:p>
          </p:txBody>
        </p:sp>
        <p:sp>
          <p:nvSpPr>
            <p:cNvPr id="195607" name="Rectangle 31"/>
            <p:cNvSpPr>
              <a:spLocks noChangeArrowheads="1"/>
            </p:cNvSpPr>
            <p:nvPr/>
          </p:nvSpPr>
          <p:spPr bwMode="auto">
            <a:xfrm>
              <a:off x="2084" y="2341"/>
              <a:ext cx="362" cy="786"/>
            </a:xfrm>
            <a:prstGeom prst="rect">
              <a:avLst/>
            </a:prstGeom>
            <a:solidFill>
              <a:srgbClr val="FCF305"/>
            </a:solidFill>
            <a:ln w="11113">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pPr>
              <a:endParaRPr lang="zh-CN" altLang="zh-CN">
                <a:ea typeface="黑体" pitchFamily="49" charset="-122"/>
              </a:endParaRPr>
            </a:p>
          </p:txBody>
        </p:sp>
        <p:sp>
          <p:nvSpPr>
            <p:cNvPr id="195608" name="Rectangle 32"/>
            <p:cNvSpPr>
              <a:spLocks noChangeArrowheads="1"/>
            </p:cNvSpPr>
            <p:nvPr/>
          </p:nvSpPr>
          <p:spPr bwMode="auto">
            <a:xfrm>
              <a:off x="3079" y="2514"/>
              <a:ext cx="363" cy="613"/>
            </a:xfrm>
            <a:prstGeom prst="rect">
              <a:avLst/>
            </a:prstGeom>
            <a:solidFill>
              <a:srgbClr val="FCF305"/>
            </a:solidFill>
            <a:ln w="11113">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pPr>
              <a:endParaRPr lang="zh-CN" altLang="zh-CN">
                <a:ea typeface="黑体" pitchFamily="49" charset="-122"/>
              </a:endParaRPr>
            </a:p>
          </p:txBody>
        </p:sp>
        <p:sp>
          <p:nvSpPr>
            <p:cNvPr id="195609" name="Rectangle 33"/>
            <p:cNvSpPr>
              <a:spLocks noChangeArrowheads="1"/>
            </p:cNvSpPr>
            <p:nvPr/>
          </p:nvSpPr>
          <p:spPr bwMode="auto">
            <a:xfrm>
              <a:off x="4082" y="2910"/>
              <a:ext cx="362" cy="217"/>
            </a:xfrm>
            <a:prstGeom prst="rect">
              <a:avLst/>
            </a:prstGeom>
            <a:solidFill>
              <a:srgbClr val="FCF305"/>
            </a:solidFill>
            <a:ln w="11113">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pPr>
              <a:endParaRPr lang="zh-CN" altLang="zh-CN">
                <a:ea typeface="黑体" pitchFamily="49" charset="-122"/>
              </a:endParaRPr>
            </a:p>
          </p:txBody>
        </p:sp>
        <p:sp>
          <p:nvSpPr>
            <p:cNvPr id="195610" name="Rectangle 34"/>
            <p:cNvSpPr>
              <a:spLocks noChangeArrowheads="1"/>
            </p:cNvSpPr>
            <p:nvPr/>
          </p:nvSpPr>
          <p:spPr bwMode="auto">
            <a:xfrm>
              <a:off x="5077" y="2961"/>
              <a:ext cx="363" cy="166"/>
            </a:xfrm>
            <a:prstGeom prst="rect">
              <a:avLst/>
            </a:prstGeom>
            <a:solidFill>
              <a:srgbClr val="FCF305"/>
            </a:solidFill>
            <a:ln w="11113">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pPr>
              <a:endParaRPr lang="zh-CN" altLang="zh-CN">
                <a:ea typeface="黑体" pitchFamily="49" charset="-122"/>
              </a:endParaRPr>
            </a:p>
          </p:txBody>
        </p:sp>
        <p:sp>
          <p:nvSpPr>
            <p:cNvPr id="195611" name="Line 35"/>
            <p:cNvSpPr>
              <a:spLocks noChangeShapeType="1"/>
            </p:cNvSpPr>
            <p:nvPr/>
          </p:nvSpPr>
          <p:spPr bwMode="auto">
            <a:xfrm>
              <a:off x="525" y="870"/>
              <a:ext cx="1" cy="2260"/>
            </a:xfrm>
            <a:prstGeom prst="line">
              <a:avLst/>
            </a:prstGeom>
            <a:noFill/>
            <a:ln w="11113">
              <a:solidFill>
                <a:srgbClr val="CCFFFF"/>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5612" name="Line 36"/>
            <p:cNvSpPr>
              <a:spLocks noChangeShapeType="1"/>
            </p:cNvSpPr>
            <p:nvPr/>
          </p:nvSpPr>
          <p:spPr bwMode="auto">
            <a:xfrm>
              <a:off x="474" y="3130"/>
              <a:ext cx="51" cy="1"/>
            </a:xfrm>
            <a:prstGeom prst="line">
              <a:avLst/>
            </a:prstGeom>
            <a:noFill/>
            <a:ln w="11113">
              <a:solidFill>
                <a:srgbClr val="CCFFFF"/>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5613" name="Line 37"/>
            <p:cNvSpPr>
              <a:spLocks noChangeShapeType="1"/>
            </p:cNvSpPr>
            <p:nvPr/>
          </p:nvSpPr>
          <p:spPr bwMode="auto">
            <a:xfrm>
              <a:off x="474" y="2000"/>
              <a:ext cx="51" cy="1"/>
            </a:xfrm>
            <a:prstGeom prst="line">
              <a:avLst/>
            </a:prstGeom>
            <a:noFill/>
            <a:ln w="11113">
              <a:solidFill>
                <a:srgbClr val="CCFFFF"/>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5614" name="Line 38"/>
            <p:cNvSpPr>
              <a:spLocks noChangeShapeType="1"/>
            </p:cNvSpPr>
            <p:nvPr/>
          </p:nvSpPr>
          <p:spPr bwMode="auto">
            <a:xfrm>
              <a:off x="474" y="870"/>
              <a:ext cx="51" cy="1"/>
            </a:xfrm>
            <a:prstGeom prst="line">
              <a:avLst/>
            </a:prstGeom>
            <a:noFill/>
            <a:ln w="11113">
              <a:solidFill>
                <a:srgbClr val="CCFFFF"/>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5615" name="Line 39"/>
            <p:cNvSpPr>
              <a:spLocks noChangeShapeType="1"/>
            </p:cNvSpPr>
            <p:nvPr/>
          </p:nvSpPr>
          <p:spPr bwMode="auto">
            <a:xfrm>
              <a:off x="525" y="3130"/>
              <a:ext cx="4991" cy="1"/>
            </a:xfrm>
            <a:prstGeom prst="line">
              <a:avLst/>
            </a:prstGeom>
            <a:noFill/>
            <a:ln w="11113">
              <a:solidFill>
                <a:srgbClr val="CCFFFF"/>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5616" name="Line 40"/>
            <p:cNvSpPr>
              <a:spLocks noChangeShapeType="1"/>
            </p:cNvSpPr>
            <p:nvPr/>
          </p:nvSpPr>
          <p:spPr bwMode="auto">
            <a:xfrm flipV="1">
              <a:off x="525" y="3130"/>
              <a:ext cx="1" cy="36"/>
            </a:xfrm>
            <a:prstGeom prst="line">
              <a:avLst/>
            </a:prstGeom>
            <a:noFill/>
            <a:ln w="11113">
              <a:solidFill>
                <a:srgbClr val="CCFFFF"/>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5617" name="Line 41"/>
            <p:cNvSpPr>
              <a:spLocks noChangeShapeType="1"/>
            </p:cNvSpPr>
            <p:nvPr/>
          </p:nvSpPr>
          <p:spPr bwMode="auto">
            <a:xfrm flipV="1">
              <a:off x="1521" y="3130"/>
              <a:ext cx="1" cy="36"/>
            </a:xfrm>
            <a:prstGeom prst="line">
              <a:avLst/>
            </a:prstGeom>
            <a:noFill/>
            <a:ln w="11113">
              <a:solidFill>
                <a:srgbClr val="CCFFFF"/>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5618" name="Line 42"/>
            <p:cNvSpPr>
              <a:spLocks noChangeShapeType="1"/>
            </p:cNvSpPr>
            <p:nvPr/>
          </p:nvSpPr>
          <p:spPr bwMode="auto">
            <a:xfrm flipV="1">
              <a:off x="2523" y="3130"/>
              <a:ext cx="1" cy="36"/>
            </a:xfrm>
            <a:prstGeom prst="line">
              <a:avLst/>
            </a:prstGeom>
            <a:noFill/>
            <a:ln w="11113">
              <a:solidFill>
                <a:srgbClr val="CCFFFF"/>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5619" name="Line 43"/>
            <p:cNvSpPr>
              <a:spLocks noChangeShapeType="1"/>
            </p:cNvSpPr>
            <p:nvPr/>
          </p:nvSpPr>
          <p:spPr bwMode="auto">
            <a:xfrm flipV="1">
              <a:off x="3518" y="3130"/>
              <a:ext cx="1" cy="36"/>
            </a:xfrm>
            <a:prstGeom prst="line">
              <a:avLst/>
            </a:prstGeom>
            <a:noFill/>
            <a:ln w="11113">
              <a:solidFill>
                <a:srgbClr val="CCFFFF"/>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5620" name="Line 44"/>
            <p:cNvSpPr>
              <a:spLocks noChangeShapeType="1"/>
            </p:cNvSpPr>
            <p:nvPr/>
          </p:nvSpPr>
          <p:spPr bwMode="auto">
            <a:xfrm flipV="1">
              <a:off x="4521" y="3130"/>
              <a:ext cx="1" cy="36"/>
            </a:xfrm>
            <a:prstGeom prst="line">
              <a:avLst/>
            </a:prstGeom>
            <a:noFill/>
            <a:ln w="11113">
              <a:solidFill>
                <a:srgbClr val="CCFFFF"/>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5621" name="Line 45"/>
            <p:cNvSpPr>
              <a:spLocks noChangeShapeType="1"/>
            </p:cNvSpPr>
            <p:nvPr/>
          </p:nvSpPr>
          <p:spPr bwMode="auto">
            <a:xfrm flipV="1">
              <a:off x="5516" y="3130"/>
              <a:ext cx="1" cy="36"/>
            </a:xfrm>
            <a:prstGeom prst="line">
              <a:avLst/>
            </a:prstGeom>
            <a:noFill/>
            <a:ln w="11113">
              <a:solidFill>
                <a:srgbClr val="CCFFFF"/>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5622" name="Rectangle 46"/>
            <p:cNvSpPr>
              <a:spLocks noChangeArrowheads="1"/>
            </p:cNvSpPr>
            <p:nvPr/>
          </p:nvSpPr>
          <p:spPr bwMode="auto">
            <a:xfrm>
              <a:off x="700" y="1864"/>
              <a:ext cx="233" cy="20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sz="2100">
                  <a:ea typeface="黑体" pitchFamily="49" charset="-122"/>
                </a:rPr>
                <a:t>1.8</a:t>
              </a:r>
              <a:endParaRPr lang="en-US" altLang="zh-CN" sz="2400">
                <a:ea typeface="黑体" pitchFamily="49" charset="-122"/>
              </a:endParaRPr>
            </a:p>
          </p:txBody>
        </p:sp>
        <p:sp>
          <p:nvSpPr>
            <p:cNvPr id="195623" name="Rectangle 47"/>
            <p:cNvSpPr>
              <a:spLocks noChangeArrowheads="1"/>
            </p:cNvSpPr>
            <p:nvPr/>
          </p:nvSpPr>
          <p:spPr bwMode="auto">
            <a:xfrm>
              <a:off x="1703" y="2368"/>
              <a:ext cx="233" cy="20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sz="2100">
                  <a:ea typeface="黑体" pitchFamily="49" charset="-122"/>
                </a:rPr>
                <a:t>0.9</a:t>
              </a:r>
              <a:endParaRPr lang="en-US" altLang="zh-CN" sz="2400">
                <a:ea typeface="黑体" pitchFamily="49" charset="-122"/>
              </a:endParaRPr>
            </a:p>
          </p:txBody>
        </p:sp>
        <p:sp>
          <p:nvSpPr>
            <p:cNvPr id="195624" name="Rectangle 48"/>
            <p:cNvSpPr>
              <a:spLocks noChangeArrowheads="1"/>
            </p:cNvSpPr>
            <p:nvPr/>
          </p:nvSpPr>
          <p:spPr bwMode="auto">
            <a:xfrm>
              <a:off x="2705" y="2368"/>
              <a:ext cx="233" cy="20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sz="2100">
                  <a:ea typeface="黑体" pitchFamily="49" charset="-122"/>
                </a:rPr>
                <a:t>0.9</a:t>
              </a:r>
              <a:endParaRPr lang="en-US" altLang="zh-CN" sz="2400">
                <a:ea typeface="黑体" pitchFamily="49" charset="-122"/>
              </a:endParaRPr>
            </a:p>
          </p:txBody>
        </p:sp>
        <p:sp>
          <p:nvSpPr>
            <p:cNvPr id="195625" name="Rectangle 49"/>
            <p:cNvSpPr>
              <a:spLocks noChangeArrowheads="1"/>
            </p:cNvSpPr>
            <p:nvPr/>
          </p:nvSpPr>
          <p:spPr bwMode="auto">
            <a:xfrm>
              <a:off x="3693" y="2821"/>
              <a:ext cx="233" cy="20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sz="2100">
                  <a:ea typeface="黑体" pitchFamily="49" charset="-122"/>
                </a:rPr>
                <a:t>0.1</a:t>
              </a:r>
              <a:endParaRPr lang="en-US" altLang="zh-CN" sz="2400">
                <a:ea typeface="黑体" pitchFamily="49" charset="-122"/>
              </a:endParaRPr>
            </a:p>
          </p:txBody>
        </p:sp>
        <p:sp>
          <p:nvSpPr>
            <p:cNvPr id="195626" name="Rectangle 50"/>
            <p:cNvSpPr>
              <a:spLocks noChangeArrowheads="1"/>
            </p:cNvSpPr>
            <p:nvPr/>
          </p:nvSpPr>
          <p:spPr bwMode="auto">
            <a:xfrm>
              <a:off x="4696" y="2706"/>
              <a:ext cx="233" cy="20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sz="2100">
                  <a:ea typeface="黑体" pitchFamily="49" charset="-122"/>
                </a:rPr>
                <a:t>0.3</a:t>
              </a:r>
              <a:endParaRPr lang="en-US" altLang="zh-CN" sz="2400">
                <a:ea typeface="黑体" pitchFamily="49" charset="-122"/>
              </a:endParaRPr>
            </a:p>
          </p:txBody>
        </p:sp>
        <p:sp>
          <p:nvSpPr>
            <p:cNvPr id="195627" name="Rectangle 51"/>
            <p:cNvSpPr>
              <a:spLocks noChangeArrowheads="1"/>
            </p:cNvSpPr>
            <p:nvPr/>
          </p:nvSpPr>
          <p:spPr bwMode="auto">
            <a:xfrm>
              <a:off x="1187" y="1525"/>
              <a:ext cx="233" cy="20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sz="2100">
                  <a:ea typeface="黑体" pitchFamily="49" charset="-122"/>
                </a:rPr>
                <a:t>2.4</a:t>
              </a:r>
              <a:endParaRPr lang="en-US" altLang="zh-CN" sz="2400">
                <a:ea typeface="黑体" pitchFamily="49" charset="-122"/>
              </a:endParaRPr>
            </a:p>
          </p:txBody>
        </p:sp>
        <p:sp>
          <p:nvSpPr>
            <p:cNvPr id="195628" name="Rectangle 52"/>
            <p:cNvSpPr>
              <a:spLocks noChangeArrowheads="1"/>
            </p:cNvSpPr>
            <p:nvPr/>
          </p:nvSpPr>
          <p:spPr bwMode="auto">
            <a:xfrm>
              <a:off x="2189" y="2087"/>
              <a:ext cx="233" cy="20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sz="2100">
                  <a:ea typeface="黑体" pitchFamily="49" charset="-122"/>
                </a:rPr>
                <a:t>1.4</a:t>
              </a:r>
              <a:endParaRPr lang="en-US" altLang="zh-CN" sz="2400">
                <a:ea typeface="黑体" pitchFamily="49" charset="-122"/>
              </a:endParaRPr>
            </a:p>
          </p:txBody>
        </p:sp>
        <p:sp>
          <p:nvSpPr>
            <p:cNvPr id="195629" name="Rectangle 53"/>
            <p:cNvSpPr>
              <a:spLocks noChangeArrowheads="1"/>
            </p:cNvSpPr>
            <p:nvPr/>
          </p:nvSpPr>
          <p:spPr bwMode="auto">
            <a:xfrm>
              <a:off x="3177" y="2260"/>
              <a:ext cx="233" cy="20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sz="2100">
                  <a:ea typeface="黑体" pitchFamily="49" charset="-122"/>
                </a:rPr>
                <a:t>1.1</a:t>
              </a:r>
              <a:endParaRPr lang="en-US" altLang="zh-CN" sz="2400">
                <a:ea typeface="黑体" pitchFamily="49" charset="-122"/>
              </a:endParaRPr>
            </a:p>
          </p:txBody>
        </p:sp>
        <p:sp>
          <p:nvSpPr>
            <p:cNvPr id="195630" name="Rectangle 54"/>
            <p:cNvSpPr>
              <a:spLocks noChangeArrowheads="1"/>
            </p:cNvSpPr>
            <p:nvPr/>
          </p:nvSpPr>
          <p:spPr bwMode="auto">
            <a:xfrm>
              <a:off x="4180" y="2656"/>
              <a:ext cx="233" cy="20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sz="2100">
                  <a:ea typeface="黑体" pitchFamily="49" charset="-122"/>
                </a:rPr>
                <a:t>0.4</a:t>
              </a:r>
              <a:endParaRPr lang="en-US" altLang="zh-CN" sz="2400">
                <a:ea typeface="黑体" pitchFamily="49" charset="-122"/>
              </a:endParaRPr>
            </a:p>
          </p:txBody>
        </p:sp>
        <p:sp>
          <p:nvSpPr>
            <p:cNvPr id="195631" name="Rectangle 55"/>
            <p:cNvSpPr>
              <a:spLocks noChangeArrowheads="1"/>
            </p:cNvSpPr>
            <p:nvPr/>
          </p:nvSpPr>
          <p:spPr bwMode="auto">
            <a:xfrm>
              <a:off x="5182" y="2706"/>
              <a:ext cx="233" cy="20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sz="2100">
                  <a:ea typeface="黑体" pitchFamily="49" charset="-122"/>
                </a:rPr>
                <a:t>0.3</a:t>
              </a:r>
              <a:endParaRPr lang="en-US" altLang="zh-CN" sz="2400">
                <a:ea typeface="黑体" pitchFamily="49" charset="-122"/>
              </a:endParaRPr>
            </a:p>
          </p:txBody>
        </p:sp>
        <p:sp>
          <p:nvSpPr>
            <p:cNvPr id="195632" name="Rectangle 56"/>
            <p:cNvSpPr>
              <a:spLocks noChangeArrowheads="1"/>
            </p:cNvSpPr>
            <p:nvPr/>
          </p:nvSpPr>
          <p:spPr bwMode="auto">
            <a:xfrm>
              <a:off x="339" y="3030"/>
              <a:ext cx="93" cy="20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sz="2100">
                  <a:ea typeface="黑体" pitchFamily="49" charset="-122"/>
                </a:rPr>
                <a:t>0</a:t>
              </a:r>
              <a:endParaRPr lang="en-US" altLang="zh-CN" sz="2400">
                <a:ea typeface="黑体" pitchFamily="49" charset="-122"/>
              </a:endParaRPr>
            </a:p>
          </p:txBody>
        </p:sp>
        <p:sp>
          <p:nvSpPr>
            <p:cNvPr id="195633" name="Rectangle 57"/>
            <p:cNvSpPr>
              <a:spLocks noChangeArrowheads="1"/>
            </p:cNvSpPr>
            <p:nvPr/>
          </p:nvSpPr>
          <p:spPr bwMode="auto">
            <a:xfrm>
              <a:off x="339" y="1900"/>
              <a:ext cx="93" cy="20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sz="2100">
                  <a:ea typeface="黑体" pitchFamily="49" charset="-122"/>
                </a:rPr>
                <a:t>2</a:t>
              </a:r>
              <a:endParaRPr lang="en-US" altLang="zh-CN" sz="2400">
                <a:ea typeface="黑体" pitchFamily="49" charset="-122"/>
              </a:endParaRPr>
            </a:p>
          </p:txBody>
        </p:sp>
        <p:sp>
          <p:nvSpPr>
            <p:cNvPr id="195634" name="Rectangle 58"/>
            <p:cNvSpPr>
              <a:spLocks noChangeArrowheads="1"/>
            </p:cNvSpPr>
            <p:nvPr/>
          </p:nvSpPr>
          <p:spPr bwMode="auto">
            <a:xfrm>
              <a:off x="339" y="769"/>
              <a:ext cx="93" cy="20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sz="2100">
                  <a:ea typeface="黑体" pitchFamily="49" charset="-122"/>
                </a:rPr>
                <a:t>4</a:t>
              </a:r>
              <a:endParaRPr lang="en-US" altLang="zh-CN" sz="2400">
                <a:ea typeface="黑体" pitchFamily="49" charset="-122"/>
              </a:endParaRPr>
            </a:p>
          </p:txBody>
        </p:sp>
        <p:sp>
          <p:nvSpPr>
            <p:cNvPr id="195635" name="Rectangle 59"/>
            <p:cNvSpPr>
              <a:spLocks noChangeArrowheads="1"/>
            </p:cNvSpPr>
            <p:nvPr/>
          </p:nvSpPr>
          <p:spPr bwMode="auto">
            <a:xfrm>
              <a:off x="705" y="3208"/>
              <a:ext cx="724" cy="154"/>
            </a:xfrm>
            <a:prstGeom prst="rect">
              <a:avLst/>
            </a:prstGeom>
            <a:noFill/>
            <a:ln w="9525">
              <a:noFill/>
              <a:miter lim="800000"/>
            </a:ln>
          </p:spPr>
          <p:txBody>
            <a:bodyPr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sz="1600">
                  <a:ea typeface="黑体" pitchFamily="49" charset="-122"/>
                </a:rPr>
                <a:t>TIMI</a:t>
              </a:r>
              <a:r>
                <a:rPr lang="zh-CN" altLang="en-US" sz="1600">
                  <a:ea typeface="黑体" pitchFamily="49" charset="-122"/>
                </a:rPr>
                <a:t>大出血</a:t>
              </a:r>
            </a:p>
          </p:txBody>
        </p:sp>
        <p:sp>
          <p:nvSpPr>
            <p:cNvPr id="195636" name="Rectangle 60"/>
            <p:cNvSpPr>
              <a:spLocks noChangeArrowheads="1"/>
            </p:cNvSpPr>
            <p:nvPr/>
          </p:nvSpPr>
          <p:spPr bwMode="auto">
            <a:xfrm>
              <a:off x="1558" y="3208"/>
              <a:ext cx="908" cy="308"/>
            </a:xfrm>
            <a:prstGeom prst="rect">
              <a:avLst/>
            </a:prstGeom>
            <a:noFill/>
            <a:ln w="9525">
              <a:noFill/>
              <a:miter lim="800000"/>
            </a:ln>
          </p:spPr>
          <p:txBody>
            <a:bodyPr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1600">
                  <a:ea typeface="黑体" pitchFamily="49" charset="-122"/>
                </a:rPr>
                <a:t>危及生命的</a:t>
              </a:r>
              <a:br>
                <a:rPr lang="zh-CN" altLang="en-US" sz="1600">
                  <a:ea typeface="黑体" pitchFamily="49" charset="-122"/>
                </a:rPr>
              </a:br>
              <a:r>
                <a:rPr lang="zh-CN" altLang="en-US" sz="1600">
                  <a:ea typeface="黑体" pitchFamily="49" charset="-122"/>
                </a:rPr>
                <a:t>出血</a:t>
              </a:r>
            </a:p>
          </p:txBody>
        </p:sp>
        <p:sp>
          <p:nvSpPr>
            <p:cNvPr id="195637" name="Rectangle 61"/>
            <p:cNvSpPr>
              <a:spLocks noChangeArrowheads="1"/>
            </p:cNvSpPr>
            <p:nvPr/>
          </p:nvSpPr>
          <p:spPr bwMode="auto">
            <a:xfrm>
              <a:off x="2740" y="3217"/>
              <a:ext cx="829" cy="154"/>
            </a:xfrm>
            <a:prstGeom prst="rect">
              <a:avLst/>
            </a:prstGeom>
            <a:noFill/>
            <a:ln w="9525">
              <a:noFill/>
              <a:miter lim="800000"/>
            </a:ln>
          </p:spPr>
          <p:txBody>
            <a:bodyPr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1600">
                  <a:ea typeface="黑体" pitchFamily="49" charset="-122"/>
                </a:rPr>
                <a:t>非致死性出血</a:t>
              </a:r>
            </a:p>
          </p:txBody>
        </p:sp>
        <p:sp>
          <p:nvSpPr>
            <p:cNvPr id="195638" name="Rectangle 62"/>
            <p:cNvSpPr>
              <a:spLocks noChangeArrowheads="1"/>
            </p:cNvSpPr>
            <p:nvPr/>
          </p:nvSpPr>
          <p:spPr bwMode="auto">
            <a:xfrm>
              <a:off x="3738" y="3208"/>
              <a:ext cx="749" cy="154"/>
            </a:xfrm>
            <a:prstGeom prst="rect">
              <a:avLst/>
            </a:prstGeom>
            <a:noFill/>
            <a:ln w="9525">
              <a:noFill/>
              <a:miter lim="800000"/>
            </a:ln>
          </p:spPr>
          <p:txBody>
            <a:bodyPr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1600">
                  <a:ea typeface="黑体" pitchFamily="49" charset="-122"/>
                </a:rPr>
                <a:t>致死性出血</a:t>
              </a:r>
            </a:p>
          </p:txBody>
        </p:sp>
        <p:sp>
          <p:nvSpPr>
            <p:cNvPr id="195639" name="Text Box 63"/>
            <p:cNvSpPr txBox="1">
              <a:spLocks noChangeArrowheads="1"/>
            </p:cNvSpPr>
            <p:nvPr/>
          </p:nvSpPr>
          <p:spPr bwMode="auto">
            <a:xfrm>
              <a:off x="4649" y="3173"/>
              <a:ext cx="771" cy="212"/>
            </a:xfrm>
            <a:prstGeom prst="rect">
              <a:avLst/>
            </a:prstGeom>
            <a:noFill/>
            <a:ln w="9525" algn="ctr">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pPr>
              <a:r>
                <a:rPr lang="zh-CN" altLang="en-US" sz="1600">
                  <a:ea typeface="黑体" pitchFamily="49" charset="-122"/>
                </a:rPr>
                <a:t>颅内出血</a:t>
              </a:r>
            </a:p>
          </p:txBody>
        </p:sp>
        <p:sp>
          <p:nvSpPr>
            <p:cNvPr id="195640" name="AutoShape 78"/>
            <p:cNvSpPr>
              <a:spLocks noChangeArrowheads="1"/>
            </p:cNvSpPr>
            <p:nvPr/>
          </p:nvSpPr>
          <p:spPr bwMode="auto">
            <a:xfrm>
              <a:off x="3830" y="2299"/>
              <a:ext cx="365" cy="269"/>
            </a:xfrm>
            <a:prstGeom prst="upArrow">
              <a:avLst>
                <a:gd name="adj1" fmla="val 50000"/>
                <a:gd name="adj2" fmla="val 25000"/>
              </a:avLst>
            </a:prstGeom>
            <a:solidFill>
              <a:srgbClr val="FF0000"/>
            </a:solidFill>
            <a:ln w="12700">
              <a:solidFill>
                <a:schemeClr val="tx1"/>
              </a:solidFill>
              <a:miter lim="800000"/>
            </a:ln>
          </p:spPr>
          <p:txBody>
            <a:bodyPr vert="eaVert"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endParaRPr kumimoji="1" lang="zh-CN" altLang="zh-CN" sz="2400">
                <a:ea typeface="黑体" pitchFamily="49" charset="-122"/>
              </a:endParaRPr>
            </a:p>
          </p:txBody>
        </p:sp>
        <p:sp>
          <p:nvSpPr>
            <p:cNvPr id="195641" name="AutoShape 80"/>
            <p:cNvSpPr>
              <a:spLocks noChangeArrowheads="1"/>
            </p:cNvSpPr>
            <p:nvPr/>
          </p:nvSpPr>
          <p:spPr bwMode="auto">
            <a:xfrm>
              <a:off x="793" y="1298"/>
              <a:ext cx="374" cy="275"/>
            </a:xfrm>
            <a:prstGeom prst="upArrow">
              <a:avLst>
                <a:gd name="adj1" fmla="val 50000"/>
                <a:gd name="adj2" fmla="val 25000"/>
              </a:avLst>
            </a:prstGeom>
            <a:solidFill>
              <a:srgbClr val="FF0000"/>
            </a:solidFill>
            <a:ln w="12700" algn="ctr">
              <a:solidFill>
                <a:schemeClr val="tx1"/>
              </a:solidFill>
              <a:miter lim="800000"/>
            </a:ln>
          </p:spPr>
          <p:txBody>
            <a:bodyPr vert="eaVert"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pPr>
              <a:endParaRPr lang="zh-CN" altLang="zh-CN">
                <a:ea typeface="黑体" pitchFamily="49" charset="-122"/>
              </a:endParaRPr>
            </a:p>
          </p:txBody>
        </p:sp>
        <p:sp>
          <p:nvSpPr>
            <p:cNvPr id="195642" name="Text Box 81"/>
            <p:cNvSpPr txBox="1">
              <a:spLocks noChangeArrowheads="1"/>
            </p:cNvSpPr>
            <p:nvPr/>
          </p:nvSpPr>
          <p:spPr bwMode="auto">
            <a:xfrm>
              <a:off x="1133" y="1342"/>
              <a:ext cx="432" cy="210"/>
            </a:xfrm>
            <a:prstGeom prst="rect">
              <a:avLst/>
            </a:prstGeom>
            <a:noFill/>
            <a:ln w="12700">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lnSpc>
                  <a:spcPct val="50000"/>
                </a:lnSpc>
                <a:spcBef>
                  <a:spcPct val="50000"/>
                </a:spcBef>
              </a:pPr>
              <a:r>
                <a:rPr kumimoji="1" lang="en-US" altLang="zh-CN" sz="1200">
                  <a:ea typeface="黑体" pitchFamily="49" charset="-122"/>
                </a:rPr>
                <a:t>RRI</a:t>
              </a:r>
            </a:p>
            <a:p>
              <a:pPr eaLnBrk="0" hangingPunct="0">
                <a:lnSpc>
                  <a:spcPct val="30000"/>
                </a:lnSpc>
                <a:spcBef>
                  <a:spcPct val="50000"/>
                </a:spcBef>
              </a:pPr>
              <a:r>
                <a:rPr kumimoji="1" lang="en-US" altLang="zh-CN" sz="1200">
                  <a:ea typeface="黑体" pitchFamily="49" charset="-122"/>
                </a:rPr>
                <a:t>32%</a:t>
              </a:r>
            </a:p>
          </p:txBody>
        </p:sp>
        <p:sp>
          <p:nvSpPr>
            <p:cNvPr id="195643" name="AutoShape 82"/>
            <p:cNvSpPr>
              <a:spLocks noChangeArrowheads="1"/>
            </p:cNvSpPr>
            <p:nvPr/>
          </p:nvSpPr>
          <p:spPr bwMode="auto">
            <a:xfrm flipH="1">
              <a:off x="1791" y="1811"/>
              <a:ext cx="337" cy="227"/>
            </a:xfrm>
            <a:prstGeom prst="upArrow">
              <a:avLst>
                <a:gd name="adj1" fmla="val 50000"/>
                <a:gd name="adj2" fmla="val 25000"/>
              </a:avLst>
            </a:prstGeom>
            <a:solidFill>
              <a:srgbClr val="FF0000"/>
            </a:solidFill>
            <a:ln w="12700">
              <a:solidFill>
                <a:schemeClr val="tx1"/>
              </a:solidFill>
              <a:miter lim="800000"/>
            </a:ln>
          </p:spPr>
          <p:txBody>
            <a:bodyPr vert="eaVert"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pPr>
              <a:endParaRPr lang="zh-CN" altLang="zh-CN">
                <a:ea typeface="黑体" pitchFamily="49" charset="-122"/>
              </a:endParaRPr>
            </a:p>
          </p:txBody>
        </p:sp>
        <p:sp>
          <p:nvSpPr>
            <p:cNvPr id="195644" name="Text Box 83"/>
            <p:cNvSpPr txBox="1">
              <a:spLocks noChangeArrowheads="1"/>
            </p:cNvSpPr>
            <p:nvPr/>
          </p:nvSpPr>
          <p:spPr bwMode="auto">
            <a:xfrm flipH="1">
              <a:off x="2096" y="1814"/>
              <a:ext cx="441" cy="231"/>
            </a:xfrm>
            <a:prstGeom prst="rect">
              <a:avLst/>
            </a:prstGeom>
            <a:noFill/>
            <a:ln w="12700">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lnSpc>
                  <a:spcPct val="60000"/>
                </a:lnSpc>
                <a:spcBef>
                  <a:spcPct val="50000"/>
                </a:spcBef>
              </a:pPr>
              <a:r>
                <a:rPr kumimoji="1" lang="en-US" altLang="zh-CN" sz="1200">
                  <a:ea typeface="黑体" pitchFamily="49" charset="-122"/>
                </a:rPr>
                <a:t>RRI</a:t>
              </a:r>
            </a:p>
            <a:p>
              <a:pPr eaLnBrk="0" hangingPunct="0">
                <a:lnSpc>
                  <a:spcPct val="40000"/>
                </a:lnSpc>
                <a:spcBef>
                  <a:spcPct val="50000"/>
                </a:spcBef>
              </a:pPr>
              <a:r>
                <a:rPr kumimoji="1" lang="en-US" altLang="zh-CN" sz="1200">
                  <a:ea typeface="黑体" pitchFamily="49" charset="-122"/>
                </a:rPr>
                <a:t>52%</a:t>
              </a:r>
            </a:p>
          </p:txBody>
        </p:sp>
      </p:grpSp>
      <p:sp>
        <p:nvSpPr>
          <p:cNvPr id="195588" name="Rectangle 86"/>
          <p:cNvSpPr>
            <a:spLocks noGrp="1" noChangeArrowheads="1"/>
          </p:cNvSpPr>
          <p:nvPr>
            <p:ph type="title" idx="4294967295"/>
          </p:nvPr>
        </p:nvSpPr>
        <p:spPr>
          <a:xfrm>
            <a:off x="1403350" y="157163"/>
            <a:ext cx="7058025" cy="750887"/>
          </a:xfrm>
        </p:spPr>
        <p:txBody>
          <a:bodyPr anchor="ctr"/>
          <a:lstStyle/>
          <a:p>
            <a:pPr eaLnBrk="1" hangingPunct="1"/>
            <a:r>
              <a:rPr lang="zh-CN" altLang="en-US" smtClean="0">
                <a:solidFill>
                  <a:srgbClr val="FFFF00"/>
                </a:solidFill>
                <a:cs typeface="Arial"/>
              </a:rPr>
              <a:t>普拉格雷显著增加各型出血风险</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nvGrpSpPr>
      <p:grpSpPr>
        <a:xfrm>
          <a:off x="0" y="0"/>
          <a:ext cx="0" cy="0"/>
        </a:xfrm>
      </p:grpSpPr>
      <p:sp>
        <p:nvSpPr>
          <p:cNvPr id="196609" name="Line 23"/>
          <p:cNvSpPr>
            <a:spLocks noChangeShapeType="1"/>
          </p:cNvSpPr>
          <p:nvPr/>
        </p:nvSpPr>
        <p:spPr bwMode="auto">
          <a:xfrm flipV="1">
            <a:off x="7562850" y="1304925"/>
            <a:ext cx="1588" cy="4021138"/>
          </a:xfrm>
          <a:prstGeom prst="line">
            <a:avLst/>
          </a:prstGeom>
          <a:noFill/>
          <a:ln w="6350">
            <a:no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6610" name="Rectangle 3"/>
          <p:cNvSpPr>
            <a:spLocks noGrp="1" noChangeArrowheads="1"/>
          </p:cNvSpPr>
          <p:nvPr>
            <p:ph type="title" idx="4294967295"/>
          </p:nvPr>
        </p:nvSpPr>
        <p:spPr>
          <a:xfrm>
            <a:off x="1042988" y="260350"/>
            <a:ext cx="7488237" cy="946150"/>
          </a:xfrm>
        </p:spPr>
        <p:txBody>
          <a:bodyPr anchor="ctr">
            <a:spAutoFit/>
          </a:bodyPr>
          <a:lstStyle/>
          <a:p>
            <a:pPr eaLnBrk="1" hangingPunct="1"/>
            <a:r>
              <a:rPr lang="zh-CN" altLang="en-GB" smtClean="0">
                <a:latin typeface="黑体" pitchFamily="49" charset="-122"/>
                <a:ea typeface="黑体" pitchFamily="49" charset="-122"/>
              </a:rPr>
              <a:t>从第</a:t>
            </a:r>
            <a:r>
              <a:rPr lang="en-GB" altLang="zh-CN" smtClean="0">
                <a:latin typeface="黑体" pitchFamily="49" charset="-122"/>
                <a:ea typeface="黑体" pitchFamily="49" charset="-122"/>
              </a:rPr>
              <a:t>3</a:t>
            </a:r>
            <a:r>
              <a:rPr lang="zh-CN" altLang="en-GB" smtClean="0">
                <a:latin typeface="黑体" pitchFamily="49" charset="-122"/>
                <a:ea typeface="黑体" pitchFamily="49" charset="-122"/>
              </a:rPr>
              <a:t>天至随访结束：危及生命的出血比例</a:t>
            </a:r>
            <a:br>
              <a:rPr lang="zh-CN" altLang="en-GB" smtClean="0">
                <a:latin typeface="黑体" pitchFamily="49" charset="-122"/>
                <a:ea typeface="黑体" pitchFamily="49" charset="-122"/>
              </a:rPr>
            </a:br>
            <a:r>
              <a:rPr lang="zh-CN" altLang="en-GB" smtClean="0">
                <a:latin typeface="黑体" pitchFamily="49" charset="-122"/>
                <a:ea typeface="黑体" pitchFamily="49" charset="-122"/>
              </a:rPr>
              <a:t>   普拉格雷组明显高于氯吡格雷组</a:t>
            </a:r>
            <a:r>
              <a:rPr lang="en-GB" altLang="zh-CN" baseline="30000" smtClean="0">
                <a:latin typeface="黑体" pitchFamily="49" charset="-122"/>
                <a:ea typeface="黑体" pitchFamily="49" charset="-122"/>
              </a:rPr>
              <a:t>1</a:t>
            </a:r>
            <a:endParaRPr lang="en-US" altLang="ja-JP" baseline="30000" smtClean="0">
              <a:latin typeface="黑体" pitchFamily="49" charset="-122"/>
              <a:ea typeface="黑体" pitchFamily="49" charset="-122"/>
            </a:endParaRPr>
          </a:p>
        </p:txBody>
      </p:sp>
      <p:sp>
        <p:nvSpPr>
          <p:cNvPr id="196611" name="Text Box 5"/>
          <p:cNvSpPr txBox="1">
            <a:spLocks noChangeArrowheads="1"/>
          </p:cNvSpPr>
          <p:nvPr/>
        </p:nvSpPr>
        <p:spPr bwMode="auto">
          <a:xfrm>
            <a:off x="5289550" y="6538913"/>
            <a:ext cx="3819525" cy="274637"/>
          </a:xfrm>
          <a:prstGeom prst="rect">
            <a:avLst/>
          </a:prstGeom>
          <a:noFill/>
          <a:ln w="9525" algn="ctr">
            <a:noFill/>
            <a:miter lim="800000"/>
          </a:ln>
        </p:spPr>
        <p:txBody>
          <a:bodyPr wrap="none" lIns="45720" rIns="4572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spcBef>
                <a:spcPct val="50000"/>
              </a:spcBef>
            </a:pPr>
            <a:r>
              <a:rPr lang="en-GB" altLang="zh-CN" sz="1200">
                <a:solidFill>
                  <a:srgbClr val="FFFFFF"/>
                </a:solidFill>
              </a:rPr>
              <a:t>1. </a:t>
            </a:r>
            <a:r>
              <a:rPr lang="da-DK" altLang="zh-CN" sz="1200">
                <a:solidFill>
                  <a:srgbClr val="FFFFFF"/>
                </a:solidFill>
              </a:rPr>
              <a:t>Wiviott SD et al. </a:t>
            </a:r>
            <a:r>
              <a:rPr lang="da-DK" altLang="zh-CN" sz="1200" i="1">
                <a:solidFill>
                  <a:srgbClr val="FFFFFF"/>
                </a:solidFill>
              </a:rPr>
              <a:t>N Engl J Med</a:t>
            </a:r>
            <a:r>
              <a:rPr lang="da-DK" altLang="zh-CN" sz="1200">
                <a:solidFill>
                  <a:srgbClr val="FFFFFF"/>
                </a:solidFill>
              </a:rPr>
              <a:t> 2007;357:2001–2015</a:t>
            </a:r>
            <a:r>
              <a:rPr lang="en-GB" altLang="zh-CN" sz="1200">
                <a:solidFill>
                  <a:srgbClr val="FFFFFF"/>
                </a:solidFill>
              </a:rPr>
              <a:t>.</a:t>
            </a:r>
          </a:p>
        </p:txBody>
      </p:sp>
      <p:pic>
        <p:nvPicPr>
          <p:cNvPr id="196612" name="Picture 6" descr="SAN1117 Figure 59"/>
          <p:cNvPicPr>
            <a:picLocks noChangeAspect="1" noChangeArrowheads="1"/>
          </p:cNvPicPr>
          <p:nvPr/>
        </p:nvPicPr>
        <p:blipFill>
          <a:blip r:embed="rId3"/>
          <a:stretch>
            <a:fillRect/>
          </a:stretch>
        </p:blipFill>
        <p:spPr bwMode="auto">
          <a:xfrm>
            <a:off x="1243013" y="1458913"/>
            <a:ext cx="6937375" cy="4657725"/>
          </a:xfrm>
          <a:prstGeom prst="rect">
            <a:avLst/>
          </a:prstGeom>
          <a:solidFill>
            <a:schemeClr val="bg1"/>
          </a:solidFill>
          <a:ln w="9525">
            <a:noFill/>
            <a:miter lim="800000"/>
          </a:ln>
        </p:spPr>
      </p:pic>
      <p:sp>
        <p:nvSpPr>
          <p:cNvPr id="196613" name="Line 6"/>
          <p:cNvSpPr>
            <a:spLocks noChangeShapeType="1"/>
          </p:cNvSpPr>
          <p:nvPr/>
        </p:nvSpPr>
        <p:spPr bwMode="auto">
          <a:xfrm>
            <a:off x="7380288" y="4508500"/>
            <a:ext cx="720725" cy="0"/>
          </a:xfrm>
          <a:prstGeom prst="line">
            <a:avLst/>
          </a:prstGeom>
          <a:noFill/>
          <a:ln w="38100">
            <a:solidFill>
              <a:srgbClr val="FF0000"/>
            </a:solidFill>
            <a:round/>
          </a:ln>
          <a:effectLst>
            <a:prstShdw prst="shdw17" dist="17961" dir="2700000">
              <a:srgbClr val="990000">
                <a:alpha val="50000"/>
              </a:srgbClr>
            </a:prstShdw>
          </a:effectLst>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8657" name="Line 23"/>
          <p:cNvSpPr>
            <a:spLocks noChangeShapeType="1"/>
          </p:cNvSpPr>
          <p:nvPr/>
        </p:nvSpPr>
        <p:spPr bwMode="auto">
          <a:xfrm flipV="1">
            <a:off x="7562850" y="1304925"/>
            <a:ext cx="1588" cy="4021138"/>
          </a:xfrm>
          <a:prstGeom prst="line">
            <a:avLst/>
          </a:prstGeom>
          <a:noFill/>
          <a:ln w="6350">
            <a:no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198658" name="Rectangle 3"/>
          <p:cNvSpPr>
            <a:spLocks noGrp="1" noChangeArrowheads="1"/>
          </p:cNvSpPr>
          <p:nvPr>
            <p:ph type="title" idx="4294967295"/>
          </p:nvPr>
        </p:nvSpPr>
        <p:spPr>
          <a:xfrm>
            <a:off x="363538" y="260350"/>
            <a:ext cx="8672512" cy="946150"/>
          </a:xfrm>
        </p:spPr>
        <p:txBody>
          <a:bodyPr anchor="ctr">
            <a:spAutoFit/>
          </a:bodyPr>
          <a:lstStyle/>
          <a:p>
            <a:pPr eaLnBrk="1" hangingPunct="1"/>
            <a:r>
              <a:rPr lang="zh-CN" altLang="en-GB" smtClean="0">
                <a:latin typeface="黑体" pitchFamily="49" charset="-122"/>
                <a:ea typeface="黑体" pitchFamily="49" charset="-122"/>
              </a:rPr>
              <a:t>从第</a:t>
            </a:r>
            <a:r>
              <a:rPr lang="en-GB" altLang="zh-CN" smtClean="0">
                <a:ea typeface="黑体" pitchFamily="49" charset="-122"/>
              </a:rPr>
              <a:t>3</a:t>
            </a:r>
            <a:r>
              <a:rPr lang="zh-CN" altLang="en-GB" smtClean="0">
                <a:latin typeface="黑体" pitchFamily="49" charset="-122"/>
                <a:ea typeface="黑体" pitchFamily="49" charset="-122"/>
              </a:rPr>
              <a:t>天至随访结束：</a:t>
            </a:r>
            <a:br>
              <a:rPr lang="zh-CN" altLang="en-GB" smtClean="0">
                <a:latin typeface="黑体" pitchFamily="49" charset="-122"/>
                <a:ea typeface="黑体" pitchFamily="49" charset="-122"/>
              </a:rPr>
            </a:br>
            <a:r>
              <a:rPr lang="zh-CN" altLang="en-GB" smtClean="0">
                <a:latin typeface="黑体" pitchFamily="49" charset="-122"/>
                <a:ea typeface="黑体" pitchFamily="49" charset="-122"/>
              </a:rPr>
              <a:t>普拉格雷组危及生命的出血明显过多</a:t>
            </a:r>
            <a:r>
              <a:rPr lang="en-GB" altLang="zh-CN" baseline="30000" smtClean="0">
                <a:ea typeface="黑体" pitchFamily="49" charset="-122"/>
              </a:rPr>
              <a:t>1</a:t>
            </a:r>
            <a:endParaRPr lang="en-US" altLang="ja-JP" baseline="30000" smtClean="0">
              <a:ea typeface="黑体" pitchFamily="49" charset="-122"/>
            </a:endParaRPr>
          </a:p>
        </p:txBody>
      </p:sp>
      <p:sp>
        <p:nvSpPr>
          <p:cNvPr id="198659" name="Text Box 5"/>
          <p:cNvSpPr txBox="1">
            <a:spLocks noChangeArrowheads="1"/>
          </p:cNvSpPr>
          <p:nvPr/>
        </p:nvSpPr>
        <p:spPr bwMode="auto">
          <a:xfrm>
            <a:off x="5289550" y="6538913"/>
            <a:ext cx="3819525" cy="274637"/>
          </a:xfrm>
          <a:prstGeom prst="rect">
            <a:avLst/>
          </a:prstGeom>
          <a:noFill/>
          <a:ln w="9525" algn="ctr">
            <a:noFill/>
            <a:miter lim="800000"/>
          </a:ln>
        </p:spPr>
        <p:txBody>
          <a:bodyPr wrap="none" lIns="45720" rIns="4572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spcBef>
                <a:spcPct val="50000"/>
              </a:spcBef>
            </a:pPr>
            <a:r>
              <a:rPr lang="en-GB" altLang="zh-CN" sz="1200">
                <a:solidFill>
                  <a:srgbClr val="FFFFFF"/>
                </a:solidFill>
              </a:rPr>
              <a:t>1. </a:t>
            </a:r>
            <a:r>
              <a:rPr lang="da-DK" altLang="zh-CN" sz="1200">
                <a:solidFill>
                  <a:srgbClr val="FFFFFF"/>
                </a:solidFill>
              </a:rPr>
              <a:t>Wiviott SD et al. </a:t>
            </a:r>
            <a:r>
              <a:rPr lang="da-DK" altLang="zh-CN" sz="1200" i="1">
                <a:solidFill>
                  <a:srgbClr val="FFFFFF"/>
                </a:solidFill>
              </a:rPr>
              <a:t>N Engl J Med</a:t>
            </a:r>
            <a:r>
              <a:rPr lang="da-DK" altLang="zh-CN" sz="1200">
                <a:solidFill>
                  <a:srgbClr val="FFFFFF"/>
                </a:solidFill>
              </a:rPr>
              <a:t> 2007;357:2001–2015</a:t>
            </a:r>
            <a:r>
              <a:rPr lang="en-GB" altLang="zh-CN" sz="1200">
                <a:solidFill>
                  <a:srgbClr val="FFFFFF"/>
                </a:solidFill>
              </a:rPr>
              <a:t>.</a:t>
            </a:r>
          </a:p>
        </p:txBody>
      </p:sp>
      <p:graphicFrame>
        <p:nvGraphicFramePr>
          <p:cNvPr id="96261" name="Group 5"/>
          <p:cNvGraphicFramePr>
            <a:graphicFrameLocks noGrp="1"/>
          </p:cNvGraphicFramePr>
          <p:nvPr/>
        </p:nvGraphicFramePr>
        <p:xfrm>
          <a:off x="323850" y="1989138"/>
          <a:ext cx="8675688" cy="2016125"/>
        </p:xfrm>
        <a:graphic>
          <a:graphicData uri="http://schemas.openxmlformats.org/drawingml/2006/table">
            <a:tbl>
              <a:tblPr/>
              <a:tblGrid>
                <a:gridCol w="1597025"/>
                <a:gridCol w="1597025"/>
                <a:gridCol w="1595438"/>
                <a:gridCol w="1260475"/>
                <a:gridCol w="1655762"/>
                <a:gridCol w="969963"/>
              </a:tblGrid>
              <a:tr h="503238">
                <a:tc>
                  <a:txBody>
                    <a:bodyPr vert="horz" wrap="square"/>
                    <a:lstStyle/>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endParaRPr kumimoji="0" lang="zh-CN" altLang="en-US" sz="2400" b="0" i="0" u="none" strike="noStrike" cap="none" normalizeH="0" baseline="0" smtClean="0">
                        <a:ln>
                          <a:noFill/>
                        </a:ln>
                        <a:solidFill>
                          <a:schemeClr val="bg1"/>
                        </a:solidFill>
                        <a:effectLst/>
                        <a:latin typeface="Arial" pitchFamily="34" charset="0"/>
                        <a:ea typeface="宋体" pitchFamily="2" charset="-122"/>
                      </a:endParaRPr>
                    </a:p>
                  </a:txBody>
                  <a:tcPr horzOverflow="overflow">
                    <a:lnL cap="flat">
                      <a:noFill/>
                    </a:lnL>
                    <a:lnR w="12700" cap="flat" cmpd="sng" algn="ctr">
                      <a:solidFill>
                        <a:schemeClr val="tx1"/>
                      </a:solidFill>
                      <a:prstDash val="solid"/>
                      <a:round/>
                      <a:headEnd type="none" w="med" len="med"/>
                      <a:tailEnd type="none" w="med" len="med"/>
                    </a:lnR>
                    <a:lnT cap="flat">
                      <a:noFill/>
                    </a:lnT>
                    <a:lnB w="12700" cap="flat" cmpd="sng" algn="ctr">
                      <a:solidFill>
                        <a:schemeClr val="tx1"/>
                      </a:solidFill>
                      <a:prstDash val="solid"/>
                      <a:round/>
                      <a:headEnd type="none" w="med" len="med"/>
                      <a:tailEnd type="none" w="med" len="med"/>
                    </a:lnB>
                    <a:lnTlToBr>
                      <a:noFill/>
                    </a:lnTlToBr>
                    <a:lnBlToTr>
                      <a:noFill/>
                    </a:lnBlToTr>
                    <a:noFill/>
                  </a:tcPr>
                </a:tc>
                <a:tc gridSpan="2">
                  <a:txBody>
                    <a:bodyPr vert="horz" wrap="square"/>
                    <a:lstStyle/>
                    <a:p>
                      <a:pPr marL="0" marR="0" lvl="0" indent="0" algn="ctr"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zh-CN" altLang="en-US" sz="2400" b="0" i="0" u="none" strike="noStrike" cap="none" normalizeH="0" baseline="0" smtClean="0">
                          <a:ln>
                            <a:noFill/>
                          </a:ln>
                          <a:solidFill>
                            <a:schemeClr val="bg1"/>
                          </a:solidFill>
                          <a:effectLst/>
                          <a:latin typeface="Arial" pitchFamily="34" charset="0"/>
                          <a:ea typeface="宋体" pitchFamily="2" charset="-122"/>
                        </a:rPr>
                        <a:t>致命性出血</a:t>
                      </a:r>
                      <a:r>
                        <a:rPr kumimoji="0" lang="en-US" altLang="zh-CN" sz="2400" b="0" i="0" u="none" strike="noStrike" cap="none" normalizeH="0" baseline="0" smtClean="0">
                          <a:ln>
                            <a:noFill/>
                          </a:ln>
                          <a:solidFill>
                            <a:schemeClr val="bg1"/>
                          </a:solidFill>
                          <a:effectLst/>
                          <a:latin typeface="Arial" pitchFamily="34" charset="0"/>
                          <a:ea typeface="宋体" pitchFamily="2" charset="-122"/>
                        </a:rPr>
                        <a: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vert="horz" wrap="square"/>
                    <a:lstStyle/>
                    <a:p>
                      <a:endParaRPr lang="zh-CN" altLang="en-US"/>
                    </a:p>
                  </a:txBody>
                  <a:tcPr/>
                </a:tc>
                <a:tc>
                  <a:txBody>
                    <a:bodyPr vert="horz" wrap="square"/>
                    <a:lstStyle/>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endParaRPr kumimoji="0" lang="zh-CN" altLang="en-US" sz="2400" b="0" i="0" u="none" strike="noStrike" cap="none" normalizeH="0" baseline="0" smtClean="0">
                        <a:ln>
                          <a:noFill/>
                        </a:ln>
                        <a:solidFill>
                          <a:schemeClr val="bg1"/>
                        </a:solidFill>
                        <a:effectLst/>
                        <a:latin typeface="Arial" pitchFamily="34" charset="0"/>
                        <a:ea typeface="宋体" pitchFamily="2" charset="-122"/>
                      </a:endParaRPr>
                    </a:p>
                  </a:txBody>
                  <a:tcPr horzOverflow="overflow">
                    <a:lnL w="12700" cap="flat" cmpd="sng" algn="ctr">
                      <a:solidFill>
                        <a:schemeClr val="tx1"/>
                      </a:solidFill>
                      <a:prstDash val="solid"/>
                      <a:round/>
                      <a:headEnd type="none" w="med" len="med"/>
                      <a:tailEnd type="none" w="med" len="med"/>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endParaRPr kumimoji="0" lang="zh-CN" altLang="en-US" sz="2400" b="0" i="0" u="none" strike="noStrike" cap="none" normalizeH="0" baseline="0" smtClean="0">
                        <a:ln>
                          <a:noFill/>
                        </a:ln>
                        <a:solidFill>
                          <a:schemeClr val="bg1"/>
                        </a:solidFill>
                        <a:effectLst/>
                        <a:latin typeface="Arial" pitchFamily="34" charset="0"/>
                        <a:ea typeface="宋体" pitchFamily="2" charset="-122"/>
                      </a:endParaRPr>
                    </a:p>
                  </a:txBody>
                  <a:tcPr horzOverflow="overflow">
                    <a:lnL>
                      <a:noFill/>
                    </a:lnL>
                    <a:lnR>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endParaRPr kumimoji="0" lang="zh-CN" altLang="en-US" sz="2400" b="0" i="0" u="none" strike="noStrike" cap="none" normalizeH="0" baseline="0" smtClean="0">
                        <a:ln>
                          <a:noFill/>
                        </a:ln>
                        <a:solidFill>
                          <a:schemeClr val="bg1"/>
                        </a:solidFill>
                        <a:effectLst/>
                        <a:latin typeface="Arial" pitchFamily="34" charset="0"/>
                        <a:ea typeface="宋体" pitchFamily="2" charset="-122"/>
                      </a:endParaRPr>
                    </a:p>
                  </a:txBody>
                  <a:tcPr horzOverflow="overflow">
                    <a:lnL>
                      <a:noFill/>
                    </a:lnL>
                    <a:lnR cap="flat">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tr>
              <a:tr h="504825">
                <a:tc>
                  <a:txBody>
                    <a:bodyPr vert="horz" wrap="square"/>
                    <a:lstStyle/>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zh-CN" altLang="en-US" sz="2400" b="0" i="0" u="none" strike="noStrike" cap="none" normalizeH="0" baseline="0" smtClean="0">
                          <a:ln>
                            <a:noFill/>
                          </a:ln>
                          <a:solidFill>
                            <a:schemeClr val="bg1"/>
                          </a:solidFill>
                          <a:effectLst/>
                          <a:latin typeface="Arial" pitchFamily="34" charset="0"/>
                          <a:ea typeface="宋体" pitchFamily="2" charset="-122"/>
                        </a:rPr>
                        <a:t>入组时间</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zh-CN" altLang="en-US" sz="2400" b="0" i="0" u="none" strike="noStrike" cap="none" normalizeH="0" baseline="0" smtClean="0">
                          <a:ln>
                            <a:noFill/>
                          </a:ln>
                          <a:solidFill>
                            <a:schemeClr val="bg1"/>
                          </a:solidFill>
                          <a:effectLst/>
                          <a:latin typeface="Arial" pitchFamily="34" charset="0"/>
                          <a:ea typeface="宋体" pitchFamily="2" charset="-122"/>
                        </a:rPr>
                        <a:t>氯吡格雷</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zh-CN" altLang="en-US" sz="2400" b="0" i="0" u="none" strike="noStrike" cap="none" normalizeH="0" baseline="0" smtClean="0">
                          <a:ln>
                            <a:noFill/>
                          </a:ln>
                          <a:solidFill>
                            <a:schemeClr val="bg1"/>
                          </a:solidFill>
                          <a:effectLst/>
                          <a:latin typeface="Arial" pitchFamily="34" charset="0"/>
                          <a:ea typeface="宋体" pitchFamily="2" charset="-122"/>
                        </a:rPr>
                        <a:t>普拉格雷</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2400" b="0" i="0" u="none" strike="noStrike" cap="none" normalizeH="0" baseline="0" smtClean="0">
                          <a:ln>
                            <a:noFill/>
                          </a:ln>
                          <a:solidFill>
                            <a:schemeClr val="bg1"/>
                          </a:solidFill>
                          <a:effectLst/>
                          <a:latin typeface="Arial" pitchFamily="34" charset="0"/>
                          <a:ea typeface="宋体" pitchFamily="2" charset="-122"/>
                        </a:rPr>
                        <a:t>HR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zh-CN" altLang="en-US" sz="2400" b="0" i="0" u="none" strike="noStrike" cap="none" normalizeH="0" baseline="0" smtClean="0">
                          <a:ln>
                            <a:noFill/>
                          </a:ln>
                          <a:solidFill>
                            <a:schemeClr val="bg1"/>
                          </a:solidFill>
                          <a:effectLst/>
                          <a:latin typeface="Arial" pitchFamily="34" charset="0"/>
                          <a:ea typeface="宋体" pitchFamily="2" charset="-122"/>
                        </a:rPr>
                        <a:t>可信区间</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2400" b="0" i="1" u="none" strike="noStrike" cap="none" normalizeH="0" baseline="0" smtClean="0">
                          <a:ln>
                            <a:noFill/>
                          </a:ln>
                          <a:solidFill>
                            <a:schemeClr val="bg1"/>
                          </a:solidFill>
                          <a:effectLst/>
                          <a:latin typeface="Arial" pitchFamily="34" charset="0"/>
                          <a:ea typeface="宋体" pitchFamily="2" charset="-122"/>
                        </a:rPr>
                        <a:t>P</a:t>
                      </a:r>
                      <a:r>
                        <a:rPr kumimoji="0" lang="zh-CN" altLang="en-US" sz="2400" b="0" i="0" u="none" strike="noStrike" cap="none" normalizeH="0" baseline="0" smtClean="0">
                          <a:ln>
                            <a:noFill/>
                          </a:ln>
                          <a:solidFill>
                            <a:schemeClr val="bg1"/>
                          </a:solidFill>
                          <a:effectLst/>
                          <a:latin typeface="Arial" pitchFamily="34" charset="0"/>
                          <a:ea typeface="宋体" pitchFamily="2" charset="-122"/>
                        </a:rPr>
                        <a:t>值</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03238">
                <a:tc>
                  <a:txBody>
                    <a:bodyPr vert="horz" wrap="square"/>
                    <a:lstStyle/>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2400" b="0" i="0" u="none" strike="noStrike" cap="none" normalizeH="0" baseline="0" smtClean="0">
                          <a:ln>
                            <a:noFill/>
                          </a:ln>
                          <a:solidFill>
                            <a:schemeClr val="bg1"/>
                          </a:solidFill>
                          <a:effectLst/>
                          <a:latin typeface="Arial" pitchFamily="34" charset="0"/>
                          <a:ea typeface="宋体" pitchFamily="2" charset="-122"/>
                        </a:rPr>
                        <a:t>0-3</a:t>
                      </a:r>
                      <a:r>
                        <a:rPr kumimoji="0" lang="zh-CN" altLang="en-US" sz="2400" b="0" i="0" u="none" strike="noStrike" cap="none" normalizeH="0" baseline="0" smtClean="0">
                          <a:ln>
                            <a:noFill/>
                          </a:ln>
                          <a:solidFill>
                            <a:schemeClr val="bg1"/>
                          </a:solidFill>
                          <a:effectLst/>
                          <a:latin typeface="Arial" pitchFamily="34" charset="0"/>
                          <a:ea typeface="宋体" pitchFamily="2" charset="-122"/>
                        </a:rPr>
                        <a:t>天</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2400" b="0" i="0" u="none" strike="noStrike" cap="none" normalizeH="0" baseline="0" smtClean="0">
                          <a:ln>
                            <a:noFill/>
                          </a:ln>
                          <a:solidFill>
                            <a:schemeClr val="bg1"/>
                          </a:solidFill>
                          <a:effectLst/>
                          <a:latin typeface="Arial" pitchFamily="34" charset="0"/>
                          <a:ea typeface="宋体" pitchFamily="2" charset="-122"/>
                        </a:rPr>
                        <a:t>0.3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2400" b="0" i="0" u="none" strike="noStrike" cap="none" normalizeH="0" baseline="0" smtClean="0">
                          <a:ln>
                            <a:noFill/>
                          </a:ln>
                          <a:solidFill>
                            <a:schemeClr val="bg1"/>
                          </a:solidFill>
                          <a:effectLst/>
                          <a:latin typeface="Arial" pitchFamily="34" charset="0"/>
                          <a:ea typeface="宋体" pitchFamily="2" charset="-122"/>
                        </a:rPr>
                        <a:t>0.4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2400" b="0" i="0" u="none" strike="noStrike" cap="none" normalizeH="0" baseline="0" smtClean="0">
                          <a:ln>
                            <a:noFill/>
                          </a:ln>
                          <a:solidFill>
                            <a:schemeClr val="bg1"/>
                          </a:solidFill>
                          <a:effectLst/>
                          <a:latin typeface="Arial" pitchFamily="34" charset="0"/>
                          <a:ea typeface="宋体" pitchFamily="2" charset="-122"/>
                        </a:rPr>
                        <a:t>1.38</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2400" b="0" i="0" u="none" strike="noStrike" cap="none" normalizeH="0" baseline="0" smtClean="0">
                          <a:ln>
                            <a:noFill/>
                          </a:ln>
                          <a:solidFill>
                            <a:schemeClr val="bg1"/>
                          </a:solidFill>
                          <a:effectLst/>
                          <a:latin typeface="Arial" pitchFamily="34" charset="0"/>
                          <a:ea typeface="宋体" pitchFamily="2" charset="-122"/>
                        </a:rPr>
                        <a:t>0.79-2.41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2400" b="0" i="0" u="none" strike="noStrike" cap="none" normalizeH="0" baseline="0" smtClean="0">
                          <a:ln>
                            <a:noFill/>
                          </a:ln>
                          <a:solidFill>
                            <a:schemeClr val="bg1"/>
                          </a:solidFill>
                          <a:effectLst/>
                          <a:latin typeface="Arial" pitchFamily="34" charset="0"/>
                          <a:ea typeface="宋体" pitchFamily="2" charset="-122"/>
                        </a:rPr>
                        <a:t>0.26</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04825">
                <a:tc>
                  <a:txBody>
                    <a:bodyPr vert="horz" wrap="square"/>
                    <a:lstStyle/>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2400" b="0" i="0" u="none" strike="noStrike" cap="none" normalizeH="0" baseline="0" smtClean="0">
                          <a:ln>
                            <a:noFill/>
                          </a:ln>
                          <a:solidFill>
                            <a:schemeClr val="bg1"/>
                          </a:solidFill>
                          <a:effectLst/>
                          <a:latin typeface="Arial" pitchFamily="34" charset="0"/>
                          <a:ea typeface="宋体" pitchFamily="2" charset="-122"/>
                        </a:rPr>
                        <a:t>3-450</a:t>
                      </a:r>
                      <a:r>
                        <a:rPr kumimoji="0" lang="zh-CN" altLang="en-US" sz="2400" b="0" i="0" u="none" strike="noStrike" cap="none" normalizeH="0" baseline="0" smtClean="0">
                          <a:ln>
                            <a:noFill/>
                          </a:ln>
                          <a:solidFill>
                            <a:schemeClr val="bg1"/>
                          </a:solidFill>
                          <a:effectLst/>
                          <a:latin typeface="Arial" pitchFamily="34" charset="0"/>
                          <a:ea typeface="宋体" pitchFamily="2" charset="-122"/>
                        </a:rPr>
                        <a:t>天</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2400" b="0" i="0" u="none" strike="noStrike" cap="none" normalizeH="0" baseline="0" smtClean="0">
                          <a:ln>
                            <a:noFill/>
                          </a:ln>
                          <a:solidFill>
                            <a:schemeClr val="bg1"/>
                          </a:solidFill>
                          <a:effectLst/>
                          <a:latin typeface="Arial" pitchFamily="34" charset="0"/>
                          <a:ea typeface="宋体" pitchFamily="2" charset="-122"/>
                        </a:rPr>
                        <a:t>0.6</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2400" b="0" i="0" u="none" strike="noStrike" cap="none" normalizeH="0" baseline="0" smtClean="0">
                          <a:ln>
                            <a:noFill/>
                          </a:ln>
                          <a:solidFill>
                            <a:schemeClr val="bg1"/>
                          </a:solidFill>
                          <a:effectLst/>
                          <a:latin typeface="Arial" pitchFamily="34" charset="0"/>
                          <a:ea typeface="宋体" pitchFamily="2" charset="-122"/>
                        </a:rPr>
                        <a:t>1.0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2400" b="0" i="0" u="none" strike="noStrike" cap="none" normalizeH="0" baseline="0" smtClean="0">
                          <a:ln>
                            <a:noFill/>
                          </a:ln>
                          <a:solidFill>
                            <a:schemeClr val="bg1"/>
                          </a:solidFill>
                          <a:effectLst/>
                          <a:latin typeface="Arial" pitchFamily="34" charset="0"/>
                          <a:ea typeface="宋体" pitchFamily="2" charset="-122"/>
                        </a:rPr>
                        <a:t>1.60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2400" b="0" i="0" u="none" strike="noStrike" cap="none" normalizeH="0" baseline="0" smtClean="0">
                          <a:ln>
                            <a:noFill/>
                          </a:ln>
                          <a:solidFill>
                            <a:srgbClr val="FF0000"/>
                          </a:solidFill>
                          <a:effectLst/>
                          <a:latin typeface="Arial" pitchFamily="34" charset="0"/>
                          <a:ea typeface="宋体" pitchFamily="2" charset="-122"/>
                        </a:rPr>
                        <a:t>1.05-2.44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2400" b="1" i="0" u="none" strike="noStrike" cap="none" normalizeH="0" baseline="0" smtClean="0">
                          <a:ln>
                            <a:noFill/>
                          </a:ln>
                          <a:solidFill>
                            <a:srgbClr val="FF0000"/>
                          </a:solidFill>
                          <a:effectLst/>
                          <a:latin typeface="Arial" pitchFamily="34" charset="0"/>
                          <a:ea typeface="宋体" pitchFamily="2" charset="-122"/>
                        </a:rPr>
                        <a:t>0.03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0705" name="Rectangle 4"/>
          <p:cNvSpPr>
            <a:spLocks noChangeArrowheads="1"/>
          </p:cNvSpPr>
          <p:nvPr/>
        </p:nvSpPr>
        <p:spPr bwMode="auto">
          <a:xfrm>
            <a:off x="287338" y="133350"/>
            <a:ext cx="8388350" cy="847725"/>
          </a:xfrm>
          <a:prstGeom prst="rect">
            <a:avLst/>
          </a:prstGeom>
          <a:noFill/>
          <a:ln w="9525" algn="ctr">
            <a:noFill/>
            <a:miter lim="800000"/>
          </a:ln>
        </p:spPr>
        <p:txBody>
          <a:bodyPr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nSpc>
                <a:spcPct val="90000"/>
              </a:lnSpc>
            </a:pPr>
            <a:r>
              <a:rPr lang="zh-CN" altLang="en-US" sz="2800" b="1">
                <a:solidFill>
                  <a:srgbClr val="FFFF00"/>
                </a:solidFill>
                <a:ea typeface="黑体" pitchFamily="49" charset="-122"/>
                <a:cs typeface="Arial"/>
              </a:rPr>
              <a:t>普拉格雷：</a:t>
            </a:r>
          </a:p>
          <a:p>
            <a:pPr>
              <a:lnSpc>
                <a:spcPct val="90000"/>
              </a:lnSpc>
            </a:pPr>
            <a:r>
              <a:rPr lang="zh-CN" altLang="en-US" sz="2800" b="1">
                <a:solidFill>
                  <a:srgbClr val="FFFF00"/>
                </a:solidFill>
                <a:ea typeface="黑体" pitchFamily="49" charset="-122"/>
                <a:cs typeface="Arial"/>
              </a:rPr>
              <a:t>减少缺血事件的同时增加致命性出血的发生率</a:t>
            </a:r>
          </a:p>
        </p:txBody>
      </p:sp>
      <p:sp>
        <p:nvSpPr>
          <p:cNvPr id="200706" name="Rectangle 5"/>
          <p:cNvSpPr>
            <a:spLocks noChangeArrowheads="1"/>
          </p:cNvSpPr>
          <p:nvPr/>
        </p:nvSpPr>
        <p:spPr bwMode="auto">
          <a:xfrm>
            <a:off x="6659563" y="1916113"/>
            <a:ext cx="3602037" cy="1565275"/>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342900" indent="-342900">
              <a:spcBef>
                <a:spcPct val="20000"/>
              </a:spcBef>
            </a:pPr>
            <a:r>
              <a:rPr lang="en-US" altLang="zh-CN" sz="2000">
                <a:ea typeface="黑体" pitchFamily="49" charset="-122"/>
              </a:rPr>
              <a:t>	</a:t>
            </a:r>
            <a:endParaRPr lang="zh-CN" altLang="en-US" sz="2400">
              <a:ea typeface="黑体" pitchFamily="49" charset="-122"/>
            </a:endParaRPr>
          </a:p>
          <a:p>
            <a:pPr marL="342900" indent="-342900">
              <a:spcBef>
                <a:spcPct val="20000"/>
              </a:spcBef>
            </a:pPr>
            <a:r>
              <a:rPr lang="zh-CN" altLang="en-US" sz="2400">
                <a:ea typeface="黑体" pitchFamily="49" charset="-122"/>
              </a:rPr>
              <a:t>      </a:t>
            </a:r>
          </a:p>
          <a:p>
            <a:pPr marL="342900" indent="-342900">
              <a:spcBef>
                <a:spcPct val="20000"/>
              </a:spcBef>
            </a:pPr>
            <a:endParaRPr lang="en-US" altLang="zh-CN" sz="2000">
              <a:ea typeface="黑体" pitchFamily="49" charset="-122"/>
            </a:endParaRPr>
          </a:p>
          <a:p>
            <a:pPr marL="342900" indent="-342900">
              <a:spcBef>
                <a:spcPct val="20000"/>
              </a:spcBef>
            </a:pPr>
            <a:endParaRPr lang="en-US" altLang="zh-CN" sz="2000">
              <a:ea typeface="黑体" pitchFamily="49" charset="-122"/>
            </a:endParaRPr>
          </a:p>
        </p:txBody>
      </p:sp>
      <p:pic>
        <p:nvPicPr>
          <p:cNvPr id="200707" name="Picture 6"/>
          <p:cNvPicPr>
            <a:picLocks noChangeAspect="1" noChangeArrowheads="1"/>
          </p:cNvPicPr>
          <p:nvPr/>
        </p:nvPicPr>
        <p:blipFill>
          <a:blip r:embed="rId2"/>
          <a:srcRect l="8153" r="1482"/>
          <a:stretch>
            <a:fillRect/>
          </a:stretch>
        </p:blipFill>
        <p:spPr bwMode="auto">
          <a:xfrm>
            <a:off x="395288" y="1628775"/>
            <a:ext cx="4175125" cy="1865313"/>
          </a:xfrm>
          <a:prstGeom prst="rect">
            <a:avLst/>
          </a:prstGeom>
          <a:noFill/>
          <a:ln w="12700">
            <a:solidFill>
              <a:schemeClr val="bg2"/>
            </a:solidFill>
            <a:miter lim="800000"/>
          </a:ln>
        </p:spPr>
      </p:pic>
      <p:grpSp>
        <p:nvGrpSpPr>
          <p:cNvPr id="200708" name="Group 7"/>
          <p:cNvGrpSpPr/>
          <p:nvPr/>
        </p:nvGrpSpPr>
        <p:grpSpPr>
          <a:xfrm>
            <a:off x="409575" y="3486150"/>
            <a:ext cx="4162425" cy="2535238"/>
            <a:chOff x="484" y="1999"/>
            <a:chExt cx="3252" cy="1897"/>
          </a:xfrm>
        </p:grpSpPr>
        <p:pic>
          <p:nvPicPr>
            <p:cNvPr id="200714" name="Picture 8"/>
            <p:cNvPicPr>
              <a:picLocks noChangeAspect="1" noChangeArrowheads="1"/>
            </p:cNvPicPr>
            <p:nvPr/>
          </p:nvPicPr>
          <p:blipFill>
            <a:blip r:embed="rId3"/>
            <a:srcRect l="52882" t="11008" r="1236" b="43153"/>
            <a:stretch>
              <a:fillRect/>
            </a:stretch>
          </p:blipFill>
          <p:spPr bwMode="auto">
            <a:xfrm>
              <a:off x="484" y="1999"/>
              <a:ext cx="3252" cy="1897"/>
            </a:xfrm>
            <a:prstGeom prst="rect">
              <a:avLst/>
            </a:prstGeom>
            <a:noFill/>
            <a:ln w="12700">
              <a:solidFill>
                <a:schemeClr val="bg2"/>
              </a:solidFill>
              <a:miter lim="800000"/>
            </a:ln>
          </p:spPr>
        </p:pic>
        <p:grpSp>
          <p:nvGrpSpPr>
            <p:cNvPr id="200715" name="Group 9"/>
            <p:cNvGrpSpPr/>
            <p:nvPr/>
          </p:nvGrpSpPr>
          <p:grpSpPr>
            <a:xfrm>
              <a:off x="544" y="2203"/>
              <a:ext cx="2634" cy="771"/>
              <a:chOff x="544" y="2203"/>
              <a:chExt cx="2634" cy="771"/>
            </a:xfrm>
          </p:grpSpPr>
          <p:sp>
            <p:nvSpPr>
              <p:cNvPr id="200716" name="Rectangle 10"/>
              <p:cNvSpPr>
                <a:spLocks noChangeArrowheads="1"/>
              </p:cNvSpPr>
              <p:nvPr/>
            </p:nvSpPr>
            <p:spPr bwMode="auto">
              <a:xfrm>
                <a:off x="544" y="2203"/>
                <a:ext cx="2634" cy="771"/>
              </a:xfrm>
              <a:prstGeom prst="rect">
                <a:avLst/>
              </a:prstGeom>
              <a:noFill/>
              <a:ln w="28575">
                <a:solidFill>
                  <a:srgbClr val="FF0000"/>
                </a:solidFill>
                <a:miter lim="800000"/>
              </a:ln>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pPr>
                <a:endParaRPr lang="zh-CN" altLang="zh-CN" b="1"/>
              </a:p>
            </p:txBody>
          </p:sp>
          <p:sp>
            <p:nvSpPr>
              <p:cNvPr id="200717" name="Line 11"/>
              <p:cNvSpPr>
                <a:spLocks noChangeShapeType="1"/>
              </p:cNvSpPr>
              <p:nvPr/>
            </p:nvSpPr>
            <p:spPr bwMode="auto">
              <a:xfrm>
                <a:off x="1508" y="2363"/>
                <a:ext cx="1592" cy="0"/>
              </a:xfrm>
              <a:prstGeom prst="line">
                <a:avLst/>
              </a:prstGeom>
              <a:noFill/>
              <a:ln w="12700">
                <a:solidFill>
                  <a:srgbClr val="FF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0718" name="Line 12"/>
              <p:cNvSpPr>
                <a:spLocks noChangeShapeType="1"/>
              </p:cNvSpPr>
              <p:nvPr/>
            </p:nvSpPr>
            <p:spPr bwMode="auto">
              <a:xfrm>
                <a:off x="593" y="2516"/>
                <a:ext cx="2507" cy="0"/>
              </a:xfrm>
              <a:prstGeom prst="line">
                <a:avLst/>
              </a:prstGeom>
              <a:noFill/>
              <a:ln w="12700">
                <a:solidFill>
                  <a:srgbClr val="FF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0719" name="Line 13"/>
              <p:cNvSpPr>
                <a:spLocks noChangeShapeType="1"/>
              </p:cNvSpPr>
              <p:nvPr/>
            </p:nvSpPr>
            <p:spPr bwMode="auto">
              <a:xfrm>
                <a:off x="577" y="2668"/>
                <a:ext cx="2516" cy="0"/>
              </a:xfrm>
              <a:prstGeom prst="line">
                <a:avLst/>
              </a:prstGeom>
              <a:noFill/>
              <a:ln w="12700">
                <a:solidFill>
                  <a:srgbClr val="FF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0720" name="Line 14"/>
              <p:cNvSpPr>
                <a:spLocks noChangeShapeType="1"/>
              </p:cNvSpPr>
              <p:nvPr/>
            </p:nvSpPr>
            <p:spPr bwMode="auto">
              <a:xfrm>
                <a:off x="569" y="2812"/>
                <a:ext cx="2516" cy="0"/>
              </a:xfrm>
              <a:prstGeom prst="line">
                <a:avLst/>
              </a:prstGeom>
              <a:noFill/>
              <a:ln w="12700">
                <a:solidFill>
                  <a:srgbClr val="FF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grpSp>
      </p:grpSp>
      <p:sp>
        <p:nvSpPr>
          <p:cNvPr id="200709" name="Rectangle 15"/>
          <p:cNvSpPr>
            <a:spLocks noChangeArrowheads="1"/>
          </p:cNvSpPr>
          <p:nvPr/>
        </p:nvSpPr>
        <p:spPr bwMode="auto">
          <a:xfrm>
            <a:off x="6810375" y="6597650"/>
            <a:ext cx="2333625" cy="260350"/>
          </a:xfrm>
          <a:prstGeom prst="rect">
            <a:avLst/>
          </a:prstGeom>
          <a:noFill/>
          <a:ln w="9525" algn="ctr">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eaLnBrk="0" hangingPunct="0"/>
            <a:r>
              <a:rPr lang="en-US" altLang="zh-CN" sz="1100">
                <a:ea typeface="黑体" pitchFamily="49" charset="-122"/>
                <a:cs typeface="Arial "/>
              </a:rPr>
              <a:t>Bhatt DL, et al. NEJM 2007</a:t>
            </a:r>
          </a:p>
        </p:txBody>
      </p:sp>
      <p:sp>
        <p:nvSpPr>
          <p:cNvPr id="200710" name="AutoShape 16"/>
          <p:cNvSpPr>
            <a:spLocks noChangeArrowheads="1"/>
          </p:cNvSpPr>
          <p:nvPr/>
        </p:nvSpPr>
        <p:spPr bwMode="auto">
          <a:xfrm>
            <a:off x="6804025" y="2278063"/>
            <a:ext cx="2016125" cy="2879725"/>
          </a:xfrm>
          <a:prstGeom prst="upArrow">
            <a:avLst>
              <a:gd name="adj1" fmla="val 50000"/>
              <a:gd name="adj2" fmla="val 35709"/>
            </a:avLst>
          </a:prstGeom>
          <a:solidFill>
            <a:srgbClr val="FF0000"/>
          </a:solidFill>
          <a:ln w="9525">
            <a:noFill/>
            <a:miter lim="800000"/>
          </a:ln>
          <a:effectLst>
            <a:prstShdw prst="shdw17" dist="17961" dir="2700000">
              <a:srgbClr val="990000">
                <a:alpha val="50000"/>
              </a:srgbClr>
            </a:prstShdw>
          </a:effectLst>
        </p:spPr>
        <p:txBody>
          <a:bodyPr vert="eaVert"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zh-CN" altLang="en-US" sz="2400" b="1">
                <a:solidFill>
                  <a:schemeClr val="bg1"/>
                </a:solidFill>
                <a:latin typeface="黑体" pitchFamily="49" charset="-122"/>
                <a:ea typeface="黑体" pitchFamily="49" charset="-122"/>
              </a:rPr>
              <a:t>致命性出血 </a:t>
            </a:r>
            <a:r>
              <a:rPr lang="en-US" altLang="zh-CN" sz="2400" b="1">
                <a:solidFill>
                  <a:schemeClr val="bg1"/>
                </a:solidFill>
                <a:latin typeface="黑体" pitchFamily="49" charset="-122"/>
                <a:ea typeface="黑体" pitchFamily="49" charset="-122"/>
              </a:rPr>
              <a:t>1</a:t>
            </a:r>
            <a:r>
              <a:rPr lang="zh-CN" altLang="en-US" sz="2400" b="1">
                <a:solidFill>
                  <a:schemeClr val="bg1"/>
                </a:solidFill>
                <a:latin typeface="黑体" pitchFamily="49" charset="-122"/>
                <a:ea typeface="黑体" pitchFamily="49" charset="-122"/>
              </a:rPr>
              <a:t>例</a:t>
            </a:r>
          </a:p>
        </p:txBody>
      </p:sp>
      <p:sp>
        <p:nvSpPr>
          <p:cNvPr id="98321" name="AutoShape 17"/>
          <p:cNvSpPr>
            <a:spLocks noChangeArrowheads="1"/>
          </p:cNvSpPr>
          <p:nvPr/>
        </p:nvSpPr>
        <p:spPr bwMode="auto">
          <a:xfrm>
            <a:off x="5003800" y="2349500"/>
            <a:ext cx="1873250" cy="2879725"/>
          </a:xfrm>
          <a:prstGeom prst="downArrow">
            <a:avLst>
              <a:gd name="adj1" fmla="val 50000"/>
              <a:gd name="adj2" fmla="val 38432"/>
            </a:avLst>
          </a:prstGeom>
          <a:solidFill>
            <a:schemeClr val="bg1"/>
          </a:solidFill>
          <a:ln w="9525">
            <a:noFill/>
            <a:miter lim="800000"/>
          </a:ln>
          <a:effectLst>
            <a:prstShdw prst="shdw17" dist="17961" dir="2700000">
              <a:schemeClr val="bg1">
                <a:gamma/>
                <a:shade val="60000"/>
                <a:invGamma/>
                <a:alpha val="50000"/>
              </a:schemeClr>
            </a:prstShdw>
          </a:effectLst>
        </p:spPr>
        <p:txBody>
          <a:bodyPr vert="eaVert" wrap="none" anchor="ctr" anchorCtr="1"/>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20000"/>
              </a:spcBef>
              <a:defRPr/>
            </a:pPr>
            <a:r>
              <a:rPr lang="zh-CN" altLang="en-US" sz="2400" b="1">
                <a:solidFill>
                  <a:schemeClr val="tx2"/>
                </a:solidFill>
                <a:latin typeface="黑体" pitchFamily="49" charset="-122"/>
                <a:ea typeface="黑体" pitchFamily="49" charset="-122"/>
              </a:rPr>
              <a:t>心血管死亡</a:t>
            </a:r>
            <a:r>
              <a:rPr lang="en-US" altLang="zh-CN" sz="2400" b="1">
                <a:solidFill>
                  <a:schemeClr val="tx2"/>
                </a:solidFill>
                <a:latin typeface="黑体" pitchFamily="49" charset="-122"/>
                <a:ea typeface="黑体" pitchFamily="49" charset="-122"/>
              </a:rPr>
              <a:t>1</a:t>
            </a:r>
            <a:r>
              <a:rPr lang="zh-CN" altLang="en-US" sz="2400" b="1">
                <a:solidFill>
                  <a:schemeClr val="tx2"/>
                </a:solidFill>
                <a:latin typeface="黑体" pitchFamily="49" charset="-122"/>
                <a:ea typeface="黑体" pitchFamily="49" charset="-122"/>
              </a:rPr>
              <a:t>例</a:t>
            </a:r>
            <a:r>
              <a:rPr lang="zh-CN" altLang="en-US">
                <a:solidFill>
                  <a:schemeClr val="tx2"/>
                </a:solidFill>
                <a:latin typeface="Arial" pitchFamily="34" charset="0"/>
                <a:ea typeface="宋体" pitchFamily="2" charset="-122"/>
              </a:rPr>
              <a:t> </a:t>
            </a:r>
          </a:p>
          <a:p>
            <a:pPr>
              <a:defRPr/>
            </a:pPr>
            <a:endParaRPr lang="zh-CN" altLang="en-US">
              <a:solidFill>
                <a:schemeClr val="tx2"/>
              </a:solidFill>
              <a:latin typeface="Arial" pitchFamily="34" charset="0"/>
              <a:ea typeface="宋体" pitchFamily="2" charset="-122"/>
            </a:endParaRPr>
          </a:p>
        </p:txBody>
      </p:sp>
      <p:sp>
        <p:nvSpPr>
          <p:cNvPr id="98322" name="Rectangle 18"/>
          <p:cNvSpPr>
            <a:spLocks noChangeArrowheads="1"/>
          </p:cNvSpPr>
          <p:nvPr/>
        </p:nvSpPr>
        <p:spPr bwMode="auto">
          <a:xfrm>
            <a:off x="5580063" y="5661025"/>
            <a:ext cx="3168650" cy="641350"/>
          </a:xfrm>
          <a:prstGeom prst="rect">
            <a:avLst/>
          </a:prstGeom>
          <a:noFill/>
          <a:ln w="9525">
            <a:noFill/>
            <a:miter lim="800000"/>
          </a:ln>
          <a:effectLst>
            <a:prstShdw prst="shdw17" dist="17961" dir="2700000">
              <a:schemeClr val="accent1">
                <a:gamma/>
                <a:shade val="60000"/>
                <a:invGamma/>
                <a:alpha val="50000"/>
              </a:schemeClr>
            </a:prstShdw>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defRPr/>
            </a:pPr>
            <a:r>
              <a:rPr lang="en-US" altLang="zh-CN">
                <a:latin typeface="Arial" pitchFamily="34" charset="0"/>
                <a:ea typeface="宋体" pitchFamily="2" charset="-122"/>
              </a:rPr>
              <a:t>- DL Bhatt. </a:t>
            </a:r>
          </a:p>
          <a:p>
            <a:pPr algn="r">
              <a:defRPr/>
            </a:pPr>
            <a:r>
              <a:rPr lang="en-US" altLang="zh-CN">
                <a:latin typeface="Arial" pitchFamily="34" charset="0"/>
                <a:ea typeface="宋体" pitchFamily="2" charset="-122"/>
              </a:rPr>
              <a:t>   Editorial, NEJM</a:t>
            </a:r>
          </a:p>
        </p:txBody>
      </p:sp>
      <p:sp>
        <p:nvSpPr>
          <p:cNvPr id="98323" name="Rectangle 19"/>
          <p:cNvSpPr>
            <a:spLocks noChangeArrowheads="1"/>
          </p:cNvSpPr>
          <p:nvPr/>
        </p:nvSpPr>
        <p:spPr bwMode="auto">
          <a:xfrm>
            <a:off x="4932363" y="1570038"/>
            <a:ext cx="3962400" cy="457200"/>
          </a:xfrm>
          <a:prstGeom prst="rect">
            <a:avLst/>
          </a:prstGeom>
          <a:noFill/>
          <a:ln w="9525">
            <a:noFill/>
            <a:miter lim="800000"/>
          </a:ln>
          <a:effectLst>
            <a:prstShdw prst="shdw17" dist="17961" dir="2700000">
              <a:schemeClr val="accent1">
                <a:gamma/>
                <a:shade val="60000"/>
                <a:invGamma/>
                <a:alpha val="50000"/>
              </a:schemeClr>
            </a:prstShdw>
          </a:effectLst>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20000"/>
              </a:spcBef>
              <a:defRPr/>
            </a:pPr>
            <a:r>
              <a:rPr lang="en-US" altLang="zh-CN" sz="2400" b="1">
                <a:latin typeface="Arial" pitchFamily="34" charset="0"/>
                <a:ea typeface="黑体" pitchFamily="49" charset="-122"/>
              </a:rPr>
              <a:t>TRITON-TIMI38</a:t>
            </a:r>
            <a:r>
              <a:rPr lang="zh-CN" altLang="en-US" sz="2400" b="1">
                <a:latin typeface="黑体" pitchFamily="49" charset="-122"/>
                <a:ea typeface="黑体" pitchFamily="49" charset="-122"/>
              </a:rPr>
              <a:t>：普拉格雷</a:t>
            </a:r>
            <a:r>
              <a:rPr lang="zh-CN" altLang="en-US">
                <a:latin typeface="Arial" pitchFamily="34" charset="0"/>
                <a:ea typeface="宋体" pitchFamily="2" charset="-122"/>
              </a:rPr>
              <a:t> </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1729" name="Rectangle 2"/>
          <p:cNvSpPr>
            <a:spLocks noGrp="1" noChangeArrowheads="1"/>
          </p:cNvSpPr>
          <p:nvPr>
            <p:ph type="title" idx="4294967295"/>
          </p:nvPr>
        </p:nvSpPr>
        <p:spPr>
          <a:xfrm>
            <a:off x="539750" y="406400"/>
            <a:ext cx="8424863" cy="519113"/>
          </a:xfrm>
        </p:spPr>
        <p:txBody>
          <a:bodyPr anchor="ctr">
            <a:spAutoFit/>
          </a:bodyPr>
          <a:lstStyle/>
          <a:p>
            <a:pPr eaLnBrk="1" hangingPunct="1"/>
            <a:r>
              <a:rPr lang="zh-CN" altLang="en-US" smtClean="0">
                <a:latin typeface="黑体" pitchFamily="49" charset="-122"/>
                <a:ea typeface="黑体" pitchFamily="49" charset="-122"/>
              </a:rPr>
              <a:t>普拉格雷在无负荷量预处理的患者更多获益</a:t>
            </a:r>
          </a:p>
        </p:txBody>
      </p:sp>
      <p:sp>
        <p:nvSpPr>
          <p:cNvPr id="201730" name="TextBox 73"/>
          <p:cNvSpPr txBox="1">
            <a:spLocks noChangeArrowheads="1"/>
          </p:cNvSpPr>
          <p:nvPr/>
        </p:nvSpPr>
        <p:spPr bwMode="auto">
          <a:xfrm>
            <a:off x="4989513" y="6310313"/>
            <a:ext cx="4046537" cy="431800"/>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71450" indent="-171450" eaLnBrk="0" hangingPunct="0">
              <a:buFont typeface="Arial"/>
              <a:buChar char="•"/>
            </a:pPr>
            <a:r>
              <a:rPr lang="en-US" altLang="zh-CN" sz="1100">
                <a:solidFill>
                  <a:srgbClr val="FFFFFF"/>
                </a:solidFill>
                <a:ea typeface="黑体" pitchFamily="49" charset="-122"/>
              </a:rPr>
              <a:t>Wiviot t SD et al. N Engl J Med 2007;357:2001-15.</a:t>
            </a:r>
          </a:p>
          <a:p>
            <a:pPr marL="171450" indent="-171450" eaLnBrk="0" hangingPunct="0">
              <a:buFont typeface="Arial"/>
              <a:buChar char="•"/>
            </a:pPr>
            <a:r>
              <a:rPr lang="en-US" altLang="zh-CN" sz="1100">
                <a:solidFill>
                  <a:srgbClr val="FFFFFF"/>
                </a:solidFill>
                <a:ea typeface="黑体" pitchFamily="49" charset="-122"/>
              </a:rPr>
              <a:t>TIMI Study Group, Data on File</a:t>
            </a:r>
          </a:p>
        </p:txBody>
      </p:sp>
      <p:sp>
        <p:nvSpPr>
          <p:cNvPr id="351371" name="Text Box 139"/>
          <p:cNvSpPr txBox="1">
            <a:spLocks noChangeArrowheads="1"/>
          </p:cNvSpPr>
          <p:nvPr/>
        </p:nvSpPr>
        <p:spPr bwMode="auto">
          <a:xfrm>
            <a:off x="174625" y="1735138"/>
            <a:ext cx="3021013" cy="2924175"/>
          </a:xfrm>
          <a:prstGeom prst="rect">
            <a:avLst/>
          </a:prstGeom>
          <a:solidFill>
            <a:srgbClr val="0070C0"/>
          </a:solidFill>
          <a:ln>
            <a:noFill/>
          </a:ln>
          <a:effec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spcBef>
                <a:spcPct val="50000"/>
              </a:spcBef>
              <a:defRPr/>
            </a:pPr>
            <a:r>
              <a:rPr lang="en-US" altLang="zh-CN" sz="1600" b="1" u="sng">
                <a:solidFill>
                  <a:srgbClr val="FF0000"/>
                </a:solidFill>
                <a:latin typeface="Arial" pitchFamily="34" charset="0"/>
                <a:ea typeface="黑体" pitchFamily="49" charset="-122"/>
              </a:rPr>
              <a:t>TRITON</a:t>
            </a:r>
            <a:r>
              <a:rPr lang="zh-CN" altLang="en-US" sz="1600" b="1" u="sng">
                <a:solidFill>
                  <a:srgbClr val="FF0000"/>
                </a:solidFill>
                <a:latin typeface="Arial" pitchFamily="34" charset="0"/>
                <a:ea typeface="黑体" pitchFamily="49" charset="-122"/>
              </a:rPr>
              <a:t>研究的药物治疗方案：</a:t>
            </a:r>
            <a:endParaRPr lang="en-US" altLang="zh-CN" sz="1600" b="1" u="sng">
              <a:solidFill>
                <a:srgbClr val="FF0000"/>
              </a:solidFill>
              <a:latin typeface="Arial" pitchFamily="34" charset="0"/>
              <a:ea typeface="黑体" pitchFamily="49" charset="-122"/>
            </a:endParaRPr>
          </a:p>
          <a:p>
            <a:pPr marL="285750" indent="-285750" eaLnBrk="0" hangingPunct="0">
              <a:spcBef>
                <a:spcPct val="50000"/>
              </a:spcBef>
              <a:buFont typeface="Arial" pitchFamily="34" charset="0"/>
              <a:buChar char="•"/>
              <a:defRPr/>
            </a:pPr>
            <a:r>
              <a:rPr lang="zh-CN" altLang="en-US" sz="1600" b="1">
                <a:solidFill>
                  <a:srgbClr val="FFFFFF"/>
                </a:solidFill>
                <a:latin typeface="Arial" pitchFamily="34" charset="0"/>
                <a:ea typeface="黑体" pitchFamily="49" charset="-122"/>
              </a:rPr>
              <a:t>只有</a:t>
            </a:r>
            <a:r>
              <a:rPr lang="en-US" altLang="zh-CN" sz="1600" b="1">
                <a:solidFill>
                  <a:srgbClr val="FFFFFF"/>
                </a:solidFill>
                <a:latin typeface="Arial" pitchFamily="34" charset="0"/>
                <a:ea typeface="黑体" pitchFamily="49" charset="-122"/>
              </a:rPr>
              <a:t>25%</a:t>
            </a:r>
            <a:r>
              <a:rPr lang="zh-CN" altLang="en-US" sz="1600" b="1">
                <a:solidFill>
                  <a:srgbClr val="FFFFFF"/>
                </a:solidFill>
                <a:latin typeface="Arial" pitchFamily="34" charset="0"/>
                <a:ea typeface="黑体" pitchFamily="49" charset="-122"/>
              </a:rPr>
              <a:t>受试者给予了预处理，即</a:t>
            </a:r>
            <a:r>
              <a:rPr lang="en-US" altLang="zh-CN" sz="1600" b="1">
                <a:solidFill>
                  <a:srgbClr val="FFFFFF"/>
                </a:solidFill>
                <a:latin typeface="Arial" pitchFamily="34" charset="0"/>
                <a:ea typeface="黑体" pitchFamily="49" charset="-122"/>
              </a:rPr>
              <a:t>PCI</a:t>
            </a:r>
            <a:r>
              <a:rPr lang="zh-CN" altLang="en-US" sz="1600" b="1">
                <a:solidFill>
                  <a:srgbClr val="FFFFFF"/>
                </a:solidFill>
                <a:latin typeface="Arial" pitchFamily="34" charset="0"/>
                <a:ea typeface="黑体" pitchFamily="49" charset="-122"/>
              </a:rPr>
              <a:t>术前给药</a:t>
            </a:r>
            <a:endParaRPr lang="en-US" altLang="zh-CN" sz="1600" b="1">
              <a:solidFill>
                <a:srgbClr val="FFFFFF"/>
              </a:solidFill>
              <a:latin typeface="Arial" pitchFamily="34" charset="0"/>
              <a:ea typeface="黑体" pitchFamily="49" charset="-122"/>
            </a:endParaRPr>
          </a:p>
          <a:p>
            <a:pPr marL="285750" indent="-285750" eaLnBrk="0" hangingPunct="0">
              <a:spcBef>
                <a:spcPct val="50000"/>
              </a:spcBef>
              <a:buFont typeface="Arial" pitchFamily="34" charset="0"/>
              <a:buChar char="•"/>
              <a:defRPr/>
            </a:pPr>
            <a:r>
              <a:rPr lang="zh-CN" altLang="en-US" sz="1600" b="1">
                <a:solidFill>
                  <a:srgbClr val="FFFFFF"/>
                </a:solidFill>
                <a:latin typeface="Arial" pitchFamily="34" charset="0"/>
                <a:ea typeface="黑体" pitchFamily="49" charset="-122"/>
              </a:rPr>
              <a:t>约</a:t>
            </a:r>
            <a:r>
              <a:rPr lang="en-US" altLang="zh-CN" sz="1600" b="1">
                <a:solidFill>
                  <a:srgbClr val="FFFFFF"/>
                </a:solidFill>
                <a:latin typeface="Arial" pitchFamily="34" charset="0"/>
                <a:ea typeface="黑体" pitchFamily="49" charset="-122"/>
              </a:rPr>
              <a:t>74%</a:t>
            </a:r>
            <a:r>
              <a:rPr lang="zh-CN" altLang="en-US" sz="1600" b="1">
                <a:solidFill>
                  <a:srgbClr val="FFFFFF"/>
                </a:solidFill>
                <a:latin typeface="Arial" pitchFamily="34" charset="0"/>
                <a:ea typeface="黑体" pitchFamily="49" charset="-122"/>
              </a:rPr>
              <a:t>患者无预处理，只在</a:t>
            </a:r>
            <a:r>
              <a:rPr lang="en-US" altLang="zh-CN" sz="1600" b="1">
                <a:solidFill>
                  <a:srgbClr val="FFFFFF"/>
                </a:solidFill>
                <a:latin typeface="Arial" pitchFamily="34" charset="0"/>
                <a:ea typeface="黑体" pitchFamily="49" charset="-122"/>
              </a:rPr>
              <a:t>PCI</a:t>
            </a:r>
            <a:r>
              <a:rPr lang="zh-CN" altLang="en-US" sz="1600" b="1">
                <a:solidFill>
                  <a:srgbClr val="FFFFFF"/>
                </a:solidFill>
                <a:latin typeface="Arial" pitchFamily="34" charset="0"/>
                <a:ea typeface="黑体" pitchFamily="49" charset="-122"/>
              </a:rPr>
              <a:t>术中或术后</a:t>
            </a:r>
            <a:r>
              <a:rPr lang="en-US" altLang="zh-CN" sz="1600" b="1">
                <a:solidFill>
                  <a:srgbClr val="FFFFFF"/>
                </a:solidFill>
                <a:latin typeface="Arial" pitchFamily="34" charset="0"/>
                <a:ea typeface="黑体" pitchFamily="49" charset="-122"/>
              </a:rPr>
              <a:t>1</a:t>
            </a:r>
            <a:r>
              <a:rPr lang="zh-CN" altLang="en-US" sz="1600" b="1">
                <a:solidFill>
                  <a:srgbClr val="FFFFFF"/>
                </a:solidFill>
                <a:latin typeface="Arial" pitchFamily="34" charset="0"/>
                <a:ea typeface="黑体" pitchFamily="49" charset="-122"/>
              </a:rPr>
              <a:t>小时之内才开设接受负荷剂量治疗</a:t>
            </a:r>
            <a:endParaRPr lang="en-US" altLang="zh-CN" sz="1600" b="1">
              <a:solidFill>
                <a:srgbClr val="FFFFFF"/>
              </a:solidFill>
              <a:latin typeface="Arial" pitchFamily="34" charset="0"/>
              <a:ea typeface="黑体" pitchFamily="49" charset="-122"/>
            </a:endParaRPr>
          </a:p>
          <a:p>
            <a:pPr marL="285750" indent="-285750" eaLnBrk="0" hangingPunct="0">
              <a:spcBef>
                <a:spcPct val="50000"/>
              </a:spcBef>
              <a:buFont typeface="Arial" pitchFamily="34" charset="0"/>
              <a:buChar char="•"/>
              <a:defRPr/>
            </a:pPr>
            <a:r>
              <a:rPr lang="zh-CN" altLang="en-US" sz="1600" b="1">
                <a:solidFill>
                  <a:srgbClr val="FFFFFF"/>
                </a:solidFill>
                <a:latin typeface="Arial" pitchFamily="34" charset="0"/>
                <a:ea typeface="黑体" pitchFamily="49" charset="-122"/>
              </a:rPr>
              <a:t>当推荐进行预处理，或至少在受试者</a:t>
            </a:r>
            <a:r>
              <a:rPr lang="en-US" altLang="zh-CN" sz="1600" b="1">
                <a:solidFill>
                  <a:srgbClr val="FFFFFF"/>
                </a:solidFill>
                <a:latin typeface="Arial" pitchFamily="34" charset="0"/>
                <a:ea typeface="黑体" pitchFamily="49" charset="-122"/>
              </a:rPr>
              <a:t>PCI</a:t>
            </a:r>
            <a:r>
              <a:rPr lang="zh-CN" altLang="en-US" sz="1600" b="1">
                <a:solidFill>
                  <a:srgbClr val="FFFFFF"/>
                </a:solidFill>
                <a:latin typeface="Arial" pitchFamily="34" charset="0"/>
                <a:ea typeface="黑体" pitchFamily="49" charset="-122"/>
              </a:rPr>
              <a:t>术中给予负荷剂量时，普拉格雷的优势不明显了</a:t>
            </a:r>
          </a:p>
        </p:txBody>
      </p:sp>
      <p:pic>
        <p:nvPicPr>
          <p:cNvPr id="201732" name="Picture 3"/>
          <p:cNvPicPr>
            <a:picLocks noChangeAspect="1" noChangeArrowheads="1"/>
          </p:cNvPicPr>
          <p:nvPr/>
        </p:nvPicPr>
        <p:blipFill>
          <a:blip r:embed="rId3"/>
          <a:stretch>
            <a:fillRect/>
          </a:stretch>
        </p:blipFill>
        <p:spPr bwMode="auto">
          <a:xfrm>
            <a:off x="123825" y="5054600"/>
            <a:ext cx="3148013" cy="1111250"/>
          </a:xfrm>
          <a:prstGeom prst="rect">
            <a:avLst/>
          </a:prstGeom>
          <a:noFill/>
          <a:ln w="9525">
            <a:noFill/>
            <a:miter lim="800000"/>
          </a:ln>
        </p:spPr>
      </p:pic>
      <p:sp>
        <p:nvSpPr>
          <p:cNvPr id="201733" name="Rectangle 29"/>
          <p:cNvSpPr>
            <a:spLocks noChangeArrowheads="1"/>
          </p:cNvSpPr>
          <p:nvPr/>
        </p:nvSpPr>
        <p:spPr bwMode="auto">
          <a:xfrm>
            <a:off x="3276600" y="4381500"/>
            <a:ext cx="1943100" cy="431800"/>
          </a:xfrm>
          <a:prstGeom prst="rect">
            <a:avLst/>
          </a:prstGeom>
          <a:noFill/>
          <a:ln w="9525">
            <a:noFill/>
            <a:miter lim="800000"/>
          </a:ln>
        </p:spPr>
        <p:txBody>
          <a:bodyPr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1400" b="1">
                <a:solidFill>
                  <a:srgbClr val="FFFFFF"/>
                </a:solidFill>
                <a:ea typeface="黑体" pitchFamily="49" charset="-122"/>
              </a:rPr>
              <a:t>出导管室后</a:t>
            </a:r>
            <a:r>
              <a:rPr lang="en-US" altLang="zh-CN" sz="1400" b="1">
                <a:solidFill>
                  <a:srgbClr val="FFFFFF"/>
                </a:solidFill>
                <a:ea typeface="黑体" pitchFamily="49" charset="-122"/>
              </a:rPr>
              <a:t>1</a:t>
            </a:r>
            <a:r>
              <a:rPr lang="zh-CN" altLang="en-US" sz="1400" b="1">
                <a:solidFill>
                  <a:srgbClr val="FFFFFF"/>
                </a:solidFill>
                <a:ea typeface="黑体" pitchFamily="49" charset="-122"/>
              </a:rPr>
              <a:t>小时之内</a:t>
            </a:r>
            <a:r>
              <a:rPr lang="zh-CN" altLang="en-US" sz="1400" b="1">
                <a:solidFill>
                  <a:srgbClr val="000000"/>
                </a:solidFill>
                <a:ea typeface="黑体" pitchFamily="49" charset="-122"/>
              </a:rPr>
              <a:t> </a:t>
            </a:r>
            <a:br>
              <a:rPr lang="zh-CN" altLang="en-US" sz="1400" b="1">
                <a:solidFill>
                  <a:srgbClr val="FFFFFF"/>
                </a:solidFill>
                <a:ea typeface="黑体" pitchFamily="49" charset="-122"/>
              </a:rPr>
            </a:br>
            <a:r>
              <a:rPr lang="zh-CN" altLang="en-US" sz="1400" b="1">
                <a:solidFill>
                  <a:srgbClr val="FFFFFF"/>
                </a:solidFill>
                <a:ea typeface="黑体" pitchFamily="49" charset="-122"/>
              </a:rPr>
              <a:t> </a:t>
            </a:r>
            <a:r>
              <a:rPr lang="en-US" altLang="zh-CN" sz="1400" b="1">
                <a:solidFill>
                  <a:srgbClr val="FFFFFF"/>
                </a:solidFill>
                <a:ea typeface="黑体" pitchFamily="49" charset="-122"/>
              </a:rPr>
              <a:t>(N=3552)</a:t>
            </a:r>
          </a:p>
        </p:txBody>
      </p:sp>
      <p:grpSp>
        <p:nvGrpSpPr>
          <p:cNvPr id="201734" name="组合 4"/>
          <p:cNvGrpSpPr/>
          <p:nvPr/>
        </p:nvGrpSpPr>
        <p:grpSpPr>
          <a:xfrm>
            <a:off x="3676650" y="1628775"/>
            <a:ext cx="5216525" cy="3857625"/>
            <a:chOff x="3561285" y="1628800"/>
            <a:chExt cx="5216446" cy="3858424"/>
          </a:xfrm>
        </p:grpSpPr>
        <p:sp>
          <p:nvSpPr>
            <p:cNvPr id="201735" name="Line 7"/>
            <p:cNvSpPr>
              <a:spLocks noChangeShapeType="1"/>
            </p:cNvSpPr>
            <p:nvPr/>
          </p:nvSpPr>
          <p:spPr bwMode="auto">
            <a:xfrm flipV="1">
              <a:off x="6688037" y="1886744"/>
              <a:ext cx="1099" cy="2979338"/>
            </a:xfrm>
            <a:prstGeom prst="line">
              <a:avLst/>
            </a:prstGeom>
            <a:noFill/>
            <a:ln w="11113">
              <a:solidFill>
                <a:srgbClr val="FFFFFF"/>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1736" name="Line 9"/>
            <p:cNvSpPr>
              <a:spLocks noChangeShapeType="1"/>
            </p:cNvSpPr>
            <p:nvPr/>
          </p:nvSpPr>
          <p:spPr bwMode="auto">
            <a:xfrm flipV="1">
              <a:off x="4701618" y="4866082"/>
              <a:ext cx="1099" cy="23096"/>
            </a:xfrm>
            <a:prstGeom prst="line">
              <a:avLst/>
            </a:prstGeom>
            <a:noFill/>
            <a:ln w="11113">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1737" name="Line 10"/>
            <p:cNvSpPr>
              <a:spLocks noChangeShapeType="1"/>
            </p:cNvSpPr>
            <p:nvPr/>
          </p:nvSpPr>
          <p:spPr bwMode="auto">
            <a:xfrm flipV="1">
              <a:off x="5219098" y="4861883"/>
              <a:ext cx="1099" cy="23096"/>
            </a:xfrm>
            <a:prstGeom prst="line">
              <a:avLst/>
            </a:prstGeom>
            <a:noFill/>
            <a:ln w="11113">
              <a:solidFill>
                <a:schemeClr val="bg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1738" name="Line 11"/>
            <p:cNvSpPr>
              <a:spLocks noChangeShapeType="1"/>
            </p:cNvSpPr>
            <p:nvPr/>
          </p:nvSpPr>
          <p:spPr bwMode="auto">
            <a:xfrm flipH="1" flipV="1">
              <a:off x="5668459" y="4866082"/>
              <a:ext cx="3296" cy="35693"/>
            </a:xfrm>
            <a:prstGeom prst="line">
              <a:avLst/>
            </a:prstGeom>
            <a:noFill/>
            <a:ln w="11113">
              <a:solidFill>
                <a:schemeClr val="bg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1739" name="Line 12"/>
            <p:cNvSpPr>
              <a:spLocks noChangeShapeType="1"/>
            </p:cNvSpPr>
            <p:nvPr/>
          </p:nvSpPr>
          <p:spPr bwMode="auto">
            <a:xfrm flipV="1">
              <a:off x="6055195" y="4866082"/>
              <a:ext cx="1099" cy="23096"/>
            </a:xfrm>
            <a:prstGeom prst="line">
              <a:avLst/>
            </a:prstGeom>
            <a:noFill/>
            <a:ln w="11113">
              <a:solidFill>
                <a:schemeClr val="bg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1740" name="Line 13"/>
            <p:cNvSpPr>
              <a:spLocks noChangeShapeType="1"/>
            </p:cNvSpPr>
            <p:nvPr/>
          </p:nvSpPr>
          <p:spPr bwMode="auto">
            <a:xfrm flipV="1">
              <a:off x="6386997" y="4866082"/>
              <a:ext cx="1099" cy="23096"/>
            </a:xfrm>
            <a:prstGeom prst="line">
              <a:avLst/>
            </a:prstGeom>
            <a:noFill/>
            <a:ln w="11113">
              <a:solidFill>
                <a:schemeClr val="bg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1741" name="Line 14"/>
            <p:cNvSpPr>
              <a:spLocks noChangeShapeType="1"/>
            </p:cNvSpPr>
            <p:nvPr/>
          </p:nvSpPr>
          <p:spPr bwMode="auto">
            <a:xfrm flipV="1">
              <a:off x="6688037" y="4866082"/>
              <a:ext cx="1099" cy="23096"/>
            </a:xfrm>
            <a:prstGeom prst="line">
              <a:avLst/>
            </a:prstGeom>
            <a:noFill/>
            <a:ln w="11113">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1742" name="Line 15"/>
            <p:cNvSpPr>
              <a:spLocks noChangeShapeType="1"/>
            </p:cNvSpPr>
            <p:nvPr/>
          </p:nvSpPr>
          <p:spPr bwMode="auto">
            <a:xfrm flipV="1">
              <a:off x="8683244" y="4866082"/>
              <a:ext cx="1099" cy="23096"/>
            </a:xfrm>
            <a:prstGeom prst="line">
              <a:avLst/>
            </a:prstGeom>
            <a:noFill/>
            <a:ln w="11113">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1743" name="Line 16"/>
            <p:cNvSpPr>
              <a:spLocks noChangeShapeType="1"/>
            </p:cNvSpPr>
            <p:nvPr/>
          </p:nvSpPr>
          <p:spPr bwMode="auto">
            <a:xfrm flipV="1">
              <a:off x="4701618" y="4866082"/>
              <a:ext cx="1099" cy="46191"/>
            </a:xfrm>
            <a:prstGeom prst="line">
              <a:avLst/>
            </a:prstGeom>
            <a:noFill/>
            <a:ln w="11113">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1744" name="Line 17"/>
            <p:cNvSpPr>
              <a:spLocks noChangeShapeType="1"/>
            </p:cNvSpPr>
            <p:nvPr/>
          </p:nvSpPr>
          <p:spPr bwMode="auto">
            <a:xfrm flipV="1">
              <a:off x="6688037" y="4866082"/>
              <a:ext cx="1099" cy="46191"/>
            </a:xfrm>
            <a:prstGeom prst="line">
              <a:avLst/>
            </a:prstGeom>
            <a:noFill/>
            <a:ln w="11113">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1745" name="Line 18"/>
            <p:cNvSpPr>
              <a:spLocks noChangeShapeType="1"/>
            </p:cNvSpPr>
            <p:nvPr/>
          </p:nvSpPr>
          <p:spPr bwMode="auto">
            <a:xfrm flipV="1">
              <a:off x="8683244" y="4866082"/>
              <a:ext cx="1099" cy="46191"/>
            </a:xfrm>
            <a:prstGeom prst="line">
              <a:avLst/>
            </a:prstGeom>
            <a:noFill/>
            <a:ln w="11113">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1746" name="Line 20"/>
            <p:cNvSpPr>
              <a:spLocks noChangeShapeType="1"/>
            </p:cNvSpPr>
            <p:nvPr/>
          </p:nvSpPr>
          <p:spPr bwMode="auto">
            <a:xfrm>
              <a:off x="4701618" y="4866082"/>
              <a:ext cx="3981626" cy="1050"/>
            </a:xfrm>
            <a:prstGeom prst="line">
              <a:avLst/>
            </a:prstGeom>
            <a:noFill/>
            <a:ln w="11113">
              <a:solidFill>
                <a:srgbClr val="FFFFFF"/>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1747" name="Line 21"/>
            <p:cNvSpPr>
              <a:spLocks noChangeShapeType="1"/>
            </p:cNvSpPr>
            <p:nvPr/>
          </p:nvSpPr>
          <p:spPr bwMode="auto">
            <a:xfrm flipH="1">
              <a:off x="5223492" y="4541693"/>
              <a:ext cx="1259090" cy="1050"/>
            </a:xfrm>
            <a:prstGeom prst="line">
              <a:avLst/>
            </a:prstGeom>
            <a:noFill/>
            <a:ln w="57150">
              <a:solidFill>
                <a:srgbClr val="FFFF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1748" name="Line 22"/>
            <p:cNvSpPr>
              <a:spLocks noChangeShapeType="1"/>
            </p:cNvSpPr>
            <p:nvPr/>
          </p:nvSpPr>
          <p:spPr bwMode="auto">
            <a:xfrm flipH="1">
              <a:off x="5319078" y="3709200"/>
              <a:ext cx="1163505" cy="1050"/>
            </a:xfrm>
            <a:prstGeom prst="line">
              <a:avLst/>
            </a:prstGeom>
            <a:noFill/>
            <a:ln w="57150">
              <a:solidFill>
                <a:srgbClr val="FFFF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1749" name="Line 23"/>
            <p:cNvSpPr>
              <a:spLocks noChangeShapeType="1"/>
            </p:cNvSpPr>
            <p:nvPr/>
          </p:nvSpPr>
          <p:spPr bwMode="auto">
            <a:xfrm flipH="1">
              <a:off x="5786018" y="2710839"/>
              <a:ext cx="1400820" cy="1050"/>
            </a:xfrm>
            <a:prstGeom prst="line">
              <a:avLst/>
            </a:prstGeom>
            <a:noFill/>
            <a:ln w="57150">
              <a:solidFill>
                <a:srgbClr val="FFFF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1750" name="Line 24"/>
            <p:cNvSpPr>
              <a:spLocks noChangeShapeType="1"/>
            </p:cNvSpPr>
            <p:nvPr/>
          </p:nvSpPr>
          <p:spPr bwMode="auto">
            <a:xfrm flipH="1">
              <a:off x="5706913" y="1886744"/>
              <a:ext cx="1178887" cy="1050"/>
            </a:xfrm>
            <a:prstGeom prst="line">
              <a:avLst/>
            </a:prstGeom>
            <a:noFill/>
            <a:ln w="57150">
              <a:solidFill>
                <a:srgbClr val="FFFF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1751" name="Rectangle 25"/>
            <p:cNvSpPr>
              <a:spLocks noChangeAspect="1" noChangeArrowheads="1"/>
            </p:cNvSpPr>
            <p:nvPr/>
          </p:nvSpPr>
          <p:spPr bwMode="auto">
            <a:xfrm>
              <a:off x="5833261" y="4502851"/>
              <a:ext cx="103276" cy="99731"/>
            </a:xfrm>
            <a:prstGeom prst="rect">
              <a:avLst/>
            </a:prstGeom>
            <a:solidFill>
              <a:srgbClr val="FFFF00"/>
            </a:solidFill>
            <a:ln w="11176">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endParaRPr lang="zh-CN" altLang="en-US" sz="2400" b="1">
                <a:solidFill>
                  <a:srgbClr val="000000"/>
                </a:solidFill>
                <a:ea typeface="黑体" pitchFamily="49" charset="-122"/>
              </a:endParaRPr>
            </a:p>
          </p:txBody>
        </p:sp>
        <p:sp>
          <p:nvSpPr>
            <p:cNvPr id="201752" name="Rectangle 26"/>
            <p:cNvSpPr>
              <a:spLocks noChangeAspect="1" noChangeArrowheads="1"/>
            </p:cNvSpPr>
            <p:nvPr/>
          </p:nvSpPr>
          <p:spPr bwMode="auto">
            <a:xfrm>
              <a:off x="5865123" y="3671408"/>
              <a:ext cx="103276" cy="98681"/>
            </a:xfrm>
            <a:prstGeom prst="rect">
              <a:avLst/>
            </a:prstGeom>
            <a:solidFill>
              <a:srgbClr val="FFFF00"/>
            </a:solidFill>
            <a:ln w="11176">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endParaRPr lang="zh-CN" altLang="en-US" sz="2400" b="1">
                <a:solidFill>
                  <a:srgbClr val="000000"/>
                </a:solidFill>
                <a:ea typeface="黑体" pitchFamily="49" charset="-122"/>
              </a:endParaRPr>
            </a:p>
          </p:txBody>
        </p:sp>
        <p:sp>
          <p:nvSpPr>
            <p:cNvPr id="201753" name="Rectangle 27"/>
            <p:cNvSpPr>
              <a:spLocks noChangeAspect="1" noChangeArrowheads="1"/>
            </p:cNvSpPr>
            <p:nvPr/>
          </p:nvSpPr>
          <p:spPr bwMode="auto">
            <a:xfrm>
              <a:off x="6450721" y="2670946"/>
              <a:ext cx="103276" cy="98681"/>
            </a:xfrm>
            <a:prstGeom prst="rect">
              <a:avLst/>
            </a:prstGeom>
            <a:solidFill>
              <a:srgbClr val="FFFF00"/>
            </a:solidFill>
            <a:ln w="11176">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endParaRPr lang="zh-CN" altLang="en-US" sz="2400" b="1">
                <a:solidFill>
                  <a:srgbClr val="000000"/>
                </a:solidFill>
                <a:ea typeface="黑体" pitchFamily="49" charset="-122"/>
              </a:endParaRPr>
            </a:p>
          </p:txBody>
        </p:sp>
        <p:sp>
          <p:nvSpPr>
            <p:cNvPr id="201754" name="Rectangle 28"/>
            <p:cNvSpPr>
              <a:spLocks noChangeAspect="1" noChangeArrowheads="1"/>
            </p:cNvSpPr>
            <p:nvPr/>
          </p:nvSpPr>
          <p:spPr bwMode="auto">
            <a:xfrm>
              <a:off x="6252958" y="1848951"/>
              <a:ext cx="107671" cy="102881"/>
            </a:xfrm>
            <a:prstGeom prst="rect">
              <a:avLst/>
            </a:prstGeom>
            <a:solidFill>
              <a:srgbClr val="FFFF00"/>
            </a:solidFill>
            <a:ln w="11176">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endParaRPr lang="zh-CN" altLang="en-US" sz="2400" b="1">
                <a:solidFill>
                  <a:srgbClr val="000000"/>
                </a:solidFill>
                <a:ea typeface="黑体" pitchFamily="49" charset="-122"/>
              </a:endParaRPr>
            </a:p>
          </p:txBody>
        </p:sp>
        <p:sp>
          <p:nvSpPr>
            <p:cNvPr id="201755" name="Rectangle 30"/>
            <p:cNvSpPr>
              <a:spLocks noChangeArrowheads="1"/>
            </p:cNvSpPr>
            <p:nvPr/>
          </p:nvSpPr>
          <p:spPr bwMode="auto">
            <a:xfrm>
              <a:off x="3707904" y="3609469"/>
              <a:ext cx="1686026" cy="430887"/>
            </a:xfrm>
            <a:prstGeom prst="rect">
              <a:avLst/>
            </a:prstGeom>
            <a:noFill/>
            <a:ln w="9525">
              <a:noFill/>
              <a:miter lim="800000"/>
            </a:ln>
          </p:spPr>
          <p:txBody>
            <a:bodyPr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sz="1400" b="1">
                  <a:solidFill>
                    <a:srgbClr val="FFFFFF"/>
                  </a:solidFill>
                  <a:ea typeface="黑体" pitchFamily="49" charset="-122"/>
                </a:rPr>
                <a:t>导管室内</a:t>
              </a:r>
              <a:r>
                <a:rPr lang="en-US" altLang="zh-CN" sz="1400" b="1">
                  <a:solidFill>
                    <a:srgbClr val="FFFFFF"/>
                  </a:solidFill>
                  <a:ea typeface="黑体" pitchFamily="49" charset="-122"/>
                </a:rPr>
                <a:t>PCI</a:t>
              </a:r>
              <a:r>
                <a:rPr lang="zh-CN" altLang="en-US" sz="1400" b="1">
                  <a:solidFill>
                    <a:srgbClr val="FFFFFF"/>
                  </a:solidFill>
                  <a:ea typeface="黑体" pitchFamily="49" charset="-122"/>
                </a:rPr>
                <a:t>术后</a:t>
              </a:r>
              <a:br>
                <a:rPr lang="en-US" altLang="zh-CN" sz="1400" b="1">
                  <a:solidFill>
                    <a:srgbClr val="FFFFFF"/>
                  </a:solidFill>
                  <a:ea typeface="黑体" pitchFamily="49" charset="-122"/>
                </a:rPr>
              </a:br>
              <a:r>
                <a:rPr lang="en-US" altLang="zh-CN" sz="1400" b="1">
                  <a:solidFill>
                    <a:srgbClr val="FFFFFF"/>
                  </a:solidFill>
                  <a:ea typeface="黑体" pitchFamily="49" charset="-122"/>
                </a:rPr>
                <a:t>(N=3833)</a:t>
              </a:r>
            </a:p>
          </p:txBody>
        </p:sp>
        <p:sp>
          <p:nvSpPr>
            <p:cNvPr id="303135" name="Rectangle 31"/>
            <p:cNvSpPr>
              <a:spLocks noChangeArrowheads="1"/>
            </p:cNvSpPr>
            <p:nvPr/>
          </p:nvSpPr>
          <p:spPr bwMode="auto">
            <a:xfrm>
              <a:off x="4216913" y="2522748"/>
              <a:ext cx="1008047" cy="425538"/>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defRPr/>
              </a:pPr>
              <a:r>
                <a:rPr lang="en-US" altLang="zh-CN" sz="1400" b="1">
                  <a:solidFill>
                    <a:srgbClr val="FFFFFF"/>
                  </a:solidFill>
                  <a:latin typeface="Arial" pitchFamily="34" charset="0"/>
                  <a:ea typeface="黑体" pitchFamily="49" charset="-122"/>
                </a:rPr>
                <a:t>PCI</a:t>
              </a:r>
              <a:r>
                <a:rPr lang="zh-CN" altLang="en-US" sz="1400" b="1">
                  <a:solidFill>
                    <a:srgbClr val="FFFFFF"/>
                  </a:solidFill>
                  <a:latin typeface="Arial" pitchFamily="34" charset="0"/>
                  <a:ea typeface="黑体" pitchFamily="49" charset="-122"/>
                </a:rPr>
                <a:t>术中给药</a:t>
              </a:r>
              <a:br>
                <a:rPr lang="en-US" altLang="zh-CN" sz="1400" b="1">
                  <a:solidFill>
                    <a:srgbClr val="FFFFFF"/>
                  </a:solidFill>
                  <a:effectLst>
                    <a:outerShdw blurRad="38100" dist="38100" dir="2700000" algn="tl">
                      <a:srgbClr val="C0C0C0"/>
                    </a:outerShdw>
                  </a:effectLst>
                  <a:latin typeface="Arial" pitchFamily="34" charset="0"/>
                  <a:ea typeface="黑体" pitchFamily="49" charset="-122"/>
                </a:rPr>
              </a:br>
              <a:r>
                <a:rPr lang="en-US" altLang="zh-CN" sz="1400" b="1">
                  <a:solidFill>
                    <a:srgbClr val="FFFFFF"/>
                  </a:solidFill>
                  <a:latin typeface="Arial" pitchFamily="34" charset="0"/>
                  <a:ea typeface="黑体" pitchFamily="49" charset="-122"/>
                </a:rPr>
                <a:t>(N=2380)</a:t>
              </a:r>
            </a:p>
          </p:txBody>
        </p:sp>
        <p:sp>
          <p:nvSpPr>
            <p:cNvPr id="303136" name="Rectangle 32"/>
            <p:cNvSpPr>
              <a:spLocks noChangeArrowheads="1"/>
            </p:cNvSpPr>
            <p:nvPr/>
          </p:nvSpPr>
          <p:spPr bwMode="auto">
            <a:xfrm>
              <a:off x="4243900" y="1738361"/>
              <a:ext cx="1008048" cy="425538"/>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defRPr/>
              </a:pPr>
              <a:r>
                <a:rPr lang="en-US" altLang="zh-CN" sz="1400" b="1">
                  <a:solidFill>
                    <a:srgbClr val="FFFFFF"/>
                  </a:solidFill>
                  <a:latin typeface="Arial" pitchFamily="34" charset="0"/>
                  <a:ea typeface="黑体" pitchFamily="49" charset="-122"/>
                </a:rPr>
                <a:t>PCI</a:t>
              </a:r>
              <a:r>
                <a:rPr lang="zh-CN" altLang="en-US" sz="1400" b="1">
                  <a:solidFill>
                    <a:srgbClr val="FFFFFF"/>
                  </a:solidFill>
                  <a:latin typeface="Arial" pitchFamily="34" charset="0"/>
                  <a:ea typeface="黑体" pitchFamily="49" charset="-122"/>
                </a:rPr>
                <a:t>术前给药</a:t>
              </a:r>
              <a:br>
                <a:rPr lang="en-US" altLang="zh-CN" sz="1400" b="1">
                  <a:solidFill>
                    <a:srgbClr val="FFFFFF"/>
                  </a:solidFill>
                  <a:effectLst>
                    <a:outerShdw blurRad="38100" dist="38100" dir="2700000" algn="tl">
                      <a:srgbClr val="C0C0C0"/>
                    </a:outerShdw>
                  </a:effectLst>
                  <a:latin typeface="Arial" pitchFamily="34" charset="0"/>
                  <a:ea typeface="黑体" pitchFamily="49" charset="-122"/>
                </a:rPr>
              </a:br>
              <a:r>
                <a:rPr lang="en-US" altLang="zh-CN" sz="1400" b="1">
                  <a:solidFill>
                    <a:srgbClr val="FFFFFF"/>
                  </a:solidFill>
                  <a:effectLst>
                    <a:outerShdw blurRad="38100" dist="38100" dir="2700000" algn="tl">
                      <a:srgbClr val="C0C0C0"/>
                    </a:outerShdw>
                  </a:effectLst>
                  <a:latin typeface="Arial" pitchFamily="34" charset="0"/>
                  <a:ea typeface="黑体" pitchFamily="49" charset="-122"/>
                </a:rPr>
                <a:t> </a:t>
              </a:r>
              <a:r>
                <a:rPr lang="en-US" altLang="zh-CN" sz="1400" b="1">
                  <a:solidFill>
                    <a:srgbClr val="FFFFFF"/>
                  </a:solidFill>
                  <a:latin typeface="Arial" pitchFamily="34" charset="0"/>
                  <a:ea typeface="黑体" pitchFamily="49" charset="-122"/>
                </a:rPr>
                <a:t>(N=3370)</a:t>
              </a:r>
            </a:p>
          </p:txBody>
        </p:sp>
        <p:sp>
          <p:nvSpPr>
            <p:cNvPr id="201758" name="Rectangle 33"/>
            <p:cNvSpPr>
              <a:spLocks noChangeArrowheads="1"/>
            </p:cNvSpPr>
            <p:nvPr/>
          </p:nvSpPr>
          <p:spPr bwMode="auto">
            <a:xfrm>
              <a:off x="4622513" y="4931170"/>
              <a:ext cx="253796" cy="223608"/>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sz="1700" b="1">
                  <a:solidFill>
                    <a:srgbClr val="FFFFFF"/>
                  </a:solidFill>
                  <a:ea typeface="黑体" pitchFamily="49" charset="-122"/>
                </a:rPr>
                <a:t>0.5</a:t>
              </a:r>
              <a:endParaRPr lang="en-US" altLang="zh-CN" sz="2400" b="1">
                <a:solidFill>
                  <a:srgbClr val="000000"/>
                </a:solidFill>
                <a:ea typeface="黑体" pitchFamily="49" charset="-122"/>
              </a:endParaRPr>
            </a:p>
          </p:txBody>
        </p:sp>
        <p:sp>
          <p:nvSpPr>
            <p:cNvPr id="201759" name="Rectangle 34"/>
            <p:cNvSpPr>
              <a:spLocks noChangeArrowheads="1"/>
            </p:cNvSpPr>
            <p:nvPr/>
          </p:nvSpPr>
          <p:spPr bwMode="auto">
            <a:xfrm>
              <a:off x="6680346" y="4931170"/>
              <a:ext cx="102177" cy="222558"/>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sz="1700" b="1">
                  <a:solidFill>
                    <a:srgbClr val="FFFFFF"/>
                  </a:solidFill>
                  <a:ea typeface="黑体" pitchFamily="49" charset="-122"/>
                </a:rPr>
                <a:t>1</a:t>
              </a:r>
              <a:endParaRPr lang="en-US" altLang="zh-CN" sz="2400" b="1">
                <a:solidFill>
                  <a:srgbClr val="000000"/>
                </a:solidFill>
                <a:ea typeface="黑体" pitchFamily="49" charset="-122"/>
              </a:endParaRPr>
            </a:p>
          </p:txBody>
        </p:sp>
        <p:sp>
          <p:nvSpPr>
            <p:cNvPr id="201760" name="Rectangle 35"/>
            <p:cNvSpPr>
              <a:spLocks noChangeArrowheads="1"/>
            </p:cNvSpPr>
            <p:nvPr/>
          </p:nvSpPr>
          <p:spPr bwMode="auto">
            <a:xfrm>
              <a:off x="8676652" y="4931170"/>
              <a:ext cx="101079" cy="222558"/>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sz="1700" b="1">
                  <a:solidFill>
                    <a:srgbClr val="FFFFFF"/>
                  </a:solidFill>
                  <a:ea typeface="黑体" pitchFamily="49" charset="-122"/>
                </a:rPr>
                <a:t>2</a:t>
              </a:r>
              <a:endParaRPr lang="en-US" altLang="zh-CN" sz="2400" b="1">
                <a:solidFill>
                  <a:srgbClr val="000000"/>
                </a:solidFill>
                <a:ea typeface="黑体" pitchFamily="49" charset="-122"/>
              </a:endParaRPr>
            </a:p>
          </p:txBody>
        </p:sp>
        <p:sp>
          <p:nvSpPr>
            <p:cNvPr id="201761" name="Line 37"/>
            <p:cNvSpPr>
              <a:spLocks noChangeShapeType="1"/>
            </p:cNvSpPr>
            <p:nvPr/>
          </p:nvSpPr>
          <p:spPr bwMode="auto">
            <a:xfrm flipH="1" flipV="1">
              <a:off x="5672854" y="4874481"/>
              <a:ext cx="0" cy="6299"/>
            </a:xfrm>
            <a:prstGeom prst="line">
              <a:avLst/>
            </a:prstGeom>
            <a:noFill/>
            <a:ln w="11113">
              <a:solidFill>
                <a:schemeClr val="bg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grpSp>
          <p:nvGrpSpPr>
            <p:cNvPr id="201762" name="Group 38"/>
            <p:cNvGrpSpPr/>
            <p:nvPr/>
          </p:nvGrpSpPr>
          <p:grpSpPr>
            <a:xfrm>
              <a:off x="4954315" y="4952166"/>
              <a:ext cx="1643629" cy="67187"/>
              <a:chOff x="1010" y="3951"/>
              <a:chExt cx="1496" cy="64"/>
            </a:xfrm>
          </p:grpSpPr>
          <p:sp>
            <p:nvSpPr>
              <p:cNvPr id="201775" name="Freeform 39"/>
              <p:cNvSpPr/>
              <p:nvPr/>
            </p:nvSpPr>
            <p:spPr bwMode="auto">
              <a:xfrm>
                <a:off x="1010" y="3951"/>
                <a:ext cx="64" cy="64"/>
              </a:xfrm>
              <a:custGeom>
                <a:gdLst>
                  <a:gd name="T0" fmla="*/ 64 w 64"/>
                  <a:gd name="T1" fmla="*/ 64 h 64"/>
                  <a:gd name="T2" fmla="*/ 64 w 64"/>
                  <a:gd name="T3" fmla="*/ 0 h 64"/>
                  <a:gd name="T4" fmla="*/ 0 w 64"/>
                  <a:gd name="T5" fmla="*/ 32 h 64"/>
                  <a:gd name="T6" fmla="*/ 64 w 64"/>
                  <a:gd name="T7" fmla="*/ 64 h 64"/>
                  <a:gd name="T8" fmla="*/ 0 60000 65536"/>
                  <a:gd name="T9" fmla="*/ 0 60000 65536"/>
                  <a:gd name="T10" fmla="*/ 0 60000 65536"/>
                  <a:gd name="T11" fmla="*/ 0 60000 65536"/>
                  <a:gd name="T12" fmla="*/ 0 w 64"/>
                  <a:gd name="T13" fmla="*/ 0 h 64"/>
                  <a:gd name="T14" fmla="*/ 64 w 64"/>
                  <a:gd name="T15" fmla="*/ 64 h 64"/>
                </a:gdLst>
                <a:cxnLst>
                  <a:cxn ang="T8">
                    <a:pos x="T0" y="T1"/>
                  </a:cxn>
                  <a:cxn ang="T9">
                    <a:pos x="T2" y="T3"/>
                  </a:cxn>
                  <a:cxn ang="T10">
                    <a:pos x="T4" y="T5"/>
                  </a:cxn>
                  <a:cxn ang="T11">
                    <a:pos x="T6" y="T7"/>
                  </a:cxn>
                </a:cxnLst>
                <a:rect l="T12" t="T13" r="T14" b="T15"/>
                <a:pathLst>
                  <a:path w="64" h="64">
                    <a:moveTo>
                      <a:pt x="64" y="64"/>
                    </a:moveTo>
                    <a:lnTo>
                      <a:pt x="64" y="0"/>
                    </a:lnTo>
                    <a:lnTo>
                      <a:pt x="0" y="32"/>
                    </a:lnTo>
                    <a:lnTo>
                      <a:pt x="64" y="64"/>
                    </a:lnTo>
                    <a:close/>
                  </a:path>
                </a:pathLst>
              </a:custGeom>
              <a:solidFill>
                <a:srgbClr val="FFFFFF"/>
              </a:solidFill>
              <a:ln w="12700">
                <a:solidFill>
                  <a:srgbClr val="FFFF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1776" name="Line 40"/>
              <p:cNvSpPr>
                <a:spLocks noChangeShapeType="1"/>
              </p:cNvSpPr>
              <p:nvPr/>
            </p:nvSpPr>
            <p:spPr bwMode="auto">
              <a:xfrm>
                <a:off x="1074" y="3983"/>
                <a:ext cx="1432" cy="1"/>
              </a:xfrm>
              <a:prstGeom prst="line">
                <a:avLst/>
              </a:prstGeom>
              <a:noFill/>
              <a:ln w="12700">
                <a:solidFill>
                  <a:srgbClr val="FFFF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grpSp>
        <p:grpSp>
          <p:nvGrpSpPr>
            <p:cNvPr id="201763" name="Group 41"/>
            <p:cNvGrpSpPr/>
            <p:nvPr/>
          </p:nvGrpSpPr>
          <p:grpSpPr>
            <a:xfrm>
              <a:off x="6925352" y="4942718"/>
              <a:ext cx="1643629" cy="67187"/>
              <a:chOff x="2858" y="3951"/>
              <a:chExt cx="1496" cy="64"/>
            </a:xfrm>
          </p:grpSpPr>
          <p:sp>
            <p:nvSpPr>
              <p:cNvPr id="201773" name="Freeform 42"/>
              <p:cNvSpPr/>
              <p:nvPr/>
            </p:nvSpPr>
            <p:spPr bwMode="auto">
              <a:xfrm>
                <a:off x="4290" y="3951"/>
                <a:ext cx="64" cy="64"/>
              </a:xfrm>
              <a:custGeom>
                <a:gdLst>
                  <a:gd name="T0" fmla="*/ 0 w 64"/>
                  <a:gd name="T1" fmla="*/ 0 h 64"/>
                  <a:gd name="T2" fmla="*/ 0 w 64"/>
                  <a:gd name="T3" fmla="*/ 64 h 64"/>
                  <a:gd name="T4" fmla="*/ 64 w 64"/>
                  <a:gd name="T5" fmla="*/ 32 h 64"/>
                  <a:gd name="T6" fmla="*/ 0 w 64"/>
                  <a:gd name="T7" fmla="*/ 0 h 64"/>
                  <a:gd name="T8" fmla="*/ 0 60000 65536"/>
                  <a:gd name="T9" fmla="*/ 0 60000 65536"/>
                  <a:gd name="T10" fmla="*/ 0 60000 65536"/>
                  <a:gd name="T11" fmla="*/ 0 60000 65536"/>
                  <a:gd name="T12" fmla="*/ 0 w 64"/>
                  <a:gd name="T13" fmla="*/ 0 h 64"/>
                  <a:gd name="T14" fmla="*/ 64 w 64"/>
                  <a:gd name="T15" fmla="*/ 64 h 64"/>
                </a:gdLst>
                <a:cxnLst>
                  <a:cxn ang="T8">
                    <a:pos x="T0" y="T1"/>
                  </a:cxn>
                  <a:cxn ang="T9">
                    <a:pos x="T2" y="T3"/>
                  </a:cxn>
                  <a:cxn ang="T10">
                    <a:pos x="T4" y="T5"/>
                  </a:cxn>
                  <a:cxn ang="T11">
                    <a:pos x="T6" y="T7"/>
                  </a:cxn>
                </a:cxnLst>
                <a:rect l="T12" t="T13" r="T14" b="T15"/>
                <a:pathLst>
                  <a:path w="64" h="64">
                    <a:moveTo>
                      <a:pt x="0" y="0"/>
                    </a:moveTo>
                    <a:lnTo>
                      <a:pt x="0" y="64"/>
                    </a:lnTo>
                    <a:lnTo>
                      <a:pt x="64" y="32"/>
                    </a:lnTo>
                    <a:lnTo>
                      <a:pt x="0" y="0"/>
                    </a:lnTo>
                    <a:close/>
                  </a:path>
                </a:pathLst>
              </a:custGeom>
              <a:solidFill>
                <a:srgbClr val="66FFFF"/>
              </a:solidFill>
              <a:ln w="12700">
                <a:solidFill>
                  <a:schemeClr val="accent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1774" name="Line 43"/>
              <p:cNvSpPr>
                <a:spLocks noChangeShapeType="1"/>
              </p:cNvSpPr>
              <p:nvPr/>
            </p:nvSpPr>
            <p:spPr bwMode="auto">
              <a:xfrm flipH="1">
                <a:off x="2858" y="3983"/>
                <a:ext cx="1432" cy="1"/>
              </a:xfrm>
              <a:prstGeom prst="line">
                <a:avLst/>
              </a:prstGeom>
              <a:noFill/>
              <a:ln w="12700">
                <a:solidFill>
                  <a:schemeClr val="accent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grpSp>
        <p:sp>
          <p:nvSpPr>
            <p:cNvPr id="201764" name="Rectangle 44"/>
            <p:cNvSpPr>
              <a:spLocks noChangeArrowheads="1"/>
            </p:cNvSpPr>
            <p:nvPr/>
          </p:nvSpPr>
          <p:spPr bwMode="auto">
            <a:xfrm>
              <a:off x="5094087" y="5241003"/>
              <a:ext cx="1240724" cy="246221"/>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r>
                <a:rPr lang="zh-CN" altLang="en-US" sz="1600" b="1">
                  <a:solidFill>
                    <a:srgbClr val="FFFF00"/>
                  </a:solidFill>
                  <a:ea typeface="黑体" pitchFamily="49" charset="-122"/>
                </a:rPr>
                <a:t>普拉格雷更优</a:t>
              </a:r>
              <a:endParaRPr lang="en-US" altLang="zh-CN" sz="1600" b="1">
                <a:solidFill>
                  <a:srgbClr val="FFFF00"/>
                </a:solidFill>
                <a:ea typeface="黑体" pitchFamily="49" charset="-122"/>
              </a:endParaRPr>
            </a:p>
          </p:txBody>
        </p:sp>
        <p:sp>
          <p:nvSpPr>
            <p:cNvPr id="201765" name="Rectangle 45"/>
            <p:cNvSpPr>
              <a:spLocks noChangeArrowheads="1"/>
            </p:cNvSpPr>
            <p:nvPr/>
          </p:nvSpPr>
          <p:spPr bwMode="auto">
            <a:xfrm>
              <a:off x="7255342" y="5242195"/>
              <a:ext cx="1228706" cy="244491"/>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r>
                <a:rPr lang="zh-CN" altLang="en-US" sz="1600" b="1">
                  <a:ea typeface="黑体" pitchFamily="49" charset="-122"/>
                </a:rPr>
                <a:t>氯吡格雷更优</a:t>
              </a:r>
              <a:endParaRPr lang="en-US" altLang="zh-CN" sz="1600" b="1">
                <a:ea typeface="黑体" pitchFamily="49" charset="-122"/>
              </a:endParaRPr>
            </a:p>
          </p:txBody>
        </p:sp>
        <p:sp>
          <p:nvSpPr>
            <p:cNvPr id="201766" name="Rectangle 46"/>
            <p:cNvSpPr>
              <a:spLocks noChangeArrowheads="1"/>
            </p:cNvSpPr>
            <p:nvPr/>
          </p:nvSpPr>
          <p:spPr bwMode="auto">
            <a:xfrm>
              <a:off x="6600142" y="5125383"/>
              <a:ext cx="448263" cy="182666"/>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r>
                <a:rPr lang="zh-CN" altLang="en-US" sz="1400" b="1">
                  <a:solidFill>
                    <a:srgbClr val="FFFFFF"/>
                  </a:solidFill>
                  <a:ea typeface="黑体" pitchFamily="49" charset="-122"/>
                </a:rPr>
                <a:t>危险比</a:t>
              </a:r>
            </a:p>
          </p:txBody>
        </p:sp>
        <p:sp>
          <p:nvSpPr>
            <p:cNvPr id="201767" name="Rectangle 47"/>
            <p:cNvSpPr>
              <a:spLocks noChangeArrowheads="1"/>
            </p:cNvSpPr>
            <p:nvPr/>
          </p:nvSpPr>
          <p:spPr bwMode="auto">
            <a:xfrm>
              <a:off x="7615325" y="4458759"/>
              <a:ext cx="1096485" cy="183715"/>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sz="1400" b="1">
                  <a:solidFill>
                    <a:srgbClr val="FFFF00"/>
                  </a:solidFill>
                  <a:ea typeface="黑体" pitchFamily="49" charset="-122"/>
                </a:rPr>
                <a:t>0.75 (0.60~0.93)</a:t>
              </a:r>
            </a:p>
          </p:txBody>
        </p:sp>
        <p:sp>
          <p:nvSpPr>
            <p:cNvPr id="201768" name="Rectangle 48"/>
            <p:cNvSpPr>
              <a:spLocks noChangeArrowheads="1"/>
            </p:cNvSpPr>
            <p:nvPr/>
          </p:nvSpPr>
          <p:spPr bwMode="auto">
            <a:xfrm>
              <a:off x="7615325" y="3625216"/>
              <a:ext cx="1096485" cy="183715"/>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sz="1400" b="1">
                  <a:solidFill>
                    <a:srgbClr val="FFFF00"/>
                  </a:solidFill>
                  <a:ea typeface="黑体" pitchFamily="49" charset="-122"/>
                </a:rPr>
                <a:t>0.76 (0.62~0.93)</a:t>
              </a:r>
            </a:p>
          </p:txBody>
        </p:sp>
        <p:sp>
          <p:nvSpPr>
            <p:cNvPr id="201769" name="Rectangle 49"/>
            <p:cNvSpPr>
              <a:spLocks noChangeArrowheads="1"/>
            </p:cNvSpPr>
            <p:nvPr/>
          </p:nvSpPr>
          <p:spPr bwMode="auto">
            <a:xfrm>
              <a:off x="7615325" y="2626855"/>
              <a:ext cx="1096485" cy="183715"/>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sz="1400" b="1">
                  <a:solidFill>
                    <a:srgbClr val="FFFF00"/>
                  </a:solidFill>
                  <a:ea typeface="黑体" pitchFamily="49" charset="-122"/>
                </a:rPr>
                <a:t>0.93 (0.73~1.19)</a:t>
              </a:r>
            </a:p>
          </p:txBody>
        </p:sp>
        <p:sp>
          <p:nvSpPr>
            <p:cNvPr id="201770" name="Rectangle 50"/>
            <p:cNvSpPr>
              <a:spLocks noChangeArrowheads="1"/>
            </p:cNvSpPr>
            <p:nvPr/>
          </p:nvSpPr>
          <p:spPr bwMode="auto">
            <a:xfrm>
              <a:off x="7615325" y="1804860"/>
              <a:ext cx="1096485" cy="183715"/>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sz="1400" b="1">
                  <a:solidFill>
                    <a:srgbClr val="FFFF00"/>
                  </a:solidFill>
                  <a:ea typeface="黑体" pitchFamily="49" charset="-122"/>
                </a:rPr>
                <a:t>0.87 (0.71~1.07)</a:t>
              </a:r>
            </a:p>
          </p:txBody>
        </p:sp>
        <p:sp>
          <p:nvSpPr>
            <p:cNvPr id="201771" name="Rectangle 51"/>
            <p:cNvSpPr>
              <a:spLocks noChangeArrowheads="1"/>
            </p:cNvSpPr>
            <p:nvPr/>
          </p:nvSpPr>
          <p:spPr bwMode="auto">
            <a:xfrm>
              <a:off x="3561285" y="5060099"/>
              <a:ext cx="933436" cy="244526"/>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sz="1600" b="1" i="1">
                  <a:solidFill>
                    <a:srgbClr val="FFFF00"/>
                  </a:solidFill>
                  <a:ea typeface="黑体" pitchFamily="49" charset="-122"/>
                </a:rPr>
                <a:t>P</a:t>
              </a:r>
              <a:r>
                <a:rPr lang="en-US" altLang="zh-CN" sz="1600" b="1" baseline="-25000">
                  <a:solidFill>
                    <a:srgbClr val="FFFF00"/>
                  </a:solidFill>
                  <a:ea typeface="黑体" pitchFamily="49" charset="-122"/>
                </a:rPr>
                <a:t>int</a:t>
              </a:r>
              <a:r>
                <a:rPr lang="en-US" altLang="zh-CN" sz="1600" b="1">
                  <a:solidFill>
                    <a:srgbClr val="FFFF00"/>
                  </a:solidFill>
                  <a:ea typeface="黑体" pitchFamily="49" charset="-122"/>
                </a:rPr>
                <a:t> = 0.40</a:t>
              </a:r>
            </a:p>
          </p:txBody>
        </p:sp>
        <p:sp>
          <p:nvSpPr>
            <p:cNvPr id="201772" name="椭圆 1"/>
            <p:cNvSpPr>
              <a:spLocks noChangeArrowheads="1"/>
            </p:cNvSpPr>
            <p:nvPr/>
          </p:nvSpPr>
          <p:spPr bwMode="auto">
            <a:xfrm>
              <a:off x="3753600" y="1628800"/>
              <a:ext cx="1916551" cy="1329178"/>
            </a:xfrm>
            <a:prstGeom prst="ellipse">
              <a:avLst/>
            </a:prstGeom>
            <a:noFill/>
            <a:ln w="38100" algn="ctr">
              <a:solidFill>
                <a:srgbClr val="FF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endParaRPr lang="zh-CN" altLang="en-US" sz="2400">
                <a:ea typeface="MS PGothic" pitchFamily="34" charset="-128"/>
              </a:endParaRPr>
            </a:p>
          </p:txBody>
        </p:sp>
      </p:gr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3777" name="Rectangle 2"/>
          <p:cNvSpPr>
            <a:spLocks noGrp="1" noChangeArrowheads="1"/>
          </p:cNvSpPr>
          <p:nvPr>
            <p:ph type="title" idx="4294967295"/>
          </p:nvPr>
        </p:nvSpPr>
        <p:spPr>
          <a:xfrm>
            <a:off x="179388" y="188913"/>
            <a:ext cx="8685212" cy="1079500"/>
          </a:xfrm>
        </p:spPr>
        <p:txBody>
          <a:bodyPr anchor="ctr">
            <a:spAutoFit/>
          </a:bodyPr>
          <a:lstStyle/>
          <a:p>
            <a:pPr eaLnBrk="1" hangingPunct="1">
              <a:lnSpc>
                <a:spcPct val="120000"/>
              </a:lnSpc>
            </a:pPr>
            <a:r>
              <a:rPr lang="zh-CN" altLang="en-US" sz="4000" baseline="30000" smtClean="0">
                <a:ea typeface="黑体" pitchFamily="49" charset="-122"/>
              </a:rPr>
              <a:t>氯吡格雷在卒中史患者获益优于普拉格雷</a:t>
            </a:r>
            <a:br>
              <a:rPr lang="zh-CN" altLang="en-US" sz="4000" baseline="30000" smtClean="0">
                <a:ea typeface="黑体" pitchFamily="49" charset="-122"/>
              </a:rPr>
            </a:br>
            <a:r>
              <a:rPr lang="zh-CN" altLang="en-US" sz="4000" baseline="30000" smtClean="0">
                <a:ea typeface="黑体" pitchFamily="49" charset="-122"/>
              </a:rPr>
              <a:t>普拉格雷在高龄，低体重患者中获益与氯吡格雷相当</a:t>
            </a:r>
          </a:p>
        </p:txBody>
      </p:sp>
      <p:grpSp>
        <p:nvGrpSpPr>
          <p:cNvPr id="203778" name="Group 89"/>
          <p:cNvGrpSpPr/>
          <p:nvPr/>
        </p:nvGrpSpPr>
        <p:grpSpPr>
          <a:xfrm>
            <a:off x="0" y="1055688"/>
            <a:ext cx="9144000" cy="5326062"/>
            <a:chOff x="0" y="896"/>
            <a:chExt cx="5760" cy="3355"/>
          </a:xfrm>
        </p:grpSpPr>
        <p:sp>
          <p:nvSpPr>
            <p:cNvPr id="203784" name="Line 5"/>
            <p:cNvSpPr>
              <a:spLocks noChangeShapeType="1"/>
            </p:cNvSpPr>
            <p:nvPr/>
          </p:nvSpPr>
          <p:spPr bwMode="auto">
            <a:xfrm flipV="1">
              <a:off x="2948" y="1152"/>
              <a:ext cx="1" cy="2632"/>
            </a:xfrm>
            <a:prstGeom prst="line">
              <a:avLst/>
            </a:prstGeom>
            <a:noFill/>
            <a:ln w="25400" cap="rnd">
              <a:solidFill>
                <a:schemeClr val="tx1"/>
              </a:solidFill>
              <a:prstDash val="sysDot"/>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3785" name="Line 6"/>
            <p:cNvSpPr>
              <a:spLocks noChangeShapeType="1"/>
            </p:cNvSpPr>
            <p:nvPr/>
          </p:nvSpPr>
          <p:spPr bwMode="auto">
            <a:xfrm flipV="1">
              <a:off x="1228" y="3784"/>
              <a:ext cx="1" cy="24"/>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3786" name="Line 7"/>
            <p:cNvSpPr>
              <a:spLocks noChangeShapeType="1"/>
            </p:cNvSpPr>
            <p:nvPr/>
          </p:nvSpPr>
          <p:spPr bwMode="auto">
            <a:xfrm flipV="1">
              <a:off x="1676" y="3784"/>
              <a:ext cx="1" cy="24"/>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3787" name="Line 8"/>
            <p:cNvSpPr>
              <a:spLocks noChangeShapeType="1"/>
            </p:cNvSpPr>
            <p:nvPr/>
          </p:nvSpPr>
          <p:spPr bwMode="auto">
            <a:xfrm flipV="1">
              <a:off x="2060" y="3784"/>
              <a:ext cx="1" cy="24"/>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3788" name="Line 9"/>
            <p:cNvSpPr>
              <a:spLocks noChangeShapeType="1"/>
            </p:cNvSpPr>
            <p:nvPr/>
          </p:nvSpPr>
          <p:spPr bwMode="auto">
            <a:xfrm flipV="1">
              <a:off x="2396" y="3784"/>
              <a:ext cx="1" cy="24"/>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3789" name="Line 10"/>
            <p:cNvSpPr>
              <a:spLocks noChangeShapeType="1"/>
            </p:cNvSpPr>
            <p:nvPr/>
          </p:nvSpPr>
          <p:spPr bwMode="auto">
            <a:xfrm flipV="1">
              <a:off x="2684" y="3784"/>
              <a:ext cx="1" cy="24"/>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3790" name="Line 11"/>
            <p:cNvSpPr>
              <a:spLocks noChangeShapeType="1"/>
            </p:cNvSpPr>
            <p:nvPr/>
          </p:nvSpPr>
          <p:spPr bwMode="auto">
            <a:xfrm flipV="1">
              <a:off x="2948" y="3784"/>
              <a:ext cx="1" cy="24"/>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3791" name="Line 12"/>
            <p:cNvSpPr>
              <a:spLocks noChangeShapeType="1"/>
            </p:cNvSpPr>
            <p:nvPr/>
          </p:nvSpPr>
          <p:spPr bwMode="auto">
            <a:xfrm flipV="1">
              <a:off x="4668" y="3784"/>
              <a:ext cx="1" cy="24"/>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3792" name="Line 13"/>
            <p:cNvSpPr>
              <a:spLocks noChangeShapeType="1"/>
            </p:cNvSpPr>
            <p:nvPr/>
          </p:nvSpPr>
          <p:spPr bwMode="auto">
            <a:xfrm flipV="1">
              <a:off x="1228" y="3784"/>
              <a:ext cx="1" cy="80"/>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3793" name="Line 14"/>
            <p:cNvSpPr>
              <a:spLocks noChangeShapeType="1"/>
            </p:cNvSpPr>
            <p:nvPr/>
          </p:nvSpPr>
          <p:spPr bwMode="auto">
            <a:xfrm flipV="1">
              <a:off x="2948" y="3784"/>
              <a:ext cx="1" cy="80"/>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3794" name="Line 15"/>
            <p:cNvSpPr>
              <a:spLocks noChangeShapeType="1"/>
            </p:cNvSpPr>
            <p:nvPr/>
          </p:nvSpPr>
          <p:spPr bwMode="auto">
            <a:xfrm flipV="1">
              <a:off x="4668" y="3784"/>
              <a:ext cx="1" cy="80"/>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3795" name="Line 17"/>
            <p:cNvSpPr>
              <a:spLocks noChangeShapeType="1"/>
            </p:cNvSpPr>
            <p:nvPr/>
          </p:nvSpPr>
          <p:spPr bwMode="auto">
            <a:xfrm>
              <a:off x="1228" y="3784"/>
              <a:ext cx="3440" cy="1"/>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3796" name="Line 18"/>
            <p:cNvSpPr>
              <a:spLocks noChangeShapeType="1"/>
            </p:cNvSpPr>
            <p:nvPr/>
          </p:nvSpPr>
          <p:spPr bwMode="auto">
            <a:xfrm flipH="1">
              <a:off x="2381" y="3655"/>
              <a:ext cx="422" cy="2"/>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3797" name="Line 19"/>
            <p:cNvSpPr>
              <a:spLocks noChangeShapeType="1"/>
            </p:cNvSpPr>
            <p:nvPr/>
          </p:nvSpPr>
          <p:spPr bwMode="auto">
            <a:xfrm flipH="1">
              <a:off x="2332" y="3152"/>
              <a:ext cx="432" cy="1"/>
            </a:xfrm>
            <a:prstGeom prst="line">
              <a:avLst/>
            </a:prstGeom>
            <a:noFill/>
            <a:ln w="12700">
              <a:solidFill>
                <a:srgbClr val="00FF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3798" name="Line 20"/>
            <p:cNvSpPr>
              <a:spLocks noChangeShapeType="1"/>
            </p:cNvSpPr>
            <p:nvPr/>
          </p:nvSpPr>
          <p:spPr bwMode="auto">
            <a:xfrm flipH="1">
              <a:off x="2028" y="2840"/>
              <a:ext cx="1976" cy="1"/>
            </a:xfrm>
            <a:prstGeom prst="line">
              <a:avLst/>
            </a:prstGeom>
            <a:noFill/>
            <a:ln w="12700">
              <a:solidFill>
                <a:srgbClr val="FFFF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3799" name="Line 21"/>
            <p:cNvSpPr>
              <a:spLocks noChangeShapeType="1"/>
            </p:cNvSpPr>
            <p:nvPr/>
          </p:nvSpPr>
          <p:spPr bwMode="auto">
            <a:xfrm flipH="1">
              <a:off x="2236" y="2375"/>
              <a:ext cx="560" cy="1"/>
            </a:xfrm>
            <a:prstGeom prst="line">
              <a:avLst/>
            </a:prstGeom>
            <a:noFill/>
            <a:ln w="12700">
              <a:solidFill>
                <a:srgbClr val="00FF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3800" name="Line 22"/>
            <p:cNvSpPr>
              <a:spLocks noChangeShapeType="1"/>
            </p:cNvSpPr>
            <p:nvPr/>
          </p:nvSpPr>
          <p:spPr bwMode="auto">
            <a:xfrm flipH="1">
              <a:off x="2420" y="2055"/>
              <a:ext cx="1000" cy="1"/>
            </a:xfrm>
            <a:prstGeom prst="line">
              <a:avLst/>
            </a:prstGeom>
            <a:noFill/>
            <a:ln w="12700">
              <a:solidFill>
                <a:srgbClr val="FFFF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3801" name="Line 23"/>
            <p:cNvSpPr>
              <a:spLocks noChangeShapeType="1"/>
            </p:cNvSpPr>
            <p:nvPr/>
          </p:nvSpPr>
          <p:spPr bwMode="auto">
            <a:xfrm flipH="1">
              <a:off x="2268" y="1464"/>
              <a:ext cx="496" cy="1"/>
            </a:xfrm>
            <a:prstGeom prst="line">
              <a:avLst/>
            </a:prstGeom>
            <a:noFill/>
            <a:ln w="12700">
              <a:solidFill>
                <a:srgbClr val="00FF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3802" name="Line 24"/>
            <p:cNvSpPr>
              <a:spLocks noChangeShapeType="1"/>
            </p:cNvSpPr>
            <p:nvPr/>
          </p:nvSpPr>
          <p:spPr bwMode="auto">
            <a:xfrm flipH="1">
              <a:off x="2996" y="1152"/>
              <a:ext cx="2040" cy="1"/>
            </a:xfrm>
            <a:prstGeom prst="line">
              <a:avLst/>
            </a:prstGeom>
            <a:noFill/>
            <a:ln w="12700">
              <a:solidFill>
                <a:srgbClr val="FF3B0A"/>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3803" name="Rectangle 25"/>
            <p:cNvSpPr>
              <a:spLocks noChangeArrowheads="1"/>
            </p:cNvSpPr>
            <p:nvPr/>
          </p:nvSpPr>
          <p:spPr bwMode="auto">
            <a:xfrm>
              <a:off x="2564" y="3624"/>
              <a:ext cx="80" cy="80"/>
            </a:xfrm>
            <a:prstGeom prst="rect">
              <a:avLst/>
            </a:prstGeom>
            <a:solidFill>
              <a:srgbClr val="FFFF00"/>
            </a:solidFill>
            <a:ln w="12700">
              <a:solidFill>
                <a:srgbClr val="FFFF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endParaRPr lang="zh-CN" altLang="zh-CN" sz="2400">
                <a:ea typeface="黑体" pitchFamily="49" charset="-122"/>
              </a:endParaRPr>
            </a:p>
          </p:txBody>
        </p:sp>
        <p:sp>
          <p:nvSpPr>
            <p:cNvPr id="203804" name="Rectangle 26"/>
            <p:cNvSpPr>
              <a:spLocks noChangeArrowheads="1"/>
            </p:cNvSpPr>
            <p:nvPr/>
          </p:nvSpPr>
          <p:spPr bwMode="auto">
            <a:xfrm>
              <a:off x="2532" y="3112"/>
              <a:ext cx="88" cy="80"/>
            </a:xfrm>
            <a:prstGeom prst="rect">
              <a:avLst/>
            </a:prstGeom>
            <a:solidFill>
              <a:srgbClr val="FFFF00"/>
            </a:solidFill>
            <a:ln w="12700">
              <a:solidFill>
                <a:srgbClr val="FFFF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endParaRPr lang="zh-CN" altLang="zh-CN" sz="2400">
                <a:ea typeface="黑体" pitchFamily="49" charset="-122"/>
              </a:endParaRPr>
            </a:p>
          </p:txBody>
        </p:sp>
        <p:sp>
          <p:nvSpPr>
            <p:cNvPr id="203805" name="Rectangle 27"/>
            <p:cNvSpPr>
              <a:spLocks noChangeArrowheads="1"/>
            </p:cNvSpPr>
            <p:nvPr/>
          </p:nvSpPr>
          <p:spPr bwMode="auto">
            <a:xfrm>
              <a:off x="2980" y="2800"/>
              <a:ext cx="80" cy="80"/>
            </a:xfrm>
            <a:prstGeom prst="rect">
              <a:avLst/>
            </a:prstGeom>
            <a:solidFill>
              <a:srgbClr val="FFFF00"/>
            </a:solidFill>
            <a:ln w="12700">
              <a:solidFill>
                <a:srgbClr val="FFFF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endParaRPr lang="zh-CN" altLang="zh-CN" sz="2400">
                <a:ea typeface="黑体" pitchFamily="49" charset="-122"/>
              </a:endParaRPr>
            </a:p>
          </p:txBody>
        </p:sp>
        <p:sp>
          <p:nvSpPr>
            <p:cNvPr id="203806" name="Rectangle 28"/>
            <p:cNvSpPr>
              <a:spLocks noChangeArrowheads="1"/>
            </p:cNvSpPr>
            <p:nvPr/>
          </p:nvSpPr>
          <p:spPr bwMode="auto">
            <a:xfrm>
              <a:off x="2884" y="2023"/>
              <a:ext cx="80" cy="80"/>
            </a:xfrm>
            <a:prstGeom prst="rect">
              <a:avLst/>
            </a:prstGeom>
            <a:solidFill>
              <a:srgbClr val="FFFF00"/>
            </a:solidFill>
            <a:ln w="12700">
              <a:solidFill>
                <a:srgbClr val="FFFF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endParaRPr lang="zh-CN" altLang="zh-CN" sz="2400">
                <a:ea typeface="黑体" pitchFamily="49" charset="-122"/>
              </a:endParaRPr>
            </a:p>
          </p:txBody>
        </p:sp>
        <p:sp>
          <p:nvSpPr>
            <p:cNvPr id="203807" name="Rectangle 29"/>
            <p:cNvSpPr>
              <a:spLocks noChangeArrowheads="1"/>
            </p:cNvSpPr>
            <p:nvPr/>
          </p:nvSpPr>
          <p:spPr bwMode="auto">
            <a:xfrm>
              <a:off x="2476" y="1432"/>
              <a:ext cx="80" cy="80"/>
            </a:xfrm>
            <a:prstGeom prst="rect">
              <a:avLst/>
            </a:prstGeom>
            <a:solidFill>
              <a:srgbClr val="FFFF00"/>
            </a:solidFill>
            <a:ln w="12700">
              <a:solidFill>
                <a:srgbClr val="FFFF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endParaRPr lang="zh-CN" altLang="zh-CN" sz="2400">
                <a:ea typeface="黑体" pitchFamily="49" charset="-122"/>
              </a:endParaRPr>
            </a:p>
          </p:txBody>
        </p:sp>
        <p:sp>
          <p:nvSpPr>
            <p:cNvPr id="203808" name="Rectangle 30"/>
            <p:cNvSpPr>
              <a:spLocks noChangeArrowheads="1"/>
            </p:cNvSpPr>
            <p:nvPr/>
          </p:nvSpPr>
          <p:spPr bwMode="auto">
            <a:xfrm>
              <a:off x="3980" y="1112"/>
              <a:ext cx="80" cy="88"/>
            </a:xfrm>
            <a:prstGeom prst="rect">
              <a:avLst/>
            </a:prstGeom>
            <a:solidFill>
              <a:srgbClr val="FF3B0A"/>
            </a:solidFill>
            <a:ln w="12700">
              <a:solidFill>
                <a:srgbClr val="FF3B0A"/>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endParaRPr lang="zh-CN" altLang="zh-CN" sz="2400">
                <a:ea typeface="黑体" pitchFamily="49" charset="-122"/>
              </a:endParaRPr>
            </a:p>
          </p:txBody>
        </p:sp>
        <p:sp>
          <p:nvSpPr>
            <p:cNvPr id="203809" name="Rectangle 31"/>
            <p:cNvSpPr>
              <a:spLocks noChangeArrowheads="1"/>
            </p:cNvSpPr>
            <p:nvPr/>
          </p:nvSpPr>
          <p:spPr bwMode="auto">
            <a:xfrm>
              <a:off x="1198" y="3561"/>
              <a:ext cx="336" cy="173"/>
            </a:xfrm>
            <a:prstGeom prst="rect">
              <a:avLst/>
            </a:prstGeom>
            <a:noFill/>
            <a:ln w="9525">
              <a:noFill/>
              <a:miter lim="800000"/>
            </a:ln>
          </p:spPr>
          <p:txBody>
            <a:bodyPr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b="1">
                  <a:solidFill>
                    <a:srgbClr val="FFFF00"/>
                  </a:solidFill>
                  <a:ea typeface="黑体" pitchFamily="49" charset="-122"/>
                </a:rPr>
                <a:t>合计</a:t>
              </a:r>
              <a:endParaRPr lang="zh-CN" altLang="en-US" sz="2400" b="1">
                <a:ea typeface="黑体" pitchFamily="49" charset="-122"/>
              </a:endParaRPr>
            </a:p>
          </p:txBody>
        </p:sp>
        <p:sp>
          <p:nvSpPr>
            <p:cNvPr id="203810" name="Rectangle 32"/>
            <p:cNvSpPr>
              <a:spLocks noChangeArrowheads="1"/>
            </p:cNvSpPr>
            <p:nvPr/>
          </p:nvSpPr>
          <p:spPr bwMode="auto">
            <a:xfrm>
              <a:off x="1058" y="3084"/>
              <a:ext cx="569" cy="173"/>
            </a:xfrm>
            <a:prstGeom prst="rect">
              <a:avLst/>
            </a:prstGeom>
            <a:noFill/>
            <a:ln w="9525">
              <a:noFill/>
              <a:miter lim="800000"/>
            </a:ln>
          </p:spPr>
          <p:txBody>
            <a:bodyPr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b="1">
                  <a:solidFill>
                    <a:srgbClr val="FFFFFF"/>
                  </a:solidFill>
                  <a:ea typeface="黑体" pitchFamily="49" charset="-122"/>
                </a:rPr>
                <a:t>≥60 kg</a:t>
              </a:r>
              <a:endParaRPr lang="en-US" altLang="zh-CN" sz="2400">
                <a:ea typeface="黑体" pitchFamily="49" charset="-122"/>
              </a:endParaRPr>
            </a:p>
          </p:txBody>
        </p:sp>
        <p:sp>
          <p:nvSpPr>
            <p:cNvPr id="203811" name="Rectangle 33"/>
            <p:cNvSpPr>
              <a:spLocks noChangeArrowheads="1"/>
            </p:cNvSpPr>
            <p:nvPr/>
          </p:nvSpPr>
          <p:spPr bwMode="auto">
            <a:xfrm>
              <a:off x="1083" y="2772"/>
              <a:ext cx="577" cy="173"/>
            </a:xfrm>
            <a:prstGeom prst="rect">
              <a:avLst/>
            </a:prstGeom>
            <a:noFill/>
            <a:ln w="9525">
              <a:noFill/>
              <a:miter lim="800000"/>
            </a:ln>
          </p:spPr>
          <p:txBody>
            <a:bodyPr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b="1">
                  <a:solidFill>
                    <a:srgbClr val="FFFFFF"/>
                  </a:solidFill>
                  <a:ea typeface="黑体" pitchFamily="49" charset="-122"/>
                </a:rPr>
                <a:t>＜</a:t>
              </a:r>
              <a:r>
                <a:rPr lang="en-US" altLang="zh-CN" b="1">
                  <a:solidFill>
                    <a:srgbClr val="FFFFFF"/>
                  </a:solidFill>
                  <a:ea typeface="黑体" pitchFamily="49" charset="-122"/>
                </a:rPr>
                <a:t>60 kg</a:t>
              </a:r>
              <a:endParaRPr lang="en-US" altLang="zh-CN" sz="2400">
                <a:ea typeface="黑体" pitchFamily="49" charset="-122"/>
              </a:endParaRPr>
            </a:p>
          </p:txBody>
        </p:sp>
        <p:sp>
          <p:nvSpPr>
            <p:cNvPr id="203812" name="Rectangle 34"/>
            <p:cNvSpPr>
              <a:spLocks noChangeArrowheads="1"/>
            </p:cNvSpPr>
            <p:nvPr/>
          </p:nvSpPr>
          <p:spPr bwMode="auto">
            <a:xfrm>
              <a:off x="1218" y="2307"/>
              <a:ext cx="522" cy="173"/>
            </a:xfrm>
            <a:prstGeom prst="rect">
              <a:avLst/>
            </a:prstGeom>
            <a:noFill/>
            <a:ln w="9525">
              <a:noFill/>
              <a:miter lim="800000"/>
            </a:ln>
          </p:spPr>
          <p:txBody>
            <a:bodyPr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b="1">
                  <a:solidFill>
                    <a:srgbClr val="FFFFFF"/>
                  </a:solidFill>
                  <a:ea typeface="黑体" pitchFamily="49" charset="-122"/>
                </a:rPr>
                <a:t>＜</a:t>
              </a:r>
              <a:r>
                <a:rPr lang="en-US" altLang="zh-CN" b="1">
                  <a:solidFill>
                    <a:srgbClr val="FFFFFF"/>
                  </a:solidFill>
                  <a:ea typeface="黑体" pitchFamily="49" charset="-122"/>
                </a:rPr>
                <a:t>75</a:t>
              </a:r>
              <a:r>
                <a:rPr lang="zh-CN" altLang="en-US" b="1">
                  <a:solidFill>
                    <a:srgbClr val="FFFFFF"/>
                  </a:solidFill>
                  <a:ea typeface="黑体" pitchFamily="49" charset="-122"/>
                </a:rPr>
                <a:t>岁</a:t>
              </a:r>
              <a:endParaRPr lang="zh-CN" altLang="en-US" sz="2400">
                <a:ea typeface="黑体" pitchFamily="49" charset="-122"/>
              </a:endParaRPr>
            </a:p>
          </p:txBody>
        </p:sp>
        <p:sp>
          <p:nvSpPr>
            <p:cNvPr id="203813" name="Rectangle 35"/>
            <p:cNvSpPr>
              <a:spLocks noChangeArrowheads="1"/>
            </p:cNvSpPr>
            <p:nvPr/>
          </p:nvSpPr>
          <p:spPr bwMode="auto">
            <a:xfrm>
              <a:off x="1194" y="1987"/>
              <a:ext cx="490" cy="173"/>
            </a:xfrm>
            <a:prstGeom prst="rect">
              <a:avLst/>
            </a:prstGeom>
            <a:noFill/>
            <a:ln w="9525">
              <a:noFill/>
              <a:miter lim="800000"/>
            </a:ln>
          </p:spPr>
          <p:txBody>
            <a:bodyPr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b="1">
                  <a:solidFill>
                    <a:srgbClr val="FFFFFF"/>
                  </a:solidFill>
                  <a:ea typeface="黑体" pitchFamily="49" charset="-122"/>
                </a:rPr>
                <a:t>≥75</a:t>
              </a:r>
              <a:r>
                <a:rPr lang="zh-CN" altLang="en-US" b="1">
                  <a:solidFill>
                    <a:srgbClr val="FFFFFF"/>
                  </a:solidFill>
                  <a:ea typeface="黑体" pitchFamily="49" charset="-122"/>
                </a:rPr>
                <a:t>岁</a:t>
              </a:r>
              <a:endParaRPr lang="zh-CN" altLang="en-US" sz="2400">
                <a:ea typeface="黑体" pitchFamily="49" charset="-122"/>
              </a:endParaRPr>
            </a:p>
          </p:txBody>
        </p:sp>
        <p:sp>
          <p:nvSpPr>
            <p:cNvPr id="203814" name="Rectangle 36"/>
            <p:cNvSpPr>
              <a:spLocks noChangeArrowheads="1"/>
            </p:cNvSpPr>
            <p:nvPr/>
          </p:nvSpPr>
          <p:spPr bwMode="auto">
            <a:xfrm>
              <a:off x="1419" y="1396"/>
              <a:ext cx="144" cy="173"/>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b="1">
                  <a:solidFill>
                    <a:srgbClr val="FFFFFF"/>
                  </a:solidFill>
                  <a:ea typeface="黑体" pitchFamily="49" charset="-122"/>
                </a:rPr>
                <a:t>否</a:t>
              </a:r>
              <a:endParaRPr lang="zh-CN" altLang="en-US" sz="2400">
                <a:ea typeface="黑体" pitchFamily="49" charset="-122"/>
              </a:endParaRPr>
            </a:p>
          </p:txBody>
        </p:sp>
        <p:sp>
          <p:nvSpPr>
            <p:cNvPr id="203815" name="Rectangle 37"/>
            <p:cNvSpPr>
              <a:spLocks noChangeArrowheads="1"/>
            </p:cNvSpPr>
            <p:nvPr/>
          </p:nvSpPr>
          <p:spPr bwMode="auto">
            <a:xfrm>
              <a:off x="1407" y="1084"/>
              <a:ext cx="144" cy="173"/>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b="1">
                  <a:solidFill>
                    <a:srgbClr val="FFFFFF"/>
                  </a:solidFill>
                  <a:ea typeface="黑体" pitchFamily="49" charset="-122"/>
                </a:rPr>
                <a:t>是</a:t>
              </a:r>
              <a:endParaRPr lang="zh-CN" altLang="en-US" sz="2400">
                <a:ea typeface="黑体" pitchFamily="49" charset="-122"/>
              </a:endParaRPr>
            </a:p>
          </p:txBody>
        </p:sp>
        <p:sp>
          <p:nvSpPr>
            <p:cNvPr id="203816" name="Rectangle 38"/>
            <p:cNvSpPr>
              <a:spLocks noChangeArrowheads="1"/>
            </p:cNvSpPr>
            <p:nvPr/>
          </p:nvSpPr>
          <p:spPr bwMode="auto">
            <a:xfrm>
              <a:off x="1168" y="3884"/>
              <a:ext cx="200" cy="173"/>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b="1">
                  <a:solidFill>
                    <a:srgbClr val="FFFFFF"/>
                  </a:solidFill>
                  <a:ea typeface="黑体" pitchFamily="49" charset="-122"/>
                </a:rPr>
                <a:t>0.5</a:t>
              </a:r>
              <a:endParaRPr lang="en-US" altLang="zh-CN" sz="2400">
                <a:ea typeface="黑体" pitchFamily="49" charset="-122"/>
              </a:endParaRPr>
            </a:p>
          </p:txBody>
        </p:sp>
        <p:sp>
          <p:nvSpPr>
            <p:cNvPr id="203817" name="Rectangle 39"/>
            <p:cNvSpPr>
              <a:spLocks noChangeArrowheads="1"/>
            </p:cNvSpPr>
            <p:nvPr/>
          </p:nvSpPr>
          <p:spPr bwMode="auto">
            <a:xfrm>
              <a:off x="2916" y="3884"/>
              <a:ext cx="80" cy="173"/>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b="1">
                  <a:solidFill>
                    <a:srgbClr val="FFFFFF"/>
                  </a:solidFill>
                  <a:ea typeface="黑体" pitchFamily="49" charset="-122"/>
                </a:rPr>
                <a:t>1</a:t>
              </a:r>
              <a:endParaRPr lang="en-US" altLang="zh-CN" sz="2400">
                <a:ea typeface="黑体" pitchFamily="49" charset="-122"/>
              </a:endParaRPr>
            </a:p>
          </p:txBody>
        </p:sp>
        <p:sp>
          <p:nvSpPr>
            <p:cNvPr id="203818" name="Rectangle 40"/>
            <p:cNvSpPr>
              <a:spLocks noChangeArrowheads="1"/>
            </p:cNvSpPr>
            <p:nvPr/>
          </p:nvSpPr>
          <p:spPr bwMode="auto">
            <a:xfrm>
              <a:off x="4672" y="3884"/>
              <a:ext cx="80" cy="173"/>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en-US" altLang="zh-CN" b="1">
                  <a:solidFill>
                    <a:srgbClr val="FFFFFF"/>
                  </a:solidFill>
                  <a:ea typeface="黑体" pitchFamily="49" charset="-122"/>
                </a:rPr>
                <a:t>2</a:t>
              </a:r>
              <a:endParaRPr lang="en-US" altLang="zh-CN" sz="2400">
                <a:ea typeface="黑体" pitchFamily="49" charset="-122"/>
              </a:endParaRPr>
            </a:p>
          </p:txBody>
        </p:sp>
        <p:sp>
          <p:nvSpPr>
            <p:cNvPr id="203819" name="Rectangle 41"/>
            <p:cNvSpPr>
              <a:spLocks noChangeArrowheads="1"/>
            </p:cNvSpPr>
            <p:nvPr/>
          </p:nvSpPr>
          <p:spPr bwMode="auto">
            <a:xfrm>
              <a:off x="149" y="1191"/>
              <a:ext cx="1125" cy="173"/>
            </a:xfrm>
            <a:prstGeom prst="rect">
              <a:avLst/>
            </a:prstGeom>
            <a:noFill/>
            <a:ln w="9525">
              <a:noFill/>
              <a:miter lim="800000"/>
            </a:ln>
          </p:spPr>
          <p:txBody>
            <a:bodyPr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b="1" i="1">
                  <a:solidFill>
                    <a:srgbClr val="FFFFFF"/>
                  </a:solidFill>
                  <a:ea typeface="黑体" pitchFamily="49" charset="-122"/>
                </a:rPr>
                <a:t>有卒中</a:t>
              </a:r>
              <a:r>
                <a:rPr lang="en-US" altLang="zh-CN" b="1" i="1">
                  <a:solidFill>
                    <a:srgbClr val="FFFFFF"/>
                  </a:solidFill>
                  <a:ea typeface="黑体" pitchFamily="49" charset="-122"/>
                </a:rPr>
                <a:t>/TIA</a:t>
              </a:r>
              <a:r>
                <a:rPr lang="zh-CN" altLang="en-US" b="1" i="1">
                  <a:solidFill>
                    <a:srgbClr val="FFFFFF"/>
                  </a:solidFill>
                  <a:ea typeface="黑体" pitchFamily="49" charset="-122"/>
                </a:rPr>
                <a:t>病史</a:t>
              </a:r>
            </a:p>
          </p:txBody>
        </p:sp>
        <p:sp>
          <p:nvSpPr>
            <p:cNvPr id="203820" name="Rectangle 42"/>
            <p:cNvSpPr>
              <a:spLocks noChangeArrowheads="1"/>
            </p:cNvSpPr>
            <p:nvPr/>
          </p:nvSpPr>
          <p:spPr bwMode="auto">
            <a:xfrm>
              <a:off x="503" y="2114"/>
              <a:ext cx="392" cy="173"/>
            </a:xfrm>
            <a:prstGeom prst="rect">
              <a:avLst/>
            </a:prstGeom>
            <a:noFill/>
            <a:ln w="9525">
              <a:noFill/>
              <a:miter lim="800000"/>
            </a:ln>
          </p:spPr>
          <p:txBody>
            <a:bodyPr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b="1" i="1">
                  <a:solidFill>
                    <a:srgbClr val="FFFFFF"/>
                  </a:solidFill>
                  <a:ea typeface="黑体" pitchFamily="49" charset="-122"/>
                </a:rPr>
                <a:t>年龄</a:t>
              </a:r>
              <a:endParaRPr lang="zh-CN" altLang="en-US" sz="2400" i="1">
                <a:ea typeface="黑体" pitchFamily="49" charset="-122"/>
              </a:endParaRPr>
            </a:p>
          </p:txBody>
        </p:sp>
        <p:sp>
          <p:nvSpPr>
            <p:cNvPr id="203821" name="Rectangle 43"/>
            <p:cNvSpPr>
              <a:spLocks noChangeArrowheads="1"/>
            </p:cNvSpPr>
            <p:nvPr/>
          </p:nvSpPr>
          <p:spPr bwMode="auto">
            <a:xfrm>
              <a:off x="502" y="2862"/>
              <a:ext cx="376" cy="173"/>
            </a:xfrm>
            <a:prstGeom prst="rect">
              <a:avLst/>
            </a:prstGeom>
            <a:noFill/>
            <a:ln w="9525">
              <a:noFill/>
              <a:miter lim="800000"/>
            </a:ln>
          </p:spPr>
          <p:txBody>
            <a:bodyPr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r>
                <a:rPr lang="zh-CN" altLang="en-US" b="1" i="1">
                  <a:solidFill>
                    <a:srgbClr val="FFFFFF"/>
                  </a:solidFill>
                  <a:ea typeface="黑体" pitchFamily="49" charset="-122"/>
                </a:rPr>
                <a:t>体重</a:t>
              </a:r>
              <a:endParaRPr lang="zh-CN" altLang="en-US" sz="2400" i="1">
                <a:ea typeface="黑体" pitchFamily="49" charset="-122"/>
              </a:endParaRPr>
            </a:p>
          </p:txBody>
        </p:sp>
        <p:sp>
          <p:nvSpPr>
            <p:cNvPr id="203822" name="Rectangle 44"/>
            <p:cNvSpPr>
              <a:spLocks noChangeArrowheads="1"/>
            </p:cNvSpPr>
            <p:nvPr/>
          </p:nvSpPr>
          <p:spPr bwMode="auto">
            <a:xfrm>
              <a:off x="2400" y="1360"/>
              <a:ext cx="235" cy="235"/>
            </a:xfrm>
            <a:prstGeom prst="rect">
              <a:avLst/>
            </a:prstGeom>
            <a:solidFill>
              <a:srgbClr val="00FF00"/>
            </a:solidFill>
            <a:ln w="9525">
              <a:solidFill>
                <a:srgbClr val="00FF00"/>
              </a:solidFill>
              <a:miter lim="800000"/>
            </a:ln>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endParaRPr lang="zh-CN" altLang="zh-CN" sz="2400">
                <a:ea typeface="黑体" pitchFamily="49" charset="-122"/>
              </a:endParaRPr>
            </a:p>
          </p:txBody>
        </p:sp>
        <p:sp>
          <p:nvSpPr>
            <p:cNvPr id="203823" name="Rectangle 45"/>
            <p:cNvSpPr>
              <a:spLocks noChangeArrowheads="1"/>
            </p:cNvSpPr>
            <p:nvPr/>
          </p:nvSpPr>
          <p:spPr bwMode="auto">
            <a:xfrm>
              <a:off x="2411" y="2244"/>
              <a:ext cx="235" cy="235"/>
            </a:xfrm>
            <a:prstGeom prst="rect">
              <a:avLst/>
            </a:prstGeom>
            <a:solidFill>
              <a:srgbClr val="00FF00"/>
            </a:solidFill>
            <a:ln w="9525">
              <a:solidFill>
                <a:srgbClr val="00FF00"/>
              </a:solidFill>
              <a:miter lim="800000"/>
            </a:ln>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endParaRPr lang="zh-CN" altLang="zh-CN" sz="2400">
                <a:ea typeface="黑体" pitchFamily="49" charset="-122"/>
              </a:endParaRPr>
            </a:p>
          </p:txBody>
        </p:sp>
        <p:grpSp>
          <p:nvGrpSpPr>
            <p:cNvPr id="203824" name="Group 46"/>
            <p:cNvGrpSpPr/>
            <p:nvPr/>
          </p:nvGrpSpPr>
          <p:grpSpPr>
            <a:xfrm>
              <a:off x="2343" y="3554"/>
              <a:ext cx="532" cy="192"/>
              <a:chOff x="2984" y="3348"/>
              <a:chExt cx="512" cy="184"/>
            </a:xfrm>
          </p:grpSpPr>
          <p:sp>
            <p:nvSpPr>
              <p:cNvPr id="203848" name="Freeform 47"/>
              <p:cNvSpPr/>
              <p:nvPr/>
            </p:nvSpPr>
            <p:spPr bwMode="auto">
              <a:xfrm>
                <a:off x="2992" y="3348"/>
                <a:ext cx="504" cy="184"/>
              </a:xfrm>
              <a:custGeom>
                <a:gdLst>
                  <a:gd name="T0" fmla="*/ 256 w 504"/>
                  <a:gd name="T1" fmla="*/ 0 h 184"/>
                  <a:gd name="T2" fmla="*/ 0 w 504"/>
                  <a:gd name="T3" fmla="*/ 96 h 184"/>
                  <a:gd name="T4" fmla="*/ 256 w 504"/>
                  <a:gd name="T5" fmla="*/ 184 h 184"/>
                  <a:gd name="T6" fmla="*/ 504 w 504"/>
                  <a:gd name="T7" fmla="*/ 96 h 184"/>
                  <a:gd name="T8" fmla="*/ 256 w 504"/>
                  <a:gd name="T9" fmla="*/ 0 h 184"/>
                  <a:gd name="T10" fmla="*/ 0 60000 65536"/>
                  <a:gd name="T11" fmla="*/ 0 60000 65536"/>
                  <a:gd name="T12" fmla="*/ 0 60000 65536"/>
                  <a:gd name="T13" fmla="*/ 0 60000 65536"/>
                  <a:gd name="T14" fmla="*/ 0 60000 65536"/>
                  <a:gd name="T15" fmla="*/ 0 w 504"/>
                  <a:gd name="T16" fmla="*/ 0 h 184"/>
                  <a:gd name="T17" fmla="*/ 504 w 504"/>
                  <a:gd name="T18" fmla="*/ 184 h 184"/>
                </a:gdLst>
                <a:cxnLst>
                  <a:cxn ang="T10">
                    <a:pos x="T0" y="T1"/>
                  </a:cxn>
                  <a:cxn ang="T11">
                    <a:pos x="T2" y="T3"/>
                  </a:cxn>
                  <a:cxn ang="T12">
                    <a:pos x="T4" y="T5"/>
                  </a:cxn>
                  <a:cxn ang="T13">
                    <a:pos x="T6" y="T7"/>
                  </a:cxn>
                  <a:cxn ang="T14">
                    <a:pos x="T8" y="T9"/>
                  </a:cxn>
                </a:cxnLst>
                <a:rect l="T15" t="T16" r="T17" b="T18"/>
                <a:pathLst>
                  <a:path w="502" h="184">
                    <a:moveTo>
                      <a:pt x="256" y="0"/>
                    </a:moveTo>
                    <a:lnTo>
                      <a:pt x="0" y="96"/>
                    </a:lnTo>
                    <a:lnTo>
                      <a:pt x="256" y="184"/>
                    </a:lnTo>
                    <a:lnTo>
                      <a:pt x="504" y="96"/>
                    </a:lnTo>
                    <a:lnTo>
                      <a:pt x="256" y="0"/>
                    </a:lnTo>
                    <a:close/>
                  </a:path>
                </a:pathLst>
              </a:custGeom>
              <a:solidFill>
                <a:srgbClr val="00FF00"/>
              </a:solidFill>
              <a:ln w="9525">
                <a:solidFill>
                  <a:srgbClr val="00FF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3849" name="Freeform 48"/>
              <p:cNvSpPr/>
              <p:nvPr/>
            </p:nvSpPr>
            <p:spPr bwMode="auto">
              <a:xfrm>
                <a:off x="2984" y="3348"/>
                <a:ext cx="512" cy="184"/>
              </a:xfrm>
              <a:custGeom>
                <a:gdLst>
                  <a:gd name="T0" fmla="*/ 8 w 512"/>
                  <a:gd name="T1" fmla="*/ 88 h 184"/>
                  <a:gd name="T2" fmla="*/ 8 w 512"/>
                  <a:gd name="T3" fmla="*/ 88 h 184"/>
                  <a:gd name="T4" fmla="*/ 0 w 512"/>
                  <a:gd name="T5" fmla="*/ 88 h 184"/>
                  <a:gd name="T6" fmla="*/ 0 w 512"/>
                  <a:gd name="T7" fmla="*/ 88 h 184"/>
                  <a:gd name="T8" fmla="*/ 8 w 512"/>
                  <a:gd name="T9" fmla="*/ 88 h 184"/>
                  <a:gd name="T10" fmla="*/ 8 w 512"/>
                  <a:gd name="T11" fmla="*/ 96 h 184"/>
                  <a:gd name="T12" fmla="*/ 256 w 512"/>
                  <a:gd name="T13" fmla="*/ 184 h 184"/>
                  <a:gd name="T14" fmla="*/ 256 w 512"/>
                  <a:gd name="T15" fmla="*/ 184 h 184"/>
                  <a:gd name="T16" fmla="*/ 256 w 512"/>
                  <a:gd name="T17" fmla="*/ 184 h 184"/>
                  <a:gd name="T18" fmla="*/ 256 w 512"/>
                  <a:gd name="T19" fmla="*/ 184 h 184"/>
                  <a:gd name="T20" fmla="*/ 512 w 512"/>
                  <a:gd name="T21" fmla="*/ 96 h 184"/>
                  <a:gd name="T22" fmla="*/ 512 w 512"/>
                  <a:gd name="T23" fmla="*/ 88 h 184"/>
                  <a:gd name="T24" fmla="*/ 512 w 512"/>
                  <a:gd name="T25" fmla="*/ 88 h 184"/>
                  <a:gd name="T26" fmla="*/ 512 w 512"/>
                  <a:gd name="T27" fmla="*/ 88 h 184"/>
                  <a:gd name="T28" fmla="*/ 512 w 512"/>
                  <a:gd name="T29" fmla="*/ 88 h 184"/>
                  <a:gd name="T30" fmla="*/ 512 w 512"/>
                  <a:gd name="T31" fmla="*/ 88 h 184"/>
                  <a:gd name="T32" fmla="*/ 256 w 512"/>
                  <a:gd name="T33" fmla="*/ 0 h 184"/>
                  <a:gd name="T34" fmla="*/ 256 w 512"/>
                  <a:gd name="T35" fmla="*/ 0 h 184"/>
                  <a:gd name="T36" fmla="*/ 256 w 512"/>
                  <a:gd name="T37" fmla="*/ 0 h 184"/>
                  <a:gd name="T38" fmla="*/ 256 w 512"/>
                  <a:gd name="T39" fmla="*/ 0 h 184"/>
                  <a:gd name="T40" fmla="*/ 8 w 512"/>
                  <a:gd name="T41" fmla="*/ 88 h 184"/>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512"/>
                  <a:gd name="T64" fmla="*/ 0 h 184"/>
                  <a:gd name="T65" fmla="*/ 512 w 512"/>
                  <a:gd name="T66" fmla="*/ 184 h 184"/>
                </a:gd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512" h="184">
                    <a:moveTo>
                      <a:pt x="8" y="88"/>
                    </a:moveTo>
                    <a:lnTo>
                      <a:pt x="8" y="88"/>
                    </a:lnTo>
                    <a:lnTo>
                      <a:pt x="0" y="88"/>
                    </a:lnTo>
                    <a:lnTo>
                      <a:pt x="8" y="88"/>
                    </a:lnTo>
                    <a:lnTo>
                      <a:pt x="8" y="96"/>
                    </a:lnTo>
                    <a:lnTo>
                      <a:pt x="256" y="184"/>
                    </a:lnTo>
                    <a:lnTo>
                      <a:pt x="512" y="96"/>
                    </a:lnTo>
                    <a:lnTo>
                      <a:pt x="512" y="88"/>
                    </a:lnTo>
                    <a:lnTo>
                      <a:pt x="256" y="0"/>
                    </a:lnTo>
                    <a:lnTo>
                      <a:pt x="8" y="88"/>
                    </a:lnTo>
                    <a:close/>
                  </a:path>
                </a:pathLst>
              </a:custGeom>
              <a:solidFill>
                <a:srgbClr val="00FF00"/>
              </a:solidFill>
              <a:ln w="12700">
                <a:solidFill>
                  <a:srgbClr val="00FF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3850" name="Freeform 49"/>
              <p:cNvSpPr/>
              <p:nvPr/>
            </p:nvSpPr>
            <p:spPr bwMode="auto">
              <a:xfrm>
                <a:off x="2992" y="3348"/>
                <a:ext cx="496" cy="184"/>
              </a:xfrm>
              <a:custGeom>
                <a:gdLst>
                  <a:gd name="T0" fmla="*/ 248 w 496"/>
                  <a:gd name="T1" fmla="*/ 0 h 184"/>
                  <a:gd name="T2" fmla="*/ 496 w 496"/>
                  <a:gd name="T3" fmla="*/ 88 h 184"/>
                  <a:gd name="T4" fmla="*/ 248 w 496"/>
                  <a:gd name="T5" fmla="*/ 184 h 184"/>
                  <a:gd name="T6" fmla="*/ 0 w 496"/>
                  <a:gd name="T7" fmla="*/ 88 h 184"/>
                  <a:gd name="T8" fmla="*/ 248 w 496"/>
                  <a:gd name="T9" fmla="*/ 0 h 184"/>
                  <a:gd name="T10" fmla="*/ 0 60000 65536"/>
                  <a:gd name="T11" fmla="*/ 0 60000 65536"/>
                  <a:gd name="T12" fmla="*/ 0 60000 65536"/>
                  <a:gd name="T13" fmla="*/ 0 60000 65536"/>
                  <a:gd name="T14" fmla="*/ 0 60000 65536"/>
                  <a:gd name="T15" fmla="*/ 0 w 496"/>
                  <a:gd name="T16" fmla="*/ 0 h 184"/>
                  <a:gd name="T17" fmla="*/ 496 w 496"/>
                  <a:gd name="T18" fmla="*/ 184 h 184"/>
                </a:gdLst>
                <a:cxnLst>
                  <a:cxn ang="T10">
                    <a:pos x="T0" y="T1"/>
                  </a:cxn>
                  <a:cxn ang="T11">
                    <a:pos x="T2" y="T3"/>
                  </a:cxn>
                  <a:cxn ang="T12">
                    <a:pos x="T4" y="T5"/>
                  </a:cxn>
                  <a:cxn ang="T13">
                    <a:pos x="T6" y="T7"/>
                  </a:cxn>
                  <a:cxn ang="T14">
                    <a:pos x="T8" y="T9"/>
                  </a:cxn>
                </a:cxnLst>
                <a:rect l="T15" t="T16" r="T17" b="T18"/>
                <a:pathLst>
                  <a:path w="496" h="184">
                    <a:moveTo>
                      <a:pt x="248" y="0"/>
                    </a:moveTo>
                    <a:lnTo>
                      <a:pt x="496" y="88"/>
                    </a:lnTo>
                    <a:lnTo>
                      <a:pt x="248" y="184"/>
                    </a:lnTo>
                    <a:lnTo>
                      <a:pt x="0" y="88"/>
                    </a:lnTo>
                    <a:lnTo>
                      <a:pt x="248" y="0"/>
                    </a:lnTo>
                    <a:close/>
                  </a:path>
                </a:pathLst>
              </a:custGeom>
              <a:solidFill>
                <a:srgbClr val="00FF00"/>
              </a:solidFill>
              <a:ln w="12700">
                <a:solidFill>
                  <a:srgbClr val="00FF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grpSp>
        <p:sp>
          <p:nvSpPr>
            <p:cNvPr id="203825" name="Text Box 50"/>
            <p:cNvSpPr txBox="1">
              <a:spLocks noChangeArrowheads="1"/>
            </p:cNvSpPr>
            <p:nvPr/>
          </p:nvSpPr>
          <p:spPr bwMode="auto">
            <a:xfrm>
              <a:off x="4990" y="896"/>
              <a:ext cx="770" cy="212"/>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zh-CN" altLang="en-US" sz="1600" b="1" u="sng">
                  <a:solidFill>
                    <a:srgbClr val="FFFF00"/>
                  </a:solidFill>
                  <a:ea typeface="黑体" pitchFamily="49" charset="-122"/>
                </a:rPr>
                <a:t>危险 </a:t>
              </a:r>
              <a:r>
                <a:rPr lang="en-US" altLang="zh-CN" sz="1600" b="1" u="sng">
                  <a:solidFill>
                    <a:srgbClr val="FFFF00"/>
                  </a:solidFill>
                  <a:ea typeface="黑体" pitchFamily="49" charset="-122"/>
                </a:rPr>
                <a:t>(%)</a:t>
              </a:r>
              <a:endParaRPr lang="en-US" altLang="zh-CN" sz="1600" u="sng">
                <a:solidFill>
                  <a:srgbClr val="FFFF00"/>
                </a:solidFill>
                <a:ea typeface="黑体" pitchFamily="49" charset="-122"/>
              </a:endParaRPr>
            </a:p>
          </p:txBody>
        </p:sp>
        <p:sp>
          <p:nvSpPr>
            <p:cNvPr id="203826" name="Text Box 51"/>
            <p:cNvSpPr txBox="1">
              <a:spLocks noChangeArrowheads="1"/>
            </p:cNvSpPr>
            <p:nvPr/>
          </p:nvSpPr>
          <p:spPr bwMode="auto">
            <a:xfrm>
              <a:off x="4985" y="1071"/>
              <a:ext cx="770" cy="231"/>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en-US" altLang="zh-CN" b="1">
                  <a:solidFill>
                    <a:srgbClr val="FFFF00"/>
                  </a:solidFill>
                  <a:ea typeface="黑体" pitchFamily="49" charset="-122"/>
                </a:rPr>
                <a:t>+ 54</a:t>
              </a:r>
              <a:endParaRPr lang="en-US" altLang="zh-CN" u="sng">
                <a:solidFill>
                  <a:srgbClr val="FFFF00"/>
                </a:solidFill>
                <a:ea typeface="黑体" pitchFamily="49" charset="-122"/>
              </a:endParaRPr>
            </a:p>
          </p:txBody>
        </p:sp>
        <p:sp>
          <p:nvSpPr>
            <p:cNvPr id="203827" name="Text Box 52"/>
            <p:cNvSpPr txBox="1">
              <a:spLocks noChangeArrowheads="1"/>
            </p:cNvSpPr>
            <p:nvPr/>
          </p:nvSpPr>
          <p:spPr bwMode="auto">
            <a:xfrm>
              <a:off x="4985" y="1350"/>
              <a:ext cx="770" cy="231"/>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en-US" altLang="zh-CN" b="1">
                  <a:solidFill>
                    <a:srgbClr val="FFFF00"/>
                  </a:solidFill>
                  <a:ea typeface="黑体" pitchFamily="49" charset="-122"/>
                </a:rPr>
                <a:t>-16</a:t>
              </a:r>
              <a:endParaRPr lang="en-US" altLang="zh-CN" u="sng">
                <a:solidFill>
                  <a:srgbClr val="FFFF00"/>
                </a:solidFill>
                <a:ea typeface="黑体" pitchFamily="49" charset="-122"/>
              </a:endParaRPr>
            </a:p>
          </p:txBody>
        </p:sp>
        <p:sp>
          <p:nvSpPr>
            <p:cNvPr id="203828" name="Text Box 53"/>
            <p:cNvSpPr txBox="1">
              <a:spLocks noChangeArrowheads="1"/>
            </p:cNvSpPr>
            <p:nvPr/>
          </p:nvSpPr>
          <p:spPr bwMode="auto">
            <a:xfrm>
              <a:off x="4985" y="1924"/>
              <a:ext cx="770" cy="231"/>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en-US" altLang="zh-CN" b="1">
                  <a:solidFill>
                    <a:srgbClr val="FFFF00"/>
                  </a:solidFill>
                  <a:ea typeface="黑体" pitchFamily="49" charset="-122"/>
                </a:rPr>
                <a:t>-1</a:t>
              </a:r>
              <a:endParaRPr lang="en-US" altLang="zh-CN" u="sng">
                <a:solidFill>
                  <a:srgbClr val="FFFF00"/>
                </a:solidFill>
                <a:ea typeface="黑体" pitchFamily="49" charset="-122"/>
              </a:endParaRPr>
            </a:p>
          </p:txBody>
        </p:sp>
        <p:sp>
          <p:nvSpPr>
            <p:cNvPr id="203829" name="Text Box 54"/>
            <p:cNvSpPr txBox="1">
              <a:spLocks noChangeArrowheads="1"/>
            </p:cNvSpPr>
            <p:nvPr/>
          </p:nvSpPr>
          <p:spPr bwMode="auto">
            <a:xfrm>
              <a:off x="4985" y="2247"/>
              <a:ext cx="770" cy="231"/>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en-US" altLang="zh-CN" b="1">
                  <a:solidFill>
                    <a:srgbClr val="FFFF00"/>
                  </a:solidFill>
                  <a:ea typeface="黑体" pitchFamily="49" charset="-122"/>
                </a:rPr>
                <a:t>-16</a:t>
              </a:r>
              <a:endParaRPr lang="en-US" altLang="zh-CN" u="sng">
                <a:solidFill>
                  <a:srgbClr val="FFFF00"/>
                </a:solidFill>
                <a:ea typeface="黑体" pitchFamily="49" charset="-122"/>
              </a:endParaRPr>
            </a:p>
          </p:txBody>
        </p:sp>
        <p:sp>
          <p:nvSpPr>
            <p:cNvPr id="203830" name="Text Box 55"/>
            <p:cNvSpPr txBox="1">
              <a:spLocks noChangeArrowheads="1"/>
            </p:cNvSpPr>
            <p:nvPr/>
          </p:nvSpPr>
          <p:spPr bwMode="auto">
            <a:xfrm>
              <a:off x="4990" y="2740"/>
              <a:ext cx="770" cy="231"/>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en-US" altLang="zh-CN" b="1">
                  <a:solidFill>
                    <a:srgbClr val="FFFF00"/>
                  </a:solidFill>
                  <a:ea typeface="黑体" pitchFamily="49" charset="-122"/>
                </a:rPr>
                <a:t>+3</a:t>
              </a:r>
              <a:endParaRPr lang="en-US" altLang="zh-CN" u="sng">
                <a:solidFill>
                  <a:srgbClr val="FFFF00"/>
                </a:solidFill>
                <a:ea typeface="黑体" pitchFamily="49" charset="-122"/>
              </a:endParaRPr>
            </a:p>
          </p:txBody>
        </p:sp>
        <p:sp>
          <p:nvSpPr>
            <p:cNvPr id="203831" name="Text Box 56"/>
            <p:cNvSpPr txBox="1">
              <a:spLocks noChangeArrowheads="1"/>
            </p:cNvSpPr>
            <p:nvPr/>
          </p:nvSpPr>
          <p:spPr bwMode="auto">
            <a:xfrm>
              <a:off x="4985" y="3069"/>
              <a:ext cx="770" cy="231"/>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en-US" altLang="zh-CN" b="1">
                  <a:solidFill>
                    <a:srgbClr val="FFFF00"/>
                  </a:solidFill>
                  <a:ea typeface="黑体" pitchFamily="49" charset="-122"/>
                </a:rPr>
                <a:t>-14</a:t>
              </a:r>
              <a:endParaRPr lang="en-US" altLang="zh-CN" u="sng">
                <a:solidFill>
                  <a:srgbClr val="FFFF00"/>
                </a:solidFill>
                <a:ea typeface="黑体" pitchFamily="49" charset="-122"/>
              </a:endParaRPr>
            </a:p>
          </p:txBody>
        </p:sp>
        <p:sp>
          <p:nvSpPr>
            <p:cNvPr id="203832" name="Text Box 57"/>
            <p:cNvSpPr txBox="1">
              <a:spLocks noChangeArrowheads="1"/>
            </p:cNvSpPr>
            <p:nvPr/>
          </p:nvSpPr>
          <p:spPr bwMode="auto">
            <a:xfrm>
              <a:off x="4985" y="3469"/>
              <a:ext cx="770" cy="288"/>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en-US" altLang="zh-CN" sz="2400" b="1">
                  <a:solidFill>
                    <a:srgbClr val="FFFF00"/>
                  </a:solidFill>
                  <a:ea typeface="黑体" pitchFamily="49" charset="-122"/>
                </a:rPr>
                <a:t>-13</a:t>
              </a:r>
              <a:endParaRPr lang="en-US" altLang="zh-CN" sz="1600" u="sng">
                <a:solidFill>
                  <a:srgbClr val="FFFF00"/>
                </a:solidFill>
                <a:ea typeface="黑体" pitchFamily="49" charset="-122"/>
              </a:endParaRPr>
            </a:p>
          </p:txBody>
        </p:sp>
        <p:grpSp>
          <p:nvGrpSpPr>
            <p:cNvPr id="203833" name="Group 58"/>
            <p:cNvGrpSpPr/>
            <p:nvPr/>
          </p:nvGrpSpPr>
          <p:grpSpPr>
            <a:xfrm>
              <a:off x="1451" y="3921"/>
              <a:ext cx="1416" cy="61"/>
              <a:chOff x="1010" y="3951"/>
              <a:chExt cx="1496" cy="64"/>
            </a:xfrm>
          </p:grpSpPr>
          <p:sp>
            <p:nvSpPr>
              <p:cNvPr id="203846" name="Freeform 59"/>
              <p:cNvSpPr/>
              <p:nvPr/>
            </p:nvSpPr>
            <p:spPr bwMode="auto">
              <a:xfrm>
                <a:off x="1010" y="3951"/>
                <a:ext cx="64" cy="64"/>
              </a:xfrm>
              <a:custGeom>
                <a:gdLst>
                  <a:gd name="T0" fmla="*/ 64 w 64"/>
                  <a:gd name="T1" fmla="*/ 64 h 64"/>
                  <a:gd name="T2" fmla="*/ 64 w 64"/>
                  <a:gd name="T3" fmla="*/ 0 h 64"/>
                  <a:gd name="T4" fmla="*/ 0 w 64"/>
                  <a:gd name="T5" fmla="*/ 32 h 64"/>
                  <a:gd name="T6" fmla="*/ 64 w 64"/>
                  <a:gd name="T7" fmla="*/ 64 h 64"/>
                  <a:gd name="T8" fmla="*/ 0 60000 65536"/>
                  <a:gd name="T9" fmla="*/ 0 60000 65536"/>
                  <a:gd name="T10" fmla="*/ 0 60000 65536"/>
                  <a:gd name="T11" fmla="*/ 0 60000 65536"/>
                  <a:gd name="T12" fmla="*/ 0 w 64"/>
                  <a:gd name="T13" fmla="*/ 0 h 64"/>
                  <a:gd name="T14" fmla="*/ 64 w 64"/>
                  <a:gd name="T15" fmla="*/ 64 h 64"/>
                </a:gdLst>
                <a:cxnLst>
                  <a:cxn ang="T8">
                    <a:pos x="T0" y="T1"/>
                  </a:cxn>
                  <a:cxn ang="T9">
                    <a:pos x="T2" y="T3"/>
                  </a:cxn>
                  <a:cxn ang="T10">
                    <a:pos x="T4" y="T5"/>
                  </a:cxn>
                  <a:cxn ang="T11">
                    <a:pos x="T6" y="T7"/>
                  </a:cxn>
                </a:cxnLst>
                <a:rect l="T12" t="T13" r="T14" b="T15"/>
                <a:pathLst>
                  <a:path w="64" h="64">
                    <a:moveTo>
                      <a:pt x="64" y="64"/>
                    </a:moveTo>
                    <a:lnTo>
                      <a:pt x="64" y="0"/>
                    </a:lnTo>
                    <a:lnTo>
                      <a:pt x="0" y="32"/>
                    </a:lnTo>
                    <a:lnTo>
                      <a:pt x="64" y="64"/>
                    </a:lnTo>
                    <a:close/>
                  </a:path>
                </a:pathLst>
              </a:custGeom>
              <a:solidFill>
                <a:srgbClr val="FFFFFF"/>
              </a:solid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3847" name="Line 60"/>
              <p:cNvSpPr>
                <a:spLocks noChangeShapeType="1"/>
              </p:cNvSpPr>
              <p:nvPr/>
            </p:nvSpPr>
            <p:spPr bwMode="auto">
              <a:xfrm>
                <a:off x="1074" y="3983"/>
                <a:ext cx="1432" cy="1"/>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grpSp>
        <p:grpSp>
          <p:nvGrpSpPr>
            <p:cNvPr id="203834" name="Group 61"/>
            <p:cNvGrpSpPr/>
            <p:nvPr/>
          </p:nvGrpSpPr>
          <p:grpSpPr>
            <a:xfrm>
              <a:off x="3085" y="3921"/>
              <a:ext cx="1407" cy="60"/>
              <a:chOff x="2858" y="3951"/>
              <a:chExt cx="1496" cy="64"/>
            </a:xfrm>
          </p:grpSpPr>
          <p:sp>
            <p:nvSpPr>
              <p:cNvPr id="203844" name="Freeform 62"/>
              <p:cNvSpPr/>
              <p:nvPr/>
            </p:nvSpPr>
            <p:spPr bwMode="auto">
              <a:xfrm>
                <a:off x="4290" y="3951"/>
                <a:ext cx="64" cy="64"/>
              </a:xfrm>
              <a:custGeom>
                <a:gdLst>
                  <a:gd name="T0" fmla="*/ 0 w 64"/>
                  <a:gd name="T1" fmla="*/ 0 h 64"/>
                  <a:gd name="T2" fmla="*/ 0 w 64"/>
                  <a:gd name="T3" fmla="*/ 64 h 64"/>
                  <a:gd name="T4" fmla="*/ 64 w 64"/>
                  <a:gd name="T5" fmla="*/ 32 h 64"/>
                  <a:gd name="T6" fmla="*/ 0 w 64"/>
                  <a:gd name="T7" fmla="*/ 0 h 64"/>
                  <a:gd name="T8" fmla="*/ 0 60000 65536"/>
                  <a:gd name="T9" fmla="*/ 0 60000 65536"/>
                  <a:gd name="T10" fmla="*/ 0 60000 65536"/>
                  <a:gd name="T11" fmla="*/ 0 60000 65536"/>
                  <a:gd name="T12" fmla="*/ 0 w 64"/>
                  <a:gd name="T13" fmla="*/ 0 h 64"/>
                  <a:gd name="T14" fmla="*/ 64 w 64"/>
                  <a:gd name="T15" fmla="*/ 64 h 64"/>
                </a:gdLst>
                <a:cxnLst>
                  <a:cxn ang="T8">
                    <a:pos x="T0" y="T1"/>
                  </a:cxn>
                  <a:cxn ang="T9">
                    <a:pos x="T2" y="T3"/>
                  </a:cxn>
                  <a:cxn ang="T10">
                    <a:pos x="T4" y="T5"/>
                  </a:cxn>
                  <a:cxn ang="T11">
                    <a:pos x="T6" y="T7"/>
                  </a:cxn>
                </a:cxnLst>
                <a:rect l="T12" t="T13" r="T14" b="T15"/>
                <a:pathLst>
                  <a:path w="64" h="64">
                    <a:moveTo>
                      <a:pt x="0" y="0"/>
                    </a:moveTo>
                    <a:lnTo>
                      <a:pt x="0" y="64"/>
                    </a:lnTo>
                    <a:lnTo>
                      <a:pt x="64" y="32"/>
                    </a:lnTo>
                    <a:lnTo>
                      <a:pt x="0" y="0"/>
                    </a:lnTo>
                    <a:close/>
                  </a:path>
                </a:pathLst>
              </a:custGeom>
              <a:solidFill>
                <a:srgbClr val="66FFFF"/>
              </a:solid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3845" name="Line 63"/>
              <p:cNvSpPr>
                <a:spLocks noChangeShapeType="1"/>
              </p:cNvSpPr>
              <p:nvPr/>
            </p:nvSpPr>
            <p:spPr bwMode="auto">
              <a:xfrm flipH="1">
                <a:off x="2858" y="3983"/>
                <a:ext cx="1432" cy="1"/>
              </a:xfrm>
              <a:prstGeom prst="line">
                <a:avLst/>
              </a:prstGeom>
              <a:noFill/>
              <a:ln w="12700">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grpSp>
        <p:sp>
          <p:nvSpPr>
            <p:cNvPr id="203835" name="Rectangle 66"/>
            <p:cNvSpPr>
              <a:spLocks noChangeArrowheads="1"/>
            </p:cNvSpPr>
            <p:nvPr/>
          </p:nvSpPr>
          <p:spPr bwMode="auto">
            <a:xfrm>
              <a:off x="2842" y="4117"/>
              <a:ext cx="336" cy="134"/>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r>
                <a:rPr lang="zh-CN" altLang="en-US" sz="1400" b="1">
                  <a:ea typeface="黑体" pitchFamily="49" charset="-122"/>
                </a:rPr>
                <a:t>危险比</a:t>
              </a:r>
              <a:endParaRPr lang="zh-CN" altLang="en-US" sz="1400">
                <a:ea typeface="黑体" pitchFamily="49" charset="-122"/>
              </a:endParaRPr>
            </a:p>
          </p:txBody>
        </p:sp>
        <p:sp>
          <p:nvSpPr>
            <p:cNvPr id="203836" name="Line 67"/>
            <p:cNvSpPr>
              <a:spLocks noChangeShapeType="1"/>
            </p:cNvSpPr>
            <p:nvPr/>
          </p:nvSpPr>
          <p:spPr bwMode="auto">
            <a:xfrm>
              <a:off x="0" y="1744"/>
              <a:ext cx="5760" cy="0"/>
            </a:xfrm>
            <a:prstGeom prst="line">
              <a:avLst/>
            </a:prstGeom>
            <a:noFill/>
            <a:ln w="9525">
              <a:solidFill>
                <a:schemeClr val="tx1"/>
              </a:solidFill>
              <a:round/>
            </a:ln>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3837" name="Line 68"/>
            <p:cNvSpPr>
              <a:spLocks noChangeShapeType="1"/>
            </p:cNvSpPr>
            <p:nvPr/>
          </p:nvSpPr>
          <p:spPr bwMode="auto">
            <a:xfrm>
              <a:off x="0" y="3403"/>
              <a:ext cx="5760" cy="0"/>
            </a:xfrm>
            <a:prstGeom prst="line">
              <a:avLst/>
            </a:prstGeom>
            <a:noFill/>
            <a:ln w="9525">
              <a:solidFill>
                <a:schemeClr val="tx1"/>
              </a:solidFill>
              <a:round/>
            </a:ln>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3838" name="Text Box 69"/>
            <p:cNvSpPr txBox="1">
              <a:spLocks noChangeArrowheads="1"/>
            </p:cNvSpPr>
            <p:nvPr/>
          </p:nvSpPr>
          <p:spPr bwMode="auto">
            <a:xfrm>
              <a:off x="3934" y="1344"/>
              <a:ext cx="892" cy="231"/>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en-US" altLang="zh-CN" b="1" i="1">
                  <a:solidFill>
                    <a:srgbClr val="FFFF00"/>
                  </a:solidFill>
                  <a:ea typeface="黑体" pitchFamily="49" charset="-122"/>
                </a:rPr>
                <a:t>P</a:t>
              </a:r>
              <a:r>
                <a:rPr lang="en-US" altLang="zh-CN" b="1" baseline="-25000">
                  <a:solidFill>
                    <a:srgbClr val="FFFF00"/>
                  </a:solidFill>
                  <a:ea typeface="黑体" pitchFamily="49" charset="-122"/>
                </a:rPr>
                <a:t>int </a:t>
              </a:r>
              <a:r>
                <a:rPr lang="en-US" altLang="zh-CN" b="1">
                  <a:solidFill>
                    <a:srgbClr val="FFFF00"/>
                  </a:solidFill>
                  <a:ea typeface="黑体" pitchFamily="49" charset="-122"/>
                </a:rPr>
                <a:t>= 0.006</a:t>
              </a:r>
              <a:endParaRPr lang="en-US" altLang="zh-CN" u="sng">
                <a:solidFill>
                  <a:srgbClr val="FFFF00"/>
                </a:solidFill>
                <a:ea typeface="黑体" pitchFamily="49" charset="-122"/>
              </a:endParaRPr>
            </a:p>
          </p:txBody>
        </p:sp>
        <p:sp>
          <p:nvSpPr>
            <p:cNvPr id="203839" name="Text Box 70"/>
            <p:cNvSpPr txBox="1">
              <a:spLocks noChangeArrowheads="1"/>
            </p:cNvSpPr>
            <p:nvPr/>
          </p:nvSpPr>
          <p:spPr bwMode="auto">
            <a:xfrm>
              <a:off x="3934" y="2205"/>
              <a:ext cx="892" cy="231"/>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en-US" altLang="zh-CN" b="1" i="1">
                  <a:solidFill>
                    <a:srgbClr val="FFFF00"/>
                  </a:solidFill>
                  <a:ea typeface="黑体" pitchFamily="49" charset="-122"/>
                </a:rPr>
                <a:t>P</a:t>
              </a:r>
              <a:r>
                <a:rPr lang="en-US" altLang="zh-CN" b="1" baseline="-25000">
                  <a:solidFill>
                    <a:srgbClr val="FFFF00"/>
                  </a:solidFill>
                  <a:ea typeface="黑体" pitchFamily="49" charset="-122"/>
                </a:rPr>
                <a:t>int </a:t>
              </a:r>
              <a:r>
                <a:rPr lang="en-US" altLang="zh-CN" b="1">
                  <a:solidFill>
                    <a:srgbClr val="FFFF00"/>
                  </a:solidFill>
                  <a:ea typeface="黑体" pitchFamily="49" charset="-122"/>
                </a:rPr>
                <a:t>= 0.18</a:t>
              </a:r>
              <a:endParaRPr lang="en-US" altLang="zh-CN" u="sng">
                <a:solidFill>
                  <a:srgbClr val="FFFF00"/>
                </a:solidFill>
                <a:ea typeface="黑体" pitchFamily="49" charset="-122"/>
              </a:endParaRPr>
            </a:p>
          </p:txBody>
        </p:sp>
        <p:sp>
          <p:nvSpPr>
            <p:cNvPr id="203840" name="Text Box 71"/>
            <p:cNvSpPr txBox="1">
              <a:spLocks noChangeArrowheads="1"/>
            </p:cNvSpPr>
            <p:nvPr/>
          </p:nvSpPr>
          <p:spPr bwMode="auto">
            <a:xfrm>
              <a:off x="3935" y="2976"/>
              <a:ext cx="892" cy="231"/>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spcBef>
                  <a:spcPct val="50000"/>
                </a:spcBef>
              </a:pPr>
              <a:r>
                <a:rPr lang="en-US" altLang="zh-CN" b="1" i="1">
                  <a:solidFill>
                    <a:srgbClr val="FFFF00"/>
                  </a:solidFill>
                  <a:ea typeface="黑体" pitchFamily="49" charset="-122"/>
                </a:rPr>
                <a:t>P</a:t>
              </a:r>
              <a:r>
                <a:rPr lang="en-US" altLang="zh-CN" b="1" i="1" baseline="-25000">
                  <a:solidFill>
                    <a:srgbClr val="FFFF00"/>
                  </a:solidFill>
                  <a:ea typeface="黑体" pitchFamily="49" charset="-122"/>
                </a:rPr>
                <a:t>i</a:t>
              </a:r>
              <a:r>
                <a:rPr lang="en-US" altLang="zh-CN" b="1" baseline="-25000">
                  <a:solidFill>
                    <a:srgbClr val="FFFF00"/>
                  </a:solidFill>
                  <a:ea typeface="黑体" pitchFamily="49" charset="-122"/>
                </a:rPr>
                <a:t>nt </a:t>
              </a:r>
              <a:r>
                <a:rPr lang="en-US" altLang="zh-CN" b="1">
                  <a:solidFill>
                    <a:srgbClr val="FFFF00"/>
                  </a:solidFill>
                  <a:ea typeface="黑体" pitchFamily="49" charset="-122"/>
                </a:rPr>
                <a:t>= 0.36</a:t>
              </a:r>
              <a:endParaRPr lang="en-US" altLang="zh-CN" u="sng">
                <a:solidFill>
                  <a:srgbClr val="FFFF00"/>
                </a:solidFill>
                <a:ea typeface="黑体" pitchFamily="49" charset="-122"/>
              </a:endParaRPr>
            </a:p>
          </p:txBody>
        </p:sp>
        <p:sp>
          <p:nvSpPr>
            <p:cNvPr id="203841" name="Rectangle 73"/>
            <p:cNvSpPr>
              <a:spLocks noChangeArrowheads="1"/>
            </p:cNvSpPr>
            <p:nvPr/>
          </p:nvSpPr>
          <p:spPr bwMode="auto">
            <a:xfrm>
              <a:off x="2442" y="3036"/>
              <a:ext cx="235" cy="235"/>
            </a:xfrm>
            <a:prstGeom prst="rect">
              <a:avLst/>
            </a:prstGeom>
            <a:solidFill>
              <a:srgbClr val="00FF00"/>
            </a:solidFill>
            <a:ln w="9525">
              <a:solidFill>
                <a:srgbClr val="00FF00"/>
              </a:solidFill>
              <a:miter lim="800000"/>
            </a:ln>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endParaRPr lang="zh-CN" altLang="zh-CN" sz="2400">
                <a:ea typeface="黑体" pitchFamily="49" charset="-122"/>
              </a:endParaRPr>
            </a:p>
          </p:txBody>
        </p:sp>
        <p:sp>
          <p:nvSpPr>
            <p:cNvPr id="203842" name="Rectangle 181"/>
            <p:cNvSpPr>
              <a:spLocks noChangeArrowheads="1"/>
            </p:cNvSpPr>
            <p:nvPr/>
          </p:nvSpPr>
          <p:spPr bwMode="auto">
            <a:xfrm>
              <a:off x="1654" y="3989"/>
              <a:ext cx="854" cy="154"/>
            </a:xfrm>
            <a:prstGeom prst="rect">
              <a:avLst/>
            </a:prstGeom>
            <a:noFill/>
            <a:ln w="9525">
              <a:noFill/>
              <a:miter lim="800000"/>
            </a:ln>
          </p:spPr>
          <p:txBody>
            <a:bodyPr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r>
                <a:rPr lang="zh-CN" altLang="en-US" sz="1600" b="1">
                  <a:solidFill>
                    <a:srgbClr val="FFFF00"/>
                  </a:solidFill>
                  <a:ea typeface="黑体" pitchFamily="49" charset="-122"/>
                </a:rPr>
                <a:t>普拉格雷更优</a:t>
              </a:r>
            </a:p>
          </p:txBody>
        </p:sp>
        <p:sp>
          <p:nvSpPr>
            <p:cNvPr id="203843" name="Rectangle 182"/>
            <p:cNvSpPr>
              <a:spLocks noChangeArrowheads="1"/>
            </p:cNvSpPr>
            <p:nvPr/>
          </p:nvSpPr>
          <p:spPr bwMode="auto">
            <a:xfrm>
              <a:off x="3470" y="3989"/>
              <a:ext cx="862" cy="154"/>
            </a:xfrm>
            <a:prstGeom prst="rect">
              <a:avLst/>
            </a:prstGeom>
            <a:noFill/>
            <a:ln w="9525">
              <a:noFill/>
              <a:miter lim="800000"/>
            </a:ln>
          </p:spPr>
          <p:txBody>
            <a:bodyPr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r>
                <a:rPr lang="zh-CN" altLang="en-US" sz="1600" b="1">
                  <a:solidFill>
                    <a:schemeClr val="accent1"/>
                  </a:solidFill>
                  <a:ea typeface="黑体" pitchFamily="49" charset="-122"/>
                </a:rPr>
                <a:t>氯吡格雷更优</a:t>
              </a:r>
            </a:p>
          </p:txBody>
        </p:sp>
      </p:grpSp>
      <p:sp>
        <p:nvSpPr>
          <p:cNvPr id="203779" name="Text Box 88"/>
          <p:cNvSpPr txBox="1">
            <a:spLocks noChangeArrowheads="1"/>
          </p:cNvSpPr>
          <p:nvPr/>
        </p:nvSpPr>
        <p:spPr bwMode="auto">
          <a:xfrm>
            <a:off x="-25400" y="6538913"/>
            <a:ext cx="4813300" cy="274637"/>
          </a:xfrm>
          <a:prstGeom prst="rect">
            <a:avLst/>
          </a:prstGeom>
          <a:noFill/>
          <a:ln w="9525" algn="ctr">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spcBef>
                <a:spcPct val="50000"/>
              </a:spcBef>
            </a:pPr>
            <a:r>
              <a:rPr lang="en-GB" altLang="zh-CN" sz="1200">
                <a:ea typeface="黑体" pitchFamily="49" charset="-122"/>
              </a:rPr>
              <a:t>*</a:t>
            </a:r>
            <a:r>
              <a:rPr lang="zh-CN" altLang="en-GB" sz="1200">
                <a:ea typeface="黑体" pitchFamily="49" charset="-122"/>
              </a:rPr>
              <a:t>全因死亡、</a:t>
            </a:r>
            <a:r>
              <a:rPr lang="en-GB" altLang="zh-CN" sz="1200">
                <a:ea typeface="黑体" pitchFamily="49" charset="-122"/>
              </a:rPr>
              <a:t>MI</a:t>
            </a:r>
            <a:r>
              <a:rPr lang="zh-CN" altLang="en-GB" sz="1200">
                <a:ea typeface="黑体" pitchFamily="49" charset="-122"/>
              </a:rPr>
              <a:t>、卒中和非</a:t>
            </a:r>
            <a:r>
              <a:rPr lang="en-GB" altLang="zh-CN" sz="1200">
                <a:ea typeface="黑体" pitchFamily="49" charset="-122"/>
              </a:rPr>
              <a:t>CABG</a:t>
            </a:r>
            <a:r>
              <a:rPr lang="zh-CN" altLang="en-GB" sz="1200">
                <a:ea typeface="黑体" pitchFamily="49" charset="-122"/>
              </a:rPr>
              <a:t>相关的</a:t>
            </a:r>
            <a:r>
              <a:rPr lang="en-GB" altLang="zh-CN" sz="1200">
                <a:ea typeface="黑体" pitchFamily="49" charset="-122"/>
              </a:rPr>
              <a:t>TIMI</a:t>
            </a:r>
            <a:r>
              <a:rPr lang="zh-CN" altLang="en-GB" sz="1200">
                <a:ea typeface="黑体" pitchFamily="49" charset="-122"/>
              </a:rPr>
              <a:t>严重出血的复合终点</a:t>
            </a:r>
            <a:endParaRPr lang="zh-CN" altLang="en-US" sz="1200">
              <a:ea typeface="黑体" pitchFamily="49" charset="-122"/>
            </a:endParaRPr>
          </a:p>
        </p:txBody>
      </p:sp>
      <p:sp>
        <p:nvSpPr>
          <p:cNvPr id="203780" name="TextBox 20"/>
          <p:cNvSpPr txBox="1">
            <a:spLocks noChangeArrowheads="1"/>
          </p:cNvSpPr>
          <p:nvPr/>
        </p:nvSpPr>
        <p:spPr bwMode="auto">
          <a:xfrm>
            <a:off x="5534025" y="6597650"/>
            <a:ext cx="3609975" cy="260350"/>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eaLnBrk="0" hangingPunct="0"/>
            <a:r>
              <a:rPr lang="en-US" altLang="zh-CN" sz="1100">
                <a:ea typeface="黑体" pitchFamily="49" charset="-122"/>
              </a:rPr>
              <a:t>Wiviott SD et al  NEJM 2007; 357: 2001-15</a:t>
            </a:r>
          </a:p>
        </p:txBody>
      </p:sp>
      <p:sp>
        <p:nvSpPr>
          <p:cNvPr id="2" name="椭圆 1"/>
          <p:cNvSpPr/>
          <p:nvPr/>
        </p:nvSpPr>
        <p:spPr>
          <a:xfrm>
            <a:off x="1966913" y="1223963"/>
            <a:ext cx="1020762" cy="70167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a:cs typeface="+mn-cs"/>
              </a:defRPr>
            </a:lvl1pPr>
            <a:lvl2pPr marL="457200" algn="l" rtl="0" fontAlgn="base">
              <a:spcBef>
                <a:spcPct val="0"/>
              </a:spcBef>
              <a:spcAft>
                <a:spcPct val="0"/>
              </a:spcAft>
              <a:defRPr kern="1200">
                <a:solidFill>
                  <a:srgbClr val="FFFFFF"/>
                </a:solidFill>
                <a:latin typeface="Arial"/>
                <a:ea typeface="宋体"/>
                <a:cs typeface="+mn-cs"/>
              </a:defRPr>
            </a:lvl2pPr>
            <a:lvl3pPr marL="914400" algn="l" rtl="0" fontAlgn="base">
              <a:spcBef>
                <a:spcPct val="0"/>
              </a:spcBef>
              <a:spcAft>
                <a:spcPct val="0"/>
              </a:spcAft>
              <a:defRPr kern="1200">
                <a:solidFill>
                  <a:srgbClr val="FFFFFF"/>
                </a:solidFill>
                <a:latin typeface="Arial"/>
                <a:ea typeface="宋体"/>
                <a:cs typeface="+mn-cs"/>
              </a:defRPr>
            </a:lvl3pPr>
            <a:lvl4pPr marL="1371600" algn="l" rtl="0" fontAlgn="base">
              <a:spcBef>
                <a:spcPct val="0"/>
              </a:spcBef>
              <a:spcAft>
                <a:spcPct val="0"/>
              </a:spcAft>
              <a:defRPr kern="1200">
                <a:solidFill>
                  <a:srgbClr val="FFFFFF"/>
                </a:solidFill>
                <a:latin typeface="Arial"/>
                <a:ea typeface="宋体"/>
                <a:cs typeface="+mn-cs"/>
              </a:defRPr>
            </a:lvl4pPr>
            <a:lvl5pPr marL="1828800" algn="l" rtl="0" fontAlgn="base">
              <a:spcBef>
                <a:spcPct val="0"/>
              </a:spcBef>
              <a:spcAft>
                <a:spcPct val="0"/>
              </a:spcAft>
              <a:defRPr kern="1200">
                <a:solidFill>
                  <a:srgbClr val="FFFFFF"/>
                </a:solidFill>
                <a:latin typeface="Arial"/>
                <a:ea typeface="宋体"/>
                <a:cs typeface="+mn-cs"/>
              </a:defRPr>
            </a:lvl5pPr>
            <a:lvl6pPr marL="2286000" algn="l" defTabSz="914400" rtl="0" eaLnBrk="1" latinLnBrk="0" hangingPunct="1">
              <a:defRPr kern="1200">
                <a:solidFill>
                  <a:srgbClr val="FFFFFF"/>
                </a:solidFill>
                <a:latin typeface="Arial"/>
                <a:ea typeface="宋体"/>
                <a:cs typeface="+mn-cs"/>
              </a:defRPr>
            </a:lvl6pPr>
            <a:lvl7pPr marL="2743200" algn="l" defTabSz="914400" rtl="0" eaLnBrk="1" latinLnBrk="0" hangingPunct="1">
              <a:defRPr kern="1200">
                <a:solidFill>
                  <a:srgbClr val="FFFFFF"/>
                </a:solidFill>
                <a:latin typeface="Arial"/>
                <a:ea typeface="宋体"/>
                <a:cs typeface="+mn-cs"/>
              </a:defRPr>
            </a:lvl7pPr>
            <a:lvl8pPr marL="3200400" algn="l" defTabSz="914400" rtl="0" eaLnBrk="1" latinLnBrk="0" hangingPunct="1">
              <a:defRPr kern="1200">
                <a:solidFill>
                  <a:srgbClr val="FFFFFF"/>
                </a:solidFill>
                <a:latin typeface="Arial"/>
                <a:ea typeface="宋体"/>
                <a:cs typeface="+mn-cs"/>
              </a:defRPr>
            </a:lvl8pPr>
            <a:lvl9pPr marL="3657600" algn="l" defTabSz="914400" rtl="0" eaLnBrk="1" latinLnBrk="0" hangingPunct="1">
              <a:defRPr kern="1200">
                <a:solidFill>
                  <a:srgbClr val="FFFFFF"/>
                </a:solidFill>
                <a:latin typeface="Arial"/>
                <a:ea typeface="宋体"/>
                <a:cs typeface="+mn-cs"/>
              </a:defRPr>
            </a:lvl9pPr>
          </a:lstStyle>
          <a:p>
            <a:pPr algn="ctr">
              <a:defRPr/>
            </a:pPr>
            <a:endParaRPr lang="zh-CN" altLang="en-US"/>
          </a:p>
        </p:txBody>
      </p:sp>
      <p:sp>
        <p:nvSpPr>
          <p:cNvPr id="74" name="椭圆 73"/>
          <p:cNvSpPr/>
          <p:nvPr/>
        </p:nvSpPr>
        <p:spPr>
          <a:xfrm>
            <a:off x="1763713" y="2565400"/>
            <a:ext cx="1020762" cy="70167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a:cs typeface="+mn-cs"/>
              </a:defRPr>
            </a:lvl1pPr>
            <a:lvl2pPr marL="457200" algn="l" rtl="0" fontAlgn="base">
              <a:spcBef>
                <a:spcPct val="0"/>
              </a:spcBef>
              <a:spcAft>
                <a:spcPct val="0"/>
              </a:spcAft>
              <a:defRPr kern="1200">
                <a:solidFill>
                  <a:srgbClr val="FFFFFF"/>
                </a:solidFill>
                <a:latin typeface="Arial"/>
                <a:ea typeface="宋体"/>
                <a:cs typeface="+mn-cs"/>
              </a:defRPr>
            </a:lvl2pPr>
            <a:lvl3pPr marL="914400" algn="l" rtl="0" fontAlgn="base">
              <a:spcBef>
                <a:spcPct val="0"/>
              </a:spcBef>
              <a:spcAft>
                <a:spcPct val="0"/>
              </a:spcAft>
              <a:defRPr kern="1200">
                <a:solidFill>
                  <a:srgbClr val="FFFFFF"/>
                </a:solidFill>
                <a:latin typeface="Arial"/>
                <a:ea typeface="宋体"/>
                <a:cs typeface="+mn-cs"/>
              </a:defRPr>
            </a:lvl3pPr>
            <a:lvl4pPr marL="1371600" algn="l" rtl="0" fontAlgn="base">
              <a:spcBef>
                <a:spcPct val="0"/>
              </a:spcBef>
              <a:spcAft>
                <a:spcPct val="0"/>
              </a:spcAft>
              <a:defRPr kern="1200">
                <a:solidFill>
                  <a:srgbClr val="FFFFFF"/>
                </a:solidFill>
                <a:latin typeface="Arial"/>
                <a:ea typeface="宋体"/>
                <a:cs typeface="+mn-cs"/>
              </a:defRPr>
            </a:lvl4pPr>
            <a:lvl5pPr marL="1828800" algn="l" rtl="0" fontAlgn="base">
              <a:spcBef>
                <a:spcPct val="0"/>
              </a:spcBef>
              <a:spcAft>
                <a:spcPct val="0"/>
              </a:spcAft>
              <a:defRPr kern="1200">
                <a:solidFill>
                  <a:srgbClr val="FFFFFF"/>
                </a:solidFill>
                <a:latin typeface="Arial"/>
                <a:ea typeface="宋体"/>
                <a:cs typeface="+mn-cs"/>
              </a:defRPr>
            </a:lvl5pPr>
            <a:lvl6pPr marL="2286000" algn="l" defTabSz="914400" rtl="0" eaLnBrk="1" latinLnBrk="0" hangingPunct="1">
              <a:defRPr kern="1200">
                <a:solidFill>
                  <a:srgbClr val="FFFFFF"/>
                </a:solidFill>
                <a:latin typeface="Arial"/>
                <a:ea typeface="宋体"/>
                <a:cs typeface="+mn-cs"/>
              </a:defRPr>
            </a:lvl6pPr>
            <a:lvl7pPr marL="2743200" algn="l" defTabSz="914400" rtl="0" eaLnBrk="1" latinLnBrk="0" hangingPunct="1">
              <a:defRPr kern="1200">
                <a:solidFill>
                  <a:srgbClr val="FFFFFF"/>
                </a:solidFill>
                <a:latin typeface="Arial"/>
                <a:ea typeface="宋体"/>
                <a:cs typeface="+mn-cs"/>
              </a:defRPr>
            </a:lvl7pPr>
            <a:lvl8pPr marL="3200400" algn="l" defTabSz="914400" rtl="0" eaLnBrk="1" latinLnBrk="0" hangingPunct="1">
              <a:defRPr kern="1200">
                <a:solidFill>
                  <a:srgbClr val="FFFFFF"/>
                </a:solidFill>
                <a:latin typeface="Arial"/>
                <a:ea typeface="宋体"/>
                <a:cs typeface="+mn-cs"/>
              </a:defRPr>
            </a:lvl8pPr>
            <a:lvl9pPr marL="3657600" algn="l" defTabSz="914400" rtl="0" eaLnBrk="1" latinLnBrk="0" hangingPunct="1">
              <a:defRPr kern="1200">
                <a:solidFill>
                  <a:srgbClr val="FFFFFF"/>
                </a:solidFill>
                <a:latin typeface="Arial"/>
                <a:ea typeface="宋体"/>
                <a:cs typeface="+mn-cs"/>
              </a:defRPr>
            </a:lvl9pPr>
          </a:lstStyle>
          <a:p>
            <a:pPr algn="ctr">
              <a:defRPr/>
            </a:pPr>
            <a:endParaRPr lang="zh-CN" altLang="en-US"/>
          </a:p>
        </p:txBody>
      </p:sp>
      <p:sp>
        <p:nvSpPr>
          <p:cNvPr id="75" name="椭圆 74"/>
          <p:cNvSpPr/>
          <p:nvPr/>
        </p:nvSpPr>
        <p:spPr>
          <a:xfrm>
            <a:off x="1692275" y="3860800"/>
            <a:ext cx="1019175" cy="70167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defRPr kern="1200">
                <a:solidFill>
                  <a:srgbClr val="FFFFFF"/>
                </a:solidFill>
                <a:latin typeface="Arial"/>
                <a:ea typeface="宋体"/>
                <a:cs typeface="+mn-cs"/>
              </a:defRPr>
            </a:lvl1pPr>
            <a:lvl2pPr marL="457200" algn="l" rtl="0" fontAlgn="base">
              <a:spcBef>
                <a:spcPct val="0"/>
              </a:spcBef>
              <a:spcAft>
                <a:spcPct val="0"/>
              </a:spcAft>
              <a:defRPr kern="1200">
                <a:solidFill>
                  <a:srgbClr val="FFFFFF"/>
                </a:solidFill>
                <a:latin typeface="Arial"/>
                <a:ea typeface="宋体"/>
                <a:cs typeface="+mn-cs"/>
              </a:defRPr>
            </a:lvl2pPr>
            <a:lvl3pPr marL="914400" algn="l" rtl="0" fontAlgn="base">
              <a:spcBef>
                <a:spcPct val="0"/>
              </a:spcBef>
              <a:spcAft>
                <a:spcPct val="0"/>
              </a:spcAft>
              <a:defRPr kern="1200">
                <a:solidFill>
                  <a:srgbClr val="FFFFFF"/>
                </a:solidFill>
                <a:latin typeface="Arial"/>
                <a:ea typeface="宋体"/>
                <a:cs typeface="+mn-cs"/>
              </a:defRPr>
            </a:lvl3pPr>
            <a:lvl4pPr marL="1371600" algn="l" rtl="0" fontAlgn="base">
              <a:spcBef>
                <a:spcPct val="0"/>
              </a:spcBef>
              <a:spcAft>
                <a:spcPct val="0"/>
              </a:spcAft>
              <a:defRPr kern="1200">
                <a:solidFill>
                  <a:srgbClr val="FFFFFF"/>
                </a:solidFill>
                <a:latin typeface="Arial"/>
                <a:ea typeface="宋体"/>
                <a:cs typeface="+mn-cs"/>
              </a:defRPr>
            </a:lvl4pPr>
            <a:lvl5pPr marL="1828800" algn="l" rtl="0" fontAlgn="base">
              <a:spcBef>
                <a:spcPct val="0"/>
              </a:spcBef>
              <a:spcAft>
                <a:spcPct val="0"/>
              </a:spcAft>
              <a:defRPr kern="1200">
                <a:solidFill>
                  <a:srgbClr val="FFFFFF"/>
                </a:solidFill>
                <a:latin typeface="Arial"/>
                <a:ea typeface="宋体"/>
                <a:cs typeface="+mn-cs"/>
              </a:defRPr>
            </a:lvl5pPr>
            <a:lvl6pPr marL="2286000" algn="l" defTabSz="914400" rtl="0" eaLnBrk="1" latinLnBrk="0" hangingPunct="1">
              <a:defRPr kern="1200">
                <a:solidFill>
                  <a:srgbClr val="FFFFFF"/>
                </a:solidFill>
                <a:latin typeface="Arial"/>
                <a:ea typeface="宋体"/>
                <a:cs typeface="+mn-cs"/>
              </a:defRPr>
            </a:lvl6pPr>
            <a:lvl7pPr marL="2743200" algn="l" defTabSz="914400" rtl="0" eaLnBrk="1" latinLnBrk="0" hangingPunct="1">
              <a:defRPr kern="1200">
                <a:solidFill>
                  <a:srgbClr val="FFFFFF"/>
                </a:solidFill>
                <a:latin typeface="Arial"/>
                <a:ea typeface="宋体"/>
                <a:cs typeface="+mn-cs"/>
              </a:defRPr>
            </a:lvl7pPr>
            <a:lvl8pPr marL="3200400" algn="l" defTabSz="914400" rtl="0" eaLnBrk="1" latinLnBrk="0" hangingPunct="1">
              <a:defRPr kern="1200">
                <a:solidFill>
                  <a:srgbClr val="FFFFFF"/>
                </a:solidFill>
                <a:latin typeface="Arial"/>
                <a:ea typeface="宋体"/>
                <a:cs typeface="+mn-cs"/>
              </a:defRPr>
            </a:lvl8pPr>
            <a:lvl9pPr marL="3657600" algn="l" defTabSz="914400" rtl="0" eaLnBrk="1" latinLnBrk="0" hangingPunct="1">
              <a:defRPr kern="1200">
                <a:solidFill>
                  <a:srgbClr val="FFFFFF"/>
                </a:solidFill>
                <a:latin typeface="Arial"/>
                <a:ea typeface="宋体"/>
                <a:cs typeface="+mn-cs"/>
              </a:defRPr>
            </a:lvl9pPr>
          </a:lstStyle>
          <a:p>
            <a:pPr algn="ctr">
              <a:defRPr/>
            </a:pPr>
            <a:endParaRPr lang="zh-CN" altLang="en-US"/>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7530" name="Rectangle 10"/>
          <p:cNvSpPr>
            <a:spLocks noChangeArrowheads="1"/>
          </p:cNvSpPr>
          <p:nvPr/>
        </p:nvSpPr>
        <p:spPr bwMode="auto">
          <a:xfrm>
            <a:off x="900113" y="1700213"/>
            <a:ext cx="3455987" cy="4465637"/>
          </a:xfrm>
          <a:prstGeom prst="rect">
            <a:avLst/>
          </a:prstGeom>
          <a:solidFill>
            <a:schemeClr val="bg1"/>
          </a:solidFill>
          <a:ln w="9525">
            <a:noFill/>
            <a:miter lim="800000"/>
          </a:ln>
          <a:effectLst>
            <a:prstShdw prst="shdw17" dist="17961" dir="2700000">
              <a:schemeClr val="bg1">
                <a:gamma/>
                <a:shade val="60000"/>
                <a:invGamma/>
                <a:alpha val="50000"/>
              </a:schemeClr>
            </a:prst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defRPr/>
            </a:pPr>
            <a:endParaRPr lang="zh-CN" altLang="en-US">
              <a:latin typeface="Arial" pitchFamily="34" charset="0"/>
              <a:ea typeface="宋体" pitchFamily="2" charset="-122"/>
            </a:endParaRPr>
          </a:p>
        </p:txBody>
      </p:sp>
      <p:sp>
        <p:nvSpPr>
          <p:cNvPr id="205826" name="Rectangle 4"/>
          <p:cNvSpPr>
            <a:spLocks noGrp="1" noChangeArrowheads="1"/>
          </p:cNvSpPr>
          <p:nvPr>
            <p:ph type="title" idx="4294967295"/>
          </p:nvPr>
        </p:nvSpPr>
        <p:spPr>
          <a:xfrm>
            <a:off x="395288" y="333375"/>
            <a:ext cx="8064500" cy="935038"/>
          </a:xfrm>
        </p:spPr>
        <p:txBody>
          <a:bodyPr/>
          <a:lstStyle/>
          <a:p>
            <a:pPr eaLnBrk="1" hangingPunct="1"/>
            <a:r>
              <a:rPr lang="en-US" altLang="zh-CN" sz="2400" smtClean="0">
                <a:ea typeface="黑体" pitchFamily="49" charset="-122"/>
              </a:rPr>
              <a:t>FDA</a:t>
            </a:r>
            <a:r>
              <a:rPr lang="zh-CN" altLang="en-US" sz="2400" smtClean="0">
                <a:latin typeface="黑体" pitchFamily="49" charset="-122"/>
                <a:ea typeface="黑体" pitchFamily="49" charset="-122"/>
              </a:rPr>
              <a:t>批准普拉格雷上市时，给予了出血风险的黑框警告</a:t>
            </a:r>
            <a:br>
              <a:rPr lang="zh-CN" altLang="en-US" sz="2400" smtClean="0">
                <a:latin typeface="黑体" pitchFamily="49" charset="-122"/>
                <a:ea typeface="黑体" pitchFamily="49" charset="-122"/>
              </a:rPr>
            </a:br>
            <a:r>
              <a:rPr lang="zh-CN" altLang="en-US" sz="2400" smtClean="0">
                <a:latin typeface="黑体" pitchFamily="49" charset="-122"/>
                <a:ea typeface="黑体" pitchFamily="49" charset="-122"/>
              </a:rPr>
              <a:t>不建议在特殊人群中使用普拉格雷</a:t>
            </a:r>
          </a:p>
        </p:txBody>
      </p:sp>
      <p:grpSp>
        <p:nvGrpSpPr>
          <p:cNvPr id="205827" name="Group 18"/>
          <p:cNvGrpSpPr/>
          <p:nvPr/>
        </p:nvGrpSpPr>
        <p:grpSpPr>
          <a:xfrm>
            <a:off x="5292725" y="1628775"/>
            <a:ext cx="3419475" cy="4508500"/>
            <a:chExt cx="3651" cy="4320"/>
          </a:xfrm>
        </p:grpSpPr>
        <p:pic>
          <p:nvPicPr>
            <p:cNvPr id="205830" name="Picture 5"/>
            <p:cNvPicPr>
              <a:picLocks noChangeAspect="1" noChangeArrowheads="1"/>
            </p:cNvPicPr>
            <p:nvPr/>
          </p:nvPicPr>
          <p:blipFill>
            <a:blip r:embed="rId2"/>
            <a:stretch>
              <a:fillRect/>
            </a:stretch>
          </p:blipFill>
          <p:spPr bwMode="auto">
            <a:xfrm>
              <a:off x="0" y="0"/>
              <a:ext cx="3651" cy="4320"/>
            </a:xfrm>
            <a:prstGeom prst="rect">
              <a:avLst/>
            </a:prstGeom>
            <a:noFill/>
            <a:ln w="12700" algn="ctr">
              <a:noFill/>
              <a:miter lim="800000"/>
            </a:ln>
          </p:spPr>
        </p:pic>
        <p:sp>
          <p:nvSpPr>
            <p:cNvPr id="205831" name="Line 14"/>
            <p:cNvSpPr>
              <a:spLocks noChangeShapeType="1"/>
            </p:cNvSpPr>
            <p:nvPr/>
          </p:nvSpPr>
          <p:spPr bwMode="auto">
            <a:xfrm>
              <a:off x="975" y="1162"/>
              <a:ext cx="1587" cy="0"/>
            </a:xfrm>
            <a:prstGeom prst="line">
              <a:avLst/>
            </a:prstGeom>
            <a:noFill/>
            <a:ln w="25400">
              <a:solidFill>
                <a:srgbClr val="FF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5832" name="Line 15"/>
            <p:cNvSpPr>
              <a:spLocks noChangeShapeType="1"/>
            </p:cNvSpPr>
            <p:nvPr/>
          </p:nvSpPr>
          <p:spPr bwMode="auto">
            <a:xfrm flipV="1">
              <a:off x="158" y="1797"/>
              <a:ext cx="1951" cy="0"/>
            </a:xfrm>
            <a:prstGeom prst="line">
              <a:avLst/>
            </a:prstGeom>
            <a:noFill/>
            <a:ln w="25400">
              <a:solidFill>
                <a:srgbClr val="FF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5833" name="Line 16"/>
            <p:cNvSpPr>
              <a:spLocks noChangeShapeType="1"/>
            </p:cNvSpPr>
            <p:nvPr/>
          </p:nvSpPr>
          <p:spPr bwMode="auto">
            <a:xfrm>
              <a:off x="249" y="1979"/>
              <a:ext cx="1180" cy="0"/>
            </a:xfrm>
            <a:prstGeom prst="line">
              <a:avLst/>
            </a:prstGeom>
            <a:noFill/>
            <a:ln w="25400">
              <a:solidFill>
                <a:srgbClr val="FF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5834" name="Line 17"/>
            <p:cNvSpPr>
              <a:spLocks noChangeShapeType="1"/>
            </p:cNvSpPr>
            <p:nvPr/>
          </p:nvSpPr>
          <p:spPr bwMode="auto">
            <a:xfrm>
              <a:off x="385" y="3067"/>
              <a:ext cx="861" cy="0"/>
            </a:xfrm>
            <a:prstGeom prst="line">
              <a:avLst/>
            </a:prstGeom>
            <a:noFill/>
            <a:ln w="25400">
              <a:solidFill>
                <a:srgbClr val="FF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grpSp>
      <p:sp>
        <p:nvSpPr>
          <p:cNvPr id="205828" name="TextBox 2"/>
          <p:cNvSpPr txBox="1">
            <a:spLocks noChangeArrowheads="1"/>
          </p:cNvSpPr>
          <p:nvPr/>
        </p:nvSpPr>
        <p:spPr bwMode="auto">
          <a:xfrm>
            <a:off x="1116013" y="1844675"/>
            <a:ext cx="3097212" cy="4165600"/>
          </a:xfrm>
          <a:prstGeom prst="rect">
            <a:avLst/>
          </a:prstGeom>
          <a:noFill/>
          <a:ln w="57150">
            <a:solidFill>
              <a:srgbClr val="000000"/>
            </a:solid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285750" indent="-285750">
              <a:buFont typeface="Arial"/>
              <a:buChar char="•"/>
            </a:pPr>
            <a:r>
              <a:rPr lang="zh-CN" altLang="en-US" sz="2400">
                <a:solidFill>
                  <a:schemeClr val="tx2"/>
                </a:solidFill>
                <a:ea typeface="黑体" pitchFamily="49" charset="-122"/>
              </a:rPr>
              <a:t>既往卒中</a:t>
            </a:r>
            <a:r>
              <a:rPr lang="en-US" altLang="zh-CN" sz="2400">
                <a:solidFill>
                  <a:schemeClr val="tx2"/>
                </a:solidFill>
                <a:ea typeface="黑体" pitchFamily="49" charset="-122"/>
              </a:rPr>
              <a:t>/TIA</a:t>
            </a:r>
            <a:r>
              <a:rPr lang="zh-CN" altLang="en-US" sz="2400">
                <a:solidFill>
                  <a:schemeClr val="tx2"/>
                </a:solidFill>
                <a:ea typeface="黑体" pitchFamily="49" charset="-122"/>
              </a:rPr>
              <a:t>病史的患者；</a:t>
            </a:r>
            <a:endParaRPr lang="en-US" altLang="zh-CN" sz="2400">
              <a:solidFill>
                <a:schemeClr val="tx2"/>
              </a:solidFill>
              <a:ea typeface="黑体" pitchFamily="49" charset="-122"/>
            </a:endParaRPr>
          </a:p>
          <a:p>
            <a:pPr marL="285750" indent="-285750">
              <a:buFont typeface="Arial"/>
              <a:buChar char="•"/>
            </a:pPr>
            <a:r>
              <a:rPr lang="zh-CN" altLang="en-US" sz="2400">
                <a:solidFill>
                  <a:schemeClr val="tx2"/>
                </a:solidFill>
                <a:ea typeface="黑体" pitchFamily="49" charset="-122"/>
                <a:sym typeface="Symbol" pitchFamily="18" charset="2"/>
              </a:rPr>
              <a:t></a:t>
            </a:r>
            <a:r>
              <a:rPr lang="en-US" altLang="zh-CN" sz="2400">
                <a:solidFill>
                  <a:schemeClr val="tx2"/>
                </a:solidFill>
                <a:ea typeface="黑体" pitchFamily="49" charset="-122"/>
              </a:rPr>
              <a:t>75</a:t>
            </a:r>
            <a:r>
              <a:rPr lang="zh-CN" altLang="en-US" sz="2400">
                <a:solidFill>
                  <a:schemeClr val="tx2"/>
                </a:solidFill>
                <a:ea typeface="黑体" pitchFamily="49" charset="-122"/>
              </a:rPr>
              <a:t>岁患者；</a:t>
            </a:r>
            <a:endParaRPr lang="en-US" altLang="zh-CN" sz="2400">
              <a:solidFill>
                <a:schemeClr val="tx2"/>
              </a:solidFill>
              <a:ea typeface="黑体" pitchFamily="49" charset="-122"/>
            </a:endParaRPr>
          </a:p>
          <a:p>
            <a:pPr marL="285750" indent="-285750">
              <a:buFont typeface="Arial"/>
              <a:buChar char="•"/>
            </a:pPr>
            <a:r>
              <a:rPr lang="zh-CN" altLang="en-US" sz="2400">
                <a:solidFill>
                  <a:schemeClr val="tx2"/>
                </a:solidFill>
                <a:ea typeface="黑体" pitchFamily="49" charset="-122"/>
              </a:rPr>
              <a:t>活动性病理性出血；</a:t>
            </a:r>
            <a:endParaRPr lang="en-US" altLang="zh-CN" sz="2400">
              <a:solidFill>
                <a:schemeClr val="tx2"/>
              </a:solidFill>
              <a:ea typeface="黑体" pitchFamily="49" charset="-122"/>
            </a:endParaRPr>
          </a:p>
          <a:p>
            <a:pPr marL="285750" indent="-285750">
              <a:buFont typeface="Arial"/>
              <a:buChar char="•"/>
            </a:pPr>
            <a:r>
              <a:rPr lang="zh-CN" altLang="en-US" sz="2400">
                <a:solidFill>
                  <a:schemeClr val="tx2"/>
                </a:solidFill>
                <a:ea typeface="黑体" pitchFamily="49" charset="-122"/>
              </a:rPr>
              <a:t>特别出血高风险警示：</a:t>
            </a:r>
            <a:endParaRPr lang="en-US" altLang="zh-CN" sz="2400">
              <a:solidFill>
                <a:schemeClr val="tx2"/>
              </a:solidFill>
              <a:ea typeface="黑体" pitchFamily="49" charset="-122"/>
            </a:endParaRPr>
          </a:p>
          <a:p>
            <a:pPr marL="742950" lvl="1" indent="-285750">
              <a:buFont typeface="Arial"/>
              <a:buChar char="•"/>
            </a:pPr>
            <a:r>
              <a:rPr lang="zh-CN" altLang="en-US" sz="2400">
                <a:solidFill>
                  <a:schemeClr val="tx2"/>
                </a:solidFill>
                <a:ea typeface="黑体" pitchFamily="49" charset="-122"/>
              </a:rPr>
              <a:t>低体重</a:t>
            </a:r>
            <a:r>
              <a:rPr lang="en-US" altLang="zh-CN" sz="2400">
                <a:solidFill>
                  <a:schemeClr val="tx2"/>
                </a:solidFill>
                <a:ea typeface="黑体" pitchFamily="49" charset="-122"/>
              </a:rPr>
              <a:t>&lt;60kg</a:t>
            </a:r>
            <a:r>
              <a:rPr lang="zh-CN" altLang="en-US" sz="2400">
                <a:solidFill>
                  <a:schemeClr val="tx2"/>
                </a:solidFill>
                <a:ea typeface="黑体" pitchFamily="49" charset="-122"/>
              </a:rPr>
              <a:t>，</a:t>
            </a:r>
            <a:endParaRPr lang="en-US" altLang="zh-CN" sz="2400">
              <a:solidFill>
                <a:schemeClr val="tx2"/>
              </a:solidFill>
              <a:ea typeface="黑体" pitchFamily="49" charset="-122"/>
            </a:endParaRPr>
          </a:p>
          <a:p>
            <a:pPr marL="742950" lvl="1" indent="-285750">
              <a:buFont typeface="Arial"/>
              <a:buChar char="•"/>
            </a:pPr>
            <a:r>
              <a:rPr lang="zh-CN" altLang="en-US" sz="2400">
                <a:solidFill>
                  <a:schemeClr val="tx2"/>
                </a:solidFill>
                <a:ea typeface="黑体" pitchFamily="49" charset="-122"/>
              </a:rPr>
              <a:t>出血倾向，</a:t>
            </a:r>
            <a:endParaRPr lang="en-US" altLang="zh-CN" sz="2400">
              <a:solidFill>
                <a:schemeClr val="tx2"/>
              </a:solidFill>
              <a:ea typeface="黑体" pitchFamily="49" charset="-122"/>
            </a:endParaRPr>
          </a:p>
          <a:p>
            <a:pPr marL="742950" lvl="1" indent="-285750">
              <a:buFont typeface="Arial"/>
              <a:buChar char="•"/>
            </a:pPr>
            <a:r>
              <a:rPr lang="zh-CN" altLang="en-US" sz="2400">
                <a:solidFill>
                  <a:schemeClr val="tx2"/>
                </a:solidFill>
                <a:ea typeface="黑体" pitchFamily="49" charset="-122"/>
              </a:rPr>
              <a:t>合用易升高出血风险的药物</a:t>
            </a:r>
            <a:endParaRPr lang="zh-CN" altLang="en-US" sz="2400">
              <a:solidFill>
                <a:schemeClr val="tx2"/>
              </a:solidFill>
            </a:endParaRPr>
          </a:p>
        </p:txBody>
      </p:sp>
      <p:sp>
        <p:nvSpPr>
          <p:cNvPr id="107531" name="AutoShape 11"/>
          <p:cNvSpPr>
            <a:spLocks noChangeArrowheads="1"/>
          </p:cNvSpPr>
          <p:nvPr/>
        </p:nvSpPr>
        <p:spPr bwMode="auto">
          <a:xfrm>
            <a:off x="4572000" y="3573463"/>
            <a:ext cx="576263" cy="647700"/>
          </a:xfrm>
          <a:prstGeom prst="leftArrow">
            <a:avLst>
              <a:gd name="adj1" fmla="val 50000"/>
              <a:gd name="adj2" fmla="val 25000"/>
            </a:avLst>
          </a:prstGeom>
          <a:solidFill>
            <a:schemeClr val="bg1"/>
          </a:solidFill>
          <a:ln w="38100">
            <a:solidFill>
              <a:schemeClr val="tx2"/>
            </a:solidFill>
            <a:miter lim="800000"/>
          </a:ln>
          <a:effectLst>
            <a:prstShdw prst="shdw17" dist="17961" dir="2700000">
              <a:schemeClr val="tx2">
                <a:gamma/>
                <a:shade val="60000"/>
                <a:invGamma/>
                <a:alpha val="50000"/>
              </a:schemeClr>
            </a:prstShdw>
          </a:effectLst>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defRPr/>
            </a:pPr>
            <a:endParaRPr lang="zh-CN" altLang="en-US">
              <a:latin typeface="Arial" pitchFamily="34" charset="0"/>
              <a:ea typeface="宋体" pitchFamily="2" charset="-122"/>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6849" name="Rectangle 3"/>
          <p:cNvSpPr>
            <a:spLocks noGrp="1" noChangeArrowheads="1"/>
          </p:cNvSpPr>
          <p:nvPr>
            <p:ph idx="4294967295"/>
          </p:nvPr>
        </p:nvSpPr>
        <p:spPr>
          <a:xfrm>
            <a:off x="2581275" y="1884363"/>
            <a:ext cx="6200775" cy="4483100"/>
          </a:xfrm>
        </p:spPr>
        <p:txBody>
          <a:bodyPr/>
          <a:lstStyle/>
          <a:p>
            <a:pPr marL="0" indent="0" eaLnBrk="1" hangingPunct="1">
              <a:buFont typeface="Wingdings" pitchFamily="2" charset="2"/>
              <a:buNone/>
            </a:pPr>
            <a:r>
              <a:rPr lang="zh-CN" altLang="en-US" sz="2400" b="1" smtClean="0"/>
              <a:t>确诊</a:t>
            </a:r>
            <a:r>
              <a:rPr lang="en-US" altLang="zh-CN" sz="2400" b="1" smtClean="0"/>
              <a:t>UA/NSTEMI</a:t>
            </a:r>
            <a:r>
              <a:rPr lang="zh-CN" altLang="en-US" sz="2400" b="1" smtClean="0"/>
              <a:t>且决定给予</a:t>
            </a:r>
            <a:r>
              <a:rPr lang="en-US" altLang="zh-CN" sz="2400" b="1" smtClean="0"/>
              <a:t>PCI</a:t>
            </a:r>
            <a:r>
              <a:rPr lang="zh-CN" altLang="en-US" sz="2400" b="1" smtClean="0"/>
              <a:t>作为早期介入治疗手段时，给予</a:t>
            </a:r>
            <a:r>
              <a:rPr lang="zh-CN" altLang="en-US" sz="2400" b="1" smtClean="0">
                <a:solidFill>
                  <a:srgbClr val="FFFF00"/>
                </a:solidFill>
              </a:rPr>
              <a:t>氯吡格雷负荷量</a:t>
            </a:r>
            <a:r>
              <a:rPr lang="en-US" altLang="zh-CN" sz="2400" b="1" smtClean="0">
                <a:solidFill>
                  <a:srgbClr val="FFFF00"/>
                </a:solidFill>
              </a:rPr>
              <a:t>600 mg</a:t>
            </a:r>
            <a:r>
              <a:rPr lang="en-US" altLang="zh-CN" sz="2400" b="1" smtClean="0">
                <a:solidFill>
                  <a:schemeClr val="tx2"/>
                </a:solidFill>
              </a:rPr>
              <a:t>, </a:t>
            </a:r>
            <a:r>
              <a:rPr lang="zh-CN" altLang="en-US" sz="2400" b="1" smtClean="0"/>
              <a:t>继而给予高维持剂量</a:t>
            </a:r>
            <a:r>
              <a:rPr lang="en-US" altLang="zh-CN" sz="2400" b="1" smtClean="0">
                <a:solidFill>
                  <a:srgbClr val="FFFF00"/>
                </a:solidFill>
              </a:rPr>
              <a:t>150 mg/</a:t>
            </a:r>
            <a:r>
              <a:rPr lang="zh-CN" altLang="en-US" sz="2400" b="1" smtClean="0">
                <a:solidFill>
                  <a:srgbClr val="FFFF00"/>
                </a:solidFill>
              </a:rPr>
              <a:t>天，治疗</a:t>
            </a:r>
            <a:r>
              <a:rPr lang="en-US" altLang="zh-CN" sz="2400" b="1" smtClean="0">
                <a:solidFill>
                  <a:srgbClr val="FFFF00"/>
                </a:solidFill>
              </a:rPr>
              <a:t>6</a:t>
            </a:r>
            <a:r>
              <a:rPr lang="zh-CN" altLang="en-US" sz="2400" b="1" smtClean="0">
                <a:solidFill>
                  <a:srgbClr val="FFFF00"/>
                </a:solidFill>
              </a:rPr>
              <a:t>天</a:t>
            </a:r>
            <a:r>
              <a:rPr lang="zh-CN" altLang="en-US" sz="2400" b="1" smtClean="0">
                <a:solidFill>
                  <a:schemeClr val="tx2"/>
                </a:solidFill>
              </a:rPr>
              <a:t>，</a:t>
            </a:r>
            <a:r>
              <a:rPr lang="zh-CN" altLang="en-US" sz="2400" b="1" smtClean="0"/>
              <a:t>继以</a:t>
            </a:r>
            <a:r>
              <a:rPr lang="zh-CN" altLang="en-US" sz="2400" b="1" smtClean="0">
                <a:solidFill>
                  <a:schemeClr val="tx2"/>
                </a:solidFill>
              </a:rPr>
              <a:t> </a:t>
            </a:r>
            <a:r>
              <a:rPr lang="en-US" altLang="zh-CN" sz="2400" b="1" smtClean="0">
                <a:solidFill>
                  <a:srgbClr val="FFFF00"/>
                </a:solidFill>
              </a:rPr>
              <a:t>75 mg/</a:t>
            </a:r>
            <a:r>
              <a:rPr lang="zh-CN" altLang="en-US" sz="2400" b="1" smtClean="0">
                <a:solidFill>
                  <a:srgbClr val="FFFF00"/>
                </a:solidFill>
              </a:rPr>
              <a:t>天维持治疗</a:t>
            </a:r>
            <a:r>
              <a:rPr lang="zh-CN" altLang="en-US" sz="2400" b="1" smtClean="0">
                <a:solidFill>
                  <a:schemeClr val="tx2"/>
                </a:solidFill>
              </a:rPr>
              <a:t>，</a:t>
            </a:r>
            <a:r>
              <a:rPr lang="zh-CN" altLang="en-US" sz="2400" b="1" smtClean="0"/>
              <a:t>对于无高出血风险的患者是合理的治疗手段。</a:t>
            </a:r>
          </a:p>
        </p:txBody>
      </p:sp>
      <p:sp>
        <p:nvSpPr>
          <p:cNvPr id="206850" name="Line 4"/>
          <p:cNvSpPr>
            <a:spLocks noChangeShapeType="1"/>
          </p:cNvSpPr>
          <p:nvPr/>
        </p:nvSpPr>
        <p:spPr bwMode="auto">
          <a:xfrm>
            <a:off x="234950" y="1452563"/>
            <a:ext cx="8664575" cy="0"/>
          </a:xfrm>
          <a:prstGeom prst="line">
            <a:avLst/>
          </a:prstGeom>
          <a:noFill/>
          <a:ln w="28575">
            <a:solidFill>
              <a:srgbClr val="E10505"/>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grpSp>
        <p:nvGrpSpPr>
          <p:cNvPr id="206851" name="Group 115"/>
          <p:cNvGrpSpPr/>
          <p:nvPr/>
        </p:nvGrpSpPr>
        <p:grpSpPr>
          <a:xfrm>
            <a:off x="568325" y="1752600"/>
            <a:ext cx="1498600" cy="1116013"/>
            <a:chOff x="456" y="2753"/>
            <a:chExt cx="944" cy="703"/>
          </a:xfrm>
        </p:grpSpPr>
        <p:sp>
          <p:nvSpPr>
            <p:cNvPr id="206977" name="Rectangle 116"/>
            <p:cNvSpPr>
              <a:spLocks noChangeArrowheads="1"/>
            </p:cNvSpPr>
            <p:nvPr/>
          </p:nvSpPr>
          <p:spPr bwMode="auto">
            <a:xfrm>
              <a:off x="562" y="2765"/>
              <a:ext cx="42"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a:t>
              </a:r>
              <a:endParaRPr lang="en-US" altLang="zh-CN" sz="2400">
                <a:solidFill>
                  <a:schemeClr val="tx2"/>
                </a:solidFill>
                <a:latin typeface="Times New Roman" pitchFamily="18" charset="0"/>
              </a:endParaRPr>
            </a:p>
          </p:txBody>
        </p:sp>
        <p:sp>
          <p:nvSpPr>
            <p:cNvPr id="206978" name="Rectangle 117"/>
            <p:cNvSpPr>
              <a:spLocks noChangeArrowheads="1"/>
            </p:cNvSpPr>
            <p:nvPr/>
          </p:nvSpPr>
          <p:spPr bwMode="auto">
            <a:xfrm>
              <a:off x="556" y="2759"/>
              <a:ext cx="42"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a:t>
              </a:r>
              <a:endParaRPr lang="en-US" altLang="zh-CN" sz="2400">
                <a:solidFill>
                  <a:schemeClr val="tx2"/>
                </a:solidFill>
                <a:latin typeface="Times New Roman" pitchFamily="18" charset="0"/>
              </a:endParaRPr>
            </a:p>
          </p:txBody>
        </p:sp>
        <p:sp>
          <p:nvSpPr>
            <p:cNvPr id="206979" name="Rectangle 118"/>
            <p:cNvSpPr>
              <a:spLocks noChangeArrowheads="1"/>
            </p:cNvSpPr>
            <p:nvPr/>
          </p:nvSpPr>
          <p:spPr bwMode="auto">
            <a:xfrm>
              <a:off x="549" y="2753"/>
              <a:ext cx="42"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a:t>
              </a:r>
              <a:endParaRPr lang="en-US" altLang="zh-CN" sz="2400">
                <a:solidFill>
                  <a:schemeClr val="tx2"/>
                </a:solidFill>
                <a:latin typeface="Times New Roman" pitchFamily="18" charset="0"/>
              </a:endParaRPr>
            </a:p>
          </p:txBody>
        </p:sp>
        <p:sp>
          <p:nvSpPr>
            <p:cNvPr id="206980" name="Rectangle 119"/>
            <p:cNvSpPr>
              <a:spLocks noChangeArrowheads="1"/>
            </p:cNvSpPr>
            <p:nvPr/>
          </p:nvSpPr>
          <p:spPr bwMode="auto">
            <a:xfrm>
              <a:off x="469" y="2991"/>
              <a:ext cx="232"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6981" name="Rectangle 120"/>
            <p:cNvSpPr>
              <a:spLocks noChangeArrowheads="1"/>
            </p:cNvSpPr>
            <p:nvPr/>
          </p:nvSpPr>
          <p:spPr bwMode="auto">
            <a:xfrm>
              <a:off x="456" y="2979"/>
              <a:ext cx="233" cy="465"/>
            </a:xfrm>
            <a:prstGeom prst="rect">
              <a:avLst/>
            </a:prstGeom>
            <a:solidFill>
              <a:srgbClr val="00CC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6982" name="Rectangle 121"/>
            <p:cNvSpPr>
              <a:spLocks noChangeArrowheads="1"/>
            </p:cNvSpPr>
            <p:nvPr/>
          </p:nvSpPr>
          <p:spPr bwMode="auto">
            <a:xfrm>
              <a:off x="456" y="2979"/>
              <a:ext cx="233"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6983" name="Rectangle 122"/>
            <p:cNvSpPr>
              <a:spLocks noChangeArrowheads="1"/>
            </p:cNvSpPr>
            <p:nvPr/>
          </p:nvSpPr>
          <p:spPr bwMode="auto">
            <a:xfrm>
              <a:off x="701" y="2991"/>
              <a:ext cx="233"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6984" name="Rectangle 123"/>
            <p:cNvSpPr>
              <a:spLocks noChangeArrowheads="1"/>
            </p:cNvSpPr>
            <p:nvPr/>
          </p:nvSpPr>
          <p:spPr bwMode="auto">
            <a:xfrm>
              <a:off x="689" y="2979"/>
              <a:ext cx="233" cy="465"/>
            </a:xfrm>
            <a:prstGeom prst="rect">
              <a:avLst/>
            </a:prstGeom>
            <a:solidFill>
              <a:srgbClr val="FFFF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6985" name="Rectangle 124"/>
            <p:cNvSpPr>
              <a:spLocks noChangeArrowheads="1"/>
            </p:cNvSpPr>
            <p:nvPr/>
          </p:nvSpPr>
          <p:spPr bwMode="auto">
            <a:xfrm>
              <a:off x="689" y="2979"/>
              <a:ext cx="233"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6986" name="Rectangle 125"/>
            <p:cNvSpPr>
              <a:spLocks noChangeArrowheads="1"/>
            </p:cNvSpPr>
            <p:nvPr/>
          </p:nvSpPr>
          <p:spPr bwMode="auto">
            <a:xfrm>
              <a:off x="934" y="2991"/>
              <a:ext cx="233"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6987" name="Rectangle 126"/>
            <p:cNvSpPr>
              <a:spLocks noChangeArrowheads="1"/>
            </p:cNvSpPr>
            <p:nvPr/>
          </p:nvSpPr>
          <p:spPr bwMode="auto">
            <a:xfrm>
              <a:off x="922" y="2979"/>
              <a:ext cx="233" cy="465"/>
            </a:xfrm>
            <a:prstGeom prst="rect">
              <a:avLst/>
            </a:prstGeom>
            <a:solidFill>
              <a:srgbClr val="FF99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6988" name="Rectangle 127"/>
            <p:cNvSpPr>
              <a:spLocks noChangeArrowheads="1"/>
            </p:cNvSpPr>
            <p:nvPr/>
          </p:nvSpPr>
          <p:spPr bwMode="auto">
            <a:xfrm>
              <a:off x="922" y="2979"/>
              <a:ext cx="233"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6989" name="Rectangle 128"/>
            <p:cNvSpPr>
              <a:spLocks noChangeArrowheads="1"/>
            </p:cNvSpPr>
            <p:nvPr/>
          </p:nvSpPr>
          <p:spPr bwMode="auto">
            <a:xfrm>
              <a:off x="1167" y="2991"/>
              <a:ext cx="233"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6990" name="Rectangle 129"/>
            <p:cNvSpPr>
              <a:spLocks noChangeArrowheads="1"/>
            </p:cNvSpPr>
            <p:nvPr/>
          </p:nvSpPr>
          <p:spPr bwMode="auto">
            <a:xfrm>
              <a:off x="1155" y="2979"/>
              <a:ext cx="232" cy="465"/>
            </a:xfrm>
            <a:prstGeom prst="rect">
              <a:avLst/>
            </a:prstGeom>
            <a:solidFill>
              <a:srgbClr val="CC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6991" name="Rectangle 130"/>
            <p:cNvSpPr>
              <a:spLocks noChangeArrowheads="1"/>
            </p:cNvSpPr>
            <p:nvPr/>
          </p:nvSpPr>
          <p:spPr bwMode="auto">
            <a:xfrm>
              <a:off x="1155" y="2979"/>
              <a:ext cx="232"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6992" name="Rectangle 131"/>
            <p:cNvSpPr>
              <a:spLocks noChangeArrowheads="1"/>
            </p:cNvSpPr>
            <p:nvPr/>
          </p:nvSpPr>
          <p:spPr bwMode="auto">
            <a:xfrm>
              <a:off x="729" y="2767"/>
              <a:ext cx="169"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IIa</a:t>
              </a:r>
              <a:endParaRPr lang="en-US" altLang="zh-CN" sz="2400">
                <a:solidFill>
                  <a:schemeClr val="tx2"/>
                </a:solidFill>
                <a:latin typeface="Times New Roman" pitchFamily="18" charset="0"/>
              </a:endParaRPr>
            </a:p>
          </p:txBody>
        </p:sp>
        <p:sp>
          <p:nvSpPr>
            <p:cNvPr id="206993" name="Rectangle 132"/>
            <p:cNvSpPr>
              <a:spLocks noChangeArrowheads="1"/>
            </p:cNvSpPr>
            <p:nvPr/>
          </p:nvSpPr>
          <p:spPr bwMode="auto">
            <a:xfrm>
              <a:off x="723" y="2761"/>
              <a:ext cx="169"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IIa</a:t>
              </a:r>
              <a:endParaRPr lang="en-US" altLang="zh-CN" sz="2400">
                <a:solidFill>
                  <a:schemeClr val="tx2"/>
                </a:solidFill>
                <a:latin typeface="Times New Roman" pitchFamily="18" charset="0"/>
              </a:endParaRPr>
            </a:p>
          </p:txBody>
        </p:sp>
        <p:sp>
          <p:nvSpPr>
            <p:cNvPr id="206994" name="Rectangle 133"/>
            <p:cNvSpPr>
              <a:spLocks noChangeArrowheads="1"/>
            </p:cNvSpPr>
            <p:nvPr/>
          </p:nvSpPr>
          <p:spPr bwMode="auto">
            <a:xfrm>
              <a:off x="717" y="2754"/>
              <a:ext cx="169"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IIa</a:t>
              </a:r>
              <a:endParaRPr lang="en-US" altLang="zh-CN" sz="2400">
                <a:solidFill>
                  <a:schemeClr val="tx2"/>
                </a:solidFill>
                <a:latin typeface="Times New Roman" pitchFamily="18" charset="0"/>
              </a:endParaRPr>
            </a:p>
          </p:txBody>
        </p:sp>
        <p:sp>
          <p:nvSpPr>
            <p:cNvPr id="206995" name="Rectangle 134"/>
            <p:cNvSpPr>
              <a:spLocks noChangeArrowheads="1"/>
            </p:cNvSpPr>
            <p:nvPr/>
          </p:nvSpPr>
          <p:spPr bwMode="auto">
            <a:xfrm>
              <a:off x="982" y="2767"/>
              <a:ext cx="177"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IIb</a:t>
              </a:r>
              <a:endParaRPr lang="en-US" altLang="zh-CN" sz="2400">
                <a:solidFill>
                  <a:schemeClr val="tx2"/>
                </a:solidFill>
                <a:latin typeface="Times New Roman" pitchFamily="18" charset="0"/>
              </a:endParaRPr>
            </a:p>
          </p:txBody>
        </p:sp>
        <p:sp>
          <p:nvSpPr>
            <p:cNvPr id="206996" name="Rectangle 135"/>
            <p:cNvSpPr>
              <a:spLocks noChangeArrowheads="1"/>
            </p:cNvSpPr>
            <p:nvPr/>
          </p:nvSpPr>
          <p:spPr bwMode="auto">
            <a:xfrm>
              <a:off x="976" y="2761"/>
              <a:ext cx="177"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IIb</a:t>
              </a:r>
              <a:endParaRPr lang="en-US" altLang="zh-CN" sz="2400">
                <a:solidFill>
                  <a:schemeClr val="tx2"/>
                </a:solidFill>
                <a:latin typeface="Times New Roman" pitchFamily="18" charset="0"/>
              </a:endParaRPr>
            </a:p>
          </p:txBody>
        </p:sp>
        <p:sp>
          <p:nvSpPr>
            <p:cNvPr id="206997" name="Rectangle 136"/>
            <p:cNvSpPr>
              <a:spLocks noChangeArrowheads="1"/>
            </p:cNvSpPr>
            <p:nvPr/>
          </p:nvSpPr>
          <p:spPr bwMode="auto">
            <a:xfrm>
              <a:off x="970" y="2754"/>
              <a:ext cx="177"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IIb</a:t>
              </a:r>
              <a:endParaRPr lang="en-US" altLang="zh-CN" sz="2400">
                <a:solidFill>
                  <a:schemeClr val="tx2"/>
                </a:solidFill>
                <a:latin typeface="Times New Roman" pitchFamily="18" charset="0"/>
              </a:endParaRPr>
            </a:p>
          </p:txBody>
        </p:sp>
        <p:sp>
          <p:nvSpPr>
            <p:cNvPr id="206998" name="Rectangle 137"/>
            <p:cNvSpPr>
              <a:spLocks noChangeArrowheads="1"/>
            </p:cNvSpPr>
            <p:nvPr/>
          </p:nvSpPr>
          <p:spPr bwMode="auto">
            <a:xfrm>
              <a:off x="1235" y="2767"/>
              <a:ext cx="126"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III</a:t>
              </a:r>
              <a:endParaRPr lang="en-US" altLang="zh-CN" sz="2400">
                <a:solidFill>
                  <a:schemeClr val="tx2"/>
                </a:solidFill>
                <a:latin typeface="Times New Roman" pitchFamily="18" charset="0"/>
              </a:endParaRPr>
            </a:p>
          </p:txBody>
        </p:sp>
        <p:sp>
          <p:nvSpPr>
            <p:cNvPr id="206999" name="Rectangle 138"/>
            <p:cNvSpPr>
              <a:spLocks noChangeArrowheads="1"/>
            </p:cNvSpPr>
            <p:nvPr/>
          </p:nvSpPr>
          <p:spPr bwMode="auto">
            <a:xfrm>
              <a:off x="1229" y="2761"/>
              <a:ext cx="126"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III</a:t>
              </a:r>
              <a:endParaRPr lang="en-US" altLang="zh-CN" sz="2400">
                <a:solidFill>
                  <a:schemeClr val="tx2"/>
                </a:solidFill>
                <a:latin typeface="Times New Roman" pitchFamily="18" charset="0"/>
              </a:endParaRPr>
            </a:p>
          </p:txBody>
        </p:sp>
        <p:sp>
          <p:nvSpPr>
            <p:cNvPr id="207000" name="Rectangle 139"/>
            <p:cNvSpPr>
              <a:spLocks noChangeArrowheads="1"/>
            </p:cNvSpPr>
            <p:nvPr/>
          </p:nvSpPr>
          <p:spPr bwMode="auto">
            <a:xfrm>
              <a:off x="1223" y="2754"/>
              <a:ext cx="126"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III</a:t>
              </a:r>
              <a:endParaRPr lang="en-US" altLang="zh-CN" sz="2400">
                <a:solidFill>
                  <a:schemeClr val="tx2"/>
                </a:solidFill>
                <a:latin typeface="Times New Roman" pitchFamily="18" charset="0"/>
              </a:endParaRPr>
            </a:p>
          </p:txBody>
        </p:sp>
        <p:sp>
          <p:nvSpPr>
            <p:cNvPr id="207001" name="Freeform 140"/>
            <p:cNvSpPr>
              <a:spLocks noEditPoints="1"/>
            </p:cNvSpPr>
            <p:nvPr/>
          </p:nvSpPr>
          <p:spPr bwMode="auto">
            <a:xfrm>
              <a:off x="514" y="3060"/>
              <a:ext cx="136" cy="271"/>
            </a:xfrm>
            <a:custGeom>
              <a:gdLst>
                <a:gd name="T0" fmla="*/ 88 w 136"/>
                <a:gd name="T1" fmla="*/ 226 h 271"/>
                <a:gd name="T2" fmla="*/ 45 w 136"/>
                <a:gd name="T3" fmla="*/ 226 h 271"/>
                <a:gd name="T4" fmla="*/ 38 w 136"/>
                <a:gd name="T5" fmla="*/ 271 h 271"/>
                <a:gd name="T6" fmla="*/ 0 w 136"/>
                <a:gd name="T7" fmla="*/ 271 h 271"/>
                <a:gd name="T8" fmla="*/ 23 w 136"/>
                <a:gd name="T9" fmla="*/ 135 h 271"/>
                <a:gd name="T10" fmla="*/ 46 w 136"/>
                <a:gd name="T11" fmla="*/ 0 h 271"/>
                <a:gd name="T12" fmla="*/ 88 w 136"/>
                <a:gd name="T13" fmla="*/ 0 h 271"/>
                <a:gd name="T14" fmla="*/ 101 w 136"/>
                <a:gd name="T15" fmla="*/ 66 h 271"/>
                <a:gd name="T16" fmla="*/ 111 w 136"/>
                <a:gd name="T17" fmla="*/ 135 h 271"/>
                <a:gd name="T18" fmla="*/ 136 w 136"/>
                <a:gd name="T19" fmla="*/ 271 h 271"/>
                <a:gd name="T20" fmla="*/ 94 w 136"/>
                <a:gd name="T21" fmla="*/ 271 h 271"/>
                <a:gd name="T22" fmla="*/ 88 w 136"/>
                <a:gd name="T23" fmla="*/ 226 h 271"/>
                <a:gd name="T24" fmla="*/ 88 w 136"/>
                <a:gd name="T25" fmla="*/ 226 h 271"/>
                <a:gd name="T26" fmla="*/ 80 w 136"/>
                <a:gd name="T27" fmla="*/ 167 h 271"/>
                <a:gd name="T28" fmla="*/ 66 w 136"/>
                <a:gd name="T29" fmla="*/ 69 h 271"/>
                <a:gd name="T30" fmla="*/ 60 w 136"/>
                <a:gd name="T31" fmla="*/ 117 h 271"/>
                <a:gd name="T32" fmla="*/ 54 w 136"/>
                <a:gd name="T33" fmla="*/ 167 h 271"/>
                <a:gd name="T34" fmla="*/ 80 w 136"/>
                <a:gd name="T35" fmla="*/ 167 h 271"/>
                <a:gd name="T36" fmla="*/ 80 w 136"/>
                <a:gd name="T37" fmla="*/ 167 h 271"/>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36"/>
                <a:gd name="T58" fmla="*/ 0 h 271"/>
                <a:gd name="T59" fmla="*/ 136 w 136"/>
                <a:gd name="T60" fmla="*/ 271 h 271"/>
              </a:gd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36" h="271">
                  <a:moveTo>
                    <a:pt x="88" y="226"/>
                  </a:moveTo>
                  <a:lnTo>
                    <a:pt x="45" y="226"/>
                  </a:lnTo>
                  <a:lnTo>
                    <a:pt x="38" y="271"/>
                  </a:lnTo>
                  <a:lnTo>
                    <a:pt x="0" y="271"/>
                  </a:lnTo>
                  <a:lnTo>
                    <a:pt x="23" y="135"/>
                  </a:lnTo>
                  <a:lnTo>
                    <a:pt x="46" y="0"/>
                  </a:lnTo>
                  <a:lnTo>
                    <a:pt x="88" y="0"/>
                  </a:lnTo>
                  <a:lnTo>
                    <a:pt x="101" y="66"/>
                  </a:lnTo>
                  <a:lnTo>
                    <a:pt x="111" y="135"/>
                  </a:lnTo>
                  <a:lnTo>
                    <a:pt x="136" y="271"/>
                  </a:lnTo>
                  <a:lnTo>
                    <a:pt x="94" y="271"/>
                  </a:lnTo>
                  <a:lnTo>
                    <a:pt x="88" y="226"/>
                  </a:lnTo>
                  <a:close/>
                  <a:moveTo>
                    <a:pt x="80" y="167"/>
                  </a:moveTo>
                  <a:lnTo>
                    <a:pt x="66" y="69"/>
                  </a:lnTo>
                  <a:lnTo>
                    <a:pt x="60" y="117"/>
                  </a:lnTo>
                  <a:lnTo>
                    <a:pt x="54" y="167"/>
                  </a:lnTo>
                  <a:lnTo>
                    <a:pt x="80" y="167"/>
                  </a:lnTo>
                  <a:close/>
                </a:path>
              </a:pathLst>
            </a:custGeom>
            <a:solidFill>
              <a:srgbClr val="FFFFFF"/>
            </a:solidFill>
            <a:ln w="9525">
              <a:no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7002" name="Freeform 141"/>
            <p:cNvSpPr/>
            <p:nvPr/>
          </p:nvSpPr>
          <p:spPr bwMode="auto">
            <a:xfrm>
              <a:off x="514" y="3060"/>
              <a:ext cx="136" cy="271"/>
            </a:xfrm>
            <a:custGeom>
              <a:gdLst>
                <a:gd name="T0" fmla="*/ 88 w 136"/>
                <a:gd name="T1" fmla="*/ 226 h 271"/>
                <a:gd name="T2" fmla="*/ 45 w 136"/>
                <a:gd name="T3" fmla="*/ 226 h 271"/>
                <a:gd name="T4" fmla="*/ 38 w 136"/>
                <a:gd name="T5" fmla="*/ 271 h 271"/>
                <a:gd name="T6" fmla="*/ 0 w 136"/>
                <a:gd name="T7" fmla="*/ 271 h 271"/>
                <a:gd name="T8" fmla="*/ 23 w 136"/>
                <a:gd name="T9" fmla="*/ 135 h 271"/>
                <a:gd name="T10" fmla="*/ 46 w 136"/>
                <a:gd name="T11" fmla="*/ 0 h 271"/>
                <a:gd name="T12" fmla="*/ 88 w 136"/>
                <a:gd name="T13" fmla="*/ 0 h 271"/>
                <a:gd name="T14" fmla="*/ 101 w 136"/>
                <a:gd name="T15" fmla="*/ 66 h 271"/>
                <a:gd name="T16" fmla="*/ 111 w 136"/>
                <a:gd name="T17" fmla="*/ 135 h 271"/>
                <a:gd name="T18" fmla="*/ 136 w 136"/>
                <a:gd name="T19" fmla="*/ 271 h 271"/>
                <a:gd name="T20" fmla="*/ 94 w 136"/>
                <a:gd name="T21" fmla="*/ 271 h 271"/>
                <a:gd name="T22" fmla="*/ 88 w 136"/>
                <a:gd name="T23" fmla="*/ 226 h 271"/>
                <a:gd name="T24" fmla="*/ 88 w 136"/>
                <a:gd name="T25" fmla="*/ 226 h 27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6"/>
                <a:gd name="T40" fmla="*/ 0 h 271"/>
                <a:gd name="T41" fmla="*/ 136 w 136"/>
                <a:gd name="T42" fmla="*/ 271 h 271"/>
              </a:gd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6" h="271">
                  <a:moveTo>
                    <a:pt x="88" y="226"/>
                  </a:moveTo>
                  <a:lnTo>
                    <a:pt x="45" y="226"/>
                  </a:lnTo>
                  <a:lnTo>
                    <a:pt x="38" y="271"/>
                  </a:lnTo>
                  <a:lnTo>
                    <a:pt x="0" y="271"/>
                  </a:lnTo>
                  <a:lnTo>
                    <a:pt x="23" y="135"/>
                  </a:lnTo>
                  <a:lnTo>
                    <a:pt x="46" y="0"/>
                  </a:lnTo>
                  <a:lnTo>
                    <a:pt x="88" y="0"/>
                  </a:lnTo>
                  <a:lnTo>
                    <a:pt x="101" y="66"/>
                  </a:lnTo>
                  <a:lnTo>
                    <a:pt x="111" y="135"/>
                  </a:lnTo>
                  <a:lnTo>
                    <a:pt x="136" y="271"/>
                  </a:lnTo>
                  <a:lnTo>
                    <a:pt x="94" y="271"/>
                  </a:lnTo>
                  <a:lnTo>
                    <a:pt x="88" y="226"/>
                  </a:lnTo>
                </a:path>
              </a:pathLst>
            </a:custGeom>
            <a:noFill/>
            <a:ln w="14288">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7003" name="Freeform 142"/>
            <p:cNvSpPr/>
            <p:nvPr/>
          </p:nvSpPr>
          <p:spPr bwMode="auto">
            <a:xfrm>
              <a:off x="568" y="3129"/>
              <a:ext cx="26" cy="98"/>
            </a:xfrm>
            <a:custGeom>
              <a:gdLst>
                <a:gd name="T0" fmla="*/ 26 w 26"/>
                <a:gd name="T1" fmla="*/ 98 h 98"/>
                <a:gd name="T2" fmla="*/ 12 w 26"/>
                <a:gd name="T3" fmla="*/ 0 h 98"/>
                <a:gd name="T4" fmla="*/ 6 w 26"/>
                <a:gd name="T5" fmla="*/ 48 h 98"/>
                <a:gd name="T6" fmla="*/ 0 w 26"/>
                <a:gd name="T7" fmla="*/ 98 h 98"/>
                <a:gd name="T8" fmla="*/ 26 w 26"/>
                <a:gd name="T9" fmla="*/ 98 h 98"/>
                <a:gd name="T10" fmla="*/ 26 w 26"/>
                <a:gd name="T11" fmla="*/ 98 h 98"/>
                <a:gd name="T12" fmla="*/ 0 60000 65536"/>
                <a:gd name="T13" fmla="*/ 0 60000 65536"/>
                <a:gd name="T14" fmla="*/ 0 60000 65536"/>
                <a:gd name="T15" fmla="*/ 0 60000 65536"/>
                <a:gd name="T16" fmla="*/ 0 60000 65536"/>
                <a:gd name="T17" fmla="*/ 0 60000 65536"/>
                <a:gd name="T18" fmla="*/ 0 w 26"/>
                <a:gd name="T19" fmla="*/ 0 h 98"/>
                <a:gd name="T20" fmla="*/ 26 w 26"/>
                <a:gd name="T21" fmla="*/ 98 h 98"/>
              </a:gdLst>
              <a:cxnLst>
                <a:cxn ang="T12">
                  <a:pos x="T0" y="T1"/>
                </a:cxn>
                <a:cxn ang="T13">
                  <a:pos x="T2" y="T3"/>
                </a:cxn>
                <a:cxn ang="T14">
                  <a:pos x="T4" y="T5"/>
                </a:cxn>
                <a:cxn ang="T15">
                  <a:pos x="T6" y="T7"/>
                </a:cxn>
                <a:cxn ang="T16">
                  <a:pos x="T8" y="T9"/>
                </a:cxn>
                <a:cxn ang="T17">
                  <a:pos x="T10" y="T11"/>
                </a:cxn>
              </a:cxnLst>
              <a:rect l="T18" t="T19" r="T20" b="T21"/>
              <a:pathLst>
                <a:path w="26" h="98">
                  <a:moveTo>
                    <a:pt x="26" y="98"/>
                  </a:moveTo>
                  <a:lnTo>
                    <a:pt x="12" y="0"/>
                  </a:lnTo>
                  <a:lnTo>
                    <a:pt x="6" y="48"/>
                  </a:lnTo>
                  <a:lnTo>
                    <a:pt x="0" y="98"/>
                  </a:lnTo>
                  <a:lnTo>
                    <a:pt x="26" y="98"/>
                  </a:lnTo>
                </a:path>
              </a:pathLst>
            </a:custGeom>
            <a:noFill/>
            <a:ln w="14288">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7004" name="Rectangle 143"/>
            <p:cNvSpPr>
              <a:spLocks noChangeArrowheads="1"/>
            </p:cNvSpPr>
            <p:nvPr/>
          </p:nvSpPr>
          <p:spPr bwMode="auto">
            <a:xfrm>
              <a:off x="562" y="2765"/>
              <a:ext cx="42"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a:t>
              </a:r>
              <a:endParaRPr lang="en-US" altLang="zh-CN" sz="2400">
                <a:solidFill>
                  <a:schemeClr val="tx2"/>
                </a:solidFill>
                <a:latin typeface="Times New Roman" pitchFamily="18" charset="0"/>
              </a:endParaRPr>
            </a:p>
          </p:txBody>
        </p:sp>
        <p:sp>
          <p:nvSpPr>
            <p:cNvPr id="207005" name="Rectangle 144"/>
            <p:cNvSpPr>
              <a:spLocks noChangeArrowheads="1"/>
            </p:cNvSpPr>
            <p:nvPr/>
          </p:nvSpPr>
          <p:spPr bwMode="auto">
            <a:xfrm>
              <a:off x="556" y="2759"/>
              <a:ext cx="42"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a:t>
              </a:r>
              <a:endParaRPr lang="en-US" altLang="zh-CN" sz="2400">
                <a:solidFill>
                  <a:schemeClr val="tx2"/>
                </a:solidFill>
                <a:latin typeface="Times New Roman" pitchFamily="18" charset="0"/>
              </a:endParaRPr>
            </a:p>
          </p:txBody>
        </p:sp>
        <p:sp>
          <p:nvSpPr>
            <p:cNvPr id="207006" name="Rectangle 145"/>
            <p:cNvSpPr>
              <a:spLocks noChangeArrowheads="1"/>
            </p:cNvSpPr>
            <p:nvPr/>
          </p:nvSpPr>
          <p:spPr bwMode="auto">
            <a:xfrm>
              <a:off x="549" y="2753"/>
              <a:ext cx="42"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a:t>
              </a:r>
              <a:endParaRPr lang="en-US" altLang="zh-CN" sz="2400">
                <a:solidFill>
                  <a:schemeClr val="tx2"/>
                </a:solidFill>
                <a:latin typeface="Times New Roman" pitchFamily="18" charset="0"/>
              </a:endParaRPr>
            </a:p>
          </p:txBody>
        </p:sp>
        <p:sp>
          <p:nvSpPr>
            <p:cNvPr id="207007" name="Rectangle 146"/>
            <p:cNvSpPr>
              <a:spLocks noChangeArrowheads="1"/>
            </p:cNvSpPr>
            <p:nvPr/>
          </p:nvSpPr>
          <p:spPr bwMode="auto">
            <a:xfrm>
              <a:off x="469" y="2991"/>
              <a:ext cx="232"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08" name="Rectangle 147"/>
            <p:cNvSpPr>
              <a:spLocks noChangeArrowheads="1"/>
            </p:cNvSpPr>
            <p:nvPr/>
          </p:nvSpPr>
          <p:spPr bwMode="auto">
            <a:xfrm>
              <a:off x="456" y="2979"/>
              <a:ext cx="233" cy="465"/>
            </a:xfrm>
            <a:prstGeom prst="rect">
              <a:avLst/>
            </a:prstGeom>
            <a:solidFill>
              <a:srgbClr val="00CC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09" name="Rectangle 148"/>
            <p:cNvSpPr>
              <a:spLocks noChangeArrowheads="1"/>
            </p:cNvSpPr>
            <p:nvPr/>
          </p:nvSpPr>
          <p:spPr bwMode="auto">
            <a:xfrm>
              <a:off x="456" y="2979"/>
              <a:ext cx="233"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10" name="Rectangle 149"/>
            <p:cNvSpPr>
              <a:spLocks noChangeArrowheads="1"/>
            </p:cNvSpPr>
            <p:nvPr/>
          </p:nvSpPr>
          <p:spPr bwMode="auto">
            <a:xfrm>
              <a:off x="701" y="2991"/>
              <a:ext cx="233"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11" name="Rectangle 150"/>
            <p:cNvSpPr>
              <a:spLocks noChangeArrowheads="1"/>
            </p:cNvSpPr>
            <p:nvPr/>
          </p:nvSpPr>
          <p:spPr bwMode="auto">
            <a:xfrm>
              <a:off x="689" y="2979"/>
              <a:ext cx="233" cy="465"/>
            </a:xfrm>
            <a:prstGeom prst="rect">
              <a:avLst/>
            </a:prstGeom>
            <a:solidFill>
              <a:srgbClr val="FFFF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12" name="Rectangle 151"/>
            <p:cNvSpPr>
              <a:spLocks noChangeArrowheads="1"/>
            </p:cNvSpPr>
            <p:nvPr/>
          </p:nvSpPr>
          <p:spPr bwMode="auto">
            <a:xfrm>
              <a:off x="689" y="2979"/>
              <a:ext cx="233"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13" name="Rectangle 152"/>
            <p:cNvSpPr>
              <a:spLocks noChangeArrowheads="1"/>
            </p:cNvSpPr>
            <p:nvPr/>
          </p:nvSpPr>
          <p:spPr bwMode="auto">
            <a:xfrm>
              <a:off x="934" y="2991"/>
              <a:ext cx="233"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14" name="Rectangle 153"/>
            <p:cNvSpPr>
              <a:spLocks noChangeArrowheads="1"/>
            </p:cNvSpPr>
            <p:nvPr/>
          </p:nvSpPr>
          <p:spPr bwMode="auto">
            <a:xfrm>
              <a:off x="922" y="2979"/>
              <a:ext cx="233" cy="465"/>
            </a:xfrm>
            <a:prstGeom prst="rect">
              <a:avLst/>
            </a:prstGeom>
            <a:solidFill>
              <a:srgbClr val="FF99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15" name="Rectangle 154"/>
            <p:cNvSpPr>
              <a:spLocks noChangeArrowheads="1"/>
            </p:cNvSpPr>
            <p:nvPr/>
          </p:nvSpPr>
          <p:spPr bwMode="auto">
            <a:xfrm>
              <a:off x="922" y="2979"/>
              <a:ext cx="233"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16" name="Rectangle 155"/>
            <p:cNvSpPr>
              <a:spLocks noChangeArrowheads="1"/>
            </p:cNvSpPr>
            <p:nvPr/>
          </p:nvSpPr>
          <p:spPr bwMode="auto">
            <a:xfrm>
              <a:off x="1167" y="2991"/>
              <a:ext cx="233"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17" name="Rectangle 156"/>
            <p:cNvSpPr>
              <a:spLocks noChangeArrowheads="1"/>
            </p:cNvSpPr>
            <p:nvPr/>
          </p:nvSpPr>
          <p:spPr bwMode="auto">
            <a:xfrm>
              <a:off x="1155" y="2979"/>
              <a:ext cx="232" cy="465"/>
            </a:xfrm>
            <a:prstGeom prst="rect">
              <a:avLst/>
            </a:prstGeom>
            <a:solidFill>
              <a:srgbClr val="CC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18" name="Rectangle 157"/>
            <p:cNvSpPr>
              <a:spLocks noChangeArrowheads="1"/>
            </p:cNvSpPr>
            <p:nvPr/>
          </p:nvSpPr>
          <p:spPr bwMode="auto">
            <a:xfrm>
              <a:off x="1155" y="2979"/>
              <a:ext cx="232"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19" name="Rectangle 158"/>
            <p:cNvSpPr>
              <a:spLocks noChangeArrowheads="1"/>
            </p:cNvSpPr>
            <p:nvPr/>
          </p:nvSpPr>
          <p:spPr bwMode="auto">
            <a:xfrm>
              <a:off x="729" y="2767"/>
              <a:ext cx="169"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IIa</a:t>
              </a:r>
              <a:endParaRPr lang="en-US" altLang="zh-CN" sz="2400">
                <a:solidFill>
                  <a:schemeClr val="tx2"/>
                </a:solidFill>
                <a:latin typeface="Times New Roman" pitchFamily="18" charset="0"/>
              </a:endParaRPr>
            </a:p>
          </p:txBody>
        </p:sp>
        <p:sp>
          <p:nvSpPr>
            <p:cNvPr id="207020" name="Rectangle 159"/>
            <p:cNvSpPr>
              <a:spLocks noChangeArrowheads="1"/>
            </p:cNvSpPr>
            <p:nvPr/>
          </p:nvSpPr>
          <p:spPr bwMode="auto">
            <a:xfrm>
              <a:off x="723" y="2761"/>
              <a:ext cx="169"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IIa</a:t>
              </a:r>
              <a:endParaRPr lang="en-US" altLang="zh-CN" sz="2400">
                <a:solidFill>
                  <a:schemeClr val="tx2"/>
                </a:solidFill>
                <a:latin typeface="Times New Roman" pitchFamily="18" charset="0"/>
              </a:endParaRPr>
            </a:p>
          </p:txBody>
        </p:sp>
        <p:sp>
          <p:nvSpPr>
            <p:cNvPr id="207021" name="Rectangle 160"/>
            <p:cNvSpPr>
              <a:spLocks noChangeArrowheads="1"/>
            </p:cNvSpPr>
            <p:nvPr/>
          </p:nvSpPr>
          <p:spPr bwMode="auto">
            <a:xfrm>
              <a:off x="717" y="2754"/>
              <a:ext cx="169"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IIa</a:t>
              </a:r>
              <a:endParaRPr lang="en-US" altLang="zh-CN" sz="2400">
                <a:solidFill>
                  <a:schemeClr val="tx2"/>
                </a:solidFill>
                <a:latin typeface="Times New Roman" pitchFamily="18" charset="0"/>
              </a:endParaRPr>
            </a:p>
          </p:txBody>
        </p:sp>
        <p:sp>
          <p:nvSpPr>
            <p:cNvPr id="207022" name="Rectangle 161"/>
            <p:cNvSpPr>
              <a:spLocks noChangeArrowheads="1"/>
            </p:cNvSpPr>
            <p:nvPr/>
          </p:nvSpPr>
          <p:spPr bwMode="auto">
            <a:xfrm>
              <a:off x="982" y="2767"/>
              <a:ext cx="177"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IIb</a:t>
              </a:r>
              <a:endParaRPr lang="en-US" altLang="zh-CN" sz="2400">
                <a:solidFill>
                  <a:schemeClr val="tx2"/>
                </a:solidFill>
                <a:latin typeface="Times New Roman" pitchFamily="18" charset="0"/>
              </a:endParaRPr>
            </a:p>
          </p:txBody>
        </p:sp>
        <p:sp>
          <p:nvSpPr>
            <p:cNvPr id="207023" name="Rectangle 162"/>
            <p:cNvSpPr>
              <a:spLocks noChangeArrowheads="1"/>
            </p:cNvSpPr>
            <p:nvPr/>
          </p:nvSpPr>
          <p:spPr bwMode="auto">
            <a:xfrm>
              <a:off x="976" y="2761"/>
              <a:ext cx="177"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IIb</a:t>
              </a:r>
              <a:endParaRPr lang="en-US" altLang="zh-CN" sz="2400">
                <a:solidFill>
                  <a:schemeClr val="tx2"/>
                </a:solidFill>
                <a:latin typeface="Times New Roman" pitchFamily="18" charset="0"/>
              </a:endParaRPr>
            </a:p>
          </p:txBody>
        </p:sp>
        <p:sp>
          <p:nvSpPr>
            <p:cNvPr id="207024" name="Rectangle 163"/>
            <p:cNvSpPr>
              <a:spLocks noChangeArrowheads="1"/>
            </p:cNvSpPr>
            <p:nvPr/>
          </p:nvSpPr>
          <p:spPr bwMode="auto">
            <a:xfrm>
              <a:off x="970" y="2754"/>
              <a:ext cx="177"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IIb</a:t>
              </a:r>
              <a:endParaRPr lang="en-US" altLang="zh-CN" sz="2400">
                <a:solidFill>
                  <a:schemeClr val="tx2"/>
                </a:solidFill>
                <a:latin typeface="Times New Roman" pitchFamily="18" charset="0"/>
              </a:endParaRPr>
            </a:p>
          </p:txBody>
        </p:sp>
        <p:sp>
          <p:nvSpPr>
            <p:cNvPr id="207025" name="Rectangle 164"/>
            <p:cNvSpPr>
              <a:spLocks noChangeArrowheads="1"/>
            </p:cNvSpPr>
            <p:nvPr/>
          </p:nvSpPr>
          <p:spPr bwMode="auto">
            <a:xfrm>
              <a:off x="1235" y="2767"/>
              <a:ext cx="126"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III</a:t>
              </a:r>
              <a:endParaRPr lang="en-US" altLang="zh-CN" sz="2400">
                <a:solidFill>
                  <a:schemeClr val="tx2"/>
                </a:solidFill>
                <a:latin typeface="Times New Roman" pitchFamily="18" charset="0"/>
              </a:endParaRPr>
            </a:p>
          </p:txBody>
        </p:sp>
        <p:sp>
          <p:nvSpPr>
            <p:cNvPr id="207026" name="Rectangle 165"/>
            <p:cNvSpPr>
              <a:spLocks noChangeArrowheads="1"/>
            </p:cNvSpPr>
            <p:nvPr/>
          </p:nvSpPr>
          <p:spPr bwMode="auto">
            <a:xfrm>
              <a:off x="1229" y="2761"/>
              <a:ext cx="126"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III</a:t>
              </a:r>
              <a:endParaRPr lang="en-US" altLang="zh-CN" sz="2400">
                <a:solidFill>
                  <a:schemeClr val="tx2"/>
                </a:solidFill>
                <a:latin typeface="Times New Roman" pitchFamily="18" charset="0"/>
              </a:endParaRPr>
            </a:p>
          </p:txBody>
        </p:sp>
        <p:sp>
          <p:nvSpPr>
            <p:cNvPr id="207027" name="Rectangle 166"/>
            <p:cNvSpPr>
              <a:spLocks noChangeArrowheads="1"/>
            </p:cNvSpPr>
            <p:nvPr/>
          </p:nvSpPr>
          <p:spPr bwMode="auto">
            <a:xfrm>
              <a:off x="1223" y="2754"/>
              <a:ext cx="126"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III</a:t>
              </a:r>
              <a:endParaRPr lang="en-US" altLang="zh-CN" sz="2400">
                <a:solidFill>
                  <a:schemeClr val="tx2"/>
                </a:solidFill>
                <a:latin typeface="Times New Roman" pitchFamily="18" charset="0"/>
              </a:endParaRPr>
            </a:p>
          </p:txBody>
        </p:sp>
        <p:sp>
          <p:nvSpPr>
            <p:cNvPr id="207028" name="Rectangle 167"/>
            <p:cNvSpPr>
              <a:spLocks noChangeArrowheads="1"/>
            </p:cNvSpPr>
            <p:nvPr/>
          </p:nvSpPr>
          <p:spPr bwMode="auto">
            <a:xfrm>
              <a:off x="562" y="2765"/>
              <a:ext cx="42"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a:t>
              </a:r>
              <a:endParaRPr lang="en-US" altLang="zh-CN" sz="2400">
                <a:solidFill>
                  <a:schemeClr val="tx2"/>
                </a:solidFill>
                <a:latin typeface="Times New Roman" pitchFamily="18" charset="0"/>
              </a:endParaRPr>
            </a:p>
          </p:txBody>
        </p:sp>
        <p:sp>
          <p:nvSpPr>
            <p:cNvPr id="207029" name="Rectangle 168"/>
            <p:cNvSpPr>
              <a:spLocks noChangeArrowheads="1"/>
            </p:cNvSpPr>
            <p:nvPr/>
          </p:nvSpPr>
          <p:spPr bwMode="auto">
            <a:xfrm>
              <a:off x="556" y="2759"/>
              <a:ext cx="42"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a:t>
              </a:r>
              <a:endParaRPr lang="en-US" altLang="zh-CN" sz="2400">
                <a:solidFill>
                  <a:schemeClr val="tx2"/>
                </a:solidFill>
                <a:latin typeface="Times New Roman" pitchFamily="18" charset="0"/>
              </a:endParaRPr>
            </a:p>
          </p:txBody>
        </p:sp>
        <p:sp>
          <p:nvSpPr>
            <p:cNvPr id="201787" name="Rectangle 169"/>
            <p:cNvSpPr>
              <a:spLocks noChangeArrowheads="1"/>
            </p:cNvSpPr>
            <p:nvPr/>
          </p:nvSpPr>
          <p:spPr bwMode="auto">
            <a:xfrm>
              <a:off x="549" y="2753"/>
              <a:ext cx="42" cy="182"/>
            </a:xfrm>
            <a:prstGeom prst="rect">
              <a:avLst/>
            </a:prstGeom>
            <a:noFill/>
            <a:ln>
              <a:noFill/>
            </a:ln>
            <a:extLst>
              <a:ext uri="{909E8E84-426E-40DD-AFC4-6F175D3DCCD1}"/>
              <a:ext uri="{91240B29-F687-4F45-9708-019B960494DF}"/>
            </a:extLst>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defRPr/>
              </a:pPr>
              <a:r>
                <a:rPr lang="en-US" altLang="zh-CN" sz="1900" b="1">
                  <a:solidFill>
                    <a:schemeClr val="bg1"/>
                  </a:solidFill>
                  <a:effectLst>
                    <a:outerShdw blurRad="38100" dist="38100" dir="2700000" algn="tl">
                      <a:srgbClr val="C0C0C0"/>
                    </a:outerShdw>
                  </a:effectLst>
                  <a:latin typeface="Arial" pitchFamily="34" charset="0"/>
                  <a:ea typeface="宋体" pitchFamily="2" charset="-122"/>
                </a:rPr>
                <a:t>I</a:t>
              </a:r>
            </a:p>
          </p:txBody>
        </p:sp>
        <p:sp>
          <p:nvSpPr>
            <p:cNvPr id="207031" name="Rectangle 170"/>
            <p:cNvSpPr>
              <a:spLocks noChangeArrowheads="1"/>
            </p:cNvSpPr>
            <p:nvPr/>
          </p:nvSpPr>
          <p:spPr bwMode="auto">
            <a:xfrm>
              <a:off x="469" y="2991"/>
              <a:ext cx="232"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32" name="Rectangle 171"/>
            <p:cNvSpPr>
              <a:spLocks noChangeArrowheads="1"/>
            </p:cNvSpPr>
            <p:nvPr/>
          </p:nvSpPr>
          <p:spPr bwMode="auto">
            <a:xfrm>
              <a:off x="456" y="2979"/>
              <a:ext cx="233" cy="465"/>
            </a:xfrm>
            <a:prstGeom prst="rect">
              <a:avLst/>
            </a:prstGeom>
            <a:solidFill>
              <a:srgbClr val="00CC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33" name="Rectangle 172"/>
            <p:cNvSpPr>
              <a:spLocks noChangeArrowheads="1"/>
            </p:cNvSpPr>
            <p:nvPr/>
          </p:nvSpPr>
          <p:spPr bwMode="auto">
            <a:xfrm>
              <a:off x="456" y="2979"/>
              <a:ext cx="233"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34" name="Rectangle 173"/>
            <p:cNvSpPr>
              <a:spLocks noChangeArrowheads="1"/>
            </p:cNvSpPr>
            <p:nvPr/>
          </p:nvSpPr>
          <p:spPr bwMode="auto">
            <a:xfrm>
              <a:off x="701" y="2991"/>
              <a:ext cx="233"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35" name="Rectangle 174"/>
            <p:cNvSpPr>
              <a:spLocks noChangeArrowheads="1"/>
            </p:cNvSpPr>
            <p:nvPr/>
          </p:nvSpPr>
          <p:spPr bwMode="auto">
            <a:xfrm>
              <a:off x="689" y="2979"/>
              <a:ext cx="233" cy="465"/>
            </a:xfrm>
            <a:prstGeom prst="rect">
              <a:avLst/>
            </a:prstGeom>
            <a:solidFill>
              <a:srgbClr val="FFFF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36" name="Rectangle 175"/>
            <p:cNvSpPr>
              <a:spLocks noChangeArrowheads="1"/>
            </p:cNvSpPr>
            <p:nvPr/>
          </p:nvSpPr>
          <p:spPr bwMode="auto">
            <a:xfrm>
              <a:off x="689" y="2979"/>
              <a:ext cx="233"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37" name="Rectangle 176"/>
            <p:cNvSpPr>
              <a:spLocks noChangeArrowheads="1"/>
            </p:cNvSpPr>
            <p:nvPr/>
          </p:nvSpPr>
          <p:spPr bwMode="auto">
            <a:xfrm>
              <a:off x="934" y="2991"/>
              <a:ext cx="233"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38" name="Rectangle 177"/>
            <p:cNvSpPr>
              <a:spLocks noChangeArrowheads="1"/>
            </p:cNvSpPr>
            <p:nvPr/>
          </p:nvSpPr>
          <p:spPr bwMode="auto">
            <a:xfrm>
              <a:off x="922" y="2979"/>
              <a:ext cx="233" cy="465"/>
            </a:xfrm>
            <a:prstGeom prst="rect">
              <a:avLst/>
            </a:prstGeom>
            <a:solidFill>
              <a:srgbClr val="FF99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39" name="Rectangle 178"/>
            <p:cNvSpPr>
              <a:spLocks noChangeArrowheads="1"/>
            </p:cNvSpPr>
            <p:nvPr/>
          </p:nvSpPr>
          <p:spPr bwMode="auto">
            <a:xfrm>
              <a:off x="922" y="2979"/>
              <a:ext cx="233"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40" name="Rectangle 179"/>
            <p:cNvSpPr>
              <a:spLocks noChangeArrowheads="1"/>
            </p:cNvSpPr>
            <p:nvPr/>
          </p:nvSpPr>
          <p:spPr bwMode="auto">
            <a:xfrm>
              <a:off x="1167" y="2991"/>
              <a:ext cx="233"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41" name="Rectangle 180"/>
            <p:cNvSpPr>
              <a:spLocks noChangeArrowheads="1"/>
            </p:cNvSpPr>
            <p:nvPr/>
          </p:nvSpPr>
          <p:spPr bwMode="auto">
            <a:xfrm>
              <a:off x="1155" y="2979"/>
              <a:ext cx="232" cy="465"/>
            </a:xfrm>
            <a:prstGeom prst="rect">
              <a:avLst/>
            </a:prstGeom>
            <a:solidFill>
              <a:srgbClr val="CC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42" name="Rectangle 181"/>
            <p:cNvSpPr>
              <a:spLocks noChangeArrowheads="1"/>
            </p:cNvSpPr>
            <p:nvPr/>
          </p:nvSpPr>
          <p:spPr bwMode="auto">
            <a:xfrm>
              <a:off x="1155" y="2979"/>
              <a:ext cx="232"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43" name="Rectangle 182"/>
            <p:cNvSpPr>
              <a:spLocks noChangeArrowheads="1"/>
            </p:cNvSpPr>
            <p:nvPr/>
          </p:nvSpPr>
          <p:spPr bwMode="auto">
            <a:xfrm>
              <a:off x="729" y="2767"/>
              <a:ext cx="169"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IIa</a:t>
              </a:r>
              <a:endParaRPr lang="en-US" altLang="zh-CN" sz="2400">
                <a:solidFill>
                  <a:schemeClr val="tx2"/>
                </a:solidFill>
                <a:latin typeface="Times New Roman" pitchFamily="18" charset="0"/>
              </a:endParaRPr>
            </a:p>
          </p:txBody>
        </p:sp>
        <p:sp>
          <p:nvSpPr>
            <p:cNvPr id="207044" name="Rectangle 183"/>
            <p:cNvSpPr>
              <a:spLocks noChangeArrowheads="1"/>
            </p:cNvSpPr>
            <p:nvPr/>
          </p:nvSpPr>
          <p:spPr bwMode="auto">
            <a:xfrm>
              <a:off x="723" y="2761"/>
              <a:ext cx="169"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IIa</a:t>
              </a:r>
              <a:endParaRPr lang="en-US" altLang="zh-CN" sz="2400">
                <a:solidFill>
                  <a:schemeClr val="tx2"/>
                </a:solidFill>
                <a:latin typeface="Times New Roman" pitchFamily="18" charset="0"/>
              </a:endParaRPr>
            </a:p>
          </p:txBody>
        </p:sp>
        <p:sp>
          <p:nvSpPr>
            <p:cNvPr id="207045" name="Rectangle 184"/>
            <p:cNvSpPr>
              <a:spLocks noChangeArrowheads="1"/>
            </p:cNvSpPr>
            <p:nvPr/>
          </p:nvSpPr>
          <p:spPr bwMode="auto">
            <a:xfrm>
              <a:off x="717" y="2754"/>
              <a:ext cx="169"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IIa</a:t>
              </a:r>
              <a:endParaRPr lang="en-US" altLang="zh-CN" sz="2400">
                <a:solidFill>
                  <a:schemeClr val="tx2"/>
                </a:solidFill>
                <a:latin typeface="Times New Roman" pitchFamily="18" charset="0"/>
              </a:endParaRPr>
            </a:p>
          </p:txBody>
        </p:sp>
        <p:sp>
          <p:nvSpPr>
            <p:cNvPr id="207046" name="Rectangle 185"/>
            <p:cNvSpPr>
              <a:spLocks noChangeArrowheads="1"/>
            </p:cNvSpPr>
            <p:nvPr/>
          </p:nvSpPr>
          <p:spPr bwMode="auto">
            <a:xfrm>
              <a:off x="982" y="2767"/>
              <a:ext cx="177"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IIb</a:t>
              </a:r>
              <a:endParaRPr lang="en-US" altLang="zh-CN" sz="2400">
                <a:solidFill>
                  <a:schemeClr val="tx2"/>
                </a:solidFill>
                <a:latin typeface="Times New Roman" pitchFamily="18" charset="0"/>
              </a:endParaRPr>
            </a:p>
          </p:txBody>
        </p:sp>
        <p:sp>
          <p:nvSpPr>
            <p:cNvPr id="207047" name="Rectangle 186"/>
            <p:cNvSpPr>
              <a:spLocks noChangeArrowheads="1"/>
            </p:cNvSpPr>
            <p:nvPr/>
          </p:nvSpPr>
          <p:spPr bwMode="auto">
            <a:xfrm>
              <a:off x="976" y="2761"/>
              <a:ext cx="177"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IIb</a:t>
              </a:r>
              <a:endParaRPr lang="en-US" altLang="zh-CN" sz="2400">
                <a:solidFill>
                  <a:schemeClr val="tx2"/>
                </a:solidFill>
                <a:latin typeface="Times New Roman" pitchFamily="18" charset="0"/>
              </a:endParaRPr>
            </a:p>
          </p:txBody>
        </p:sp>
        <p:sp>
          <p:nvSpPr>
            <p:cNvPr id="207048" name="Rectangle 187"/>
            <p:cNvSpPr>
              <a:spLocks noChangeArrowheads="1"/>
            </p:cNvSpPr>
            <p:nvPr/>
          </p:nvSpPr>
          <p:spPr bwMode="auto">
            <a:xfrm>
              <a:off x="970" y="2754"/>
              <a:ext cx="177"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IIb</a:t>
              </a:r>
              <a:endParaRPr lang="en-US" altLang="zh-CN" sz="2400">
                <a:solidFill>
                  <a:schemeClr val="tx2"/>
                </a:solidFill>
                <a:latin typeface="Times New Roman" pitchFamily="18" charset="0"/>
              </a:endParaRPr>
            </a:p>
          </p:txBody>
        </p:sp>
        <p:sp>
          <p:nvSpPr>
            <p:cNvPr id="207049" name="Rectangle 188"/>
            <p:cNvSpPr>
              <a:spLocks noChangeArrowheads="1"/>
            </p:cNvSpPr>
            <p:nvPr/>
          </p:nvSpPr>
          <p:spPr bwMode="auto">
            <a:xfrm>
              <a:off x="1235" y="2767"/>
              <a:ext cx="126"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III</a:t>
              </a:r>
              <a:endParaRPr lang="en-US" altLang="zh-CN" sz="2400">
                <a:solidFill>
                  <a:schemeClr val="tx2"/>
                </a:solidFill>
                <a:latin typeface="Times New Roman" pitchFamily="18" charset="0"/>
              </a:endParaRPr>
            </a:p>
          </p:txBody>
        </p:sp>
        <p:sp>
          <p:nvSpPr>
            <p:cNvPr id="207050" name="Rectangle 189"/>
            <p:cNvSpPr>
              <a:spLocks noChangeArrowheads="1"/>
            </p:cNvSpPr>
            <p:nvPr/>
          </p:nvSpPr>
          <p:spPr bwMode="auto">
            <a:xfrm>
              <a:off x="1229" y="2761"/>
              <a:ext cx="126"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III</a:t>
              </a:r>
              <a:endParaRPr lang="en-US" altLang="zh-CN" sz="2400">
                <a:solidFill>
                  <a:schemeClr val="tx2"/>
                </a:solidFill>
                <a:latin typeface="Times New Roman" pitchFamily="18" charset="0"/>
              </a:endParaRPr>
            </a:p>
          </p:txBody>
        </p:sp>
        <p:sp>
          <p:nvSpPr>
            <p:cNvPr id="207051" name="Rectangle 190"/>
            <p:cNvSpPr>
              <a:spLocks noChangeArrowheads="1"/>
            </p:cNvSpPr>
            <p:nvPr/>
          </p:nvSpPr>
          <p:spPr bwMode="auto">
            <a:xfrm>
              <a:off x="1223" y="2754"/>
              <a:ext cx="126"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III</a:t>
              </a:r>
              <a:endParaRPr lang="en-US" altLang="zh-CN" sz="2400">
                <a:solidFill>
                  <a:schemeClr val="tx2"/>
                </a:solidFill>
                <a:latin typeface="Times New Roman" pitchFamily="18" charset="0"/>
              </a:endParaRPr>
            </a:p>
          </p:txBody>
        </p:sp>
        <p:sp>
          <p:nvSpPr>
            <p:cNvPr id="207052" name="Rectangle 191"/>
            <p:cNvSpPr>
              <a:spLocks noChangeArrowheads="1"/>
            </p:cNvSpPr>
            <p:nvPr/>
          </p:nvSpPr>
          <p:spPr bwMode="auto">
            <a:xfrm>
              <a:off x="469" y="2991"/>
              <a:ext cx="232"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53" name="Rectangle 192"/>
            <p:cNvSpPr>
              <a:spLocks noChangeArrowheads="1"/>
            </p:cNvSpPr>
            <p:nvPr/>
          </p:nvSpPr>
          <p:spPr bwMode="auto">
            <a:xfrm>
              <a:off x="456" y="2979"/>
              <a:ext cx="233" cy="465"/>
            </a:xfrm>
            <a:prstGeom prst="rect">
              <a:avLst/>
            </a:prstGeom>
            <a:solidFill>
              <a:srgbClr val="00CC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54" name="Rectangle 193"/>
            <p:cNvSpPr>
              <a:spLocks noChangeArrowheads="1"/>
            </p:cNvSpPr>
            <p:nvPr/>
          </p:nvSpPr>
          <p:spPr bwMode="auto">
            <a:xfrm>
              <a:off x="456" y="2979"/>
              <a:ext cx="233"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55" name="Rectangle 194"/>
            <p:cNvSpPr>
              <a:spLocks noChangeArrowheads="1"/>
            </p:cNvSpPr>
            <p:nvPr/>
          </p:nvSpPr>
          <p:spPr bwMode="auto">
            <a:xfrm>
              <a:off x="701" y="2991"/>
              <a:ext cx="233"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56" name="Rectangle 195"/>
            <p:cNvSpPr>
              <a:spLocks noChangeArrowheads="1"/>
            </p:cNvSpPr>
            <p:nvPr/>
          </p:nvSpPr>
          <p:spPr bwMode="auto">
            <a:xfrm>
              <a:off x="689" y="2979"/>
              <a:ext cx="233" cy="465"/>
            </a:xfrm>
            <a:prstGeom prst="rect">
              <a:avLst/>
            </a:prstGeom>
            <a:solidFill>
              <a:srgbClr val="FFFF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57" name="Rectangle 196"/>
            <p:cNvSpPr>
              <a:spLocks noChangeArrowheads="1"/>
            </p:cNvSpPr>
            <p:nvPr/>
          </p:nvSpPr>
          <p:spPr bwMode="auto">
            <a:xfrm>
              <a:off x="689" y="2979"/>
              <a:ext cx="233"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58" name="Rectangle 197"/>
            <p:cNvSpPr>
              <a:spLocks noChangeArrowheads="1"/>
            </p:cNvSpPr>
            <p:nvPr/>
          </p:nvSpPr>
          <p:spPr bwMode="auto">
            <a:xfrm>
              <a:off x="934" y="2991"/>
              <a:ext cx="233"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59" name="Rectangle 198"/>
            <p:cNvSpPr>
              <a:spLocks noChangeArrowheads="1"/>
            </p:cNvSpPr>
            <p:nvPr/>
          </p:nvSpPr>
          <p:spPr bwMode="auto">
            <a:xfrm>
              <a:off x="922" y="2979"/>
              <a:ext cx="233" cy="465"/>
            </a:xfrm>
            <a:prstGeom prst="rect">
              <a:avLst/>
            </a:prstGeom>
            <a:solidFill>
              <a:srgbClr val="FF99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60" name="Rectangle 199"/>
            <p:cNvSpPr>
              <a:spLocks noChangeArrowheads="1"/>
            </p:cNvSpPr>
            <p:nvPr/>
          </p:nvSpPr>
          <p:spPr bwMode="auto">
            <a:xfrm>
              <a:off x="922" y="2979"/>
              <a:ext cx="233"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61" name="Rectangle 200"/>
            <p:cNvSpPr>
              <a:spLocks noChangeArrowheads="1"/>
            </p:cNvSpPr>
            <p:nvPr/>
          </p:nvSpPr>
          <p:spPr bwMode="auto">
            <a:xfrm>
              <a:off x="1167" y="2991"/>
              <a:ext cx="233"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62" name="Rectangle 201"/>
            <p:cNvSpPr>
              <a:spLocks noChangeArrowheads="1"/>
            </p:cNvSpPr>
            <p:nvPr/>
          </p:nvSpPr>
          <p:spPr bwMode="auto">
            <a:xfrm>
              <a:off x="1155" y="2979"/>
              <a:ext cx="232" cy="465"/>
            </a:xfrm>
            <a:prstGeom prst="rect">
              <a:avLst/>
            </a:prstGeom>
            <a:solidFill>
              <a:srgbClr val="CC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63" name="Rectangle 202"/>
            <p:cNvSpPr>
              <a:spLocks noChangeArrowheads="1"/>
            </p:cNvSpPr>
            <p:nvPr/>
          </p:nvSpPr>
          <p:spPr bwMode="auto">
            <a:xfrm>
              <a:off x="1155" y="2979"/>
              <a:ext cx="232"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64" name="Rectangle 203"/>
            <p:cNvSpPr>
              <a:spLocks noChangeArrowheads="1"/>
            </p:cNvSpPr>
            <p:nvPr/>
          </p:nvSpPr>
          <p:spPr bwMode="auto">
            <a:xfrm>
              <a:off x="469" y="2991"/>
              <a:ext cx="232"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65" name="Rectangle 204"/>
            <p:cNvSpPr>
              <a:spLocks noChangeArrowheads="1"/>
            </p:cNvSpPr>
            <p:nvPr/>
          </p:nvSpPr>
          <p:spPr bwMode="auto">
            <a:xfrm>
              <a:off x="456" y="2979"/>
              <a:ext cx="233" cy="465"/>
            </a:xfrm>
            <a:prstGeom prst="rect">
              <a:avLst/>
            </a:prstGeom>
            <a:solidFill>
              <a:srgbClr val="00CC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66" name="Rectangle 205"/>
            <p:cNvSpPr>
              <a:spLocks noChangeArrowheads="1"/>
            </p:cNvSpPr>
            <p:nvPr/>
          </p:nvSpPr>
          <p:spPr bwMode="auto">
            <a:xfrm>
              <a:off x="456" y="2979"/>
              <a:ext cx="233"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67" name="Rectangle 206"/>
            <p:cNvSpPr>
              <a:spLocks noChangeArrowheads="1"/>
            </p:cNvSpPr>
            <p:nvPr/>
          </p:nvSpPr>
          <p:spPr bwMode="auto">
            <a:xfrm>
              <a:off x="701" y="2991"/>
              <a:ext cx="233"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68" name="Rectangle 207"/>
            <p:cNvSpPr>
              <a:spLocks noChangeArrowheads="1"/>
            </p:cNvSpPr>
            <p:nvPr/>
          </p:nvSpPr>
          <p:spPr bwMode="auto">
            <a:xfrm>
              <a:off x="689" y="2979"/>
              <a:ext cx="233" cy="465"/>
            </a:xfrm>
            <a:prstGeom prst="rect">
              <a:avLst/>
            </a:prstGeom>
            <a:solidFill>
              <a:srgbClr val="FFFF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69" name="Rectangle 208"/>
            <p:cNvSpPr>
              <a:spLocks noChangeArrowheads="1"/>
            </p:cNvSpPr>
            <p:nvPr/>
          </p:nvSpPr>
          <p:spPr bwMode="auto">
            <a:xfrm>
              <a:off x="689" y="2979"/>
              <a:ext cx="233"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70" name="Rectangle 209"/>
            <p:cNvSpPr>
              <a:spLocks noChangeArrowheads="1"/>
            </p:cNvSpPr>
            <p:nvPr/>
          </p:nvSpPr>
          <p:spPr bwMode="auto">
            <a:xfrm>
              <a:off x="934" y="2991"/>
              <a:ext cx="233"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71" name="Rectangle 210"/>
            <p:cNvSpPr>
              <a:spLocks noChangeArrowheads="1"/>
            </p:cNvSpPr>
            <p:nvPr/>
          </p:nvSpPr>
          <p:spPr bwMode="auto">
            <a:xfrm>
              <a:off x="922" y="2979"/>
              <a:ext cx="233" cy="465"/>
            </a:xfrm>
            <a:prstGeom prst="rect">
              <a:avLst/>
            </a:prstGeom>
            <a:solidFill>
              <a:srgbClr val="FF99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72" name="Rectangle 211"/>
            <p:cNvSpPr>
              <a:spLocks noChangeArrowheads="1"/>
            </p:cNvSpPr>
            <p:nvPr/>
          </p:nvSpPr>
          <p:spPr bwMode="auto">
            <a:xfrm>
              <a:off x="922" y="2979"/>
              <a:ext cx="233"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73" name="Rectangle 212"/>
            <p:cNvSpPr>
              <a:spLocks noChangeArrowheads="1"/>
            </p:cNvSpPr>
            <p:nvPr/>
          </p:nvSpPr>
          <p:spPr bwMode="auto">
            <a:xfrm>
              <a:off x="1167" y="2991"/>
              <a:ext cx="233"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74" name="Rectangle 213"/>
            <p:cNvSpPr>
              <a:spLocks noChangeArrowheads="1"/>
            </p:cNvSpPr>
            <p:nvPr/>
          </p:nvSpPr>
          <p:spPr bwMode="auto">
            <a:xfrm>
              <a:off x="1155" y="2979"/>
              <a:ext cx="232" cy="465"/>
            </a:xfrm>
            <a:prstGeom prst="rect">
              <a:avLst/>
            </a:prstGeom>
            <a:solidFill>
              <a:srgbClr val="CC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75" name="Rectangle 214"/>
            <p:cNvSpPr>
              <a:spLocks noChangeArrowheads="1"/>
            </p:cNvSpPr>
            <p:nvPr/>
          </p:nvSpPr>
          <p:spPr bwMode="auto">
            <a:xfrm>
              <a:off x="1155" y="2979"/>
              <a:ext cx="232"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7076" name="Rectangle 215"/>
            <p:cNvSpPr>
              <a:spLocks noChangeArrowheads="1"/>
            </p:cNvSpPr>
            <p:nvPr/>
          </p:nvSpPr>
          <p:spPr bwMode="auto">
            <a:xfrm>
              <a:off x="729" y="2767"/>
              <a:ext cx="169"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IIa</a:t>
              </a:r>
              <a:endParaRPr lang="en-US" altLang="zh-CN" sz="2400">
                <a:solidFill>
                  <a:schemeClr val="tx2"/>
                </a:solidFill>
                <a:latin typeface="Times New Roman" pitchFamily="18" charset="0"/>
              </a:endParaRPr>
            </a:p>
          </p:txBody>
        </p:sp>
        <p:sp>
          <p:nvSpPr>
            <p:cNvPr id="207077" name="Rectangle 216"/>
            <p:cNvSpPr>
              <a:spLocks noChangeArrowheads="1"/>
            </p:cNvSpPr>
            <p:nvPr/>
          </p:nvSpPr>
          <p:spPr bwMode="auto">
            <a:xfrm>
              <a:off x="723" y="2761"/>
              <a:ext cx="169"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IIa</a:t>
              </a:r>
              <a:endParaRPr lang="en-US" altLang="zh-CN" sz="2400">
                <a:solidFill>
                  <a:schemeClr val="tx2"/>
                </a:solidFill>
                <a:latin typeface="Times New Roman" pitchFamily="18" charset="0"/>
              </a:endParaRPr>
            </a:p>
          </p:txBody>
        </p:sp>
        <p:sp>
          <p:nvSpPr>
            <p:cNvPr id="207078" name="Rectangle 217"/>
            <p:cNvSpPr>
              <a:spLocks noChangeArrowheads="1"/>
            </p:cNvSpPr>
            <p:nvPr/>
          </p:nvSpPr>
          <p:spPr bwMode="auto">
            <a:xfrm>
              <a:off x="717" y="2754"/>
              <a:ext cx="169"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bg1"/>
                  </a:solidFill>
                </a:rPr>
                <a:t>IIa</a:t>
              </a:r>
              <a:endParaRPr lang="en-US" altLang="zh-CN" sz="2400">
                <a:solidFill>
                  <a:schemeClr val="bg1"/>
                </a:solidFill>
                <a:latin typeface="Times New Roman" pitchFamily="18" charset="0"/>
              </a:endParaRPr>
            </a:p>
          </p:txBody>
        </p:sp>
        <p:sp>
          <p:nvSpPr>
            <p:cNvPr id="207079" name="Rectangle 218"/>
            <p:cNvSpPr>
              <a:spLocks noChangeArrowheads="1"/>
            </p:cNvSpPr>
            <p:nvPr/>
          </p:nvSpPr>
          <p:spPr bwMode="auto">
            <a:xfrm>
              <a:off x="982" y="2767"/>
              <a:ext cx="177"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IIb</a:t>
              </a:r>
              <a:endParaRPr lang="en-US" altLang="zh-CN" sz="2400">
                <a:solidFill>
                  <a:schemeClr val="tx2"/>
                </a:solidFill>
                <a:latin typeface="Times New Roman" pitchFamily="18" charset="0"/>
              </a:endParaRPr>
            </a:p>
          </p:txBody>
        </p:sp>
        <p:sp>
          <p:nvSpPr>
            <p:cNvPr id="207080" name="Rectangle 219"/>
            <p:cNvSpPr>
              <a:spLocks noChangeArrowheads="1"/>
            </p:cNvSpPr>
            <p:nvPr/>
          </p:nvSpPr>
          <p:spPr bwMode="auto">
            <a:xfrm>
              <a:off x="976" y="2761"/>
              <a:ext cx="177"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IIb</a:t>
              </a:r>
              <a:endParaRPr lang="en-US" altLang="zh-CN" sz="2400">
                <a:solidFill>
                  <a:schemeClr val="tx2"/>
                </a:solidFill>
                <a:latin typeface="Times New Roman" pitchFamily="18" charset="0"/>
              </a:endParaRPr>
            </a:p>
          </p:txBody>
        </p:sp>
        <p:sp>
          <p:nvSpPr>
            <p:cNvPr id="201838" name="Rectangle 220"/>
            <p:cNvSpPr>
              <a:spLocks noChangeArrowheads="1"/>
            </p:cNvSpPr>
            <p:nvPr/>
          </p:nvSpPr>
          <p:spPr bwMode="auto">
            <a:xfrm>
              <a:off x="970" y="2754"/>
              <a:ext cx="177" cy="182"/>
            </a:xfrm>
            <a:prstGeom prst="rect">
              <a:avLst/>
            </a:prstGeom>
            <a:noFill/>
            <a:ln>
              <a:noFill/>
            </a:ln>
            <a:extLst>
              <a:ext uri="{909E8E84-426E-40DD-AFC4-6F175D3DCCD1}"/>
              <a:ext uri="{91240B29-F687-4F45-9708-019B960494DF}"/>
            </a:extLst>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defRPr/>
              </a:pPr>
              <a:r>
                <a:rPr lang="en-US" altLang="zh-CN" sz="1900" b="1">
                  <a:solidFill>
                    <a:schemeClr val="bg1"/>
                  </a:solidFill>
                  <a:effectLst>
                    <a:outerShdw blurRad="38100" dist="38100" dir="2700000" algn="tl">
                      <a:srgbClr val="C0C0C0"/>
                    </a:outerShdw>
                  </a:effectLst>
                  <a:latin typeface="Arial" pitchFamily="34" charset="0"/>
                  <a:ea typeface="宋体" pitchFamily="2" charset="-122"/>
                </a:rPr>
                <a:t>IIb</a:t>
              </a:r>
            </a:p>
          </p:txBody>
        </p:sp>
        <p:sp>
          <p:nvSpPr>
            <p:cNvPr id="207082" name="Rectangle 221"/>
            <p:cNvSpPr>
              <a:spLocks noChangeArrowheads="1"/>
            </p:cNvSpPr>
            <p:nvPr/>
          </p:nvSpPr>
          <p:spPr bwMode="auto">
            <a:xfrm>
              <a:off x="1235" y="2767"/>
              <a:ext cx="126"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III</a:t>
              </a:r>
              <a:endParaRPr lang="en-US" altLang="zh-CN" sz="2400">
                <a:solidFill>
                  <a:schemeClr val="tx2"/>
                </a:solidFill>
                <a:latin typeface="Times New Roman" pitchFamily="18" charset="0"/>
              </a:endParaRPr>
            </a:p>
          </p:txBody>
        </p:sp>
        <p:sp>
          <p:nvSpPr>
            <p:cNvPr id="207083" name="Rectangle 222"/>
            <p:cNvSpPr>
              <a:spLocks noChangeArrowheads="1"/>
            </p:cNvSpPr>
            <p:nvPr/>
          </p:nvSpPr>
          <p:spPr bwMode="auto">
            <a:xfrm>
              <a:off x="1229" y="2761"/>
              <a:ext cx="126"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III</a:t>
              </a:r>
              <a:endParaRPr lang="en-US" altLang="zh-CN" sz="2400">
                <a:solidFill>
                  <a:schemeClr val="tx2"/>
                </a:solidFill>
                <a:latin typeface="Times New Roman" pitchFamily="18" charset="0"/>
              </a:endParaRPr>
            </a:p>
          </p:txBody>
        </p:sp>
        <p:sp>
          <p:nvSpPr>
            <p:cNvPr id="201841" name="Rectangle 223"/>
            <p:cNvSpPr>
              <a:spLocks noChangeArrowheads="1"/>
            </p:cNvSpPr>
            <p:nvPr/>
          </p:nvSpPr>
          <p:spPr bwMode="auto">
            <a:xfrm>
              <a:off x="1223" y="2754"/>
              <a:ext cx="126" cy="182"/>
            </a:xfrm>
            <a:prstGeom prst="rect">
              <a:avLst/>
            </a:prstGeom>
            <a:noFill/>
            <a:ln>
              <a:noFill/>
            </a:ln>
            <a:extLst>
              <a:ext uri="{909E8E84-426E-40DD-AFC4-6F175D3DCCD1}"/>
              <a:ext uri="{91240B29-F687-4F45-9708-019B960494DF}"/>
            </a:extLst>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defRPr/>
              </a:pPr>
              <a:r>
                <a:rPr lang="en-US" altLang="zh-CN" sz="1900" b="1">
                  <a:solidFill>
                    <a:schemeClr val="bg1"/>
                  </a:solidFill>
                  <a:effectLst>
                    <a:outerShdw blurRad="38100" dist="38100" dir="2700000" algn="tl">
                      <a:srgbClr val="C0C0C0"/>
                    </a:outerShdw>
                  </a:effectLst>
                  <a:latin typeface="Arial" pitchFamily="34" charset="0"/>
                  <a:ea typeface="宋体" pitchFamily="2" charset="-122"/>
                </a:rPr>
                <a:t>III</a:t>
              </a:r>
              <a:endParaRPr lang="en-US" altLang="zh-CN" sz="2400">
                <a:solidFill>
                  <a:schemeClr val="bg1"/>
                </a:solidFill>
                <a:effectLst>
                  <a:outerShdw blurRad="38100" dist="38100" dir="2700000" algn="tl">
                    <a:srgbClr val="C0C0C0"/>
                  </a:outerShdw>
                </a:effectLst>
                <a:latin typeface="Times New Roman" pitchFamily="18" charset="0"/>
                <a:ea typeface="宋体" pitchFamily="2" charset="-122"/>
              </a:endParaRPr>
            </a:p>
          </p:txBody>
        </p:sp>
        <p:sp>
          <p:nvSpPr>
            <p:cNvPr id="207085" name="WordArt 224"/>
            <p:cNvSpPr>
              <a:spLocks noChangeArrowheads="1" noChangeShapeType="1" noTextEdit="1"/>
            </p:cNvSpPr>
            <p:nvPr/>
          </p:nvSpPr>
          <p:spPr bwMode="auto">
            <a:xfrm>
              <a:off x="969" y="3075"/>
              <a:ext cx="124" cy="266"/>
            </a:xfrm>
            <a:prstGeom prst="rect">
              <a:avLst/>
            </a:prstGeom>
          </p:spPr>
          <p:txBody>
            <a:bodyPr wrap="none" fromWordArt="1">
              <a:prstTxWarp prst="textPlain">
                <a:avLst>
                  <a:gd name="adj" fmla="val 50000"/>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en-US" altLang="zh-CN" sz="3600" b="1" kern="10" normalizeH="1">
                  <a:ln w="9525">
                    <a:solidFill>
                      <a:srgbClr val="000000"/>
                    </a:solidFill>
                    <a:round/>
                  </a:ln>
                  <a:solidFill>
                    <a:srgbClr val="FFFFFF"/>
                  </a:solidFill>
                  <a:latin typeface="Arial Black"/>
                </a:rPr>
                <a:t>B</a:t>
              </a:r>
              <a:endParaRPr lang="zh-CN" altLang="en-US" sz="3600" b="1" kern="10" normalizeH="1">
                <a:ln w="9525">
                  <a:solidFill>
                    <a:srgbClr val="000000"/>
                  </a:solidFill>
                  <a:round/>
                </a:ln>
                <a:solidFill>
                  <a:srgbClr val="FFFFFF"/>
                </a:solidFill>
                <a:latin typeface="Arial Black"/>
              </a:endParaRPr>
            </a:p>
          </p:txBody>
        </p:sp>
      </p:grpSp>
      <p:grpSp>
        <p:nvGrpSpPr>
          <p:cNvPr id="206852" name="Group 118"/>
          <p:cNvGrpSpPr/>
          <p:nvPr/>
        </p:nvGrpSpPr>
        <p:grpSpPr>
          <a:xfrm>
            <a:off x="685800" y="3127375"/>
            <a:ext cx="696913" cy="638175"/>
            <a:chOff x="419" y="2156"/>
            <a:chExt cx="845" cy="580"/>
          </a:xfrm>
        </p:grpSpPr>
        <p:sp>
          <p:nvSpPr>
            <p:cNvPr id="206974" name="AutoShape 115"/>
            <p:cNvSpPr>
              <a:spLocks noChangeArrowheads="1"/>
            </p:cNvSpPr>
            <p:nvPr/>
          </p:nvSpPr>
          <p:spPr bwMode="auto">
            <a:xfrm>
              <a:off x="448" y="2156"/>
              <a:ext cx="816" cy="432"/>
            </a:xfrm>
            <a:prstGeom prst="flowChartPunchedTape">
              <a:avLst/>
            </a:prstGeom>
            <a:solidFill>
              <a:srgbClr val="339966">
                <a:alpha val="50195"/>
              </a:srgbClr>
            </a:solidFill>
            <a:ln w="9525">
              <a:solidFill>
                <a:schemeClr val="bg1"/>
              </a:solidFill>
              <a:miter lim="800000"/>
            </a:ln>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chemeClr val="tx2"/>
                </a:solidFill>
                <a:latin typeface="Times New Roman" pitchFamily="18" charset="0"/>
              </a:endParaRPr>
            </a:p>
          </p:txBody>
        </p:sp>
        <p:sp>
          <p:nvSpPr>
            <p:cNvPr id="206975" name="Text Box 116"/>
            <p:cNvSpPr txBox="1">
              <a:spLocks noChangeArrowheads="1"/>
            </p:cNvSpPr>
            <p:nvPr/>
          </p:nvSpPr>
          <p:spPr bwMode="auto">
            <a:xfrm>
              <a:off x="419" y="2188"/>
              <a:ext cx="816" cy="389"/>
            </a:xfrm>
            <a:prstGeom prst="rect">
              <a:avLst/>
            </a:prstGeom>
            <a:solidFill>
              <a:srgbClr val="FF0000"/>
            </a:solid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pPr>
              <a:r>
                <a:rPr lang="en-US" altLang="zh-CN" sz="1100" i="1">
                  <a:solidFill>
                    <a:schemeClr val="bg1"/>
                  </a:solidFill>
                </a:rPr>
                <a:t>New 2011</a:t>
              </a:r>
            </a:p>
          </p:txBody>
        </p:sp>
        <p:sp>
          <p:nvSpPr>
            <p:cNvPr id="206976" name="Line 117"/>
            <p:cNvSpPr>
              <a:spLocks noChangeShapeType="1"/>
            </p:cNvSpPr>
            <p:nvPr/>
          </p:nvSpPr>
          <p:spPr bwMode="auto">
            <a:xfrm flipH="1">
              <a:off x="446" y="2202"/>
              <a:ext cx="0" cy="534"/>
            </a:xfrm>
            <a:prstGeom prst="line">
              <a:avLst/>
            </a:prstGeom>
            <a:noFill/>
            <a:ln w="9525">
              <a:solidFill>
                <a:schemeClr val="bg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grpSp>
      <p:sp>
        <p:nvSpPr>
          <p:cNvPr id="206853" name="Rectangle 2"/>
          <p:cNvSpPr>
            <a:spLocks noChangeArrowheads="1"/>
          </p:cNvSpPr>
          <p:nvPr/>
        </p:nvSpPr>
        <p:spPr bwMode="auto">
          <a:xfrm>
            <a:off x="333375" y="195263"/>
            <a:ext cx="8448675" cy="1146175"/>
          </a:xfrm>
          <a:prstGeom prst="rect">
            <a:avLst/>
          </a:prstGeom>
          <a:noFill/>
          <a:ln w="9525" algn="ctr">
            <a:noFill/>
            <a:miter lim="800000"/>
          </a:ln>
        </p:spPr>
        <p:txBody>
          <a:bodyPr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defTabSz="457200"/>
            <a:r>
              <a:rPr lang="zh-CN" altLang="en-US" sz="3200" b="1">
                <a:solidFill>
                  <a:srgbClr val="FFFF00"/>
                </a:solidFill>
                <a:latin typeface="黑体" pitchFamily="49" charset="-122"/>
                <a:ea typeface="黑体" pitchFamily="49" charset="-122"/>
              </a:rPr>
              <a:t>抗血小板治疗药物建议</a:t>
            </a:r>
            <a:endParaRPr lang="en-US" altLang="zh-CN" sz="3200" b="1">
              <a:solidFill>
                <a:srgbClr val="FFFF00"/>
              </a:solidFill>
              <a:latin typeface="黑体" pitchFamily="49" charset="-122"/>
              <a:ea typeface="黑体" pitchFamily="49" charset="-122"/>
            </a:endParaRPr>
          </a:p>
        </p:txBody>
      </p:sp>
      <p:sp>
        <p:nvSpPr>
          <p:cNvPr id="206854" name="Line 4"/>
          <p:cNvSpPr>
            <a:spLocks noChangeShapeType="1"/>
          </p:cNvSpPr>
          <p:nvPr/>
        </p:nvSpPr>
        <p:spPr bwMode="auto">
          <a:xfrm>
            <a:off x="234950" y="4005263"/>
            <a:ext cx="8664575" cy="0"/>
          </a:xfrm>
          <a:prstGeom prst="line">
            <a:avLst/>
          </a:prstGeom>
          <a:noFill/>
          <a:ln w="28575">
            <a:solidFill>
              <a:srgbClr val="E10505"/>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grpSp>
        <p:nvGrpSpPr>
          <p:cNvPr id="206855" name="Group 118"/>
          <p:cNvGrpSpPr/>
          <p:nvPr/>
        </p:nvGrpSpPr>
        <p:grpSpPr>
          <a:xfrm>
            <a:off x="766763" y="5783263"/>
            <a:ext cx="698500" cy="636587"/>
            <a:chOff x="419" y="2156"/>
            <a:chExt cx="845" cy="580"/>
          </a:xfrm>
        </p:grpSpPr>
        <p:sp>
          <p:nvSpPr>
            <p:cNvPr id="206971" name="AutoShape 115"/>
            <p:cNvSpPr>
              <a:spLocks noChangeArrowheads="1"/>
            </p:cNvSpPr>
            <p:nvPr/>
          </p:nvSpPr>
          <p:spPr bwMode="auto">
            <a:xfrm>
              <a:off x="448" y="2156"/>
              <a:ext cx="816" cy="432"/>
            </a:xfrm>
            <a:prstGeom prst="flowChartPunchedTape">
              <a:avLst/>
            </a:prstGeom>
            <a:solidFill>
              <a:srgbClr val="339966">
                <a:alpha val="50195"/>
              </a:srgbClr>
            </a:solidFill>
            <a:ln w="9525">
              <a:solidFill>
                <a:schemeClr val="bg1"/>
              </a:solidFill>
              <a:miter lim="800000"/>
            </a:ln>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FF0000"/>
                </a:solidFill>
                <a:latin typeface="Times New Roman" pitchFamily="18" charset="0"/>
              </a:endParaRPr>
            </a:p>
          </p:txBody>
        </p:sp>
        <p:sp>
          <p:nvSpPr>
            <p:cNvPr id="206972" name="Text Box 116"/>
            <p:cNvSpPr txBox="1">
              <a:spLocks noChangeArrowheads="1"/>
            </p:cNvSpPr>
            <p:nvPr/>
          </p:nvSpPr>
          <p:spPr bwMode="auto">
            <a:xfrm>
              <a:off x="419" y="2188"/>
              <a:ext cx="816" cy="390"/>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pPr>
              <a:r>
                <a:rPr lang="en-US" altLang="zh-CN" sz="1100" i="1">
                  <a:solidFill>
                    <a:srgbClr val="FF0000"/>
                  </a:solidFill>
                </a:rPr>
                <a:t>New 2011</a:t>
              </a:r>
            </a:p>
          </p:txBody>
        </p:sp>
        <p:sp>
          <p:nvSpPr>
            <p:cNvPr id="206973" name="Line 117"/>
            <p:cNvSpPr>
              <a:spLocks noChangeShapeType="1"/>
            </p:cNvSpPr>
            <p:nvPr/>
          </p:nvSpPr>
          <p:spPr bwMode="auto">
            <a:xfrm flipH="1">
              <a:off x="446" y="2202"/>
              <a:ext cx="0" cy="534"/>
            </a:xfrm>
            <a:prstGeom prst="line">
              <a:avLst/>
            </a:prstGeom>
            <a:noFill/>
            <a:ln w="9525">
              <a:solidFill>
                <a:schemeClr val="bg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grpSp>
      <p:grpSp>
        <p:nvGrpSpPr>
          <p:cNvPr id="206856" name="Group 241"/>
          <p:cNvGrpSpPr/>
          <p:nvPr/>
        </p:nvGrpSpPr>
        <p:grpSpPr>
          <a:xfrm>
            <a:off x="611188" y="4152900"/>
            <a:ext cx="1498600" cy="1584325"/>
            <a:chOff x="385" y="2616"/>
            <a:chExt cx="944" cy="998"/>
          </a:xfrm>
        </p:grpSpPr>
        <p:sp>
          <p:nvSpPr>
            <p:cNvPr id="206861" name="Rectangle 6"/>
            <p:cNvSpPr>
              <a:spLocks noChangeArrowheads="1"/>
            </p:cNvSpPr>
            <p:nvPr/>
          </p:nvSpPr>
          <p:spPr bwMode="auto">
            <a:xfrm>
              <a:off x="491" y="2628"/>
              <a:ext cx="42"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a:t>
              </a:r>
              <a:endParaRPr lang="en-US" altLang="zh-CN" sz="2400">
                <a:solidFill>
                  <a:schemeClr val="tx2"/>
                </a:solidFill>
                <a:latin typeface="Times New Roman" pitchFamily="18" charset="0"/>
              </a:endParaRPr>
            </a:p>
          </p:txBody>
        </p:sp>
        <p:sp>
          <p:nvSpPr>
            <p:cNvPr id="206862" name="Rectangle 7"/>
            <p:cNvSpPr>
              <a:spLocks noChangeArrowheads="1"/>
            </p:cNvSpPr>
            <p:nvPr/>
          </p:nvSpPr>
          <p:spPr bwMode="auto">
            <a:xfrm>
              <a:off x="485" y="2622"/>
              <a:ext cx="42"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a:t>
              </a:r>
              <a:endParaRPr lang="en-US" altLang="zh-CN" sz="2400">
                <a:solidFill>
                  <a:schemeClr val="tx2"/>
                </a:solidFill>
                <a:latin typeface="Times New Roman" pitchFamily="18" charset="0"/>
              </a:endParaRPr>
            </a:p>
          </p:txBody>
        </p:sp>
        <p:sp>
          <p:nvSpPr>
            <p:cNvPr id="206863" name="Rectangle 8"/>
            <p:cNvSpPr>
              <a:spLocks noChangeArrowheads="1"/>
            </p:cNvSpPr>
            <p:nvPr/>
          </p:nvSpPr>
          <p:spPr bwMode="auto">
            <a:xfrm>
              <a:off x="478" y="2616"/>
              <a:ext cx="42"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a:t>
              </a:r>
              <a:endParaRPr lang="en-US" altLang="zh-CN" sz="2400">
                <a:solidFill>
                  <a:schemeClr val="tx2"/>
                </a:solidFill>
                <a:latin typeface="Times New Roman" pitchFamily="18" charset="0"/>
              </a:endParaRPr>
            </a:p>
          </p:txBody>
        </p:sp>
        <p:sp>
          <p:nvSpPr>
            <p:cNvPr id="206864" name="Rectangle 9"/>
            <p:cNvSpPr>
              <a:spLocks noChangeArrowheads="1"/>
            </p:cNvSpPr>
            <p:nvPr/>
          </p:nvSpPr>
          <p:spPr bwMode="auto">
            <a:xfrm>
              <a:off x="398" y="2854"/>
              <a:ext cx="232"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865" name="Rectangle 10"/>
            <p:cNvSpPr>
              <a:spLocks noChangeArrowheads="1"/>
            </p:cNvSpPr>
            <p:nvPr/>
          </p:nvSpPr>
          <p:spPr bwMode="auto">
            <a:xfrm>
              <a:off x="385" y="2842"/>
              <a:ext cx="233" cy="465"/>
            </a:xfrm>
            <a:prstGeom prst="rect">
              <a:avLst/>
            </a:prstGeom>
            <a:solidFill>
              <a:srgbClr val="00CC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866" name="Rectangle 11"/>
            <p:cNvSpPr>
              <a:spLocks noChangeArrowheads="1"/>
            </p:cNvSpPr>
            <p:nvPr/>
          </p:nvSpPr>
          <p:spPr bwMode="auto">
            <a:xfrm>
              <a:off x="385" y="2842"/>
              <a:ext cx="233"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867" name="Rectangle 12"/>
            <p:cNvSpPr>
              <a:spLocks noChangeArrowheads="1"/>
            </p:cNvSpPr>
            <p:nvPr/>
          </p:nvSpPr>
          <p:spPr bwMode="auto">
            <a:xfrm>
              <a:off x="630" y="2854"/>
              <a:ext cx="233"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868" name="Rectangle 13"/>
            <p:cNvSpPr>
              <a:spLocks noChangeArrowheads="1"/>
            </p:cNvSpPr>
            <p:nvPr/>
          </p:nvSpPr>
          <p:spPr bwMode="auto">
            <a:xfrm>
              <a:off x="618" y="2842"/>
              <a:ext cx="233" cy="465"/>
            </a:xfrm>
            <a:prstGeom prst="rect">
              <a:avLst/>
            </a:prstGeom>
            <a:solidFill>
              <a:srgbClr val="FFFF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869" name="Rectangle 14"/>
            <p:cNvSpPr>
              <a:spLocks noChangeArrowheads="1"/>
            </p:cNvSpPr>
            <p:nvPr/>
          </p:nvSpPr>
          <p:spPr bwMode="auto">
            <a:xfrm>
              <a:off x="618" y="2842"/>
              <a:ext cx="233"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870" name="Rectangle 15"/>
            <p:cNvSpPr>
              <a:spLocks noChangeArrowheads="1"/>
            </p:cNvSpPr>
            <p:nvPr/>
          </p:nvSpPr>
          <p:spPr bwMode="auto">
            <a:xfrm>
              <a:off x="863" y="2854"/>
              <a:ext cx="233"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871" name="Rectangle 16"/>
            <p:cNvSpPr>
              <a:spLocks noChangeArrowheads="1"/>
            </p:cNvSpPr>
            <p:nvPr/>
          </p:nvSpPr>
          <p:spPr bwMode="auto">
            <a:xfrm>
              <a:off x="851" y="2842"/>
              <a:ext cx="233" cy="465"/>
            </a:xfrm>
            <a:prstGeom prst="rect">
              <a:avLst/>
            </a:prstGeom>
            <a:solidFill>
              <a:srgbClr val="FF99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872" name="Rectangle 17"/>
            <p:cNvSpPr>
              <a:spLocks noChangeArrowheads="1"/>
            </p:cNvSpPr>
            <p:nvPr/>
          </p:nvSpPr>
          <p:spPr bwMode="auto">
            <a:xfrm>
              <a:off x="851" y="2842"/>
              <a:ext cx="233"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873" name="Rectangle 18"/>
            <p:cNvSpPr>
              <a:spLocks noChangeArrowheads="1"/>
            </p:cNvSpPr>
            <p:nvPr/>
          </p:nvSpPr>
          <p:spPr bwMode="auto">
            <a:xfrm>
              <a:off x="1096" y="2854"/>
              <a:ext cx="233"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874" name="Rectangle 19"/>
            <p:cNvSpPr>
              <a:spLocks noChangeArrowheads="1"/>
            </p:cNvSpPr>
            <p:nvPr/>
          </p:nvSpPr>
          <p:spPr bwMode="auto">
            <a:xfrm>
              <a:off x="1084" y="2842"/>
              <a:ext cx="232" cy="465"/>
            </a:xfrm>
            <a:prstGeom prst="rect">
              <a:avLst/>
            </a:prstGeom>
            <a:solidFill>
              <a:srgbClr val="CC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875" name="Rectangle 20"/>
            <p:cNvSpPr>
              <a:spLocks noChangeArrowheads="1"/>
            </p:cNvSpPr>
            <p:nvPr/>
          </p:nvSpPr>
          <p:spPr bwMode="auto">
            <a:xfrm>
              <a:off x="1084" y="2842"/>
              <a:ext cx="232"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876" name="Rectangle 21"/>
            <p:cNvSpPr>
              <a:spLocks noChangeArrowheads="1"/>
            </p:cNvSpPr>
            <p:nvPr/>
          </p:nvSpPr>
          <p:spPr bwMode="auto">
            <a:xfrm>
              <a:off x="658" y="2630"/>
              <a:ext cx="169"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IIa</a:t>
              </a:r>
              <a:endParaRPr lang="en-US" altLang="zh-CN" sz="2400">
                <a:solidFill>
                  <a:schemeClr val="tx2"/>
                </a:solidFill>
                <a:latin typeface="Times New Roman" pitchFamily="18" charset="0"/>
              </a:endParaRPr>
            </a:p>
          </p:txBody>
        </p:sp>
        <p:sp>
          <p:nvSpPr>
            <p:cNvPr id="206877" name="Rectangle 22"/>
            <p:cNvSpPr>
              <a:spLocks noChangeArrowheads="1"/>
            </p:cNvSpPr>
            <p:nvPr/>
          </p:nvSpPr>
          <p:spPr bwMode="auto">
            <a:xfrm>
              <a:off x="652" y="2624"/>
              <a:ext cx="169"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IIa</a:t>
              </a:r>
              <a:endParaRPr lang="en-US" altLang="zh-CN" sz="2400">
                <a:solidFill>
                  <a:schemeClr val="tx2"/>
                </a:solidFill>
                <a:latin typeface="Times New Roman" pitchFamily="18" charset="0"/>
              </a:endParaRPr>
            </a:p>
          </p:txBody>
        </p:sp>
        <p:sp>
          <p:nvSpPr>
            <p:cNvPr id="206878" name="Rectangle 23"/>
            <p:cNvSpPr>
              <a:spLocks noChangeArrowheads="1"/>
            </p:cNvSpPr>
            <p:nvPr/>
          </p:nvSpPr>
          <p:spPr bwMode="auto">
            <a:xfrm>
              <a:off x="646" y="2617"/>
              <a:ext cx="169"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IIa</a:t>
              </a:r>
              <a:endParaRPr lang="en-US" altLang="zh-CN" sz="2400">
                <a:solidFill>
                  <a:schemeClr val="tx2"/>
                </a:solidFill>
                <a:latin typeface="Times New Roman" pitchFamily="18" charset="0"/>
              </a:endParaRPr>
            </a:p>
          </p:txBody>
        </p:sp>
        <p:sp>
          <p:nvSpPr>
            <p:cNvPr id="206879" name="Rectangle 24"/>
            <p:cNvSpPr>
              <a:spLocks noChangeArrowheads="1"/>
            </p:cNvSpPr>
            <p:nvPr/>
          </p:nvSpPr>
          <p:spPr bwMode="auto">
            <a:xfrm>
              <a:off x="911" y="2630"/>
              <a:ext cx="177"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IIb</a:t>
              </a:r>
              <a:endParaRPr lang="en-US" altLang="zh-CN" sz="2400">
                <a:solidFill>
                  <a:schemeClr val="tx2"/>
                </a:solidFill>
                <a:latin typeface="Times New Roman" pitchFamily="18" charset="0"/>
              </a:endParaRPr>
            </a:p>
          </p:txBody>
        </p:sp>
        <p:sp>
          <p:nvSpPr>
            <p:cNvPr id="206880" name="Rectangle 25"/>
            <p:cNvSpPr>
              <a:spLocks noChangeArrowheads="1"/>
            </p:cNvSpPr>
            <p:nvPr/>
          </p:nvSpPr>
          <p:spPr bwMode="auto">
            <a:xfrm>
              <a:off x="905" y="2624"/>
              <a:ext cx="177"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IIb</a:t>
              </a:r>
              <a:endParaRPr lang="en-US" altLang="zh-CN" sz="2400">
                <a:solidFill>
                  <a:schemeClr val="tx2"/>
                </a:solidFill>
                <a:latin typeface="Times New Roman" pitchFamily="18" charset="0"/>
              </a:endParaRPr>
            </a:p>
          </p:txBody>
        </p:sp>
        <p:sp>
          <p:nvSpPr>
            <p:cNvPr id="206881" name="Rectangle 26"/>
            <p:cNvSpPr>
              <a:spLocks noChangeArrowheads="1"/>
            </p:cNvSpPr>
            <p:nvPr/>
          </p:nvSpPr>
          <p:spPr bwMode="auto">
            <a:xfrm>
              <a:off x="899" y="2617"/>
              <a:ext cx="177"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IIb</a:t>
              </a:r>
              <a:endParaRPr lang="en-US" altLang="zh-CN" sz="2400">
                <a:solidFill>
                  <a:schemeClr val="tx2"/>
                </a:solidFill>
                <a:latin typeface="Times New Roman" pitchFamily="18" charset="0"/>
              </a:endParaRPr>
            </a:p>
          </p:txBody>
        </p:sp>
        <p:sp>
          <p:nvSpPr>
            <p:cNvPr id="206882" name="Rectangle 27"/>
            <p:cNvSpPr>
              <a:spLocks noChangeArrowheads="1"/>
            </p:cNvSpPr>
            <p:nvPr/>
          </p:nvSpPr>
          <p:spPr bwMode="auto">
            <a:xfrm>
              <a:off x="1164" y="2630"/>
              <a:ext cx="126"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III</a:t>
              </a:r>
              <a:endParaRPr lang="en-US" altLang="zh-CN" sz="2400">
                <a:solidFill>
                  <a:schemeClr val="tx2"/>
                </a:solidFill>
                <a:latin typeface="Times New Roman" pitchFamily="18" charset="0"/>
              </a:endParaRPr>
            </a:p>
          </p:txBody>
        </p:sp>
        <p:sp>
          <p:nvSpPr>
            <p:cNvPr id="206883" name="Rectangle 28"/>
            <p:cNvSpPr>
              <a:spLocks noChangeArrowheads="1"/>
            </p:cNvSpPr>
            <p:nvPr/>
          </p:nvSpPr>
          <p:spPr bwMode="auto">
            <a:xfrm>
              <a:off x="1158" y="2624"/>
              <a:ext cx="126"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III</a:t>
              </a:r>
              <a:endParaRPr lang="en-US" altLang="zh-CN" sz="2400">
                <a:solidFill>
                  <a:schemeClr val="tx2"/>
                </a:solidFill>
                <a:latin typeface="Times New Roman" pitchFamily="18" charset="0"/>
              </a:endParaRPr>
            </a:p>
          </p:txBody>
        </p:sp>
        <p:sp>
          <p:nvSpPr>
            <p:cNvPr id="206884" name="Rectangle 29"/>
            <p:cNvSpPr>
              <a:spLocks noChangeArrowheads="1"/>
            </p:cNvSpPr>
            <p:nvPr/>
          </p:nvSpPr>
          <p:spPr bwMode="auto">
            <a:xfrm>
              <a:off x="1152" y="2617"/>
              <a:ext cx="126"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III</a:t>
              </a:r>
              <a:endParaRPr lang="en-US" altLang="zh-CN" sz="2400">
                <a:solidFill>
                  <a:schemeClr val="tx2"/>
                </a:solidFill>
                <a:latin typeface="Times New Roman" pitchFamily="18" charset="0"/>
              </a:endParaRPr>
            </a:p>
          </p:txBody>
        </p:sp>
        <p:sp>
          <p:nvSpPr>
            <p:cNvPr id="206885" name="Freeform 30"/>
            <p:cNvSpPr>
              <a:spLocks noEditPoints="1"/>
            </p:cNvSpPr>
            <p:nvPr/>
          </p:nvSpPr>
          <p:spPr bwMode="auto">
            <a:xfrm>
              <a:off x="443" y="2923"/>
              <a:ext cx="136" cy="271"/>
            </a:xfrm>
            <a:custGeom>
              <a:gdLst>
                <a:gd name="T0" fmla="*/ 88 w 136"/>
                <a:gd name="T1" fmla="*/ 226 h 271"/>
                <a:gd name="T2" fmla="*/ 45 w 136"/>
                <a:gd name="T3" fmla="*/ 226 h 271"/>
                <a:gd name="T4" fmla="*/ 38 w 136"/>
                <a:gd name="T5" fmla="*/ 271 h 271"/>
                <a:gd name="T6" fmla="*/ 0 w 136"/>
                <a:gd name="T7" fmla="*/ 271 h 271"/>
                <a:gd name="T8" fmla="*/ 23 w 136"/>
                <a:gd name="T9" fmla="*/ 135 h 271"/>
                <a:gd name="T10" fmla="*/ 46 w 136"/>
                <a:gd name="T11" fmla="*/ 0 h 271"/>
                <a:gd name="T12" fmla="*/ 88 w 136"/>
                <a:gd name="T13" fmla="*/ 0 h 271"/>
                <a:gd name="T14" fmla="*/ 101 w 136"/>
                <a:gd name="T15" fmla="*/ 66 h 271"/>
                <a:gd name="T16" fmla="*/ 111 w 136"/>
                <a:gd name="T17" fmla="*/ 135 h 271"/>
                <a:gd name="T18" fmla="*/ 136 w 136"/>
                <a:gd name="T19" fmla="*/ 271 h 271"/>
                <a:gd name="T20" fmla="*/ 94 w 136"/>
                <a:gd name="T21" fmla="*/ 271 h 271"/>
                <a:gd name="T22" fmla="*/ 88 w 136"/>
                <a:gd name="T23" fmla="*/ 226 h 271"/>
                <a:gd name="T24" fmla="*/ 88 w 136"/>
                <a:gd name="T25" fmla="*/ 226 h 271"/>
                <a:gd name="T26" fmla="*/ 80 w 136"/>
                <a:gd name="T27" fmla="*/ 167 h 271"/>
                <a:gd name="T28" fmla="*/ 66 w 136"/>
                <a:gd name="T29" fmla="*/ 69 h 271"/>
                <a:gd name="T30" fmla="*/ 60 w 136"/>
                <a:gd name="T31" fmla="*/ 117 h 271"/>
                <a:gd name="T32" fmla="*/ 54 w 136"/>
                <a:gd name="T33" fmla="*/ 167 h 271"/>
                <a:gd name="T34" fmla="*/ 80 w 136"/>
                <a:gd name="T35" fmla="*/ 167 h 271"/>
                <a:gd name="T36" fmla="*/ 80 w 136"/>
                <a:gd name="T37" fmla="*/ 167 h 271"/>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36"/>
                <a:gd name="T58" fmla="*/ 0 h 271"/>
                <a:gd name="T59" fmla="*/ 136 w 136"/>
                <a:gd name="T60" fmla="*/ 271 h 271"/>
              </a:gd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36" h="271">
                  <a:moveTo>
                    <a:pt x="88" y="226"/>
                  </a:moveTo>
                  <a:lnTo>
                    <a:pt x="45" y="226"/>
                  </a:lnTo>
                  <a:lnTo>
                    <a:pt x="38" y="271"/>
                  </a:lnTo>
                  <a:lnTo>
                    <a:pt x="0" y="271"/>
                  </a:lnTo>
                  <a:lnTo>
                    <a:pt x="23" y="135"/>
                  </a:lnTo>
                  <a:lnTo>
                    <a:pt x="46" y="0"/>
                  </a:lnTo>
                  <a:lnTo>
                    <a:pt x="88" y="0"/>
                  </a:lnTo>
                  <a:lnTo>
                    <a:pt x="101" y="66"/>
                  </a:lnTo>
                  <a:lnTo>
                    <a:pt x="111" y="135"/>
                  </a:lnTo>
                  <a:lnTo>
                    <a:pt x="136" y="271"/>
                  </a:lnTo>
                  <a:lnTo>
                    <a:pt x="94" y="271"/>
                  </a:lnTo>
                  <a:lnTo>
                    <a:pt x="88" y="226"/>
                  </a:lnTo>
                  <a:close/>
                  <a:moveTo>
                    <a:pt x="80" y="167"/>
                  </a:moveTo>
                  <a:lnTo>
                    <a:pt x="66" y="69"/>
                  </a:lnTo>
                  <a:lnTo>
                    <a:pt x="60" y="117"/>
                  </a:lnTo>
                  <a:lnTo>
                    <a:pt x="54" y="167"/>
                  </a:lnTo>
                  <a:lnTo>
                    <a:pt x="80" y="167"/>
                  </a:lnTo>
                  <a:close/>
                </a:path>
              </a:pathLst>
            </a:custGeom>
            <a:solidFill>
              <a:srgbClr val="FFFFFF"/>
            </a:solidFill>
            <a:ln w="9525">
              <a:no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6886" name="Freeform 31"/>
            <p:cNvSpPr/>
            <p:nvPr/>
          </p:nvSpPr>
          <p:spPr bwMode="auto">
            <a:xfrm>
              <a:off x="443" y="2923"/>
              <a:ext cx="136" cy="271"/>
            </a:xfrm>
            <a:custGeom>
              <a:gdLst>
                <a:gd name="T0" fmla="*/ 88 w 136"/>
                <a:gd name="T1" fmla="*/ 226 h 271"/>
                <a:gd name="T2" fmla="*/ 45 w 136"/>
                <a:gd name="T3" fmla="*/ 226 h 271"/>
                <a:gd name="T4" fmla="*/ 38 w 136"/>
                <a:gd name="T5" fmla="*/ 271 h 271"/>
                <a:gd name="T6" fmla="*/ 0 w 136"/>
                <a:gd name="T7" fmla="*/ 271 h 271"/>
                <a:gd name="T8" fmla="*/ 23 w 136"/>
                <a:gd name="T9" fmla="*/ 135 h 271"/>
                <a:gd name="T10" fmla="*/ 46 w 136"/>
                <a:gd name="T11" fmla="*/ 0 h 271"/>
                <a:gd name="T12" fmla="*/ 88 w 136"/>
                <a:gd name="T13" fmla="*/ 0 h 271"/>
                <a:gd name="T14" fmla="*/ 101 w 136"/>
                <a:gd name="T15" fmla="*/ 66 h 271"/>
                <a:gd name="T16" fmla="*/ 111 w 136"/>
                <a:gd name="T17" fmla="*/ 135 h 271"/>
                <a:gd name="T18" fmla="*/ 136 w 136"/>
                <a:gd name="T19" fmla="*/ 271 h 271"/>
                <a:gd name="T20" fmla="*/ 94 w 136"/>
                <a:gd name="T21" fmla="*/ 271 h 271"/>
                <a:gd name="T22" fmla="*/ 88 w 136"/>
                <a:gd name="T23" fmla="*/ 226 h 271"/>
                <a:gd name="T24" fmla="*/ 88 w 136"/>
                <a:gd name="T25" fmla="*/ 226 h 27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6"/>
                <a:gd name="T40" fmla="*/ 0 h 271"/>
                <a:gd name="T41" fmla="*/ 136 w 136"/>
                <a:gd name="T42" fmla="*/ 271 h 271"/>
              </a:gd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6" h="271">
                  <a:moveTo>
                    <a:pt x="88" y="226"/>
                  </a:moveTo>
                  <a:lnTo>
                    <a:pt x="45" y="226"/>
                  </a:lnTo>
                  <a:lnTo>
                    <a:pt x="38" y="271"/>
                  </a:lnTo>
                  <a:lnTo>
                    <a:pt x="0" y="271"/>
                  </a:lnTo>
                  <a:lnTo>
                    <a:pt x="23" y="135"/>
                  </a:lnTo>
                  <a:lnTo>
                    <a:pt x="46" y="0"/>
                  </a:lnTo>
                  <a:lnTo>
                    <a:pt x="88" y="0"/>
                  </a:lnTo>
                  <a:lnTo>
                    <a:pt x="101" y="66"/>
                  </a:lnTo>
                  <a:lnTo>
                    <a:pt x="111" y="135"/>
                  </a:lnTo>
                  <a:lnTo>
                    <a:pt x="136" y="271"/>
                  </a:lnTo>
                  <a:lnTo>
                    <a:pt x="94" y="271"/>
                  </a:lnTo>
                  <a:lnTo>
                    <a:pt x="88" y="226"/>
                  </a:lnTo>
                </a:path>
              </a:pathLst>
            </a:custGeom>
            <a:noFill/>
            <a:ln w="14288">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6887" name="Freeform 32"/>
            <p:cNvSpPr/>
            <p:nvPr/>
          </p:nvSpPr>
          <p:spPr bwMode="auto">
            <a:xfrm>
              <a:off x="497" y="2992"/>
              <a:ext cx="26" cy="98"/>
            </a:xfrm>
            <a:custGeom>
              <a:gdLst>
                <a:gd name="T0" fmla="*/ 26 w 26"/>
                <a:gd name="T1" fmla="*/ 98 h 98"/>
                <a:gd name="T2" fmla="*/ 12 w 26"/>
                <a:gd name="T3" fmla="*/ 0 h 98"/>
                <a:gd name="T4" fmla="*/ 6 w 26"/>
                <a:gd name="T5" fmla="*/ 48 h 98"/>
                <a:gd name="T6" fmla="*/ 0 w 26"/>
                <a:gd name="T7" fmla="*/ 98 h 98"/>
                <a:gd name="T8" fmla="*/ 26 w 26"/>
                <a:gd name="T9" fmla="*/ 98 h 98"/>
                <a:gd name="T10" fmla="*/ 26 w 26"/>
                <a:gd name="T11" fmla="*/ 98 h 98"/>
                <a:gd name="T12" fmla="*/ 0 60000 65536"/>
                <a:gd name="T13" fmla="*/ 0 60000 65536"/>
                <a:gd name="T14" fmla="*/ 0 60000 65536"/>
                <a:gd name="T15" fmla="*/ 0 60000 65536"/>
                <a:gd name="T16" fmla="*/ 0 60000 65536"/>
                <a:gd name="T17" fmla="*/ 0 60000 65536"/>
                <a:gd name="T18" fmla="*/ 0 w 26"/>
                <a:gd name="T19" fmla="*/ 0 h 98"/>
                <a:gd name="T20" fmla="*/ 26 w 26"/>
                <a:gd name="T21" fmla="*/ 98 h 98"/>
              </a:gdLst>
              <a:cxnLst>
                <a:cxn ang="T12">
                  <a:pos x="T0" y="T1"/>
                </a:cxn>
                <a:cxn ang="T13">
                  <a:pos x="T2" y="T3"/>
                </a:cxn>
                <a:cxn ang="T14">
                  <a:pos x="T4" y="T5"/>
                </a:cxn>
                <a:cxn ang="T15">
                  <a:pos x="T6" y="T7"/>
                </a:cxn>
                <a:cxn ang="T16">
                  <a:pos x="T8" y="T9"/>
                </a:cxn>
                <a:cxn ang="T17">
                  <a:pos x="T10" y="T11"/>
                </a:cxn>
              </a:cxnLst>
              <a:rect l="T18" t="T19" r="T20" b="T21"/>
              <a:pathLst>
                <a:path w="26" h="98">
                  <a:moveTo>
                    <a:pt x="26" y="98"/>
                  </a:moveTo>
                  <a:lnTo>
                    <a:pt x="12" y="0"/>
                  </a:lnTo>
                  <a:lnTo>
                    <a:pt x="6" y="48"/>
                  </a:lnTo>
                  <a:lnTo>
                    <a:pt x="0" y="98"/>
                  </a:lnTo>
                  <a:lnTo>
                    <a:pt x="26" y="98"/>
                  </a:lnTo>
                </a:path>
              </a:pathLst>
            </a:custGeom>
            <a:noFill/>
            <a:ln w="14288">
              <a:solidFill>
                <a:srgbClr val="000000"/>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6888" name="Rectangle 33"/>
            <p:cNvSpPr>
              <a:spLocks noChangeArrowheads="1"/>
            </p:cNvSpPr>
            <p:nvPr/>
          </p:nvSpPr>
          <p:spPr bwMode="auto">
            <a:xfrm>
              <a:off x="491" y="2628"/>
              <a:ext cx="42"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a:t>
              </a:r>
              <a:endParaRPr lang="en-US" altLang="zh-CN" sz="2400">
                <a:solidFill>
                  <a:schemeClr val="tx2"/>
                </a:solidFill>
                <a:latin typeface="Times New Roman" pitchFamily="18" charset="0"/>
              </a:endParaRPr>
            </a:p>
          </p:txBody>
        </p:sp>
        <p:sp>
          <p:nvSpPr>
            <p:cNvPr id="206889" name="Rectangle 34"/>
            <p:cNvSpPr>
              <a:spLocks noChangeArrowheads="1"/>
            </p:cNvSpPr>
            <p:nvPr/>
          </p:nvSpPr>
          <p:spPr bwMode="auto">
            <a:xfrm>
              <a:off x="485" y="2622"/>
              <a:ext cx="42"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a:t>
              </a:r>
              <a:endParaRPr lang="en-US" altLang="zh-CN" sz="2400">
                <a:solidFill>
                  <a:schemeClr val="tx2"/>
                </a:solidFill>
                <a:latin typeface="Times New Roman" pitchFamily="18" charset="0"/>
              </a:endParaRPr>
            </a:p>
          </p:txBody>
        </p:sp>
        <p:sp>
          <p:nvSpPr>
            <p:cNvPr id="206890" name="Rectangle 35"/>
            <p:cNvSpPr>
              <a:spLocks noChangeArrowheads="1"/>
            </p:cNvSpPr>
            <p:nvPr/>
          </p:nvSpPr>
          <p:spPr bwMode="auto">
            <a:xfrm>
              <a:off x="478" y="2616"/>
              <a:ext cx="42"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a:t>
              </a:r>
              <a:endParaRPr lang="en-US" altLang="zh-CN" sz="2400">
                <a:solidFill>
                  <a:schemeClr val="tx2"/>
                </a:solidFill>
                <a:latin typeface="Times New Roman" pitchFamily="18" charset="0"/>
              </a:endParaRPr>
            </a:p>
          </p:txBody>
        </p:sp>
        <p:sp>
          <p:nvSpPr>
            <p:cNvPr id="206891" name="Rectangle 36"/>
            <p:cNvSpPr>
              <a:spLocks noChangeArrowheads="1"/>
            </p:cNvSpPr>
            <p:nvPr/>
          </p:nvSpPr>
          <p:spPr bwMode="auto">
            <a:xfrm>
              <a:off x="398" y="2854"/>
              <a:ext cx="232"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892" name="Rectangle 37"/>
            <p:cNvSpPr>
              <a:spLocks noChangeArrowheads="1"/>
            </p:cNvSpPr>
            <p:nvPr/>
          </p:nvSpPr>
          <p:spPr bwMode="auto">
            <a:xfrm>
              <a:off x="385" y="2842"/>
              <a:ext cx="233" cy="465"/>
            </a:xfrm>
            <a:prstGeom prst="rect">
              <a:avLst/>
            </a:prstGeom>
            <a:solidFill>
              <a:srgbClr val="00CC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893" name="Rectangle 38"/>
            <p:cNvSpPr>
              <a:spLocks noChangeArrowheads="1"/>
            </p:cNvSpPr>
            <p:nvPr/>
          </p:nvSpPr>
          <p:spPr bwMode="auto">
            <a:xfrm>
              <a:off x="385" y="2842"/>
              <a:ext cx="233"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894" name="Rectangle 39"/>
            <p:cNvSpPr>
              <a:spLocks noChangeArrowheads="1"/>
            </p:cNvSpPr>
            <p:nvPr/>
          </p:nvSpPr>
          <p:spPr bwMode="auto">
            <a:xfrm>
              <a:off x="630" y="2854"/>
              <a:ext cx="233"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895" name="Rectangle 40"/>
            <p:cNvSpPr>
              <a:spLocks noChangeArrowheads="1"/>
            </p:cNvSpPr>
            <p:nvPr/>
          </p:nvSpPr>
          <p:spPr bwMode="auto">
            <a:xfrm>
              <a:off x="618" y="2842"/>
              <a:ext cx="233" cy="465"/>
            </a:xfrm>
            <a:prstGeom prst="rect">
              <a:avLst/>
            </a:prstGeom>
            <a:solidFill>
              <a:srgbClr val="FFFF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896" name="Rectangle 41"/>
            <p:cNvSpPr>
              <a:spLocks noChangeArrowheads="1"/>
            </p:cNvSpPr>
            <p:nvPr/>
          </p:nvSpPr>
          <p:spPr bwMode="auto">
            <a:xfrm>
              <a:off x="618" y="2842"/>
              <a:ext cx="233"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897" name="Rectangle 42"/>
            <p:cNvSpPr>
              <a:spLocks noChangeArrowheads="1"/>
            </p:cNvSpPr>
            <p:nvPr/>
          </p:nvSpPr>
          <p:spPr bwMode="auto">
            <a:xfrm>
              <a:off x="863" y="2854"/>
              <a:ext cx="233"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898" name="Rectangle 43"/>
            <p:cNvSpPr>
              <a:spLocks noChangeArrowheads="1"/>
            </p:cNvSpPr>
            <p:nvPr/>
          </p:nvSpPr>
          <p:spPr bwMode="auto">
            <a:xfrm>
              <a:off x="851" y="2842"/>
              <a:ext cx="233" cy="465"/>
            </a:xfrm>
            <a:prstGeom prst="rect">
              <a:avLst/>
            </a:prstGeom>
            <a:solidFill>
              <a:srgbClr val="FF99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899" name="Rectangle 44"/>
            <p:cNvSpPr>
              <a:spLocks noChangeArrowheads="1"/>
            </p:cNvSpPr>
            <p:nvPr/>
          </p:nvSpPr>
          <p:spPr bwMode="auto">
            <a:xfrm>
              <a:off x="851" y="2842"/>
              <a:ext cx="233"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00" name="Rectangle 45"/>
            <p:cNvSpPr>
              <a:spLocks noChangeArrowheads="1"/>
            </p:cNvSpPr>
            <p:nvPr/>
          </p:nvSpPr>
          <p:spPr bwMode="auto">
            <a:xfrm>
              <a:off x="1096" y="2854"/>
              <a:ext cx="233"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01" name="Rectangle 46"/>
            <p:cNvSpPr>
              <a:spLocks noChangeArrowheads="1"/>
            </p:cNvSpPr>
            <p:nvPr/>
          </p:nvSpPr>
          <p:spPr bwMode="auto">
            <a:xfrm>
              <a:off x="1084" y="2842"/>
              <a:ext cx="232" cy="465"/>
            </a:xfrm>
            <a:prstGeom prst="rect">
              <a:avLst/>
            </a:prstGeom>
            <a:solidFill>
              <a:srgbClr val="CC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02" name="Rectangle 47"/>
            <p:cNvSpPr>
              <a:spLocks noChangeArrowheads="1"/>
            </p:cNvSpPr>
            <p:nvPr/>
          </p:nvSpPr>
          <p:spPr bwMode="auto">
            <a:xfrm>
              <a:off x="1084" y="2842"/>
              <a:ext cx="232"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03" name="Rectangle 48"/>
            <p:cNvSpPr>
              <a:spLocks noChangeArrowheads="1"/>
            </p:cNvSpPr>
            <p:nvPr/>
          </p:nvSpPr>
          <p:spPr bwMode="auto">
            <a:xfrm>
              <a:off x="658" y="2630"/>
              <a:ext cx="169"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IIa</a:t>
              </a:r>
              <a:endParaRPr lang="en-US" altLang="zh-CN" sz="2400">
                <a:solidFill>
                  <a:schemeClr val="tx2"/>
                </a:solidFill>
                <a:latin typeface="Times New Roman" pitchFamily="18" charset="0"/>
              </a:endParaRPr>
            </a:p>
          </p:txBody>
        </p:sp>
        <p:sp>
          <p:nvSpPr>
            <p:cNvPr id="206904" name="Rectangle 49"/>
            <p:cNvSpPr>
              <a:spLocks noChangeArrowheads="1"/>
            </p:cNvSpPr>
            <p:nvPr/>
          </p:nvSpPr>
          <p:spPr bwMode="auto">
            <a:xfrm>
              <a:off x="652" y="2624"/>
              <a:ext cx="169"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IIa</a:t>
              </a:r>
              <a:endParaRPr lang="en-US" altLang="zh-CN" sz="2400">
                <a:solidFill>
                  <a:schemeClr val="tx2"/>
                </a:solidFill>
                <a:latin typeface="Times New Roman" pitchFamily="18" charset="0"/>
              </a:endParaRPr>
            </a:p>
          </p:txBody>
        </p:sp>
        <p:sp>
          <p:nvSpPr>
            <p:cNvPr id="206905" name="Rectangle 50"/>
            <p:cNvSpPr>
              <a:spLocks noChangeArrowheads="1"/>
            </p:cNvSpPr>
            <p:nvPr/>
          </p:nvSpPr>
          <p:spPr bwMode="auto">
            <a:xfrm>
              <a:off x="646" y="2617"/>
              <a:ext cx="169"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IIa</a:t>
              </a:r>
              <a:endParaRPr lang="en-US" altLang="zh-CN" sz="2400">
                <a:solidFill>
                  <a:schemeClr val="tx2"/>
                </a:solidFill>
                <a:latin typeface="Times New Roman" pitchFamily="18" charset="0"/>
              </a:endParaRPr>
            </a:p>
          </p:txBody>
        </p:sp>
        <p:sp>
          <p:nvSpPr>
            <p:cNvPr id="206906" name="Rectangle 51"/>
            <p:cNvSpPr>
              <a:spLocks noChangeArrowheads="1"/>
            </p:cNvSpPr>
            <p:nvPr/>
          </p:nvSpPr>
          <p:spPr bwMode="auto">
            <a:xfrm>
              <a:off x="911" y="2630"/>
              <a:ext cx="177"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IIb</a:t>
              </a:r>
              <a:endParaRPr lang="en-US" altLang="zh-CN" sz="2400">
                <a:solidFill>
                  <a:schemeClr val="tx2"/>
                </a:solidFill>
                <a:latin typeface="Times New Roman" pitchFamily="18" charset="0"/>
              </a:endParaRPr>
            </a:p>
          </p:txBody>
        </p:sp>
        <p:sp>
          <p:nvSpPr>
            <p:cNvPr id="206907" name="Rectangle 52"/>
            <p:cNvSpPr>
              <a:spLocks noChangeArrowheads="1"/>
            </p:cNvSpPr>
            <p:nvPr/>
          </p:nvSpPr>
          <p:spPr bwMode="auto">
            <a:xfrm>
              <a:off x="905" y="2624"/>
              <a:ext cx="177"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IIb</a:t>
              </a:r>
              <a:endParaRPr lang="en-US" altLang="zh-CN" sz="2400">
                <a:solidFill>
                  <a:schemeClr val="tx2"/>
                </a:solidFill>
                <a:latin typeface="Times New Roman" pitchFamily="18" charset="0"/>
              </a:endParaRPr>
            </a:p>
          </p:txBody>
        </p:sp>
        <p:sp>
          <p:nvSpPr>
            <p:cNvPr id="206908" name="Rectangle 53"/>
            <p:cNvSpPr>
              <a:spLocks noChangeArrowheads="1"/>
            </p:cNvSpPr>
            <p:nvPr/>
          </p:nvSpPr>
          <p:spPr bwMode="auto">
            <a:xfrm>
              <a:off x="899" y="2617"/>
              <a:ext cx="177"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IIb</a:t>
              </a:r>
              <a:endParaRPr lang="en-US" altLang="zh-CN" sz="2400">
                <a:solidFill>
                  <a:schemeClr val="tx2"/>
                </a:solidFill>
                <a:latin typeface="Times New Roman" pitchFamily="18" charset="0"/>
              </a:endParaRPr>
            </a:p>
          </p:txBody>
        </p:sp>
        <p:sp>
          <p:nvSpPr>
            <p:cNvPr id="206909" name="Rectangle 54"/>
            <p:cNvSpPr>
              <a:spLocks noChangeArrowheads="1"/>
            </p:cNvSpPr>
            <p:nvPr/>
          </p:nvSpPr>
          <p:spPr bwMode="auto">
            <a:xfrm>
              <a:off x="1164" y="2630"/>
              <a:ext cx="126"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III</a:t>
              </a:r>
              <a:endParaRPr lang="en-US" altLang="zh-CN" sz="2400">
                <a:solidFill>
                  <a:schemeClr val="tx2"/>
                </a:solidFill>
                <a:latin typeface="Times New Roman" pitchFamily="18" charset="0"/>
              </a:endParaRPr>
            </a:p>
          </p:txBody>
        </p:sp>
        <p:sp>
          <p:nvSpPr>
            <p:cNvPr id="206910" name="Rectangle 55"/>
            <p:cNvSpPr>
              <a:spLocks noChangeArrowheads="1"/>
            </p:cNvSpPr>
            <p:nvPr/>
          </p:nvSpPr>
          <p:spPr bwMode="auto">
            <a:xfrm>
              <a:off x="1158" y="2624"/>
              <a:ext cx="126"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III</a:t>
              </a:r>
              <a:endParaRPr lang="en-US" altLang="zh-CN" sz="2400">
                <a:solidFill>
                  <a:schemeClr val="tx2"/>
                </a:solidFill>
                <a:latin typeface="Times New Roman" pitchFamily="18" charset="0"/>
              </a:endParaRPr>
            </a:p>
          </p:txBody>
        </p:sp>
        <p:sp>
          <p:nvSpPr>
            <p:cNvPr id="206911" name="Rectangle 56"/>
            <p:cNvSpPr>
              <a:spLocks noChangeArrowheads="1"/>
            </p:cNvSpPr>
            <p:nvPr/>
          </p:nvSpPr>
          <p:spPr bwMode="auto">
            <a:xfrm>
              <a:off x="1152" y="2617"/>
              <a:ext cx="126"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III</a:t>
              </a:r>
              <a:endParaRPr lang="en-US" altLang="zh-CN" sz="2400">
                <a:solidFill>
                  <a:schemeClr val="tx2"/>
                </a:solidFill>
                <a:latin typeface="Times New Roman" pitchFamily="18" charset="0"/>
              </a:endParaRPr>
            </a:p>
          </p:txBody>
        </p:sp>
        <p:sp>
          <p:nvSpPr>
            <p:cNvPr id="206912" name="Rectangle 57"/>
            <p:cNvSpPr>
              <a:spLocks noChangeArrowheads="1"/>
            </p:cNvSpPr>
            <p:nvPr/>
          </p:nvSpPr>
          <p:spPr bwMode="auto">
            <a:xfrm>
              <a:off x="491" y="2628"/>
              <a:ext cx="42"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a:t>
              </a:r>
              <a:endParaRPr lang="en-US" altLang="zh-CN" sz="2400">
                <a:solidFill>
                  <a:schemeClr val="tx2"/>
                </a:solidFill>
                <a:latin typeface="Times New Roman" pitchFamily="18" charset="0"/>
              </a:endParaRPr>
            </a:p>
          </p:txBody>
        </p:sp>
        <p:sp>
          <p:nvSpPr>
            <p:cNvPr id="206913" name="Rectangle 58"/>
            <p:cNvSpPr>
              <a:spLocks noChangeArrowheads="1"/>
            </p:cNvSpPr>
            <p:nvPr/>
          </p:nvSpPr>
          <p:spPr bwMode="auto">
            <a:xfrm>
              <a:off x="485" y="2622"/>
              <a:ext cx="42"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a:t>
              </a:r>
              <a:endParaRPr lang="en-US" altLang="zh-CN" sz="2400">
                <a:solidFill>
                  <a:schemeClr val="tx2"/>
                </a:solidFill>
                <a:latin typeface="Times New Roman" pitchFamily="18" charset="0"/>
              </a:endParaRPr>
            </a:p>
          </p:txBody>
        </p:sp>
        <p:sp>
          <p:nvSpPr>
            <p:cNvPr id="206914" name="Rectangle 59"/>
            <p:cNvSpPr>
              <a:spLocks noChangeArrowheads="1"/>
            </p:cNvSpPr>
            <p:nvPr/>
          </p:nvSpPr>
          <p:spPr bwMode="auto">
            <a:xfrm>
              <a:off x="478" y="2616"/>
              <a:ext cx="42"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bg1"/>
                  </a:solidFill>
                </a:rPr>
                <a:t>I</a:t>
              </a:r>
              <a:endParaRPr lang="en-US" altLang="zh-CN" sz="2400">
                <a:solidFill>
                  <a:schemeClr val="bg1"/>
                </a:solidFill>
                <a:latin typeface="Times New Roman" pitchFamily="18" charset="0"/>
              </a:endParaRPr>
            </a:p>
          </p:txBody>
        </p:sp>
        <p:sp>
          <p:nvSpPr>
            <p:cNvPr id="206915" name="Rectangle 60"/>
            <p:cNvSpPr>
              <a:spLocks noChangeArrowheads="1"/>
            </p:cNvSpPr>
            <p:nvPr/>
          </p:nvSpPr>
          <p:spPr bwMode="auto">
            <a:xfrm>
              <a:off x="398" y="2854"/>
              <a:ext cx="232"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16" name="Rectangle 61"/>
            <p:cNvSpPr>
              <a:spLocks noChangeArrowheads="1"/>
            </p:cNvSpPr>
            <p:nvPr/>
          </p:nvSpPr>
          <p:spPr bwMode="auto">
            <a:xfrm>
              <a:off x="385" y="2842"/>
              <a:ext cx="233" cy="465"/>
            </a:xfrm>
            <a:prstGeom prst="rect">
              <a:avLst/>
            </a:prstGeom>
            <a:solidFill>
              <a:srgbClr val="00CC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17" name="Rectangle 62"/>
            <p:cNvSpPr>
              <a:spLocks noChangeArrowheads="1"/>
            </p:cNvSpPr>
            <p:nvPr/>
          </p:nvSpPr>
          <p:spPr bwMode="auto">
            <a:xfrm>
              <a:off x="385" y="2842"/>
              <a:ext cx="233"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18" name="Rectangle 63"/>
            <p:cNvSpPr>
              <a:spLocks noChangeArrowheads="1"/>
            </p:cNvSpPr>
            <p:nvPr/>
          </p:nvSpPr>
          <p:spPr bwMode="auto">
            <a:xfrm>
              <a:off x="630" y="2854"/>
              <a:ext cx="233"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19" name="Rectangle 64"/>
            <p:cNvSpPr>
              <a:spLocks noChangeArrowheads="1"/>
            </p:cNvSpPr>
            <p:nvPr/>
          </p:nvSpPr>
          <p:spPr bwMode="auto">
            <a:xfrm>
              <a:off x="618" y="2842"/>
              <a:ext cx="233" cy="465"/>
            </a:xfrm>
            <a:prstGeom prst="rect">
              <a:avLst/>
            </a:prstGeom>
            <a:solidFill>
              <a:srgbClr val="FFFF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20" name="Rectangle 65"/>
            <p:cNvSpPr>
              <a:spLocks noChangeArrowheads="1"/>
            </p:cNvSpPr>
            <p:nvPr/>
          </p:nvSpPr>
          <p:spPr bwMode="auto">
            <a:xfrm>
              <a:off x="618" y="2842"/>
              <a:ext cx="233"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21" name="Rectangle 66"/>
            <p:cNvSpPr>
              <a:spLocks noChangeArrowheads="1"/>
            </p:cNvSpPr>
            <p:nvPr/>
          </p:nvSpPr>
          <p:spPr bwMode="auto">
            <a:xfrm>
              <a:off x="863" y="2854"/>
              <a:ext cx="233"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22" name="Rectangle 67"/>
            <p:cNvSpPr>
              <a:spLocks noChangeArrowheads="1"/>
            </p:cNvSpPr>
            <p:nvPr/>
          </p:nvSpPr>
          <p:spPr bwMode="auto">
            <a:xfrm>
              <a:off x="851" y="2842"/>
              <a:ext cx="233" cy="465"/>
            </a:xfrm>
            <a:prstGeom prst="rect">
              <a:avLst/>
            </a:prstGeom>
            <a:solidFill>
              <a:srgbClr val="FF99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23" name="Rectangle 68"/>
            <p:cNvSpPr>
              <a:spLocks noChangeArrowheads="1"/>
            </p:cNvSpPr>
            <p:nvPr/>
          </p:nvSpPr>
          <p:spPr bwMode="auto">
            <a:xfrm>
              <a:off x="851" y="2842"/>
              <a:ext cx="233"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24" name="Rectangle 69"/>
            <p:cNvSpPr>
              <a:spLocks noChangeArrowheads="1"/>
            </p:cNvSpPr>
            <p:nvPr/>
          </p:nvSpPr>
          <p:spPr bwMode="auto">
            <a:xfrm>
              <a:off x="1096" y="2854"/>
              <a:ext cx="233"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25" name="Rectangle 70"/>
            <p:cNvSpPr>
              <a:spLocks noChangeArrowheads="1"/>
            </p:cNvSpPr>
            <p:nvPr/>
          </p:nvSpPr>
          <p:spPr bwMode="auto">
            <a:xfrm>
              <a:off x="1084" y="2842"/>
              <a:ext cx="232" cy="465"/>
            </a:xfrm>
            <a:prstGeom prst="rect">
              <a:avLst/>
            </a:prstGeom>
            <a:solidFill>
              <a:srgbClr val="CC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26" name="Rectangle 71"/>
            <p:cNvSpPr>
              <a:spLocks noChangeArrowheads="1"/>
            </p:cNvSpPr>
            <p:nvPr/>
          </p:nvSpPr>
          <p:spPr bwMode="auto">
            <a:xfrm>
              <a:off x="1084" y="2842"/>
              <a:ext cx="232"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27" name="Rectangle 72"/>
            <p:cNvSpPr>
              <a:spLocks noChangeArrowheads="1"/>
            </p:cNvSpPr>
            <p:nvPr/>
          </p:nvSpPr>
          <p:spPr bwMode="auto">
            <a:xfrm>
              <a:off x="658" y="2630"/>
              <a:ext cx="169"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IIa</a:t>
              </a:r>
              <a:endParaRPr lang="en-US" altLang="zh-CN" sz="2400">
                <a:solidFill>
                  <a:schemeClr val="tx2"/>
                </a:solidFill>
                <a:latin typeface="Times New Roman" pitchFamily="18" charset="0"/>
              </a:endParaRPr>
            </a:p>
          </p:txBody>
        </p:sp>
        <p:sp>
          <p:nvSpPr>
            <p:cNvPr id="206928" name="Rectangle 73"/>
            <p:cNvSpPr>
              <a:spLocks noChangeArrowheads="1"/>
            </p:cNvSpPr>
            <p:nvPr/>
          </p:nvSpPr>
          <p:spPr bwMode="auto">
            <a:xfrm>
              <a:off x="652" y="2624"/>
              <a:ext cx="169"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IIa</a:t>
              </a:r>
              <a:endParaRPr lang="en-US" altLang="zh-CN" sz="2400">
                <a:solidFill>
                  <a:schemeClr val="tx2"/>
                </a:solidFill>
                <a:latin typeface="Times New Roman" pitchFamily="18" charset="0"/>
              </a:endParaRPr>
            </a:p>
          </p:txBody>
        </p:sp>
        <p:sp>
          <p:nvSpPr>
            <p:cNvPr id="206929" name="Rectangle 74"/>
            <p:cNvSpPr>
              <a:spLocks noChangeArrowheads="1"/>
            </p:cNvSpPr>
            <p:nvPr/>
          </p:nvSpPr>
          <p:spPr bwMode="auto">
            <a:xfrm>
              <a:off x="646" y="2617"/>
              <a:ext cx="169"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IIa</a:t>
              </a:r>
              <a:endParaRPr lang="en-US" altLang="zh-CN" sz="2400">
                <a:solidFill>
                  <a:schemeClr val="tx2"/>
                </a:solidFill>
                <a:latin typeface="Times New Roman" pitchFamily="18" charset="0"/>
              </a:endParaRPr>
            </a:p>
          </p:txBody>
        </p:sp>
        <p:sp>
          <p:nvSpPr>
            <p:cNvPr id="206930" name="Rectangle 75"/>
            <p:cNvSpPr>
              <a:spLocks noChangeArrowheads="1"/>
            </p:cNvSpPr>
            <p:nvPr/>
          </p:nvSpPr>
          <p:spPr bwMode="auto">
            <a:xfrm>
              <a:off x="911" y="2630"/>
              <a:ext cx="177"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IIb</a:t>
              </a:r>
              <a:endParaRPr lang="en-US" altLang="zh-CN" sz="2400">
                <a:solidFill>
                  <a:schemeClr val="tx2"/>
                </a:solidFill>
                <a:latin typeface="Times New Roman" pitchFamily="18" charset="0"/>
              </a:endParaRPr>
            </a:p>
          </p:txBody>
        </p:sp>
        <p:sp>
          <p:nvSpPr>
            <p:cNvPr id="206931" name="Rectangle 76"/>
            <p:cNvSpPr>
              <a:spLocks noChangeArrowheads="1"/>
            </p:cNvSpPr>
            <p:nvPr/>
          </p:nvSpPr>
          <p:spPr bwMode="auto">
            <a:xfrm>
              <a:off x="905" y="2624"/>
              <a:ext cx="177"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IIb</a:t>
              </a:r>
              <a:endParaRPr lang="en-US" altLang="zh-CN" sz="2400">
                <a:solidFill>
                  <a:schemeClr val="tx2"/>
                </a:solidFill>
                <a:latin typeface="Times New Roman" pitchFamily="18" charset="0"/>
              </a:endParaRPr>
            </a:p>
          </p:txBody>
        </p:sp>
        <p:sp>
          <p:nvSpPr>
            <p:cNvPr id="206932" name="Rectangle 77"/>
            <p:cNvSpPr>
              <a:spLocks noChangeArrowheads="1"/>
            </p:cNvSpPr>
            <p:nvPr/>
          </p:nvSpPr>
          <p:spPr bwMode="auto">
            <a:xfrm>
              <a:off x="899" y="2617"/>
              <a:ext cx="177"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IIb</a:t>
              </a:r>
              <a:endParaRPr lang="en-US" altLang="zh-CN" sz="2400">
                <a:solidFill>
                  <a:schemeClr val="tx2"/>
                </a:solidFill>
                <a:latin typeface="Times New Roman" pitchFamily="18" charset="0"/>
              </a:endParaRPr>
            </a:p>
          </p:txBody>
        </p:sp>
        <p:sp>
          <p:nvSpPr>
            <p:cNvPr id="206933" name="Rectangle 78"/>
            <p:cNvSpPr>
              <a:spLocks noChangeArrowheads="1"/>
            </p:cNvSpPr>
            <p:nvPr/>
          </p:nvSpPr>
          <p:spPr bwMode="auto">
            <a:xfrm>
              <a:off x="1164" y="2630"/>
              <a:ext cx="126"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III</a:t>
              </a:r>
              <a:endParaRPr lang="en-US" altLang="zh-CN" sz="2400">
                <a:solidFill>
                  <a:schemeClr val="tx2"/>
                </a:solidFill>
                <a:latin typeface="Times New Roman" pitchFamily="18" charset="0"/>
              </a:endParaRPr>
            </a:p>
          </p:txBody>
        </p:sp>
        <p:sp>
          <p:nvSpPr>
            <p:cNvPr id="206934" name="Rectangle 79"/>
            <p:cNvSpPr>
              <a:spLocks noChangeArrowheads="1"/>
            </p:cNvSpPr>
            <p:nvPr/>
          </p:nvSpPr>
          <p:spPr bwMode="auto">
            <a:xfrm>
              <a:off x="1158" y="2624"/>
              <a:ext cx="126"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III</a:t>
              </a:r>
              <a:endParaRPr lang="en-US" altLang="zh-CN" sz="2400">
                <a:solidFill>
                  <a:schemeClr val="tx2"/>
                </a:solidFill>
                <a:latin typeface="Times New Roman" pitchFamily="18" charset="0"/>
              </a:endParaRPr>
            </a:p>
          </p:txBody>
        </p:sp>
        <p:sp>
          <p:nvSpPr>
            <p:cNvPr id="206935" name="Rectangle 80"/>
            <p:cNvSpPr>
              <a:spLocks noChangeArrowheads="1"/>
            </p:cNvSpPr>
            <p:nvPr/>
          </p:nvSpPr>
          <p:spPr bwMode="auto">
            <a:xfrm>
              <a:off x="1152" y="2617"/>
              <a:ext cx="126"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III</a:t>
              </a:r>
              <a:endParaRPr lang="en-US" altLang="zh-CN" sz="2400">
                <a:solidFill>
                  <a:schemeClr val="tx2"/>
                </a:solidFill>
                <a:latin typeface="Times New Roman" pitchFamily="18" charset="0"/>
              </a:endParaRPr>
            </a:p>
          </p:txBody>
        </p:sp>
        <p:sp>
          <p:nvSpPr>
            <p:cNvPr id="206936" name="Rectangle 81"/>
            <p:cNvSpPr>
              <a:spLocks noChangeArrowheads="1"/>
            </p:cNvSpPr>
            <p:nvPr/>
          </p:nvSpPr>
          <p:spPr bwMode="auto">
            <a:xfrm>
              <a:off x="398" y="2854"/>
              <a:ext cx="232"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37" name="Rectangle 82"/>
            <p:cNvSpPr>
              <a:spLocks noChangeArrowheads="1"/>
            </p:cNvSpPr>
            <p:nvPr/>
          </p:nvSpPr>
          <p:spPr bwMode="auto">
            <a:xfrm>
              <a:off x="385" y="2842"/>
              <a:ext cx="233" cy="465"/>
            </a:xfrm>
            <a:prstGeom prst="rect">
              <a:avLst/>
            </a:prstGeom>
            <a:solidFill>
              <a:srgbClr val="00CC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38" name="Rectangle 83"/>
            <p:cNvSpPr>
              <a:spLocks noChangeArrowheads="1"/>
            </p:cNvSpPr>
            <p:nvPr/>
          </p:nvSpPr>
          <p:spPr bwMode="auto">
            <a:xfrm>
              <a:off x="385" y="2842"/>
              <a:ext cx="233"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39" name="Rectangle 84"/>
            <p:cNvSpPr>
              <a:spLocks noChangeArrowheads="1"/>
            </p:cNvSpPr>
            <p:nvPr/>
          </p:nvSpPr>
          <p:spPr bwMode="auto">
            <a:xfrm>
              <a:off x="630" y="2854"/>
              <a:ext cx="233"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40" name="Rectangle 85"/>
            <p:cNvSpPr>
              <a:spLocks noChangeArrowheads="1"/>
            </p:cNvSpPr>
            <p:nvPr/>
          </p:nvSpPr>
          <p:spPr bwMode="auto">
            <a:xfrm>
              <a:off x="618" y="2842"/>
              <a:ext cx="233" cy="465"/>
            </a:xfrm>
            <a:prstGeom prst="rect">
              <a:avLst/>
            </a:prstGeom>
            <a:solidFill>
              <a:srgbClr val="FFFF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41" name="Rectangle 86"/>
            <p:cNvSpPr>
              <a:spLocks noChangeArrowheads="1"/>
            </p:cNvSpPr>
            <p:nvPr/>
          </p:nvSpPr>
          <p:spPr bwMode="auto">
            <a:xfrm>
              <a:off x="618" y="2842"/>
              <a:ext cx="233"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42" name="Rectangle 87"/>
            <p:cNvSpPr>
              <a:spLocks noChangeArrowheads="1"/>
            </p:cNvSpPr>
            <p:nvPr/>
          </p:nvSpPr>
          <p:spPr bwMode="auto">
            <a:xfrm>
              <a:off x="863" y="2854"/>
              <a:ext cx="233"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43" name="Rectangle 88"/>
            <p:cNvSpPr>
              <a:spLocks noChangeArrowheads="1"/>
            </p:cNvSpPr>
            <p:nvPr/>
          </p:nvSpPr>
          <p:spPr bwMode="auto">
            <a:xfrm>
              <a:off x="851" y="2842"/>
              <a:ext cx="233" cy="465"/>
            </a:xfrm>
            <a:prstGeom prst="rect">
              <a:avLst/>
            </a:prstGeom>
            <a:solidFill>
              <a:srgbClr val="FF99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44" name="Rectangle 89"/>
            <p:cNvSpPr>
              <a:spLocks noChangeArrowheads="1"/>
            </p:cNvSpPr>
            <p:nvPr/>
          </p:nvSpPr>
          <p:spPr bwMode="auto">
            <a:xfrm>
              <a:off x="851" y="2842"/>
              <a:ext cx="233"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45" name="Rectangle 90"/>
            <p:cNvSpPr>
              <a:spLocks noChangeArrowheads="1"/>
            </p:cNvSpPr>
            <p:nvPr/>
          </p:nvSpPr>
          <p:spPr bwMode="auto">
            <a:xfrm>
              <a:off x="1096" y="2854"/>
              <a:ext cx="233"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46" name="Rectangle 91"/>
            <p:cNvSpPr>
              <a:spLocks noChangeArrowheads="1"/>
            </p:cNvSpPr>
            <p:nvPr/>
          </p:nvSpPr>
          <p:spPr bwMode="auto">
            <a:xfrm>
              <a:off x="1084" y="2842"/>
              <a:ext cx="232" cy="465"/>
            </a:xfrm>
            <a:prstGeom prst="rect">
              <a:avLst/>
            </a:prstGeom>
            <a:solidFill>
              <a:srgbClr val="CC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47" name="Rectangle 92"/>
            <p:cNvSpPr>
              <a:spLocks noChangeArrowheads="1"/>
            </p:cNvSpPr>
            <p:nvPr/>
          </p:nvSpPr>
          <p:spPr bwMode="auto">
            <a:xfrm>
              <a:off x="1084" y="2842"/>
              <a:ext cx="232"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48" name="Rectangle 93"/>
            <p:cNvSpPr>
              <a:spLocks noChangeArrowheads="1"/>
            </p:cNvSpPr>
            <p:nvPr/>
          </p:nvSpPr>
          <p:spPr bwMode="auto">
            <a:xfrm>
              <a:off x="398" y="2854"/>
              <a:ext cx="232"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49" name="Rectangle 94"/>
            <p:cNvSpPr>
              <a:spLocks noChangeArrowheads="1"/>
            </p:cNvSpPr>
            <p:nvPr/>
          </p:nvSpPr>
          <p:spPr bwMode="auto">
            <a:xfrm>
              <a:off x="385" y="2842"/>
              <a:ext cx="233" cy="465"/>
            </a:xfrm>
            <a:prstGeom prst="rect">
              <a:avLst/>
            </a:prstGeom>
            <a:solidFill>
              <a:srgbClr val="00CC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50" name="Rectangle 95"/>
            <p:cNvSpPr>
              <a:spLocks noChangeArrowheads="1"/>
            </p:cNvSpPr>
            <p:nvPr/>
          </p:nvSpPr>
          <p:spPr bwMode="auto">
            <a:xfrm>
              <a:off x="385" y="2842"/>
              <a:ext cx="233"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51" name="Rectangle 96"/>
            <p:cNvSpPr>
              <a:spLocks noChangeArrowheads="1"/>
            </p:cNvSpPr>
            <p:nvPr/>
          </p:nvSpPr>
          <p:spPr bwMode="auto">
            <a:xfrm>
              <a:off x="630" y="2854"/>
              <a:ext cx="233"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52" name="Rectangle 97"/>
            <p:cNvSpPr>
              <a:spLocks noChangeArrowheads="1"/>
            </p:cNvSpPr>
            <p:nvPr/>
          </p:nvSpPr>
          <p:spPr bwMode="auto">
            <a:xfrm>
              <a:off x="618" y="2842"/>
              <a:ext cx="233" cy="465"/>
            </a:xfrm>
            <a:prstGeom prst="rect">
              <a:avLst/>
            </a:prstGeom>
            <a:solidFill>
              <a:srgbClr val="FFFF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53" name="Rectangle 98"/>
            <p:cNvSpPr>
              <a:spLocks noChangeArrowheads="1"/>
            </p:cNvSpPr>
            <p:nvPr/>
          </p:nvSpPr>
          <p:spPr bwMode="auto">
            <a:xfrm>
              <a:off x="618" y="2842"/>
              <a:ext cx="233"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54" name="Rectangle 99"/>
            <p:cNvSpPr>
              <a:spLocks noChangeArrowheads="1"/>
            </p:cNvSpPr>
            <p:nvPr/>
          </p:nvSpPr>
          <p:spPr bwMode="auto">
            <a:xfrm>
              <a:off x="863" y="2854"/>
              <a:ext cx="233"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55" name="Rectangle 100"/>
            <p:cNvSpPr>
              <a:spLocks noChangeArrowheads="1"/>
            </p:cNvSpPr>
            <p:nvPr/>
          </p:nvSpPr>
          <p:spPr bwMode="auto">
            <a:xfrm>
              <a:off x="851" y="2842"/>
              <a:ext cx="233" cy="465"/>
            </a:xfrm>
            <a:prstGeom prst="rect">
              <a:avLst/>
            </a:prstGeom>
            <a:solidFill>
              <a:srgbClr val="FF99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56" name="Rectangle 101"/>
            <p:cNvSpPr>
              <a:spLocks noChangeArrowheads="1"/>
            </p:cNvSpPr>
            <p:nvPr/>
          </p:nvSpPr>
          <p:spPr bwMode="auto">
            <a:xfrm>
              <a:off x="851" y="2842"/>
              <a:ext cx="233"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57" name="Rectangle 102"/>
            <p:cNvSpPr>
              <a:spLocks noChangeArrowheads="1"/>
            </p:cNvSpPr>
            <p:nvPr/>
          </p:nvSpPr>
          <p:spPr bwMode="auto">
            <a:xfrm>
              <a:off x="1096" y="2854"/>
              <a:ext cx="233" cy="465"/>
            </a:xfrm>
            <a:prstGeom prst="rect">
              <a:avLst/>
            </a:prstGeom>
            <a:solidFill>
              <a:srgbClr val="00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58" name="Rectangle 103"/>
            <p:cNvSpPr>
              <a:spLocks noChangeArrowheads="1"/>
            </p:cNvSpPr>
            <p:nvPr/>
          </p:nvSpPr>
          <p:spPr bwMode="auto">
            <a:xfrm>
              <a:off x="1084" y="2842"/>
              <a:ext cx="232" cy="465"/>
            </a:xfrm>
            <a:prstGeom prst="rect">
              <a:avLst/>
            </a:prstGeom>
            <a:solidFill>
              <a:srgbClr val="CC0000"/>
            </a:solid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59" name="Rectangle 104"/>
            <p:cNvSpPr>
              <a:spLocks noChangeArrowheads="1"/>
            </p:cNvSpPr>
            <p:nvPr/>
          </p:nvSpPr>
          <p:spPr bwMode="auto">
            <a:xfrm>
              <a:off x="1084" y="2842"/>
              <a:ext cx="232" cy="465"/>
            </a:xfrm>
            <a:prstGeom prst="rect">
              <a:avLst/>
            </a:prstGeom>
            <a:noFill/>
            <a:ln w="19050">
              <a:solidFill>
                <a:srgbClr val="000000"/>
              </a:solid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zh-CN" sz="2400" b="1">
                <a:solidFill>
                  <a:srgbClr val="000000"/>
                </a:solidFill>
                <a:latin typeface="Times New Roman" pitchFamily="18" charset="0"/>
              </a:endParaRPr>
            </a:p>
          </p:txBody>
        </p:sp>
        <p:sp>
          <p:nvSpPr>
            <p:cNvPr id="206960" name="Rectangle 105"/>
            <p:cNvSpPr>
              <a:spLocks noChangeArrowheads="1"/>
            </p:cNvSpPr>
            <p:nvPr/>
          </p:nvSpPr>
          <p:spPr bwMode="auto">
            <a:xfrm>
              <a:off x="658" y="2630"/>
              <a:ext cx="169"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IIa</a:t>
              </a:r>
              <a:endParaRPr lang="en-US" altLang="zh-CN" sz="2400">
                <a:solidFill>
                  <a:schemeClr val="tx2"/>
                </a:solidFill>
                <a:latin typeface="Times New Roman" pitchFamily="18" charset="0"/>
              </a:endParaRPr>
            </a:p>
          </p:txBody>
        </p:sp>
        <p:sp>
          <p:nvSpPr>
            <p:cNvPr id="206961" name="Rectangle 106"/>
            <p:cNvSpPr>
              <a:spLocks noChangeArrowheads="1"/>
            </p:cNvSpPr>
            <p:nvPr/>
          </p:nvSpPr>
          <p:spPr bwMode="auto">
            <a:xfrm>
              <a:off x="652" y="2624"/>
              <a:ext cx="169"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IIa</a:t>
              </a:r>
              <a:endParaRPr lang="en-US" altLang="zh-CN" sz="2400">
                <a:solidFill>
                  <a:schemeClr val="tx2"/>
                </a:solidFill>
                <a:latin typeface="Times New Roman" pitchFamily="18" charset="0"/>
              </a:endParaRPr>
            </a:p>
          </p:txBody>
        </p:sp>
        <p:sp>
          <p:nvSpPr>
            <p:cNvPr id="206962" name="Rectangle 107"/>
            <p:cNvSpPr>
              <a:spLocks noChangeArrowheads="1"/>
            </p:cNvSpPr>
            <p:nvPr/>
          </p:nvSpPr>
          <p:spPr bwMode="auto">
            <a:xfrm>
              <a:off x="646" y="2617"/>
              <a:ext cx="169"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bg1"/>
                  </a:solidFill>
                </a:rPr>
                <a:t>IIa</a:t>
              </a:r>
              <a:endParaRPr lang="en-US" altLang="zh-CN" sz="2400">
                <a:solidFill>
                  <a:schemeClr val="bg1"/>
                </a:solidFill>
                <a:latin typeface="Times New Roman" pitchFamily="18" charset="0"/>
              </a:endParaRPr>
            </a:p>
          </p:txBody>
        </p:sp>
        <p:sp>
          <p:nvSpPr>
            <p:cNvPr id="206963" name="Rectangle 108"/>
            <p:cNvSpPr>
              <a:spLocks noChangeArrowheads="1"/>
            </p:cNvSpPr>
            <p:nvPr/>
          </p:nvSpPr>
          <p:spPr bwMode="auto">
            <a:xfrm>
              <a:off x="911" y="2630"/>
              <a:ext cx="177"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IIb</a:t>
              </a:r>
              <a:endParaRPr lang="en-US" altLang="zh-CN" sz="2400">
                <a:solidFill>
                  <a:schemeClr val="tx2"/>
                </a:solidFill>
                <a:latin typeface="Times New Roman" pitchFamily="18" charset="0"/>
              </a:endParaRPr>
            </a:p>
          </p:txBody>
        </p:sp>
        <p:sp>
          <p:nvSpPr>
            <p:cNvPr id="206964" name="Rectangle 109"/>
            <p:cNvSpPr>
              <a:spLocks noChangeArrowheads="1"/>
            </p:cNvSpPr>
            <p:nvPr/>
          </p:nvSpPr>
          <p:spPr bwMode="auto">
            <a:xfrm>
              <a:off x="905" y="2624"/>
              <a:ext cx="177"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IIb</a:t>
              </a:r>
              <a:endParaRPr lang="en-US" altLang="zh-CN" sz="2400">
                <a:solidFill>
                  <a:schemeClr val="tx2"/>
                </a:solidFill>
                <a:latin typeface="Times New Roman" pitchFamily="18" charset="0"/>
              </a:endParaRPr>
            </a:p>
          </p:txBody>
        </p:sp>
        <p:sp>
          <p:nvSpPr>
            <p:cNvPr id="206965" name="Rectangle 110"/>
            <p:cNvSpPr>
              <a:spLocks noChangeArrowheads="1"/>
            </p:cNvSpPr>
            <p:nvPr/>
          </p:nvSpPr>
          <p:spPr bwMode="auto">
            <a:xfrm>
              <a:off x="899" y="2617"/>
              <a:ext cx="177"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bg1"/>
                  </a:solidFill>
                </a:rPr>
                <a:t>IIb</a:t>
              </a:r>
              <a:endParaRPr lang="en-US" altLang="zh-CN" sz="2400">
                <a:solidFill>
                  <a:schemeClr val="bg1"/>
                </a:solidFill>
                <a:latin typeface="Times New Roman" pitchFamily="18" charset="0"/>
              </a:endParaRPr>
            </a:p>
          </p:txBody>
        </p:sp>
        <p:sp>
          <p:nvSpPr>
            <p:cNvPr id="206966" name="Rectangle 111"/>
            <p:cNvSpPr>
              <a:spLocks noChangeArrowheads="1"/>
            </p:cNvSpPr>
            <p:nvPr/>
          </p:nvSpPr>
          <p:spPr bwMode="auto">
            <a:xfrm>
              <a:off x="1164" y="2630"/>
              <a:ext cx="126"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III</a:t>
              </a:r>
              <a:endParaRPr lang="en-US" altLang="zh-CN" sz="2400">
                <a:solidFill>
                  <a:schemeClr val="tx2"/>
                </a:solidFill>
                <a:latin typeface="Times New Roman" pitchFamily="18" charset="0"/>
              </a:endParaRPr>
            </a:p>
          </p:txBody>
        </p:sp>
        <p:sp>
          <p:nvSpPr>
            <p:cNvPr id="206967" name="Rectangle 112"/>
            <p:cNvSpPr>
              <a:spLocks noChangeArrowheads="1"/>
            </p:cNvSpPr>
            <p:nvPr/>
          </p:nvSpPr>
          <p:spPr bwMode="auto">
            <a:xfrm>
              <a:off x="1158" y="2624"/>
              <a:ext cx="126"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tx2"/>
                  </a:solidFill>
                </a:rPr>
                <a:t>III</a:t>
              </a:r>
              <a:endParaRPr lang="en-US" altLang="zh-CN" sz="2400">
                <a:solidFill>
                  <a:schemeClr val="tx2"/>
                </a:solidFill>
                <a:latin typeface="Times New Roman" pitchFamily="18" charset="0"/>
              </a:endParaRPr>
            </a:p>
          </p:txBody>
        </p:sp>
        <p:sp>
          <p:nvSpPr>
            <p:cNvPr id="206968" name="Rectangle 113"/>
            <p:cNvSpPr>
              <a:spLocks noChangeArrowheads="1"/>
            </p:cNvSpPr>
            <p:nvPr/>
          </p:nvSpPr>
          <p:spPr bwMode="auto">
            <a:xfrm>
              <a:off x="1152" y="2617"/>
              <a:ext cx="126" cy="182"/>
            </a:xfrm>
            <a:prstGeom prst="rect">
              <a:avLst/>
            </a:prstGeom>
            <a:noFill/>
            <a:ln w="9525">
              <a:noFill/>
              <a:miter lim="800000"/>
            </a:ln>
          </p:spPr>
          <p:txBody>
            <a:bodyPr wrap="none" lIns="0" tIns="0" r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1900" b="1">
                  <a:solidFill>
                    <a:schemeClr val="bg1"/>
                  </a:solidFill>
                </a:rPr>
                <a:t>III</a:t>
              </a:r>
              <a:endParaRPr lang="en-US" altLang="zh-CN" sz="2400">
                <a:solidFill>
                  <a:schemeClr val="bg1"/>
                </a:solidFill>
                <a:latin typeface="Times New Roman" pitchFamily="18" charset="0"/>
              </a:endParaRPr>
            </a:p>
          </p:txBody>
        </p:sp>
        <p:sp>
          <p:nvSpPr>
            <p:cNvPr id="206969" name="WordArt 114"/>
            <p:cNvSpPr>
              <a:spLocks noChangeArrowheads="1" noChangeShapeType="1" noTextEdit="1"/>
            </p:cNvSpPr>
            <p:nvPr/>
          </p:nvSpPr>
          <p:spPr bwMode="auto">
            <a:xfrm>
              <a:off x="1133" y="2935"/>
              <a:ext cx="124" cy="266"/>
            </a:xfrm>
            <a:prstGeom prst="rect">
              <a:avLst/>
            </a:prstGeom>
          </p:spPr>
          <p:txBody>
            <a:bodyPr wrap="none" fromWordArt="1">
              <a:prstTxWarp prst="textPlain">
                <a:avLst>
                  <a:gd name="adj" fmla="val 50000"/>
                </a:avLst>
              </a:prstTxWarp>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r>
                <a:rPr lang="en-US" altLang="zh-CN" sz="3600" b="1" kern="10" normalizeH="1">
                  <a:ln w="9525">
                    <a:solidFill>
                      <a:srgbClr val="000000"/>
                    </a:solidFill>
                    <a:round/>
                  </a:ln>
                  <a:solidFill>
                    <a:srgbClr val="FFFFFF"/>
                  </a:solidFill>
                  <a:latin typeface="Arial Black"/>
                </a:rPr>
                <a:t>B</a:t>
              </a:r>
              <a:endParaRPr lang="zh-CN" altLang="en-US" sz="3600" b="1" kern="10" normalizeH="1">
                <a:ln w="9525">
                  <a:solidFill>
                    <a:srgbClr val="000000"/>
                  </a:solidFill>
                  <a:round/>
                </a:ln>
                <a:solidFill>
                  <a:srgbClr val="FFFFFF"/>
                </a:solidFill>
                <a:latin typeface="Arial Black"/>
              </a:endParaRPr>
            </a:p>
          </p:txBody>
        </p:sp>
        <p:sp>
          <p:nvSpPr>
            <p:cNvPr id="206970" name="Rectangle 119"/>
            <p:cNvSpPr>
              <a:spLocks noChangeArrowheads="1"/>
            </p:cNvSpPr>
            <p:nvPr/>
          </p:nvSpPr>
          <p:spPr bwMode="auto">
            <a:xfrm>
              <a:off x="597" y="3362"/>
              <a:ext cx="732" cy="252"/>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2000" b="1">
                  <a:solidFill>
                    <a:srgbClr val="FF3300"/>
                  </a:solidFill>
                </a:rPr>
                <a:t>Harmful</a:t>
              </a:r>
              <a:r>
                <a:rPr lang="zh-CN" altLang="en-US" sz="2000" b="1">
                  <a:solidFill>
                    <a:srgbClr val="FF3300"/>
                  </a:solidFill>
                </a:rPr>
                <a:t>！</a:t>
              </a:r>
            </a:p>
          </p:txBody>
        </p:sp>
      </p:grpSp>
      <p:sp>
        <p:nvSpPr>
          <p:cNvPr id="206857" name="Text Box 237"/>
          <p:cNvSpPr txBox="1">
            <a:spLocks noChangeArrowheads="1"/>
          </p:cNvSpPr>
          <p:nvPr/>
        </p:nvSpPr>
        <p:spPr bwMode="auto">
          <a:xfrm>
            <a:off x="2627313" y="4464050"/>
            <a:ext cx="6192837" cy="1196975"/>
          </a:xfrm>
          <a:prstGeom prst="rect">
            <a:avLst/>
          </a:prstGeom>
          <a:noFill/>
          <a:ln w="9525" algn="ctr">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20000"/>
              </a:spcBef>
              <a:buFont typeface="Arial"/>
              <a:buNone/>
            </a:pPr>
            <a:r>
              <a:rPr lang="zh-CN" altLang="en-US" sz="2000" b="1">
                <a:solidFill>
                  <a:schemeClr val="bg1"/>
                </a:solidFill>
                <a:latin typeface="黑体" pitchFamily="49" charset="-122"/>
                <a:ea typeface="黑体" pitchFamily="49" charset="-122"/>
              </a:rPr>
              <a:t>既往有</a:t>
            </a:r>
            <a:r>
              <a:rPr lang="zh-CN" altLang="en-US" sz="2000" b="1">
                <a:solidFill>
                  <a:srgbClr val="FFFF00"/>
                </a:solidFill>
                <a:latin typeface="黑体" pitchFamily="49" charset="-122"/>
                <a:ea typeface="黑体" pitchFamily="49" charset="-122"/>
              </a:rPr>
              <a:t>卒中</a:t>
            </a:r>
            <a:r>
              <a:rPr lang="en-US" altLang="zh-CN" sz="2000" b="1">
                <a:solidFill>
                  <a:srgbClr val="FFFF00"/>
                </a:solidFill>
                <a:latin typeface="黑体" pitchFamily="49" charset="-122"/>
                <a:ea typeface="黑体" pitchFamily="49" charset="-122"/>
              </a:rPr>
              <a:t>/</a:t>
            </a:r>
            <a:r>
              <a:rPr lang="en-US" altLang="zh-CN" sz="2000" b="1">
                <a:solidFill>
                  <a:srgbClr val="FFFF00"/>
                </a:solidFill>
                <a:ea typeface="黑体" pitchFamily="49" charset="-122"/>
              </a:rPr>
              <a:t>TIA</a:t>
            </a:r>
            <a:r>
              <a:rPr lang="zh-CN" altLang="en-US" sz="2000" b="1">
                <a:solidFill>
                  <a:srgbClr val="FFFF00"/>
                </a:solidFill>
                <a:latin typeface="黑体" pitchFamily="49" charset="-122"/>
                <a:ea typeface="黑体" pitchFamily="49" charset="-122"/>
              </a:rPr>
              <a:t>史</a:t>
            </a:r>
            <a:r>
              <a:rPr lang="zh-CN" altLang="en-US" sz="2000" b="1">
                <a:solidFill>
                  <a:schemeClr val="bg1"/>
                </a:solidFill>
                <a:latin typeface="黑体" pitchFamily="49" charset="-122"/>
                <a:ea typeface="黑体" pitchFamily="49" charset="-122"/>
              </a:rPr>
              <a:t>的</a:t>
            </a:r>
            <a:r>
              <a:rPr lang="en-US" altLang="zh-CN" sz="2000" b="1">
                <a:solidFill>
                  <a:schemeClr val="bg1"/>
                </a:solidFill>
                <a:latin typeface="黑体" pitchFamily="49" charset="-122"/>
                <a:ea typeface="黑体" pitchFamily="49" charset="-122"/>
              </a:rPr>
              <a:t>ACS</a:t>
            </a:r>
            <a:r>
              <a:rPr lang="zh-CN" altLang="en-US" sz="2000" b="1">
                <a:solidFill>
                  <a:schemeClr val="bg1"/>
                </a:solidFill>
                <a:latin typeface="黑体" pitchFamily="49" charset="-122"/>
                <a:ea typeface="黑体" pitchFamily="49" charset="-122"/>
              </a:rPr>
              <a:t>患者计划接受</a:t>
            </a:r>
            <a:r>
              <a:rPr lang="en-US" altLang="zh-CN" sz="2000" b="1">
                <a:solidFill>
                  <a:schemeClr val="bg1"/>
                </a:solidFill>
                <a:ea typeface="黑体" pitchFamily="49" charset="-122"/>
              </a:rPr>
              <a:t>PCI</a:t>
            </a:r>
            <a:r>
              <a:rPr lang="zh-CN" altLang="en-US" sz="2000" b="1">
                <a:solidFill>
                  <a:schemeClr val="bg1"/>
                </a:solidFill>
                <a:latin typeface="黑体" pitchFamily="49" charset="-122"/>
                <a:ea typeface="黑体" pitchFamily="49" charset="-122"/>
              </a:rPr>
              <a:t>治疗者，</a:t>
            </a:r>
            <a:r>
              <a:rPr lang="zh-CN" altLang="en-US" sz="2000" b="1">
                <a:solidFill>
                  <a:srgbClr val="FFFF00"/>
                </a:solidFill>
                <a:latin typeface="黑体" pitchFamily="49" charset="-122"/>
                <a:ea typeface="黑体" pitchFamily="49" charset="-122"/>
              </a:rPr>
              <a:t>普拉格雷</a:t>
            </a:r>
            <a:r>
              <a:rPr lang="zh-CN" altLang="en-US" sz="2000" b="1">
                <a:solidFill>
                  <a:schemeClr val="bg1"/>
                </a:solidFill>
                <a:latin typeface="黑体" pitchFamily="49" charset="-122"/>
                <a:ea typeface="黑体" pitchFamily="49" charset="-122"/>
              </a:rPr>
              <a:t>如果作为双联抗血小板治疗手段是有害的</a:t>
            </a:r>
            <a:r>
              <a:rPr lang="zh-CN" altLang="en-US" sz="2000" b="1">
                <a:solidFill>
                  <a:srgbClr val="FF0000"/>
                </a:solidFill>
                <a:latin typeface="黑体" pitchFamily="49" charset="-122"/>
                <a:ea typeface="黑体" pitchFamily="49" charset="-122"/>
              </a:rPr>
              <a:t>（</a:t>
            </a:r>
            <a:r>
              <a:rPr lang="en-US" altLang="zh-CN" sz="2000" b="1">
                <a:solidFill>
                  <a:srgbClr val="FF0000"/>
                </a:solidFill>
                <a:latin typeface="Calibri" pitchFamily="34" charset="0"/>
              </a:rPr>
              <a:t>Harmful</a:t>
            </a:r>
            <a:r>
              <a:rPr lang="zh-CN" altLang="en-US" sz="2000" b="1">
                <a:solidFill>
                  <a:srgbClr val="FF0000"/>
                </a:solidFill>
                <a:latin typeface="Calibri" pitchFamily="34" charset="0"/>
              </a:rPr>
              <a:t>）</a:t>
            </a:r>
            <a:endParaRPr lang="zh-CN" altLang="en-US" sz="2000" b="1">
              <a:solidFill>
                <a:schemeClr val="tx2"/>
              </a:solidFill>
              <a:latin typeface="Calibri" pitchFamily="34" charset="0"/>
            </a:endParaRPr>
          </a:p>
        </p:txBody>
      </p:sp>
      <p:pic>
        <p:nvPicPr>
          <p:cNvPr id="206858" name="Picture 3" descr="Screen shot 2011-11-01 at 4.04.09 PM.png"/>
          <p:cNvPicPr>
            <a:picLocks noChangeAspect="1"/>
          </p:cNvPicPr>
          <p:nvPr/>
        </p:nvPicPr>
        <p:blipFill>
          <a:blip r:embed="rId2"/>
          <a:stretch>
            <a:fillRect/>
          </a:stretch>
        </p:blipFill>
        <p:spPr bwMode="auto">
          <a:xfrm>
            <a:off x="7235825" y="333375"/>
            <a:ext cx="1284288" cy="708025"/>
          </a:xfrm>
          <a:prstGeom prst="rect">
            <a:avLst/>
          </a:prstGeom>
          <a:noFill/>
          <a:ln w="9525">
            <a:noFill/>
            <a:miter lim="800000"/>
          </a:ln>
        </p:spPr>
      </p:pic>
      <p:pic>
        <p:nvPicPr>
          <p:cNvPr id="206859" name="Picture 239"/>
          <p:cNvPicPr>
            <a:picLocks noChangeAspect="1" noChangeArrowheads="1"/>
          </p:cNvPicPr>
          <p:nvPr/>
        </p:nvPicPr>
        <p:blipFill>
          <a:blip r:embed="rId3"/>
          <a:stretch>
            <a:fillRect/>
          </a:stretch>
        </p:blipFill>
        <p:spPr bwMode="auto">
          <a:xfrm>
            <a:off x="611188" y="333375"/>
            <a:ext cx="863600" cy="720725"/>
          </a:xfrm>
          <a:prstGeom prst="rect">
            <a:avLst/>
          </a:prstGeom>
          <a:noFill/>
          <a:ln w="9525" algn="ctr">
            <a:noFill/>
            <a:miter lim="800000"/>
          </a:ln>
        </p:spPr>
      </p:pic>
      <p:sp>
        <p:nvSpPr>
          <p:cNvPr id="206860" name="Text Box 240"/>
          <p:cNvSpPr txBox="1">
            <a:spLocks noChangeArrowheads="1"/>
          </p:cNvSpPr>
          <p:nvPr/>
        </p:nvSpPr>
        <p:spPr bwMode="auto">
          <a:xfrm>
            <a:off x="612775" y="6381750"/>
            <a:ext cx="8351838" cy="365125"/>
          </a:xfrm>
          <a:prstGeom prst="rect">
            <a:avLst/>
          </a:prstGeom>
          <a:noFill/>
          <a:ln w="9525" algn="ctr">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r>
              <a:rPr lang="en-US" altLang="zh-CN" sz="900"/>
              <a:t>2011 ACCF/AHA Focused Update Incorporated Into the ACC/AHA 2007 Guidelines for the Management of Patients With Unstable Angina/Non–ST-Elevation Myocardial Infarction. J Am Coll Cardiol 2011;57: 1920–59</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7873" name="Rectangle 2"/>
          <p:cNvSpPr>
            <a:spLocks noGrp="1" noChangeArrowheads="1"/>
          </p:cNvSpPr>
          <p:nvPr>
            <p:ph type="title"/>
          </p:nvPr>
        </p:nvSpPr>
        <p:spPr>
          <a:xfrm>
            <a:off x="1116013" y="2349500"/>
            <a:ext cx="6913562" cy="1143000"/>
          </a:xfrm>
        </p:spPr>
        <p:txBody>
          <a:bodyPr/>
          <a:lstStyle/>
          <a:p>
            <a:pPr algn="ctr" eaLnBrk="1" hangingPunct="1"/>
            <a:r>
              <a:rPr lang="zh-CN" altLang="en-US" smtClean="0"/>
              <a:t>替格瑞洛</a:t>
            </a: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8897" name="Rectangle 2"/>
          <p:cNvSpPr>
            <a:spLocks noGrp="1" noChangeArrowheads="1"/>
          </p:cNvSpPr>
          <p:nvPr>
            <p:ph type="body" idx="4294967295"/>
          </p:nvPr>
        </p:nvSpPr>
        <p:spPr>
          <a:xfrm>
            <a:off x="179388" y="1268413"/>
            <a:ext cx="8597900" cy="2160587"/>
          </a:xfrm>
        </p:spPr>
        <p:txBody>
          <a:bodyPr/>
          <a:lstStyle/>
          <a:p>
            <a:pPr eaLnBrk="1" hangingPunct="1">
              <a:spcBef>
                <a:spcPct val="50000"/>
              </a:spcBef>
              <a:buFont typeface="Wingdings" pitchFamily="2" charset="2"/>
              <a:buChar char="n"/>
            </a:pPr>
            <a:r>
              <a:rPr lang="zh-CN" altLang="en-US" sz="2400" u="sng" smtClean="0"/>
              <a:t>化学结构</a:t>
            </a:r>
          </a:p>
          <a:p>
            <a:pPr lvl="1" eaLnBrk="1" hangingPunct="1">
              <a:spcBef>
                <a:spcPct val="50000"/>
              </a:spcBef>
              <a:buFont typeface="Wingdings" pitchFamily="2" charset="2"/>
              <a:buChar char="Ø"/>
            </a:pPr>
            <a:r>
              <a:rPr lang="zh-CN" altLang="en-GB" sz="2400" smtClean="0"/>
              <a:t>环戊基三唑嘧啶 （</a:t>
            </a:r>
            <a:r>
              <a:rPr lang="en-GB" altLang="zh-CN" sz="2400" smtClean="0"/>
              <a:t>Cyclo-pentyl-triazolo-pyrimidine, CPTP)</a:t>
            </a:r>
            <a:r>
              <a:rPr lang="zh-CN" altLang="en-GB" sz="2400" smtClean="0"/>
              <a:t> </a:t>
            </a:r>
          </a:p>
          <a:p>
            <a:pPr lvl="1" eaLnBrk="1" hangingPunct="1">
              <a:spcBef>
                <a:spcPct val="50000"/>
              </a:spcBef>
              <a:buFont typeface="Wingdings" pitchFamily="2" charset="2"/>
              <a:buChar char="Ø"/>
            </a:pPr>
            <a:r>
              <a:rPr lang="zh-CN" altLang="en-GB" sz="2400" smtClean="0"/>
              <a:t>非噻吩吡啶类</a:t>
            </a:r>
            <a:r>
              <a:rPr lang="en-GB" altLang="zh-CN" sz="2400" smtClean="0"/>
              <a:t>ADP</a:t>
            </a:r>
            <a:r>
              <a:rPr lang="zh-CN" altLang="en-GB" sz="2400" smtClean="0"/>
              <a:t>受体拮抗剂</a:t>
            </a:r>
            <a:r>
              <a:rPr lang="en-GB" altLang="zh-CN" sz="2400" baseline="30000" smtClean="0"/>
              <a:t>1,2</a:t>
            </a:r>
            <a:r>
              <a:rPr lang="zh-CN" altLang="en-GB" sz="2400" smtClean="0"/>
              <a:t>， </a:t>
            </a:r>
          </a:p>
          <a:p>
            <a:pPr lvl="1" eaLnBrk="1" hangingPunct="1">
              <a:spcBef>
                <a:spcPct val="50000"/>
              </a:spcBef>
              <a:buFont typeface="Wingdings" pitchFamily="2" charset="2"/>
              <a:buChar char="Ø"/>
            </a:pPr>
            <a:r>
              <a:rPr lang="zh-CN" altLang="en-GB" sz="2400" smtClean="0"/>
              <a:t>选择性、可逆性抑制血小板表面</a:t>
            </a:r>
            <a:r>
              <a:rPr lang="en-GB" altLang="zh-CN" sz="2400" smtClean="0"/>
              <a:t>P2Y12</a:t>
            </a:r>
            <a:r>
              <a:rPr lang="zh-CN" altLang="en-GB" sz="2400" smtClean="0"/>
              <a:t>受体</a:t>
            </a:r>
            <a:endParaRPr lang="zh-CN" altLang="en-US" sz="2400" smtClean="0"/>
          </a:p>
        </p:txBody>
      </p:sp>
      <p:sp>
        <p:nvSpPr>
          <p:cNvPr id="208898" name="Rectangle 3"/>
          <p:cNvSpPr>
            <a:spLocks noChangeArrowheads="1"/>
          </p:cNvSpPr>
          <p:nvPr/>
        </p:nvSpPr>
        <p:spPr bwMode="auto">
          <a:xfrm>
            <a:off x="179388" y="511175"/>
            <a:ext cx="8569325" cy="685800"/>
          </a:xfrm>
          <a:prstGeom prst="rect">
            <a:avLst/>
          </a:prstGeom>
          <a:noFill/>
          <a:ln w="9525" algn="ctr">
            <a:noFill/>
            <a:miter lim="800000"/>
          </a:ln>
        </p:spPr>
        <p:txBody>
          <a:bodyPr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lnSpc>
                <a:spcPct val="90000"/>
              </a:lnSpc>
            </a:pPr>
            <a:r>
              <a:rPr lang="zh-CN" altLang="en-US" sz="2800">
                <a:solidFill>
                  <a:srgbClr val="FFFF00"/>
                </a:solidFill>
                <a:ea typeface="黑体" pitchFamily="49" charset="-122"/>
                <a:cs typeface="Arial"/>
              </a:rPr>
              <a:t>替格瑞洛（</a:t>
            </a:r>
            <a:r>
              <a:rPr lang="en-US" altLang="zh-CN" sz="2800">
                <a:solidFill>
                  <a:srgbClr val="FFFF00"/>
                </a:solidFill>
                <a:ea typeface="黑体" pitchFamily="49" charset="-122"/>
                <a:cs typeface="Arial"/>
              </a:rPr>
              <a:t>Ticagrelor</a:t>
            </a:r>
            <a:r>
              <a:rPr lang="zh-CN" altLang="en-US" sz="2800">
                <a:solidFill>
                  <a:srgbClr val="FFFF00"/>
                </a:solidFill>
                <a:ea typeface="黑体" pitchFamily="49" charset="-122"/>
                <a:cs typeface="Arial"/>
              </a:rPr>
              <a:t>）：另一类新的</a:t>
            </a:r>
            <a:r>
              <a:rPr lang="en-US" altLang="zh-CN" sz="2800">
                <a:solidFill>
                  <a:srgbClr val="FFFF00"/>
                </a:solidFill>
                <a:ea typeface="黑体" pitchFamily="49" charset="-122"/>
                <a:cs typeface="Arial"/>
              </a:rPr>
              <a:t>ADP</a:t>
            </a:r>
            <a:r>
              <a:rPr lang="zh-CN" altLang="en-US" sz="2800">
                <a:solidFill>
                  <a:srgbClr val="FFFF00"/>
                </a:solidFill>
                <a:ea typeface="黑体" pitchFamily="49" charset="-122"/>
                <a:cs typeface="Arial"/>
              </a:rPr>
              <a:t>受体拮抗剂</a:t>
            </a:r>
          </a:p>
        </p:txBody>
      </p:sp>
      <p:pic>
        <p:nvPicPr>
          <p:cNvPr id="208899" name="Picture 4"/>
          <p:cNvPicPr>
            <a:picLocks noChangeAspect="1" noChangeArrowheads="1"/>
          </p:cNvPicPr>
          <p:nvPr/>
        </p:nvPicPr>
        <p:blipFill>
          <a:blip r:embed="rId2"/>
          <a:stretch>
            <a:fillRect/>
          </a:stretch>
        </p:blipFill>
        <p:spPr bwMode="auto">
          <a:xfrm>
            <a:off x="1116013" y="4221163"/>
            <a:ext cx="4319587" cy="2416175"/>
          </a:xfrm>
          <a:prstGeom prst="rect">
            <a:avLst/>
          </a:prstGeom>
          <a:noFill/>
          <a:ln w="9525">
            <a:noFill/>
            <a:miter lim="800000"/>
          </a:ln>
        </p:spPr>
      </p:pic>
      <p:sp>
        <p:nvSpPr>
          <p:cNvPr id="208900" name="Rectangle 5"/>
          <p:cNvSpPr>
            <a:spLocks noChangeArrowheads="1"/>
          </p:cNvSpPr>
          <p:nvPr/>
        </p:nvSpPr>
        <p:spPr bwMode="auto">
          <a:xfrm>
            <a:off x="2124075" y="6430963"/>
            <a:ext cx="7019925" cy="427037"/>
          </a:xfrm>
          <a:prstGeom prst="rect">
            <a:avLst/>
          </a:prstGeom>
          <a:noFill/>
          <a:ln w="9525" algn="ctr">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eaLnBrk="0" hangingPunct="0"/>
            <a:r>
              <a:rPr lang="en-US" altLang="zh-CN" sz="1100">
                <a:ea typeface="黑体" pitchFamily="49" charset="-122"/>
                <a:cs typeface="Times New Roman" pitchFamily="18" charset="0"/>
              </a:rPr>
              <a:t>Tantry US et al. Expert Opin. Investig. Drugs 2007: 16(2):225-229;</a:t>
            </a:r>
          </a:p>
          <a:p>
            <a:pPr algn="r" eaLnBrk="0" hangingPunct="0"/>
            <a:r>
              <a:rPr lang="en-US" altLang="zh-CN" sz="1100">
                <a:ea typeface="黑体" pitchFamily="49" charset="-122"/>
                <a:cs typeface="Times New Roman" pitchFamily="18" charset="0"/>
              </a:rPr>
              <a:t>Angiolillo DJ. Am J Cardiol. 2009;103(suppl 3A):1A-3A;</a:t>
            </a:r>
          </a:p>
        </p:txBody>
      </p:sp>
      <p:sp>
        <p:nvSpPr>
          <p:cNvPr id="208901" name="Text Box 6"/>
          <p:cNvSpPr txBox="1">
            <a:spLocks noChangeArrowheads="1"/>
          </p:cNvSpPr>
          <p:nvPr/>
        </p:nvSpPr>
        <p:spPr bwMode="auto">
          <a:xfrm>
            <a:off x="5867400" y="4508500"/>
            <a:ext cx="2232025" cy="376238"/>
          </a:xfrm>
          <a:prstGeom prst="rect">
            <a:avLst/>
          </a:prstGeom>
          <a:solidFill>
            <a:srgbClr val="000080"/>
          </a:solidFill>
          <a:ln w="9525">
            <a:solidFill>
              <a:schemeClr val="tx1"/>
            </a:solid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pPr>
            <a:r>
              <a:rPr lang="zh-CN" altLang="en-US" b="1">
                <a:solidFill>
                  <a:schemeClr val="bg1"/>
                </a:solidFill>
                <a:ea typeface="黑体" pitchFamily="49" charset="-122"/>
              </a:rPr>
              <a:t>替格瑞洛化学结构</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nvGrpSpPr>
      <p:grpSpPr>
        <a:xfrm>
          <a:off x="0" y="0"/>
          <a:ext cx="0" cy="0"/>
        </a:xfrm>
      </p:grpSpPr>
      <p:sp>
        <p:nvSpPr>
          <p:cNvPr id="209921" name="Rectangle 5"/>
          <p:cNvSpPr>
            <a:spLocks noChangeArrowheads="1"/>
          </p:cNvSpPr>
          <p:nvPr/>
        </p:nvSpPr>
        <p:spPr bwMode="auto">
          <a:xfrm>
            <a:off x="2765425" y="1423988"/>
            <a:ext cx="184150" cy="336550"/>
          </a:xfrm>
          <a:prstGeom prst="rect">
            <a:avLst/>
          </a:prstGeom>
          <a:noFill/>
          <a:ln w="19050" algn="ctr">
            <a:noFill/>
            <a:miter lim="800000"/>
          </a:ln>
        </p:spPr>
        <p:txBody>
          <a:bodyPr wrap="none" anchor="ct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pPr>
            <a:endParaRPr lang="fr-FR" altLang="zh-CN" sz="1600" b="1">
              <a:solidFill>
                <a:srgbClr val="333333"/>
              </a:solidFill>
              <a:cs typeface="Arial"/>
            </a:endParaRPr>
          </a:p>
        </p:txBody>
      </p:sp>
      <p:sp>
        <p:nvSpPr>
          <p:cNvPr id="209922" name="Rectangle 3"/>
          <p:cNvSpPr>
            <a:spLocks noChangeArrowheads="1"/>
          </p:cNvSpPr>
          <p:nvPr/>
        </p:nvSpPr>
        <p:spPr bwMode="auto">
          <a:xfrm>
            <a:off x="179388" y="841375"/>
            <a:ext cx="8229600" cy="2082800"/>
          </a:xfrm>
          <a:prstGeom prst="rect">
            <a:avLst/>
          </a:prstGeom>
          <a:noFill/>
          <a:ln w="9525">
            <a:noFill/>
            <a:miter lim="800000"/>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342900" indent="-342900">
              <a:spcBef>
                <a:spcPct val="20000"/>
              </a:spcBef>
              <a:buClr>
                <a:srgbClr val="FF0000"/>
              </a:buClr>
              <a:buFont typeface="Wingdings" pitchFamily="2" charset="2"/>
              <a:buChar char="n"/>
            </a:pPr>
            <a:r>
              <a:rPr lang="zh-CN" altLang="en-US" sz="2000">
                <a:solidFill>
                  <a:srgbClr val="FFFF66"/>
                </a:solidFill>
                <a:latin typeface="黑体" pitchFamily="49" charset="-122"/>
                <a:ea typeface="黑体" pitchFamily="49" charset="-122"/>
              </a:rPr>
              <a:t>作用位点：血小板表面</a:t>
            </a:r>
            <a:r>
              <a:rPr lang="en-US" altLang="zh-CN" sz="2000">
                <a:solidFill>
                  <a:srgbClr val="FFFF66"/>
                </a:solidFill>
                <a:ea typeface="黑体" pitchFamily="49" charset="-122"/>
              </a:rPr>
              <a:t>ADP</a:t>
            </a:r>
            <a:r>
              <a:rPr lang="zh-CN" altLang="en-US" sz="2000">
                <a:solidFill>
                  <a:srgbClr val="FFFF66"/>
                </a:solidFill>
                <a:latin typeface="黑体" pitchFamily="49" charset="-122"/>
                <a:ea typeface="黑体" pitchFamily="49" charset="-122"/>
              </a:rPr>
              <a:t>受体（</a:t>
            </a:r>
            <a:r>
              <a:rPr lang="en-US" altLang="zh-CN" sz="2000">
                <a:solidFill>
                  <a:srgbClr val="FFFF66"/>
                </a:solidFill>
                <a:ea typeface="黑体" pitchFamily="49" charset="-122"/>
              </a:rPr>
              <a:t>P2Y12</a:t>
            </a:r>
            <a:r>
              <a:rPr lang="zh-CN" altLang="en-US" sz="2000">
                <a:solidFill>
                  <a:srgbClr val="FFFF66"/>
                </a:solidFill>
                <a:latin typeface="黑体" pitchFamily="49" charset="-122"/>
                <a:ea typeface="黑体" pitchFamily="49" charset="-122"/>
              </a:rPr>
              <a:t>）</a:t>
            </a:r>
          </a:p>
          <a:p>
            <a:pPr marL="342900" indent="-342900">
              <a:spcBef>
                <a:spcPct val="20000"/>
              </a:spcBef>
              <a:buClr>
                <a:srgbClr val="FF0000"/>
              </a:buClr>
              <a:buFont typeface="Wingdings" pitchFamily="2" charset="2"/>
              <a:buChar char="n"/>
            </a:pPr>
            <a:r>
              <a:rPr lang="zh-CN" altLang="en-US" sz="2000">
                <a:solidFill>
                  <a:srgbClr val="FFFF66"/>
                </a:solidFill>
                <a:latin typeface="黑体" pitchFamily="49" charset="-122"/>
                <a:ea typeface="黑体" pitchFamily="49" charset="-122"/>
              </a:rPr>
              <a:t>作用方式：直接作用于血小板</a:t>
            </a:r>
            <a:r>
              <a:rPr lang="en-US" altLang="zh-CN" sz="2000">
                <a:solidFill>
                  <a:srgbClr val="FFFF66"/>
                </a:solidFill>
                <a:ea typeface="黑体" pitchFamily="49" charset="-122"/>
              </a:rPr>
              <a:t>ADP</a:t>
            </a:r>
            <a:r>
              <a:rPr lang="zh-CN" altLang="en-US" sz="2000">
                <a:solidFill>
                  <a:srgbClr val="FFFF66"/>
                </a:solidFill>
                <a:latin typeface="黑体" pitchFamily="49" charset="-122"/>
                <a:ea typeface="黑体" pitchFamily="49" charset="-122"/>
              </a:rPr>
              <a:t>受体 </a:t>
            </a:r>
          </a:p>
          <a:p>
            <a:pPr marL="1143000" lvl="2" indent="-228600">
              <a:spcBef>
                <a:spcPct val="20000"/>
              </a:spcBef>
              <a:buClr>
                <a:srgbClr val="FF0000"/>
              </a:buClr>
              <a:buFont typeface="Wingdings" pitchFamily="2" charset="2"/>
              <a:buChar char="Ø"/>
            </a:pPr>
            <a:r>
              <a:rPr lang="zh-CN" altLang="en-US" sz="1600">
                <a:solidFill>
                  <a:srgbClr val="FFFF66"/>
                </a:solidFill>
                <a:latin typeface="黑体" pitchFamily="49" charset="-122"/>
                <a:ea typeface="黑体" pitchFamily="49" charset="-122"/>
              </a:rPr>
              <a:t>活性药物，无需肝脏代谢激活也可直接抑制</a:t>
            </a:r>
            <a:r>
              <a:rPr lang="en-US" altLang="zh-CN" sz="1600">
                <a:solidFill>
                  <a:srgbClr val="FFFF66"/>
                </a:solidFill>
                <a:ea typeface="黑体" pitchFamily="49" charset="-122"/>
              </a:rPr>
              <a:t>ADP</a:t>
            </a:r>
            <a:r>
              <a:rPr lang="zh-CN" altLang="en-US" sz="1600">
                <a:solidFill>
                  <a:srgbClr val="FFFF66"/>
                </a:solidFill>
                <a:latin typeface="黑体" pitchFamily="49" charset="-122"/>
                <a:ea typeface="黑体" pitchFamily="49" charset="-122"/>
              </a:rPr>
              <a:t>受体</a:t>
            </a:r>
            <a:r>
              <a:rPr lang="en-US" altLang="zh-CN" sz="1600" baseline="30000">
                <a:solidFill>
                  <a:srgbClr val="FFFF66"/>
                </a:solidFill>
                <a:latin typeface="黑体" pitchFamily="49" charset="-122"/>
                <a:ea typeface="黑体" pitchFamily="49" charset="-122"/>
              </a:rPr>
              <a:t>2</a:t>
            </a:r>
          </a:p>
          <a:p>
            <a:pPr marL="1143000" lvl="2" indent="-228600">
              <a:spcBef>
                <a:spcPct val="20000"/>
              </a:spcBef>
              <a:buClr>
                <a:srgbClr val="FF0000"/>
              </a:buClr>
              <a:buFont typeface="Wingdings" pitchFamily="2" charset="2"/>
              <a:buChar char="Ø"/>
            </a:pPr>
            <a:r>
              <a:rPr lang="zh-CN" altLang="en-US" sz="1600">
                <a:solidFill>
                  <a:srgbClr val="FFFF66"/>
                </a:solidFill>
                <a:latin typeface="黑体" pitchFamily="49" charset="-122"/>
                <a:ea typeface="黑体" pitchFamily="49" charset="-122"/>
              </a:rPr>
              <a:t>通过肝脏</a:t>
            </a:r>
            <a:r>
              <a:rPr lang="en-US" altLang="zh-CN" sz="1600">
                <a:solidFill>
                  <a:srgbClr val="FFFF66"/>
                </a:solidFill>
                <a:ea typeface="黑体" pitchFamily="49" charset="-122"/>
              </a:rPr>
              <a:t>CYP3A4</a:t>
            </a:r>
            <a:r>
              <a:rPr lang="zh-CN" altLang="en-US" sz="1600">
                <a:solidFill>
                  <a:srgbClr val="FFFF66"/>
                </a:solidFill>
                <a:latin typeface="黑体" pitchFamily="49" charset="-122"/>
                <a:ea typeface="黑体" pitchFamily="49" charset="-122"/>
              </a:rPr>
              <a:t>代谢产生的</a:t>
            </a:r>
            <a:r>
              <a:rPr lang="en-GB" altLang="zh-CN" sz="1600">
                <a:solidFill>
                  <a:srgbClr val="FFFF66"/>
                </a:solidFill>
                <a:ea typeface="黑体" pitchFamily="49" charset="-122"/>
              </a:rPr>
              <a:t>AR-C124910XX</a:t>
            </a:r>
            <a:r>
              <a:rPr lang="zh-CN" altLang="en-GB" sz="1600">
                <a:solidFill>
                  <a:srgbClr val="FFFF66"/>
                </a:solidFill>
                <a:latin typeface="黑体" pitchFamily="49" charset="-122"/>
                <a:ea typeface="黑体" pitchFamily="49" charset="-122"/>
              </a:rPr>
              <a:t>，与母体化合物同样具备抑制</a:t>
            </a:r>
            <a:r>
              <a:rPr lang="en-GB" altLang="zh-CN" sz="1600">
                <a:solidFill>
                  <a:srgbClr val="FFFF66"/>
                </a:solidFill>
                <a:latin typeface="黑体" pitchFamily="49" charset="-122"/>
                <a:ea typeface="黑体" pitchFamily="49" charset="-122"/>
              </a:rPr>
              <a:t>ADP</a:t>
            </a:r>
            <a:r>
              <a:rPr lang="zh-CN" altLang="en-GB" sz="1600">
                <a:solidFill>
                  <a:srgbClr val="FFFF66"/>
                </a:solidFill>
                <a:latin typeface="黑体" pitchFamily="49" charset="-122"/>
                <a:ea typeface="黑体" pitchFamily="49" charset="-122"/>
              </a:rPr>
              <a:t>受体的药理特性，测得</a:t>
            </a:r>
            <a:r>
              <a:rPr lang="en-GB" altLang="zh-CN" sz="1600">
                <a:solidFill>
                  <a:srgbClr val="FFFF66"/>
                </a:solidFill>
                <a:ea typeface="黑体" pitchFamily="49" charset="-122"/>
              </a:rPr>
              <a:t>AR</a:t>
            </a:r>
            <a:r>
              <a:rPr lang="zh-CN" altLang="en-GB" sz="1600">
                <a:solidFill>
                  <a:srgbClr val="FFFF66"/>
                </a:solidFill>
                <a:ea typeface="黑体" pitchFamily="49" charset="-122"/>
              </a:rPr>
              <a:t>－</a:t>
            </a:r>
            <a:r>
              <a:rPr lang="en-GB" altLang="zh-CN" sz="1600">
                <a:solidFill>
                  <a:srgbClr val="FFFF66"/>
                </a:solidFill>
                <a:ea typeface="黑体" pitchFamily="49" charset="-122"/>
              </a:rPr>
              <a:t>C124910XX</a:t>
            </a:r>
            <a:r>
              <a:rPr lang="zh-CN" altLang="en-GB" sz="1600">
                <a:solidFill>
                  <a:srgbClr val="FFFF66"/>
                </a:solidFill>
                <a:latin typeface="黑体" pitchFamily="49" charset="-122"/>
                <a:ea typeface="黑体" pitchFamily="49" charset="-122"/>
              </a:rPr>
              <a:t>占总血药浓度的</a:t>
            </a:r>
            <a:r>
              <a:rPr lang="en-GB" altLang="zh-CN" sz="1600">
                <a:solidFill>
                  <a:srgbClr val="FFFF66"/>
                </a:solidFill>
                <a:ea typeface="黑体" pitchFamily="49" charset="-122"/>
              </a:rPr>
              <a:t>1/3</a:t>
            </a:r>
          </a:p>
          <a:p>
            <a:pPr marL="342900" indent="-342900">
              <a:spcBef>
                <a:spcPct val="20000"/>
              </a:spcBef>
              <a:buClr>
                <a:srgbClr val="FF0000"/>
              </a:buClr>
              <a:buFont typeface="Wingdings" pitchFamily="2" charset="2"/>
              <a:buChar char="n"/>
            </a:pPr>
            <a:r>
              <a:rPr lang="en-GB" altLang="zh-CN" sz="2000">
                <a:solidFill>
                  <a:srgbClr val="FFFF66"/>
                </a:solidFill>
                <a:ea typeface="黑体" pitchFamily="49" charset="-122"/>
              </a:rPr>
              <a:t>ADP</a:t>
            </a:r>
            <a:r>
              <a:rPr lang="zh-CN" altLang="en-GB" sz="2000">
                <a:solidFill>
                  <a:srgbClr val="FFFF66"/>
                </a:solidFill>
                <a:latin typeface="黑体" pitchFamily="49" charset="-122"/>
                <a:ea typeface="黑体" pitchFamily="49" charset="-122"/>
              </a:rPr>
              <a:t>受体抑制机理：</a:t>
            </a:r>
            <a:endParaRPr lang="zh-CN" altLang="en-US" sz="2000">
              <a:solidFill>
                <a:srgbClr val="FFFF66"/>
              </a:solidFill>
              <a:latin typeface="黑体" pitchFamily="49" charset="-122"/>
              <a:ea typeface="黑体" pitchFamily="49" charset="-122"/>
            </a:endParaRPr>
          </a:p>
        </p:txBody>
      </p:sp>
      <p:sp>
        <p:nvSpPr>
          <p:cNvPr id="209923" name="Rectangle 4"/>
          <p:cNvSpPr>
            <a:spLocks noChangeArrowheads="1"/>
          </p:cNvSpPr>
          <p:nvPr/>
        </p:nvSpPr>
        <p:spPr bwMode="auto">
          <a:xfrm>
            <a:off x="1244600" y="150813"/>
            <a:ext cx="7086600" cy="685800"/>
          </a:xfrm>
          <a:prstGeom prst="rect">
            <a:avLst/>
          </a:prstGeom>
          <a:noFill/>
          <a:ln w="9525" algn="ctr">
            <a:noFill/>
            <a:miter lim="800000"/>
          </a:ln>
        </p:spPr>
        <p:txBody>
          <a:bodyPr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lnSpc>
                <a:spcPct val="90000"/>
              </a:lnSpc>
            </a:pPr>
            <a:r>
              <a:rPr lang="zh-CN" altLang="en-US" sz="2800">
                <a:solidFill>
                  <a:srgbClr val="FFFF00"/>
                </a:solidFill>
                <a:ea typeface="黑体" pitchFamily="49" charset="-122"/>
                <a:cs typeface="Arial"/>
              </a:rPr>
              <a:t>替格瑞洛作用机理</a:t>
            </a:r>
          </a:p>
        </p:txBody>
      </p:sp>
      <p:grpSp>
        <p:nvGrpSpPr>
          <p:cNvPr id="209924" name="Group 5"/>
          <p:cNvGrpSpPr/>
          <p:nvPr/>
        </p:nvGrpSpPr>
        <p:grpSpPr>
          <a:xfrm>
            <a:off x="2627313" y="3068638"/>
            <a:ext cx="3816350" cy="3143250"/>
            <a:chOff x="1610" y="1253"/>
            <a:chExt cx="2858" cy="2294"/>
          </a:xfrm>
        </p:grpSpPr>
        <p:sp>
          <p:nvSpPr>
            <p:cNvPr id="209926" name="Text Box 6"/>
            <p:cNvSpPr txBox="1">
              <a:spLocks noChangeArrowheads="1"/>
            </p:cNvSpPr>
            <p:nvPr/>
          </p:nvSpPr>
          <p:spPr bwMode="auto">
            <a:xfrm>
              <a:off x="1610" y="1253"/>
              <a:ext cx="2858" cy="253"/>
            </a:xfrm>
            <a:prstGeom prst="rect">
              <a:avLst/>
            </a:prstGeom>
            <a:solidFill>
              <a:srgbClr val="FFFFFF"/>
            </a:solidFill>
            <a:ln w="9525">
              <a:solidFill>
                <a:srgbClr val="FF0000"/>
              </a:solid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pPr>
              <a:r>
                <a:rPr lang="zh-CN" altLang="en-US" sz="1600">
                  <a:solidFill>
                    <a:srgbClr val="006096"/>
                  </a:solidFill>
                </a:rPr>
                <a:t>非竞争性结合于</a:t>
              </a:r>
              <a:r>
                <a:rPr lang="en-US" altLang="zh-CN" sz="1600">
                  <a:solidFill>
                    <a:srgbClr val="006096"/>
                  </a:solidFill>
                </a:rPr>
                <a:t>P2Y12</a:t>
              </a:r>
              <a:r>
                <a:rPr lang="zh-CN" altLang="en-US" sz="1600">
                  <a:solidFill>
                    <a:srgbClr val="006096"/>
                  </a:solidFill>
                </a:rPr>
                <a:t>受体</a:t>
              </a:r>
            </a:p>
          </p:txBody>
        </p:sp>
        <p:sp>
          <p:nvSpPr>
            <p:cNvPr id="209927" name="Text Box 7"/>
            <p:cNvSpPr txBox="1">
              <a:spLocks noChangeArrowheads="1"/>
            </p:cNvSpPr>
            <p:nvPr/>
          </p:nvSpPr>
          <p:spPr bwMode="auto">
            <a:xfrm>
              <a:off x="1610" y="1752"/>
              <a:ext cx="2858" cy="253"/>
            </a:xfrm>
            <a:prstGeom prst="rect">
              <a:avLst/>
            </a:prstGeom>
            <a:solidFill>
              <a:srgbClr val="FFFFFF"/>
            </a:solidFill>
            <a:ln w="9525">
              <a:solidFill>
                <a:srgbClr val="FF0000"/>
              </a:solid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pPr>
              <a:r>
                <a:rPr lang="zh-CN" altLang="en-US" sz="1600">
                  <a:solidFill>
                    <a:srgbClr val="006096"/>
                  </a:solidFill>
                </a:rPr>
                <a:t>抑制受体构象改变</a:t>
              </a:r>
            </a:p>
          </p:txBody>
        </p:sp>
        <p:sp>
          <p:nvSpPr>
            <p:cNvPr id="209928" name="Text Box 8"/>
            <p:cNvSpPr txBox="1">
              <a:spLocks noChangeArrowheads="1"/>
            </p:cNvSpPr>
            <p:nvPr/>
          </p:nvSpPr>
          <p:spPr bwMode="auto">
            <a:xfrm>
              <a:off x="1610" y="2251"/>
              <a:ext cx="2858" cy="252"/>
            </a:xfrm>
            <a:prstGeom prst="rect">
              <a:avLst/>
            </a:prstGeom>
            <a:solidFill>
              <a:srgbClr val="FFFFFF"/>
            </a:solidFill>
            <a:ln w="9525">
              <a:solidFill>
                <a:srgbClr val="FF0000"/>
              </a:solid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lvl="2" indent="-555625"/>
              <a:r>
                <a:rPr lang="zh-CN" altLang="en-US" sz="1600">
                  <a:solidFill>
                    <a:srgbClr val="006096"/>
                  </a:solidFill>
                </a:rPr>
                <a:t>抑制</a:t>
              </a:r>
              <a:r>
                <a:rPr lang="en-US" altLang="zh-CN" sz="1600">
                  <a:solidFill>
                    <a:srgbClr val="006096"/>
                  </a:solidFill>
                </a:rPr>
                <a:t>G</a:t>
              </a:r>
              <a:r>
                <a:rPr lang="zh-CN" altLang="en-US" sz="1600">
                  <a:solidFill>
                    <a:srgbClr val="006096"/>
                  </a:solidFill>
                </a:rPr>
                <a:t>－蛋白耦联的受体后信号转导</a:t>
              </a:r>
            </a:p>
          </p:txBody>
        </p:sp>
        <p:sp>
          <p:nvSpPr>
            <p:cNvPr id="209929" name="Text Box 9"/>
            <p:cNvSpPr txBox="1">
              <a:spLocks noChangeArrowheads="1"/>
            </p:cNvSpPr>
            <p:nvPr/>
          </p:nvSpPr>
          <p:spPr bwMode="auto">
            <a:xfrm>
              <a:off x="1610" y="3294"/>
              <a:ext cx="2858" cy="253"/>
            </a:xfrm>
            <a:prstGeom prst="rect">
              <a:avLst/>
            </a:prstGeom>
            <a:solidFill>
              <a:srgbClr val="FFFFFF"/>
            </a:solidFill>
            <a:ln w="9525">
              <a:solidFill>
                <a:srgbClr val="FF0000"/>
              </a:solid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lvl="2" indent="-280988">
                <a:spcBef>
                  <a:spcPct val="20000"/>
                </a:spcBef>
                <a:buClr>
                  <a:srgbClr val="FA2835"/>
                </a:buClr>
                <a:buSzPct val="150000"/>
                <a:buFont typeface="Arial"/>
                <a:buNone/>
              </a:pPr>
              <a:r>
                <a:rPr lang="zh-CN" altLang="en-US" sz="1600">
                  <a:solidFill>
                    <a:srgbClr val="006096"/>
                  </a:solidFill>
                </a:rPr>
                <a:t>无法激活血小板发生聚集反应</a:t>
              </a:r>
            </a:p>
          </p:txBody>
        </p:sp>
        <p:sp>
          <p:nvSpPr>
            <p:cNvPr id="209930" name="Text Box 10"/>
            <p:cNvSpPr txBox="1">
              <a:spLocks noChangeArrowheads="1"/>
            </p:cNvSpPr>
            <p:nvPr/>
          </p:nvSpPr>
          <p:spPr bwMode="auto">
            <a:xfrm>
              <a:off x="1610" y="2784"/>
              <a:ext cx="2858" cy="253"/>
            </a:xfrm>
            <a:prstGeom prst="rect">
              <a:avLst/>
            </a:prstGeom>
            <a:solidFill>
              <a:srgbClr val="FFFFFF"/>
            </a:solidFill>
            <a:ln w="9525">
              <a:solidFill>
                <a:srgbClr val="FF0000"/>
              </a:solid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lvl="2" indent="-555625" algn="ctr"/>
              <a:r>
                <a:rPr lang="en-US" altLang="zh-CN" sz="1600">
                  <a:solidFill>
                    <a:srgbClr val="006096"/>
                  </a:solidFill>
                </a:rPr>
                <a:t>ADP</a:t>
              </a:r>
              <a:r>
                <a:rPr lang="zh-CN" altLang="en-US" sz="1600">
                  <a:solidFill>
                    <a:srgbClr val="006096"/>
                  </a:solidFill>
                </a:rPr>
                <a:t>无法与其受体相结合</a:t>
              </a:r>
            </a:p>
          </p:txBody>
        </p:sp>
        <p:sp>
          <p:nvSpPr>
            <p:cNvPr id="209931" name="AutoShape 11"/>
            <p:cNvSpPr>
              <a:spLocks noChangeArrowheads="1"/>
            </p:cNvSpPr>
            <p:nvPr/>
          </p:nvSpPr>
          <p:spPr bwMode="auto">
            <a:xfrm>
              <a:off x="2925" y="1525"/>
              <a:ext cx="136" cy="227"/>
            </a:xfrm>
            <a:prstGeom prst="downArrow">
              <a:avLst>
                <a:gd name="adj1" fmla="val 50000"/>
                <a:gd name="adj2" fmla="val 41728"/>
              </a:avLst>
            </a:prstGeom>
            <a:solidFill>
              <a:schemeClr val="accent1"/>
            </a:solidFill>
            <a:ln w="9525">
              <a:solidFill>
                <a:schemeClr val="tx1"/>
              </a:solidFill>
              <a:miter lim="800000"/>
            </a:ln>
          </p:spPr>
          <p:txBody>
            <a:bodyPr vert="eaVert"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9932" name="AutoShape 12"/>
            <p:cNvSpPr>
              <a:spLocks noChangeArrowheads="1"/>
            </p:cNvSpPr>
            <p:nvPr/>
          </p:nvSpPr>
          <p:spPr bwMode="auto">
            <a:xfrm>
              <a:off x="2925" y="2015"/>
              <a:ext cx="136" cy="227"/>
            </a:xfrm>
            <a:prstGeom prst="downArrow">
              <a:avLst>
                <a:gd name="adj1" fmla="val 50000"/>
                <a:gd name="adj2" fmla="val 41728"/>
              </a:avLst>
            </a:prstGeom>
            <a:solidFill>
              <a:schemeClr val="accent1"/>
            </a:solidFill>
            <a:ln w="9525">
              <a:solidFill>
                <a:schemeClr val="tx1"/>
              </a:solidFill>
              <a:miter lim="800000"/>
            </a:ln>
          </p:spPr>
          <p:txBody>
            <a:bodyPr vert="eaVert"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9933" name="AutoShape 13"/>
            <p:cNvSpPr>
              <a:spLocks noChangeArrowheads="1"/>
            </p:cNvSpPr>
            <p:nvPr/>
          </p:nvSpPr>
          <p:spPr bwMode="auto">
            <a:xfrm>
              <a:off x="2925" y="2523"/>
              <a:ext cx="136" cy="227"/>
            </a:xfrm>
            <a:prstGeom prst="downArrow">
              <a:avLst>
                <a:gd name="adj1" fmla="val 50000"/>
                <a:gd name="adj2" fmla="val 41728"/>
              </a:avLst>
            </a:prstGeom>
            <a:solidFill>
              <a:schemeClr val="accent1"/>
            </a:solidFill>
            <a:ln w="9525">
              <a:solidFill>
                <a:schemeClr val="tx1"/>
              </a:solidFill>
              <a:miter lim="800000"/>
            </a:ln>
          </p:spPr>
          <p:txBody>
            <a:bodyPr vert="eaVert"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09934" name="AutoShape 14"/>
            <p:cNvSpPr>
              <a:spLocks noChangeArrowheads="1"/>
            </p:cNvSpPr>
            <p:nvPr/>
          </p:nvSpPr>
          <p:spPr bwMode="auto">
            <a:xfrm>
              <a:off x="2943" y="3049"/>
              <a:ext cx="136" cy="227"/>
            </a:xfrm>
            <a:prstGeom prst="downArrow">
              <a:avLst>
                <a:gd name="adj1" fmla="val 50000"/>
                <a:gd name="adj2" fmla="val 41728"/>
              </a:avLst>
            </a:prstGeom>
            <a:solidFill>
              <a:schemeClr val="accent1"/>
            </a:solidFill>
            <a:ln w="9525">
              <a:solidFill>
                <a:schemeClr val="tx1"/>
              </a:solidFill>
              <a:miter lim="800000"/>
            </a:ln>
          </p:spPr>
          <p:txBody>
            <a:bodyPr vert="eaVert"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grpSp>
      <p:sp>
        <p:nvSpPr>
          <p:cNvPr id="209925" name="Rectangle 15"/>
          <p:cNvSpPr>
            <a:spLocks noChangeArrowheads="1"/>
          </p:cNvSpPr>
          <p:nvPr/>
        </p:nvSpPr>
        <p:spPr bwMode="auto">
          <a:xfrm>
            <a:off x="4787900" y="6613525"/>
            <a:ext cx="4356100" cy="260350"/>
          </a:xfrm>
          <a:prstGeom prst="rect">
            <a:avLst/>
          </a:prstGeom>
          <a:noFill/>
          <a:ln w="9525" algn="ctr">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eaLnBrk="0" hangingPunct="0"/>
            <a:r>
              <a:rPr lang="en-US" altLang="zh-CN" sz="1100">
                <a:ea typeface="黑体" pitchFamily="49" charset="-122"/>
                <a:cs typeface="Times New Roman" pitchFamily="18" charset="0"/>
              </a:rPr>
              <a:t>Husted S et al. Cardiovascular Therapeutics 27 (2009) 259–274</a:t>
            </a: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1969" name="Text Box 10"/>
          <p:cNvSpPr txBox="1">
            <a:spLocks noChangeArrowheads="1"/>
          </p:cNvSpPr>
          <p:nvPr/>
        </p:nvSpPr>
        <p:spPr bwMode="auto">
          <a:xfrm>
            <a:off x="5867400" y="6597650"/>
            <a:ext cx="3276600" cy="260350"/>
          </a:xfrm>
          <a:prstGeom prst="rect">
            <a:avLst/>
          </a:prstGeom>
          <a:noFill/>
          <a:ln w="9525" algn="ctr">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eaLnBrk="0" hangingPunct="0"/>
            <a:r>
              <a:rPr lang="en-US" altLang="zh-CN" sz="1100">
                <a:ea typeface="黑体" pitchFamily="49" charset="-122"/>
                <a:cs typeface="Times New Roman" pitchFamily="18" charset="0"/>
              </a:rPr>
              <a:t>James S et al. Am Heart J. 2009;157:599-605.</a:t>
            </a:r>
          </a:p>
        </p:txBody>
      </p:sp>
      <p:sp>
        <p:nvSpPr>
          <p:cNvPr id="211970" name="Rectangle 11"/>
          <p:cNvSpPr>
            <a:spLocks noGrp="1" noChangeArrowheads="1"/>
          </p:cNvSpPr>
          <p:nvPr>
            <p:ph type="title" idx="4294967295"/>
          </p:nvPr>
        </p:nvSpPr>
        <p:spPr>
          <a:xfrm>
            <a:off x="457200" y="115888"/>
            <a:ext cx="8229600" cy="576262"/>
          </a:xfrm>
        </p:spPr>
        <p:txBody>
          <a:bodyPr anchor="ctr"/>
          <a:lstStyle/>
          <a:p>
            <a:pPr eaLnBrk="1" hangingPunct="1"/>
            <a:r>
              <a:rPr lang="en-US" altLang="zh-CN" smtClean="0">
                <a:cs typeface="Arial"/>
              </a:rPr>
              <a:t>PLATO </a:t>
            </a:r>
            <a:r>
              <a:rPr lang="zh-CN" altLang="en-US" smtClean="0">
                <a:cs typeface="Arial"/>
              </a:rPr>
              <a:t>试验设计</a:t>
            </a:r>
          </a:p>
        </p:txBody>
      </p:sp>
      <p:grpSp>
        <p:nvGrpSpPr>
          <p:cNvPr id="211971" name="Group 15"/>
          <p:cNvGrpSpPr/>
          <p:nvPr/>
        </p:nvGrpSpPr>
        <p:grpSpPr>
          <a:xfrm>
            <a:off x="176213" y="836613"/>
            <a:ext cx="8867775" cy="5149850"/>
            <a:chOff x="111" y="612"/>
            <a:chExt cx="5586" cy="3244"/>
          </a:xfrm>
        </p:grpSpPr>
        <p:sp>
          <p:nvSpPr>
            <p:cNvPr id="211973" name="AutoShape 2"/>
            <p:cNvSpPr>
              <a:spLocks noChangeArrowheads="1"/>
            </p:cNvSpPr>
            <p:nvPr/>
          </p:nvSpPr>
          <p:spPr bwMode="blackWhite">
            <a:xfrm>
              <a:off x="111" y="2689"/>
              <a:ext cx="5586" cy="832"/>
            </a:xfrm>
            <a:prstGeom prst="roundRect">
              <a:avLst>
                <a:gd name="adj" fmla="val 16667"/>
              </a:avLst>
            </a:prstGeom>
            <a:solidFill>
              <a:srgbClr val="003366"/>
            </a:solidFill>
            <a:ln w="28575" algn="ctr">
              <a:solidFill>
                <a:schemeClr val="tx1"/>
              </a:solidFill>
              <a:round/>
            </a:ln>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182563" indent="-182563" eaLnBrk="0" hangingPunct="0">
                <a:lnSpc>
                  <a:spcPct val="90000"/>
                </a:lnSpc>
                <a:spcBef>
                  <a:spcPct val="30000"/>
                </a:spcBef>
                <a:tabLst>
                  <a:tab pos="1944688"/>
                </a:tabLst>
              </a:pPr>
              <a:endParaRPr lang="zh-CN" altLang="zh-CN" sz="1400" b="1">
                <a:ea typeface="黑体" pitchFamily="49" charset="-122"/>
                <a:cs typeface="Arial"/>
              </a:endParaRPr>
            </a:p>
          </p:txBody>
        </p:sp>
        <p:sp>
          <p:nvSpPr>
            <p:cNvPr id="211974" name="AutoShape 3"/>
            <p:cNvSpPr>
              <a:spLocks noChangeArrowheads="1"/>
            </p:cNvSpPr>
            <p:nvPr/>
          </p:nvSpPr>
          <p:spPr bwMode="blackWhite">
            <a:xfrm>
              <a:off x="1232" y="2144"/>
              <a:ext cx="3170" cy="452"/>
            </a:xfrm>
            <a:prstGeom prst="roundRect">
              <a:avLst>
                <a:gd name="adj" fmla="val 16667"/>
              </a:avLst>
            </a:prstGeom>
            <a:noFill/>
            <a:ln w="28575" cap="rnd" algn="ctr">
              <a:solidFill>
                <a:schemeClr val="tx1"/>
              </a:solidFill>
              <a:prstDash val="sysDot"/>
              <a:round/>
            </a:ln>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lnSpc>
                  <a:spcPct val="95000"/>
                </a:lnSpc>
              </a:pPr>
              <a:r>
                <a:rPr lang="zh-CN" altLang="en-US" sz="1600" b="1">
                  <a:ea typeface="黑体" pitchFamily="49" charset="-122"/>
                  <a:cs typeface="Arial"/>
                </a:rPr>
                <a:t>最长治疗时间</a:t>
              </a:r>
              <a:r>
                <a:rPr lang="en-US" altLang="zh-CN" sz="1600" b="1">
                  <a:ea typeface="黑体" pitchFamily="49" charset="-122"/>
                  <a:cs typeface="Arial"/>
                </a:rPr>
                <a:t>12</a:t>
              </a:r>
              <a:r>
                <a:rPr lang="zh-CN" altLang="en-US" sz="1600" b="1">
                  <a:ea typeface="黑体" pitchFamily="49" charset="-122"/>
                  <a:cs typeface="Arial"/>
                </a:rPr>
                <a:t>个月</a:t>
              </a:r>
            </a:p>
            <a:p>
              <a:pPr algn="ctr" eaLnBrk="0" hangingPunct="0">
                <a:lnSpc>
                  <a:spcPct val="95000"/>
                </a:lnSpc>
              </a:pPr>
              <a:r>
                <a:rPr lang="en-US" altLang="zh-CN" sz="1600" b="1">
                  <a:ea typeface="黑体" pitchFamily="49" charset="-122"/>
                  <a:cs typeface="Arial"/>
                </a:rPr>
                <a:t>(</a:t>
              </a:r>
              <a:r>
                <a:rPr lang="zh-CN" altLang="en-US" sz="1600" b="1">
                  <a:ea typeface="黑体" pitchFamily="49" charset="-122"/>
                  <a:cs typeface="Arial"/>
                </a:rPr>
                <a:t>平均</a:t>
              </a:r>
              <a:r>
                <a:rPr lang="en-US" altLang="zh-CN" sz="1600" b="1">
                  <a:ea typeface="黑体" pitchFamily="49" charset="-122"/>
                  <a:cs typeface="Arial"/>
                </a:rPr>
                <a:t>11</a:t>
              </a:r>
              <a:r>
                <a:rPr lang="zh-CN" altLang="en-US" sz="1600" b="1">
                  <a:ea typeface="黑体" pitchFamily="49" charset="-122"/>
                  <a:cs typeface="Arial"/>
                </a:rPr>
                <a:t>个月</a:t>
              </a:r>
              <a:r>
                <a:rPr lang="en-US" altLang="zh-CN" sz="1600" b="1">
                  <a:ea typeface="黑体" pitchFamily="49" charset="-122"/>
                  <a:cs typeface="Arial"/>
                </a:rPr>
                <a:t>)</a:t>
              </a:r>
            </a:p>
          </p:txBody>
        </p:sp>
        <p:sp>
          <p:nvSpPr>
            <p:cNvPr id="211975" name="AutoShape 4"/>
            <p:cNvSpPr>
              <a:spLocks noChangeArrowheads="1"/>
            </p:cNvSpPr>
            <p:nvPr/>
          </p:nvSpPr>
          <p:spPr bwMode="blackWhite">
            <a:xfrm>
              <a:off x="4443" y="695"/>
              <a:ext cx="902" cy="277"/>
            </a:xfrm>
            <a:prstGeom prst="roundRect">
              <a:avLst>
                <a:gd name="adj" fmla="val 16667"/>
              </a:avLst>
            </a:prstGeom>
            <a:noFill/>
            <a:ln w="28575" algn="ctr">
              <a:noFill/>
              <a:round/>
            </a:ln>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lnSpc>
                  <a:spcPct val="95000"/>
                </a:lnSpc>
              </a:pPr>
              <a:r>
                <a:rPr lang="en-US" altLang="zh-CN" b="1">
                  <a:ea typeface="黑体" pitchFamily="49" charset="-122"/>
                  <a:cs typeface="Arial"/>
                </a:rPr>
                <a:t>(N=18,624)</a:t>
              </a:r>
            </a:p>
          </p:txBody>
        </p:sp>
        <p:sp>
          <p:nvSpPr>
            <p:cNvPr id="211976" name="Line 5"/>
            <p:cNvSpPr>
              <a:spLocks noChangeShapeType="1"/>
            </p:cNvSpPr>
            <p:nvPr/>
          </p:nvSpPr>
          <p:spPr bwMode="auto">
            <a:xfrm flipH="1">
              <a:off x="2817" y="1104"/>
              <a:ext cx="0" cy="192"/>
            </a:xfrm>
            <a:prstGeom prst="line">
              <a:avLst/>
            </a:prstGeom>
            <a:noFill/>
            <a:ln w="28575">
              <a:solidFill>
                <a:schemeClr val="tx1"/>
              </a:solidFill>
              <a:round/>
            </a:ln>
          </p:spPr>
          <p:txBody>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endParaRPr lang="zh-CN" altLang="en-US"/>
            </a:p>
          </p:txBody>
        </p:sp>
        <p:sp>
          <p:nvSpPr>
            <p:cNvPr id="211977" name="AutoShape 6"/>
            <p:cNvSpPr/>
            <p:nvPr/>
          </p:nvSpPr>
          <p:spPr bwMode="auto">
            <a:xfrm rot="5400000">
              <a:off x="2661" y="-108"/>
              <a:ext cx="313" cy="3103"/>
            </a:xfrm>
            <a:prstGeom prst="leftBracket">
              <a:avLst>
                <a:gd name="adj" fmla="val 0"/>
              </a:avLst>
            </a:prstGeom>
            <a:noFill/>
            <a:ln w="28575">
              <a:solidFill>
                <a:schemeClr val="tx1"/>
              </a:solidFill>
              <a:round/>
            </a:ln>
          </p:spPr>
          <p:txBody>
            <a:bodyPr rot="10800000" vert="eaVert"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endParaRPr lang="fr-FR" altLang="zh-CN" sz="2400">
                <a:ea typeface="黑体" pitchFamily="49" charset="-122"/>
                <a:cs typeface="Arial"/>
              </a:endParaRPr>
            </a:p>
          </p:txBody>
        </p:sp>
        <p:sp>
          <p:nvSpPr>
            <p:cNvPr id="211978" name="AutoShape 7"/>
            <p:cNvSpPr>
              <a:spLocks noChangeArrowheads="1"/>
            </p:cNvSpPr>
            <p:nvPr/>
          </p:nvSpPr>
          <p:spPr bwMode="blackWhite">
            <a:xfrm>
              <a:off x="145" y="1497"/>
              <a:ext cx="2482" cy="588"/>
            </a:xfrm>
            <a:prstGeom prst="roundRect">
              <a:avLst>
                <a:gd name="adj" fmla="val 16667"/>
              </a:avLst>
            </a:prstGeom>
            <a:solidFill>
              <a:schemeClr val="hlink"/>
            </a:solidFill>
            <a:ln w="28575" algn="ctr">
              <a:solidFill>
                <a:schemeClr val="tx1"/>
              </a:solidFill>
              <a:round/>
            </a:ln>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lnSpc>
                  <a:spcPct val="95000"/>
                </a:lnSpc>
              </a:pPr>
              <a:r>
                <a:rPr lang="en-US" altLang="zh-CN" sz="1600" b="1">
                  <a:solidFill>
                    <a:srgbClr val="000000"/>
                  </a:solidFill>
                  <a:ea typeface="黑体" pitchFamily="49" charset="-122"/>
                  <a:cs typeface="Arial"/>
                </a:rPr>
                <a:t>ASA</a:t>
              </a:r>
              <a:r>
                <a:rPr lang="en-US" altLang="zh-CN" sz="1600" b="1">
                  <a:solidFill>
                    <a:srgbClr val="000000"/>
                  </a:solidFill>
                  <a:ea typeface="黑体" pitchFamily="49" charset="-122"/>
                  <a:cs typeface="Arial Unicode MS" pitchFamily="34" charset="-122"/>
                </a:rPr>
                <a:t>*</a:t>
              </a:r>
              <a:r>
                <a:rPr lang="en-US" altLang="zh-CN" sz="1600" b="1">
                  <a:solidFill>
                    <a:srgbClr val="000000"/>
                  </a:solidFill>
                  <a:ea typeface="黑体" pitchFamily="49" charset="-122"/>
                  <a:cs typeface="Arial"/>
                </a:rPr>
                <a:t> + </a:t>
              </a:r>
              <a:r>
                <a:rPr lang="zh-CN" altLang="en-US" sz="1600" b="1">
                  <a:solidFill>
                    <a:srgbClr val="000000"/>
                  </a:solidFill>
                  <a:ea typeface="黑体" pitchFamily="49" charset="-122"/>
                  <a:cs typeface="Arial"/>
                </a:rPr>
                <a:t>氯吡格雷</a:t>
              </a:r>
            </a:p>
            <a:p>
              <a:pPr algn="ctr" eaLnBrk="0" hangingPunct="0">
                <a:lnSpc>
                  <a:spcPct val="95000"/>
                </a:lnSpc>
              </a:pPr>
              <a:r>
                <a:rPr lang="en-US" altLang="zh-CN" sz="1600" b="1">
                  <a:solidFill>
                    <a:srgbClr val="000000"/>
                  </a:solidFill>
                  <a:ea typeface="黑体" pitchFamily="49" charset="-122"/>
                  <a:cs typeface="Arial"/>
                </a:rPr>
                <a:t>300-mg LD/75 mg qd</a:t>
              </a:r>
              <a:r>
                <a:rPr lang="en-US" altLang="zh-CN" sz="1600" b="1" baseline="30000">
                  <a:solidFill>
                    <a:srgbClr val="000000"/>
                  </a:solidFill>
                  <a:ea typeface="黑体" pitchFamily="49" charset="-122"/>
                  <a:cs typeface="Arial"/>
                </a:rPr>
                <a:t>†</a:t>
              </a:r>
            </a:p>
            <a:p>
              <a:pPr algn="ctr" eaLnBrk="0" hangingPunct="0">
                <a:lnSpc>
                  <a:spcPct val="95000"/>
                </a:lnSpc>
              </a:pPr>
              <a:r>
                <a:rPr lang="en-US" altLang="zh-CN" sz="1600" b="1">
                  <a:solidFill>
                    <a:srgbClr val="000000"/>
                  </a:solidFill>
                  <a:ea typeface="黑体" pitchFamily="49" charset="-122"/>
                  <a:cs typeface="Arial"/>
                </a:rPr>
                <a:t>PCI</a:t>
              </a:r>
              <a:r>
                <a:rPr lang="zh-CN" altLang="en-US" sz="1600" b="1">
                  <a:solidFill>
                    <a:srgbClr val="000000"/>
                  </a:solidFill>
                  <a:ea typeface="黑体" pitchFamily="49" charset="-122"/>
                  <a:cs typeface="Arial"/>
                </a:rPr>
                <a:t>术前再给</a:t>
              </a:r>
              <a:r>
                <a:rPr lang="en-US" altLang="zh-CN" sz="1600" b="1">
                  <a:solidFill>
                    <a:srgbClr val="000000"/>
                  </a:solidFill>
                  <a:ea typeface="黑体" pitchFamily="49" charset="-122"/>
                  <a:cs typeface="Arial"/>
                </a:rPr>
                <a:t>300-mg LD</a:t>
              </a:r>
            </a:p>
          </p:txBody>
        </p:sp>
        <p:sp>
          <p:nvSpPr>
            <p:cNvPr id="211979" name="AutoShape 8"/>
            <p:cNvSpPr>
              <a:spLocks noChangeArrowheads="1"/>
            </p:cNvSpPr>
            <p:nvPr/>
          </p:nvSpPr>
          <p:spPr bwMode="blackWhite">
            <a:xfrm>
              <a:off x="2967" y="1471"/>
              <a:ext cx="2600" cy="588"/>
            </a:xfrm>
            <a:prstGeom prst="roundRect">
              <a:avLst>
                <a:gd name="adj" fmla="val 16667"/>
              </a:avLst>
            </a:prstGeom>
            <a:solidFill>
              <a:srgbClr val="FF9933"/>
            </a:solidFill>
            <a:ln w="28575" algn="ctr">
              <a:solidFill>
                <a:schemeClr val="tx1"/>
              </a:solidFill>
              <a:round/>
            </a:ln>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lnSpc>
                  <a:spcPct val="95000"/>
                </a:lnSpc>
              </a:pPr>
              <a:r>
                <a:rPr lang="en-US" altLang="zh-CN" sz="1600" b="1">
                  <a:solidFill>
                    <a:srgbClr val="000000"/>
                  </a:solidFill>
                  <a:ea typeface="黑体" pitchFamily="49" charset="-122"/>
                  <a:cs typeface="Arial"/>
                </a:rPr>
                <a:t>ASA* + </a:t>
              </a:r>
              <a:r>
                <a:rPr lang="zh-CN" altLang="en-US" sz="1600" b="1">
                  <a:solidFill>
                    <a:srgbClr val="000000"/>
                  </a:solidFill>
                  <a:ea typeface="黑体" pitchFamily="49" charset="-122"/>
                  <a:cs typeface="Arial"/>
                </a:rPr>
                <a:t>替格瑞洛</a:t>
              </a:r>
            </a:p>
            <a:p>
              <a:pPr algn="ctr" eaLnBrk="0" hangingPunct="0">
                <a:lnSpc>
                  <a:spcPct val="95000"/>
                </a:lnSpc>
              </a:pPr>
              <a:r>
                <a:rPr lang="en-US" altLang="zh-CN" sz="1600" b="1">
                  <a:solidFill>
                    <a:srgbClr val="000000"/>
                  </a:solidFill>
                  <a:ea typeface="黑体" pitchFamily="49" charset="-122"/>
                  <a:cs typeface="Arial"/>
                </a:rPr>
                <a:t>180-mg LD/90 mg bid</a:t>
              </a:r>
              <a:r>
                <a:rPr lang="en-US" altLang="zh-CN" sz="1600" b="1" baseline="30000">
                  <a:solidFill>
                    <a:srgbClr val="000000"/>
                  </a:solidFill>
                  <a:ea typeface="黑体" pitchFamily="49" charset="-122"/>
                  <a:cs typeface="Arial"/>
                </a:rPr>
                <a:t>†</a:t>
              </a:r>
            </a:p>
            <a:p>
              <a:pPr algn="ctr" eaLnBrk="0" hangingPunct="0">
                <a:lnSpc>
                  <a:spcPct val="95000"/>
                </a:lnSpc>
              </a:pPr>
              <a:r>
                <a:rPr lang="zh-CN" altLang="en-US" sz="1600" b="1">
                  <a:solidFill>
                    <a:srgbClr val="000000"/>
                  </a:solidFill>
                  <a:ea typeface="黑体" pitchFamily="49" charset="-122"/>
                  <a:cs typeface="Arial"/>
                </a:rPr>
                <a:t>随机化后</a:t>
              </a:r>
              <a:r>
                <a:rPr lang="en-US" altLang="zh-CN" sz="1600" b="1">
                  <a:solidFill>
                    <a:srgbClr val="000000"/>
                  </a:solidFill>
                  <a:ea typeface="黑体" pitchFamily="49" charset="-122"/>
                  <a:cs typeface="Arial"/>
                </a:rPr>
                <a:t>&gt;24 h </a:t>
              </a:r>
              <a:r>
                <a:rPr lang="zh-CN" altLang="en-US" sz="1600" b="1">
                  <a:solidFill>
                    <a:srgbClr val="000000"/>
                  </a:solidFill>
                  <a:ea typeface="黑体" pitchFamily="49" charset="-122"/>
                  <a:cs typeface="Arial"/>
                </a:rPr>
                <a:t>接受</a:t>
              </a:r>
              <a:r>
                <a:rPr lang="en-US" altLang="zh-CN" sz="1600" b="1">
                  <a:solidFill>
                    <a:srgbClr val="000000"/>
                  </a:solidFill>
                  <a:ea typeface="黑体" pitchFamily="49" charset="-122"/>
                  <a:cs typeface="Arial"/>
                </a:rPr>
                <a:t>PCI</a:t>
              </a:r>
              <a:r>
                <a:rPr lang="zh-CN" altLang="en-US" sz="1600" b="1">
                  <a:solidFill>
                    <a:srgbClr val="000000"/>
                  </a:solidFill>
                  <a:ea typeface="黑体" pitchFamily="49" charset="-122"/>
                  <a:cs typeface="Arial"/>
                </a:rPr>
                <a:t>治疗者再给</a:t>
              </a:r>
              <a:r>
                <a:rPr lang="en-US" altLang="zh-CN" sz="1600" b="1">
                  <a:solidFill>
                    <a:srgbClr val="000000"/>
                  </a:solidFill>
                  <a:ea typeface="黑体" pitchFamily="49" charset="-122"/>
                  <a:cs typeface="Arial"/>
                </a:rPr>
                <a:t>90 mg LD</a:t>
              </a:r>
            </a:p>
          </p:txBody>
        </p:sp>
        <p:sp>
          <p:nvSpPr>
            <p:cNvPr id="211980" name="AutoShape 9"/>
            <p:cNvSpPr>
              <a:spLocks noChangeArrowheads="1"/>
            </p:cNvSpPr>
            <p:nvPr/>
          </p:nvSpPr>
          <p:spPr bwMode="blackWhite">
            <a:xfrm>
              <a:off x="1343" y="612"/>
              <a:ext cx="2946" cy="585"/>
            </a:xfrm>
            <a:prstGeom prst="roundRect">
              <a:avLst>
                <a:gd name="adj" fmla="val 16667"/>
              </a:avLst>
            </a:prstGeom>
            <a:solidFill>
              <a:schemeClr val="folHlink"/>
            </a:solidFill>
            <a:ln w="28575" algn="ctr">
              <a:solidFill>
                <a:schemeClr val="tx1"/>
              </a:solidFill>
              <a:round/>
            </a:ln>
          </p:spPr>
          <p:txBody>
            <a:bodyPr wrap="none" anchor="ct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eaLnBrk="0" hangingPunct="0">
                <a:lnSpc>
                  <a:spcPct val="90000"/>
                </a:lnSpc>
              </a:pPr>
              <a:r>
                <a:rPr lang="en-US" altLang="zh-CN" b="1">
                  <a:solidFill>
                    <a:srgbClr val="000000"/>
                  </a:solidFill>
                  <a:ea typeface="黑体" pitchFamily="49" charset="-122"/>
                  <a:cs typeface="Arial"/>
                </a:rPr>
                <a:t>ACS</a:t>
              </a:r>
              <a:r>
                <a:rPr lang="zh-CN" altLang="en-US" b="1">
                  <a:solidFill>
                    <a:srgbClr val="000000"/>
                  </a:solidFill>
                  <a:ea typeface="黑体" pitchFamily="49" charset="-122"/>
                  <a:cs typeface="Arial"/>
                </a:rPr>
                <a:t>患者 </a:t>
              </a:r>
            </a:p>
            <a:p>
              <a:pPr algn="ctr" eaLnBrk="0" hangingPunct="0">
                <a:lnSpc>
                  <a:spcPct val="90000"/>
                </a:lnSpc>
              </a:pPr>
              <a:r>
                <a:rPr lang="en-US" altLang="zh-CN" sz="1600" b="1">
                  <a:solidFill>
                    <a:srgbClr val="000000"/>
                  </a:solidFill>
                  <a:ea typeface="黑体" pitchFamily="49" charset="-122"/>
                  <a:cs typeface="Arial"/>
                </a:rPr>
                <a:t>UA/NSTEMI/STEMI</a:t>
              </a:r>
            </a:p>
            <a:p>
              <a:pPr algn="ctr" eaLnBrk="0" hangingPunct="0">
                <a:lnSpc>
                  <a:spcPct val="90000"/>
                </a:lnSpc>
              </a:pPr>
              <a:r>
                <a:rPr lang="en-US" altLang="zh-CN" sz="1600" b="1">
                  <a:solidFill>
                    <a:srgbClr val="000000"/>
                  </a:solidFill>
                  <a:ea typeface="黑体" pitchFamily="49" charset="-122"/>
                  <a:cs typeface="Arial"/>
                </a:rPr>
                <a:t> PCI, </a:t>
              </a:r>
              <a:r>
                <a:rPr lang="zh-CN" altLang="en-US" sz="1600" b="1">
                  <a:solidFill>
                    <a:srgbClr val="000000"/>
                  </a:solidFill>
                  <a:ea typeface="黑体" pitchFamily="49" charset="-122"/>
                  <a:cs typeface="Arial"/>
                </a:rPr>
                <a:t>药物治疗</a:t>
              </a:r>
              <a:r>
                <a:rPr lang="en-US" altLang="zh-CN" sz="1600" b="1">
                  <a:solidFill>
                    <a:srgbClr val="000000"/>
                  </a:solidFill>
                  <a:ea typeface="黑体" pitchFamily="49" charset="-122"/>
                  <a:cs typeface="Arial"/>
                </a:rPr>
                <a:t>, </a:t>
              </a:r>
              <a:r>
                <a:rPr lang="zh-CN" altLang="en-US" sz="1600" b="1">
                  <a:solidFill>
                    <a:srgbClr val="000000"/>
                  </a:solidFill>
                  <a:ea typeface="黑体" pitchFamily="49" charset="-122"/>
                  <a:cs typeface="Arial"/>
                </a:rPr>
                <a:t>或</a:t>
              </a:r>
              <a:r>
                <a:rPr lang="en-US" altLang="zh-CN" sz="1600" b="1">
                  <a:solidFill>
                    <a:srgbClr val="000000"/>
                  </a:solidFill>
                  <a:ea typeface="黑体" pitchFamily="49" charset="-122"/>
                  <a:cs typeface="Arial"/>
                </a:rPr>
                <a:t>CABG</a:t>
              </a:r>
              <a:r>
                <a:rPr lang="zh-CN" altLang="en-US" sz="1600" b="1">
                  <a:solidFill>
                    <a:srgbClr val="000000"/>
                  </a:solidFill>
                  <a:ea typeface="黑体" pitchFamily="49" charset="-122"/>
                  <a:cs typeface="Arial"/>
                </a:rPr>
                <a:t>治疗</a:t>
              </a:r>
            </a:p>
          </p:txBody>
        </p:sp>
        <p:sp>
          <p:nvSpPr>
            <p:cNvPr id="27660" name="Text Box 12"/>
            <p:cNvSpPr txBox="1">
              <a:spLocks noChangeArrowheads="1"/>
            </p:cNvSpPr>
            <p:nvPr/>
          </p:nvSpPr>
          <p:spPr bwMode="auto">
            <a:xfrm>
              <a:off x="204" y="3644"/>
              <a:ext cx="5447" cy="212"/>
            </a:xfrm>
            <a:prstGeom prst="rect">
              <a:avLst/>
            </a:prstGeom>
            <a:noFill/>
            <a:ln>
              <a:noFill/>
            </a:ln>
            <a:effectLst>
              <a:prstShdw prst="shdw17" dist="17961" dir="2700000">
                <a:schemeClr val="accent1">
                  <a:gamma/>
                  <a:shade val="60000"/>
                  <a:invGamma/>
                </a:schemeClr>
              </a:prstShdw>
            </a:effectLst>
            <a:extLst>
              <a:ext uri="{909E8E84-426E-40DD-AFC4-6F175D3DCCD1}"/>
              <a:ext uri="{91240B29-F687-4F45-9708-019B960494DF}"/>
            </a:extLst>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defRPr/>
              </a:pPr>
              <a:r>
                <a:rPr lang="en-GB" altLang="zh-CN" sz="1600">
                  <a:solidFill>
                    <a:schemeClr val="tx2"/>
                  </a:solidFill>
                  <a:latin typeface="Arial" pitchFamily="34" charset="0"/>
                  <a:ea typeface="黑体" pitchFamily="49" charset="-122"/>
                  <a:cs typeface="Arial" pitchFamily="34" charset="0"/>
                </a:rPr>
                <a:t> </a:t>
              </a:r>
              <a:r>
                <a:rPr lang="zh-CN" altLang="en-GB" sz="1600">
                  <a:solidFill>
                    <a:schemeClr val="bg1"/>
                  </a:solidFill>
                  <a:latin typeface="Arial" pitchFamily="34" charset="0"/>
                  <a:ea typeface="黑体" pitchFamily="49" charset="-122"/>
                  <a:cs typeface="Arial" pitchFamily="34" charset="0"/>
                </a:rPr>
                <a:t>一经确诊立即给予治疗药物</a:t>
              </a:r>
              <a:r>
                <a:rPr lang="en-GB" sz="1600">
                  <a:solidFill>
                    <a:schemeClr val="bg1"/>
                  </a:solidFill>
                  <a:latin typeface="Arial" pitchFamily="34" charset="0"/>
                  <a:ea typeface="黑体" pitchFamily="49" charset="-122"/>
                  <a:cs typeface="Arial" pitchFamily="34" charset="0"/>
                </a:rPr>
                <a:t> </a:t>
              </a:r>
              <a:r>
                <a:rPr lang="en-GB" altLang="zh-CN" sz="1600">
                  <a:solidFill>
                    <a:schemeClr val="bg1"/>
                  </a:solidFill>
                  <a:latin typeface="Arial" pitchFamily="34" charset="0"/>
                  <a:ea typeface="黑体" pitchFamily="49" charset="-122"/>
                  <a:cs typeface="Arial" pitchFamily="34" charset="0"/>
                </a:rPr>
                <a:t>(≤ 24 h) </a:t>
              </a:r>
              <a:r>
                <a:rPr lang="zh-CN" altLang="en-GB" sz="1600">
                  <a:solidFill>
                    <a:schemeClr val="bg1"/>
                  </a:solidFill>
                  <a:latin typeface="Arial" pitchFamily="34" charset="0"/>
                  <a:ea typeface="黑体" pitchFamily="49" charset="-122"/>
                  <a:cs typeface="Arial" pitchFamily="34" charset="0"/>
                </a:rPr>
                <a:t>，</a:t>
              </a:r>
              <a:r>
                <a:rPr lang="zh-CN" altLang="en-US" sz="1600" b="1" u="sng">
                  <a:solidFill>
                    <a:schemeClr val="bg1"/>
                  </a:solidFill>
                  <a:latin typeface="Arial" pitchFamily="34" charset="0"/>
                  <a:ea typeface="黑体" pitchFamily="49" charset="-122"/>
                  <a:cs typeface="Arial" pitchFamily="34" charset="0"/>
                </a:rPr>
                <a:t>所有患者均给予</a:t>
              </a:r>
              <a:r>
                <a:rPr lang="en-US" altLang="zh-CN" sz="1600" b="1" u="sng">
                  <a:solidFill>
                    <a:schemeClr val="bg1"/>
                  </a:solidFill>
                  <a:latin typeface="Arial" pitchFamily="34" charset="0"/>
                  <a:ea typeface="黑体" pitchFamily="49" charset="-122"/>
                  <a:cs typeface="Arial" pitchFamily="34" charset="0"/>
                </a:rPr>
                <a:t>ASA 75-100 mg/d</a:t>
              </a:r>
              <a:r>
                <a:rPr lang="zh-CN" altLang="en-US" sz="1600">
                  <a:solidFill>
                    <a:schemeClr val="bg1"/>
                  </a:solidFill>
                  <a:latin typeface="Arial" pitchFamily="34" charset="0"/>
                  <a:ea typeface="黑体" pitchFamily="49" charset="-122"/>
                  <a:cs typeface="Arial" pitchFamily="34" charset="0"/>
                </a:rPr>
                <a:t>，除非不能耐受 </a:t>
              </a:r>
            </a:p>
          </p:txBody>
        </p:sp>
        <p:sp>
          <p:nvSpPr>
            <p:cNvPr id="211982" name="Text Box 13"/>
            <p:cNvSpPr txBox="1">
              <a:spLocks noChangeArrowheads="1"/>
            </p:cNvSpPr>
            <p:nvPr/>
          </p:nvSpPr>
          <p:spPr bwMode="auto">
            <a:xfrm>
              <a:off x="204" y="2791"/>
              <a:ext cx="5443" cy="634"/>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marL="87313" indent="-87313">
                <a:buFontTx/>
                <a:buChar char="•"/>
              </a:pPr>
              <a:r>
                <a:rPr lang="zh-CN" altLang="en-US" sz="1500">
                  <a:ea typeface="黑体" pitchFamily="49" charset="-122"/>
                </a:rPr>
                <a:t>一级疗效终点</a:t>
              </a:r>
              <a:r>
                <a:rPr lang="en-US" altLang="zh-CN" sz="1500">
                  <a:ea typeface="黑体" pitchFamily="49" charset="-122"/>
                </a:rPr>
                <a:t>: </a:t>
              </a:r>
              <a:r>
                <a:rPr lang="zh-CN" altLang="en-US" sz="1500">
                  <a:ea typeface="黑体" pitchFamily="49" charset="-122"/>
                </a:rPr>
                <a:t>血管源性死亡</a:t>
              </a:r>
              <a:r>
                <a:rPr lang="en-US" altLang="zh-CN" sz="1500">
                  <a:ea typeface="黑体" pitchFamily="49" charset="-122"/>
                </a:rPr>
                <a:t>/MI/stroke</a:t>
              </a:r>
            </a:p>
            <a:p>
              <a:pPr marL="87313" indent="-87313">
                <a:buFontTx/>
                <a:buChar char="•"/>
              </a:pPr>
              <a:r>
                <a:rPr lang="zh-CN" altLang="en-US" sz="1500">
                  <a:ea typeface="黑体" pitchFamily="49" charset="-122"/>
                </a:rPr>
                <a:t>二级疗效终点</a:t>
              </a:r>
              <a:r>
                <a:rPr lang="en-US" altLang="zh-CN" sz="1500">
                  <a:ea typeface="黑体" pitchFamily="49" charset="-122"/>
                </a:rPr>
                <a:t>:  PCI</a:t>
              </a:r>
              <a:r>
                <a:rPr lang="zh-CN" altLang="en-US" sz="1500">
                  <a:ea typeface="黑体" pitchFamily="49" charset="-122"/>
                </a:rPr>
                <a:t>患者的血管源性死亡</a:t>
              </a:r>
              <a:r>
                <a:rPr lang="en-US" altLang="zh-CN" sz="1500">
                  <a:ea typeface="黑体" pitchFamily="49" charset="-122"/>
                </a:rPr>
                <a:t>/MI/stroke; </a:t>
              </a:r>
              <a:r>
                <a:rPr lang="zh-CN" altLang="en-US" sz="1500">
                  <a:ea typeface="黑体" pitchFamily="49" charset="-122"/>
                </a:rPr>
                <a:t>全因死亡</a:t>
              </a:r>
              <a:r>
                <a:rPr lang="en-US" altLang="zh-CN" sz="1500">
                  <a:ea typeface="黑体" pitchFamily="49" charset="-122"/>
                </a:rPr>
                <a:t>/MI/stroke, </a:t>
              </a:r>
              <a:r>
                <a:rPr lang="zh-CN" altLang="en-US" sz="1500">
                  <a:ea typeface="黑体" pitchFamily="49" charset="-122"/>
                </a:rPr>
                <a:t>血管源性死亡</a:t>
              </a:r>
              <a:r>
                <a:rPr lang="en-US" altLang="zh-CN" sz="1500">
                  <a:ea typeface="黑体" pitchFamily="49" charset="-122"/>
                </a:rPr>
                <a:t>/MI/stroke/</a:t>
              </a:r>
              <a:r>
                <a:rPr lang="zh-CN" altLang="en-US" sz="1500">
                  <a:ea typeface="黑体" pitchFamily="49" charset="-122"/>
                </a:rPr>
                <a:t>严重再发缺血性事件</a:t>
              </a:r>
              <a:r>
                <a:rPr lang="en-US" altLang="zh-CN" sz="1500">
                  <a:ea typeface="黑体" pitchFamily="49" charset="-122"/>
                </a:rPr>
                <a:t>/TIA/</a:t>
              </a:r>
              <a:r>
                <a:rPr lang="zh-CN" altLang="en-US" sz="1500">
                  <a:ea typeface="黑体" pitchFamily="49" charset="-122"/>
                </a:rPr>
                <a:t>动脉源性血栓栓塞事件</a:t>
              </a:r>
              <a:r>
                <a:rPr lang="en-US" altLang="zh-CN" sz="1500">
                  <a:ea typeface="黑体" pitchFamily="49" charset="-122"/>
                </a:rPr>
                <a:t>; </a:t>
              </a:r>
              <a:r>
                <a:rPr lang="zh-CN" altLang="en-US" sz="1500">
                  <a:ea typeface="黑体" pitchFamily="49" charset="-122"/>
                </a:rPr>
                <a:t>支架血栓形成</a:t>
              </a:r>
              <a:r>
                <a:rPr lang="en-US" altLang="zh-CN" sz="1500">
                  <a:ea typeface="黑体" pitchFamily="49" charset="-122"/>
                </a:rPr>
                <a:t>; </a:t>
              </a:r>
              <a:r>
                <a:rPr lang="zh-CN" altLang="en-US" sz="1500">
                  <a:ea typeface="黑体" pitchFamily="49" charset="-122"/>
                </a:rPr>
                <a:t>全因死亡率</a:t>
              </a:r>
            </a:p>
            <a:p>
              <a:pPr marL="87313" indent="-87313">
                <a:buFontTx/>
                <a:buChar char="•"/>
              </a:pPr>
              <a:r>
                <a:rPr lang="zh-CN" altLang="en-US" sz="1500">
                  <a:ea typeface="黑体" pitchFamily="49" charset="-122"/>
                </a:rPr>
                <a:t>首要安全性终点</a:t>
              </a:r>
              <a:r>
                <a:rPr lang="en-US" altLang="zh-CN" sz="1500">
                  <a:ea typeface="黑体" pitchFamily="49" charset="-122"/>
                </a:rPr>
                <a:t>: PLATO</a:t>
              </a:r>
              <a:r>
                <a:rPr lang="zh-CN" altLang="en-US" sz="1500">
                  <a:ea typeface="黑体" pitchFamily="49" charset="-122"/>
                </a:rPr>
                <a:t>定义的大出血</a:t>
              </a:r>
            </a:p>
          </p:txBody>
        </p:sp>
      </p:grpSp>
      <p:sp>
        <p:nvSpPr>
          <p:cNvPr id="211972" name="Rectangle 14"/>
          <p:cNvSpPr>
            <a:spLocks noChangeArrowheads="1"/>
          </p:cNvSpPr>
          <p:nvPr/>
        </p:nvSpPr>
        <p:spPr bwMode="auto">
          <a:xfrm>
            <a:off x="1403350" y="6021388"/>
            <a:ext cx="7200900" cy="581025"/>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eaLnBrk="0" hangingPunct="0"/>
            <a:r>
              <a:rPr lang="en-US" altLang="zh-CN" sz="1600">
                <a:ea typeface="黑体" pitchFamily="49" charset="-122"/>
                <a:cs typeface="Arial"/>
              </a:rPr>
              <a:t>ASA</a:t>
            </a:r>
            <a:r>
              <a:rPr lang="zh-CN" altLang="en-US" sz="1600">
                <a:ea typeface="黑体" pitchFamily="49" charset="-122"/>
                <a:cs typeface="Arial"/>
              </a:rPr>
              <a:t>：阿司匹林； </a:t>
            </a:r>
            <a:r>
              <a:rPr lang="en-US" altLang="zh-CN" sz="1600">
                <a:ea typeface="黑体" pitchFamily="49" charset="-122"/>
                <a:cs typeface="Arial"/>
              </a:rPr>
              <a:t>LD</a:t>
            </a:r>
            <a:r>
              <a:rPr lang="zh-CN" altLang="en-US" sz="1600">
                <a:ea typeface="黑体" pitchFamily="49" charset="-122"/>
                <a:cs typeface="Arial"/>
              </a:rPr>
              <a:t>：负荷剂量；</a:t>
            </a:r>
          </a:p>
          <a:p>
            <a:pPr eaLnBrk="0" hangingPunct="0"/>
            <a:r>
              <a:rPr lang="en-US" altLang="zh-CN" sz="1600">
                <a:ea typeface="黑体" pitchFamily="49" charset="-122"/>
                <a:cs typeface="Arial"/>
              </a:rPr>
              <a:t>PLATO = PLATelet inhibition and patient Outcomes trial</a:t>
            </a: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4017" name="Rectangle 2"/>
          <p:cNvSpPr>
            <a:spLocks noGrp="1" noChangeArrowheads="1"/>
          </p:cNvSpPr>
          <p:nvPr>
            <p:ph type="title" idx="4294967295"/>
          </p:nvPr>
        </p:nvSpPr>
        <p:spPr>
          <a:xfrm>
            <a:off x="611188" y="260350"/>
            <a:ext cx="6913562" cy="633413"/>
          </a:xfrm>
        </p:spPr>
        <p:txBody>
          <a:bodyPr anchor="ctr"/>
          <a:lstStyle/>
          <a:p>
            <a:pPr eaLnBrk="1" hangingPunct="1"/>
            <a:r>
              <a:rPr lang="zh-CN" altLang="en-US" b="0" smtClean="0">
                <a:cs typeface="Arial"/>
              </a:rPr>
              <a:t>患者基线特征</a:t>
            </a:r>
          </a:p>
        </p:txBody>
      </p:sp>
      <p:graphicFrame>
        <p:nvGraphicFramePr>
          <p:cNvPr id="117763" name="Group 3"/>
          <p:cNvGraphicFramePr>
            <a:graphicFrameLocks noGrp="1"/>
          </p:cNvGraphicFramePr>
          <p:nvPr/>
        </p:nvGraphicFramePr>
        <p:xfrm>
          <a:off x="539750" y="908050"/>
          <a:ext cx="8353425" cy="5027613"/>
        </p:xfrm>
        <a:graphic>
          <a:graphicData uri="http://schemas.openxmlformats.org/drawingml/2006/table">
            <a:tbl>
              <a:tblPr/>
              <a:tblGrid>
                <a:gridCol w="5976938"/>
                <a:gridCol w="1236662"/>
                <a:gridCol w="1139825"/>
              </a:tblGrid>
              <a:tr h="565150">
                <a:tc>
                  <a:txBody>
                    <a:bodyPr vert="horz" wrap="square"/>
                    <a:lstStyle/>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zh-CN" altLang="en-US" sz="1800" b="1" i="0" u="none" strike="noStrike" cap="none" normalizeH="0" baseline="0" smtClean="0">
                          <a:ln>
                            <a:noFill/>
                          </a:ln>
                          <a:solidFill>
                            <a:schemeClr val="bg1"/>
                          </a:solidFill>
                          <a:effectLst/>
                          <a:latin typeface="Arial" pitchFamily="34" charset="0"/>
                          <a:ea typeface="黑体" pitchFamily="49" charset="-122"/>
                        </a:rPr>
                        <a:t>特征</a:t>
                      </a:r>
                    </a:p>
                  </a:txBody>
                  <a:tcPr marL="0" marR="0" marB="57150" horzOverflow="overflow">
                    <a:lnL w="12700" cap="flat" cmpd="sng" algn="ctr">
                      <a:solidFill>
                        <a:schemeClr val="bg1"/>
                      </a:solidFill>
                      <a:prstDash val="solid"/>
                      <a:round/>
                      <a:headEnd type="none" w="sm" len="sm"/>
                      <a:tailEnd type="none" w="sm" len="sm"/>
                    </a:lnL>
                    <a:lnR w="12700" cap="flat" cmpd="sng" algn="ctr">
                      <a:solidFill>
                        <a:schemeClr val="bg1"/>
                      </a:solidFill>
                      <a:prstDash val="solid"/>
                      <a:round/>
                      <a:headEnd type="none" w="sm" len="sm"/>
                      <a:tailEnd type="none" w="sm" len="sm"/>
                    </a:lnR>
                    <a:lnT w="12700" cap="flat" cmpd="sng" algn="ctr">
                      <a:solidFill>
                        <a:schemeClr val="accent1"/>
                      </a:solidFill>
                      <a:prstDash val="solid"/>
                      <a:round/>
                      <a:headEnd type="none" w="sm" len="sm"/>
                      <a:tailEnd type="none" w="sm" len="sm"/>
                    </a:lnT>
                    <a:lnB w="12700" cap="flat" cmpd="sng" algn="ctr">
                      <a:solidFill>
                        <a:schemeClr val="accent1"/>
                      </a:solidFill>
                      <a:prstDash val="solid"/>
                      <a:round/>
                      <a:headEnd type="none" w="sm" len="sm"/>
                      <a:tailEnd type="none" w="sm" len="sm"/>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zh-CN" altLang="en-US" sz="1800" b="1" i="0" u="none" strike="noStrike" cap="none" normalizeH="0" baseline="0" smtClean="0">
                          <a:ln>
                            <a:noFill/>
                          </a:ln>
                          <a:solidFill>
                            <a:schemeClr val="bg1"/>
                          </a:solidFill>
                          <a:effectLst/>
                          <a:latin typeface="Arial" pitchFamily="34" charset="0"/>
                          <a:ea typeface="黑体" pitchFamily="49" charset="-122"/>
                        </a:rPr>
                        <a:t>替格瑞洛</a:t>
                      </a:r>
                      <a:br>
                        <a:rPr kumimoji="0" lang="zh-CN" altLang="en-US" sz="1800" b="1" i="0" u="none" strike="noStrike" cap="none" normalizeH="0" baseline="0" smtClean="0">
                          <a:ln>
                            <a:noFill/>
                          </a:ln>
                          <a:solidFill>
                            <a:schemeClr val="bg1"/>
                          </a:solidFill>
                          <a:effectLst/>
                          <a:latin typeface="Arial" pitchFamily="34" charset="0"/>
                          <a:ea typeface="黑体" pitchFamily="49" charset="-122"/>
                        </a:rPr>
                      </a:br>
                      <a:r>
                        <a:rPr kumimoji="0" lang="en-US" altLang="zh-CN" sz="1800" b="1" i="0" u="none" strike="noStrike" cap="none" normalizeH="0" baseline="0" smtClean="0">
                          <a:ln>
                            <a:noFill/>
                          </a:ln>
                          <a:solidFill>
                            <a:schemeClr val="bg1"/>
                          </a:solidFill>
                          <a:effectLst/>
                          <a:latin typeface="Arial" pitchFamily="34" charset="0"/>
                          <a:ea typeface="黑体" pitchFamily="49" charset="-122"/>
                        </a:rPr>
                        <a:t>(n=9,333)</a:t>
                      </a:r>
                    </a:p>
                  </a:txBody>
                  <a:tcPr marL="0" marR="0" marB="57150" horzOverflow="overflow">
                    <a:lnL w="12700" cap="flat" cmpd="sng" algn="ctr">
                      <a:solidFill>
                        <a:schemeClr val="bg1"/>
                      </a:solidFill>
                      <a:prstDash val="solid"/>
                      <a:round/>
                      <a:headEnd type="none" w="sm" len="sm"/>
                      <a:tailEnd type="none" w="sm" len="sm"/>
                    </a:lnL>
                    <a:lnR w="12700" cap="flat" cmpd="sng" algn="ctr">
                      <a:solidFill>
                        <a:schemeClr val="bg1"/>
                      </a:solidFill>
                      <a:prstDash val="solid"/>
                      <a:round/>
                      <a:headEnd type="none" w="sm" len="sm"/>
                      <a:tailEnd type="none" w="sm" len="sm"/>
                    </a:lnR>
                    <a:lnT w="12700" cap="flat" cmpd="sng" algn="ctr">
                      <a:solidFill>
                        <a:schemeClr val="accent1"/>
                      </a:solidFill>
                      <a:prstDash val="solid"/>
                      <a:round/>
                      <a:headEnd type="none" w="sm" len="sm"/>
                      <a:tailEnd type="none" w="sm" len="sm"/>
                    </a:lnT>
                    <a:lnB w="12700" cap="flat" cmpd="sng" algn="ctr">
                      <a:solidFill>
                        <a:schemeClr val="accent1"/>
                      </a:solidFill>
                      <a:prstDash val="solid"/>
                      <a:round/>
                      <a:headEnd type="none" w="sm" len="sm"/>
                      <a:tailEnd type="none" w="sm" len="sm"/>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zh-CN" altLang="en-US" sz="1800" b="1" i="0" u="none" strike="noStrike" cap="none" normalizeH="0" baseline="0" smtClean="0">
                          <a:ln>
                            <a:noFill/>
                          </a:ln>
                          <a:solidFill>
                            <a:schemeClr val="bg1"/>
                          </a:solidFill>
                          <a:effectLst/>
                          <a:latin typeface="Arial" pitchFamily="34" charset="0"/>
                          <a:ea typeface="黑体" pitchFamily="49" charset="-122"/>
                        </a:rPr>
                        <a:t>氯吡格雷</a:t>
                      </a:r>
                      <a:br>
                        <a:rPr kumimoji="0" lang="zh-CN" altLang="en-US" sz="1800" b="1" i="0" u="none" strike="noStrike" cap="none" normalizeH="0" baseline="0" smtClean="0">
                          <a:ln>
                            <a:noFill/>
                          </a:ln>
                          <a:solidFill>
                            <a:schemeClr val="bg1"/>
                          </a:solidFill>
                          <a:effectLst/>
                          <a:latin typeface="Arial" pitchFamily="34" charset="0"/>
                          <a:ea typeface="黑体" pitchFamily="49" charset="-122"/>
                        </a:rPr>
                      </a:br>
                      <a:r>
                        <a:rPr kumimoji="0" lang="en-US" altLang="zh-CN" sz="1800" b="1" i="0" u="none" strike="noStrike" cap="none" normalizeH="0" baseline="0" smtClean="0">
                          <a:ln>
                            <a:noFill/>
                          </a:ln>
                          <a:solidFill>
                            <a:schemeClr val="bg1"/>
                          </a:solidFill>
                          <a:effectLst/>
                          <a:latin typeface="Arial" pitchFamily="34" charset="0"/>
                          <a:ea typeface="黑体" pitchFamily="49" charset="-122"/>
                        </a:rPr>
                        <a:t>(n=9,291)</a:t>
                      </a:r>
                    </a:p>
                  </a:txBody>
                  <a:tcPr marL="0" marR="0" marB="57150" horzOverflow="overflow">
                    <a:lnL w="12700" cap="flat" cmpd="sng" algn="ctr">
                      <a:solidFill>
                        <a:schemeClr val="bg1"/>
                      </a:solidFill>
                      <a:prstDash val="solid"/>
                      <a:round/>
                      <a:headEnd type="none" w="sm" len="sm"/>
                      <a:tailEnd type="none" w="sm" len="sm"/>
                    </a:lnL>
                    <a:lnR w="12700" cap="flat" cmpd="sng" algn="ctr">
                      <a:solidFill>
                        <a:schemeClr val="bg1"/>
                      </a:solidFill>
                      <a:prstDash val="solid"/>
                      <a:round/>
                      <a:headEnd type="none" w="sm" len="sm"/>
                      <a:tailEnd type="none" w="sm" len="sm"/>
                    </a:lnR>
                    <a:lnT w="12700" cap="flat" cmpd="sng" algn="ctr">
                      <a:solidFill>
                        <a:schemeClr val="accent1"/>
                      </a:solidFill>
                      <a:prstDash val="solid"/>
                      <a:round/>
                      <a:headEnd type="none" w="sm" len="sm"/>
                      <a:tailEnd type="none" w="sm" len="sm"/>
                    </a:lnT>
                    <a:lnB w="12700" cap="flat" cmpd="sng" algn="ctr">
                      <a:solidFill>
                        <a:schemeClr val="accent1"/>
                      </a:solidFill>
                      <a:prstDash val="solid"/>
                      <a:round/>
                      <a:headEnd type="none" w="sm" len="sm"/>
                      <a:tailEnd type="none" w="sm" len="sm"/>
                    </a:lnB>
                    <a:lnTlToBr>
                      <a:noFill/>
                    </a:lnTlToBr>
                    <a:lnBlToTr>
                      <a:noFill/>
                    </a:lnBlToTr>
                    <a:noFill/>
                  </a:tcPr>
                </a:tc>
              </a:tr>
              <a:tr h="342900">
                <a:tc>
                  <a:txBody>
                    <a:bodyPr vert="horz" wrap="square"/>
                    <a:lstStyle/>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zh-CN" altLang="en-US" sz="1800" b="0" i="0" u="none" strike="noStrike" cap="none" normalizeH="0" baseline="0" smtClean="0">
                          <a:ln>
                            <a:noFill/>
                          </a:ln>
                          <a:solidFill>
                            <a:schemeClr val="bg1"/>
                          </a:solidFill>
                          <a:effectLst/>
                          <a:latin typeface="Arial" pitchFamily="34" charset="0"/>
                          <a:ea typeface="黑体" pitchFamily="49" charset="-122"/>
                        </a:rPr>
                        <a:t>中位数年龄（年）</a:t>
                      </a:r>
                      <a:endParaRPr kumimoji="0" lang="en-US" altLang="zh-CN" sz="1800" b="0" i="0" u="none" strike="noStrike" cap="none" normalizeH="0" baseline="0" smtClean="0">
                        <a:ln>
                          <a:noFill/>
                        </a:ln>
                        <a:solidFill>
                          <a:schemeClr val="bg1"/>
                        </a:solidFill>
                        <a:effectLst/>
                        <a:latin typeface="Arial" pitchFamily="34" charset="0"/>
                        <a:ea typeface="黑体" pitchFamily="49" charset="-122"/>
                      </a:endParaRPr>
                    </a:p>
                  </a:txBody>
                  <a:tcPr marL="0" marR="0" marT="7620" marB="19050" horzOverflow="overflow">
                    <a:lnL w="12700" cap="flat" cmpd="sng" algn="ctr">
                      <a:solidFill>
                        <a:schemeClr val="bg1"/>
                      </a:solidFill>
                      <a:prstDash val="solid"/>
                      <a:round/>
                      <a:headEnd type="none" w="sm" len="sm"/>
                      <a:tailEnd type="none" w="sm" len="sm"/>
                    </a:lnL>
                    <a:lnR w="12700" cap="flat" cmpd="sng" algn="ctr">
                      <a:solidFill>
                        <a:schemeClr val="bg1"/>
                      </a:solidFill>
                      <a:prstDash val="solid"/>
                      <a:round/>
                      <a:headEnd type="none" w="sm" len="sm"/>
                      <a:tailEnd type="none" w="sm" len="sm"/>
                    </a:lnR>
                    <a:lnT w="12700" cap="flat" cmpd="sng" algn="ctr">
                      <a:solidFill>
                        <a:schemeClr val="accent1"/>
                      </a:solidFill>
                      <a:prstDash val="solid"/>
                      <a:round/>
                      <a:headEnd type="none" w="sm" len="sm"/>
                      <a:tailEnd type="none" w="sm" len="sm"/>
                    </a:lnT>
                    <a:lnB w="12700" cap="flat" cmpd="sng" algn="ctr">
                      <a:solidFill>
                        <a:schemeClr val="bg1"/>
                      </a:solidFill>
                      <a:prstDash val="solid"/>
                      <a:round/>
                      <a:headEnd type="none" w="sm" len="sm"/>
                      <a:tailEnd type="none" w="sm" len="sm"/>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1800" b="0" i="0" u="none" strike="noStrike" cap="none" normalizeH="0" baseline="0" smtClean="0">
                          <a:ln>
                            <a:noFill/>
                          </a:ln>
                          <a:solidFill>
                            <a:schemeClr val="bg1"/>
                          </a:solidFill>
                          <a:effectLst/>
                          <a:latin typeface="Arial" pitchFamily="34" charset="0"/>
                          <a:ea typeface="黑体" pitchFamily="49" charset="-122"/>
                        </a:rPr>
                        <a:t>62.0</a:t>
                      </a:r>
                    </a:p>
                  </a:txBody>
                  <a:tcPr marL="0" marR="0" marT="7620" marB="19050" horzOverflow="overflow">
                    <a:lnL w="12700" cap="flat" cmpd="sng" algn="ctr">
                      <a:solidFill>
                        <a:schemeClr val="bg1"/>
                      </a:solidFill>
                      <a:prstDash val="solid"/>
                      <a:round/>
                      <a:headEnd type="none" w="sm" len="sm"/>
                      <a:tailEnd type="none" w="sm" len="sm"/>
                    </a:lnL>
                    <a:lnR w="12700" cap="flat" cmpd="sng" algn="ctr">
                      <a:solidFill>
                        <a:schemeClr val="bg1"/>
                      </a:solidFill>
                      <a:prstDash val="solid"/>
                      <a:round/>
                      <a:headEnd type="none" w="sm" len="sm"/>
                      <a:tailEnd type="none" w="sm" len="sm"/>
                    </a:lnR>
                    <a:lnT w="12700" cap="flat" cmpd="sng" algn="ctr">
                      <a:solidFill>
                        <a:schemeClr val="accent1"/>
                      </a:solidFill>
                      <a:prstDash val="solid"/>
                      <a:round/>
                      <a:headEnd type="none" w="sm" len="sm"/>
                      <a:tailEnd type="none" w="sm" len="sm"/>
                    </a:lnT>
                    <a:lnB w="12700" cap="flat" cmpd="sng" algn="ctr">
                      <a:solidFill>
                        <a:schemeClr val="bg1"/>
                      </a:solidFill>
                      <a:prstDash val="solid"/>
                      <a:round/>
                      <a:headEnd type="none" w="sm" len="sm"/>
                      <a:tailEnd type="none" w="sm" len="sm"/>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1800" b="0" i="0" u="none" strike="noStrike" cap="none" normalizeH="0" baseline="0" smtClean="0">
                          <a:ln>
                            <a:noFill/>
                          </a:ln>
                          <a:solidFill>
                            <a:schemeClr val="bg1"/>
                          </a:solidFill>
                          <a:effectLst/>
                          <a:latin typeface="Arial" pitchFamily="34" charset="0"/>
                          <a:ea typeface="黑体" pitchFamily="49" charset="-122"/>
                        </a:rPr>
                        <a:t>62.0</a:t>
                      </a:r>
                    </a:p>
                  </a:txBody>
                  <a:tcPr marL="0" marR="0" marT="7620" marB="19050" horzOverflow="overflow">
                    <a:lnL w="12700" cap="flat" cmpd="sng" algn="ctr">
                      <a:solidFill>
                        <a:schemeClr val="bg1"/>
                      </a:solidFill>
                      <a:prstDash val="solid"/>
                      <a:round/>
                      <a:headEnd type="none" w="sm" len="sm"/>
                      <a:tailEnd type="none" w="sm" len="sm"/>
                    </a:lnL>
                    <a:lnR w="12700" cap="flat" cmpd="sng" algn="ctr">
                      <a:solidFill>
                        <a:schemeClr val="bg1"/>
                      </a:solidFill>
                      <a:prstDash val="solid"/>
                      <a:round/>
                      <a:headEnd type="none" w="sm" len="sm"/>
                      <a:tailEnd type="none" w="sm" len="sm"/>
                    </a:lnR>
                    <a:lnT w="12700" cap="flat" cmpd="sng" algn="ctr">
                      <a:solidFill>
                        <a:schemeClr val="accent1"/>
                      </a:solidFill>
                      <a:prstDash val="solid"/>
                      <a:round/>
                      <a:headEnd type="none" w="sm" len="sm"/>
                      <a:tailEnd type="none" w="sm" len="sm"/>
                    </a:lnT>
                    <a:lnB w="12700" cap="flat" cmpd="sng" algn="ctr">
                      <a:solidFill>
                        <a:schemeClr val="bg1"/>
                      </a:solidFill>
                      <a:prstDash val="solid"/>
                      <a:round/>
                      <a:headEnd type="none" w="sm" len="sm"/>
                      <a:tailEnd type="none" w="sm" len="sm"/>
                    </a:lnB>
                    <a:lnTlToBr>
                      <a:noFill/>
                    </a:lnTlToBr>
                    <a:lnBlToTr>
                      <a:noFill/>
                    </a:lnBlToTr>
                    <a:noFill/>
                  </a:tcPr>
                </a:tc>
              </a:tr>
              <a:tr h="339725">
                <a:tc>
                  <a:txBody>
                    <a:bodyPr vert="horz" wrap="square"/>
                    <a:lstStyle/>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zh-CN" altLang="en-US" sz="1800" b="0" i="0" u="none" strike="noStrike" cap="none" normalizeH="0" baseline="0" smtClean="0">
                          <a:ln>
                            <a:noFill/>
                          </a:ln>
                          <a:solidFill>
                            <a:schemeClr val="bg1"/>
                          </a:solidFill>
                          <a:effectLst/>
                          <a:latin typeface="Arial" pitchFamily="34" charset="0"/>
                          <a:ea typeface="黑体" pitchFamily="49" charset="-122"/>
                        </a:rPr>
                        <a:t>女性</a:t>
                      </a:r>
                      <a:r>
                        <a:rPr kumimoji="0" lang="en-US" altLang="zh-CN" sz="1800" b="0" i="0" u="none" strike="noStrike" cap="none" normalizeH="0" baseline="0" smtClean="0">
                          <a:ln>
                            <a:noFill/>
                          </a:ln>
                          <a:solidFill>
                            <a:schemeClr val="bg1"/>
                          </a:solidFill>
                          <a:effectLst/>
                          <a:latin typeface="Arial" pitchFamily="34" charset="0"/>
                          <a:ea typeface="黑体" pitchFamily="49" charset="-122"/>
                        </a:rPr>
                        <a:t>, %</a:t>
                      </a:r>
                    </a:p>
                  </a:txBody>
                  <a:tcPr marL="0" marR="0" marT="7620" marB="19050" horzOverflow="overflow">
                    <a:lnL w="12700" cap="flat" cmpd="sng" algn="ctr">
                      <a:solidFill>
                        <a:schemeClr val="bg1"/>
                      </a:solidFill>
                      <a:prstDash val="solid"/>
                      <a:round/>
                      <a:headEnd type="none" w="sm" len="sm"/>
                      <a:tailEnd type="none" w="sm" len="sm"/>
                    </a:lnL>
                    <a:lnR w="12700" cap="flat" cmpd="sng" algn="ctr">
                      <a:solidFill>
                        <a:schemeClr val="bg1"/>
                      </a:solidFill>
                      <a:prstDash val="solid"/>
                      <a:round/>
                      <a:headEnd type="none" w="sm" len="sm"/>
                      <a:tailEnd type="none" w="sm" len="sm"/>
                    </a:lnR>
                    <a:lnT w="12700" cap="flat" cmpd="sng" algn="ctr">
                      <a:solidFill>
                        <a:schemeClr val="bg1"/>
                      </a:solidFill>
                      <a:prstDash val="solid"/>
                      <a:round/>
                      <a:headEnd type="none" w="sm" len="sm"/>
                      <a:tailEnd type="none" w="sm" len="sm"/>
                    </a:lnT>
                    <a:lnB w="12700" cap="flat" cmpd="sng" algn="ctr">
                      <a:solidFill>
                        <a:schemeClr val="bg1"/>
                      </a:solidFill>
                      <a:prstDash val="solid"/>
                      <a:round/>
                      <a:headEnd type="none" w="sm" len="sm"/>
                      <a:tailEnd type="none" w="sm" len="sm"/>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1800" b="0" i="0" u="none" strike="noStrike" cap="none" normalizeH="0" baseline="0" smtClean="0">
                          <a:ln>
                            <a:noFill/>
                          </a:ln>
                          <a:solidFill>
                            <a:schemeClr val="bg1"/>
                          </a:solidFill>
                          <a:effectLst/>
                          <a:latin typeface="Arial" pitchFamily="34" charset="0"/>
                          <a:ea typeface="黑体" pitchFamily="49" charset="-122"/>
                        </a:rPr>
                        <a:t>28.4</a:t>
                      </a:r>
                    </a:p>
                  </a:txBody>
                  <a:tcPr marL="0" marR="0" marT="7620" marB="19050" horzOverflow="overflow">
                    <a:lnL w="12700" cap="flat" cmpd="sng" algn="ctr">
                      <a:solidFill>
                        <a:schemeClr val="bg1"/>
                      </a:solidFill>
                      <a:prstDash val="solid"/>
                      <a:round/>
                      <a:headEnd type="none" w="sm" len="sm"/>
                      <a:tailEnd type="none" w="sm" len="sm"/>
                    </a:lnL>
                    <a:lnR w="12700" cap="flat" cmpd="sng" algn="ctr">
                      <a:solidFill>
                        <a:schemeClr val="bg1"/>
                      </a:solidFill>
                      <a:prstDash val="solid"/>
                      <a:round/>
                      <a:headEnd type="none" w="sm" len="sm"/>
                      <a:tailEnd type="none" w="sm" len="sm"/>
                    </a:lnR>
                    <a:lnT w="12700" cap="flat" cmpd="sng" algn="ctr">
                      <a:solidFill>
                        <a:schemeClr val="bg1"/>
                      </a:solidFill>
                      <a:prstDash val="solid"/>
                      <a:round/>
                      <a:headEnd type="none" w="sm" len="sm"/>
                      <a:tailEnd type="none" w="sm" len="sm"/>
                    </a:lnT>
                    <a:lnB w="12700" cap="flat" cmpd="sng" algn="ctr">
                      <a:solidFill>
                        <a:schemeClr val="bg1"/>
                      </a:solidFill>
                      <a:prstDash val="solid"/>
                      <a:round/>
                      <a:headEnd type="none" w="sm" len="sm"/>
                      <a:tailEnd type="none" w="sm" len="sm"/>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1800" b="0" i="0" u="none" strike="noStrike" cap="none" normalizeH="0" baseline="0" smtClean="0">
                          <a:ln>
                            <a:noFill/>
                          </a:ln>
                          <a:solidFill>
                            <a:schemeClr val="bg1"/>
                          </a:solidFill>
                          <a:effectLst/>
                          <a:latin typeface="Arial" pitchFamily="34" charset="0"/>
                          <a:ea typeface="黑体" pitchFamily="49" charset="-122"/>
                        </a:rPr>
                        <a:t>28.3</a:t>
                      </a:r>
                    </a:p>
                  </a:txBody>
                  <a:tcPr marL="0" marR="0" marT="7620" marB="19050" horzOverflow="overflow">
                    <a:lnL w="12700" cap="flat" cmpd="sng" algn="ctr">
                      <a:solidFill>
                        <a:schemeClr val="bg1"/>
                      </a:solidFill>
                      <a:prstDash val="solid"/>
                      <a:round/>
                      <a:headEnd type="none" w="sm" len="sm"/>
                      <a:tailEnd type="none" w="sm" len="sm"/>
                    </a:lnL>
                    <a:lnR w="12700" cap="flat" cmpd="sng" algn="ctr">
                      <a:solidFill>
                        <a:schemeClr val="bg1"/>
                      </a:solidFill>
                      <a:prstDash val="solid"/>
                      <a:round/>
                      <a:headEnd type="none" w="sm" len="sm"/>
                      <a:tailEnd type="none" w="sm" len="sm"/>
                    </a:lnR>
                    <a:lnT w="12700" cap="flat" cmpd="sng" algn="ctr">
                      <a:solidFill>
                        <a:schemeClr val="bg1"/>
                      </a:solidFill>
                      <a:prstDash val="solid"/>
                      <a:round/>
                      <a:headEnd type="none" w="sm" len="sm"/>
                      <a:tailEnd type="none" w="sm" len="sm"/>
                    </a:lnT>
                    <a:lnB w="12700" cap="flat" cmpd="sng" algn="ctr">
                      <a:solidFill>
                        <a:schemeClr val="bg1"/>
                      </a:solidFill>
                      <a:prstDash val="solid"/>
                      <a:round/>
                      <a:headEnd type="none" w="sm" len="sm"/>
                      <a:tailEnd type="none" w="sm" len="sm"/>
                    </a:lnB>
                    <a:lnTlToBr>
                      <a:noFill/>
                    </a:lnTlToBr>
                    <a:lnBlToTr>
                      <a:noFill/>
                    </a:lnBlToTr>
                    <a:noFill/>
                  </a:tcPr>
                </a:tc>
              </a:tr>
              <a:tr h="654050">
                <a:tc>
                  <a:txBody>
                    <a:bodyPr vert="horz" wrap="square"/>
                    <a:lstStyle/>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zh-CN" altLang="en-US" sz="1800" b="0" i="0" u="none" strike="noStrike" cap="none" normalizeH="0" baseline="0" smtClean="0">
                          <a:ln>
                            <a:noFill/>
                          </a:ln>
                          <a:solidFill>
                            <a:schemeClr val="bg1"/>
                          </a:solidFill>
                          <a:effectLst/>
                          <a:latin typeface="Arial" pitchFamily="34" charset="0"/>
                          <a:ea typeface="黑体" pitchFamily="49" charset="-122"/>
                        </a:rPr>
                        <a:t>心血管风险因素</a:t>
                      </a:r>
                      <a:r>
                        <a:rPr kumimoji="0" lang="en-US" altLang="zh-CN" sz="1800" b="0" i="0" u="none" strike="noStrike" cap="none" normalizeH="0" baseline="0" smtClean="0">
                          <a:ln>
                            <a:noFill/>
                          </a:ln>
                          <a:solidFill>
                            <a:schemeClr val="bg1"/>
                          </a:solidFill>
                          <a:effectLst/>
                          <a:latin typeface="Arial" pitchFamily="34" charset="0"/>
                          <a:ea typeface="黑体" pitchFamily="49" charset="-122"/>
                        </a:rPr>
                        <a:t>, %</a:t>
                      </a:r>
                      <a:br>
                        <a:rPr kumimoji="0" lang="en-US" altLang="zh-CN" sz="1800" b="0" i="0" u="none" strike="noStrike" cap="none" normalizeH="0" baseline="0" smtClean="0">
                          <a:ln>
                            <a:noFill/>
                          </a:ln>
                          <a:solidFill>
                            <a:schemeClr val="bg1"/>
                          </a:solidFill>
                          <a:effectLst/>
                          <a:latin typeface="Arial" pitchFamily="34" charset="0"/>
                          <a:ea typeface="黑体" pitchFamily="49" charset="-122"/>
                        </a:rPr>
                      </a:br>
                      <a:r>
                        <a:rPr kumimoji="0" lang="en-US" altLang="zh-CN" sz="1800" b="0" i="0" u="none" strike="noStrike" cap="none" normalizeH="0" baseline="0" smtClean="0">
                          <a:ln>
                            <a:noFill/>
                          </a:ln>
                          <a:solidFill>
                            <a:schemeClr val="bg1"/>
                          </a:solidFill>
                          <a:effectLst/>
                          <a:latin typeface="Arial" pitchFamily="34" charset="0"/>
                          <a:ea typeface="黑体" pitchFamily="49" charset="-122"/>
                        </a:rPr>
                        <a:t>    </a:t>
                      </a:r>
                      <a:r>
                        <a:rPr kumimoji="0" lang="zh-CN" altLang="en-US" sz="1800" b="0" i="0" u="none" strike="noStrike" cap="none" normalizeH="0" baseline="0" smtClean="0">
                          <a:ln>
                            <a:noFill/>
                          </a:ln>
                          <a:solidFill>
                            <a:schemeClr val="bg1"/>
                          </a:solidFill>
                          <a:effectLst/>
                          <a:latin typeface="Arial" pitchFamily="34" charset="0"/>
                          <a:ea typeface="黑体" pitchFamily="49" charset="-122"/>
                        </a:rPr>
                        <a:t>习惯性吸烟</a:t>
                      </a:r>
                      <a:br>
                        <a:rPr kumimoji="0" lang="zh-CN" altLang="en-US" sz="1800" b="0" i="0" u="none" strike="noStrike" cap="none" normalizeH="0" baseline="0" smtClean="0">
                          <a:ln>
                            <a:noFill/>
                          </a:ln>
                          <a:solidFill>
                            <a:schemeClr val="bg1"/>
                          </a:solidFill>
                          <a:effectLst/>
                          <a:latin typeface="Arial" pitchFamily="34" charset="0"/>
                          <a:ea typeface="黑体" pitchFamily="49" charset="-122"/>
                        </a:rPr>
                      </a:br>
                      <a:r>
                        <a:rPr kumimoji="0" lang="zh-CN" altLang="en-US" sz="1800" b="0" i="0" u="none" strike="noStrike" cap="none" normalizeH="0" baseline="0" smtClean="0">
                          <a:ln>
                            <a:noFill/>
                          </a:ln>
                          <a:solidFill>
                            <a:schemeClr val="bg1"/>
                          </a:solidFill>
                          <a:effectLst/>
                          <a:latin typeface="Arial" pitchFamily="34" charset="0"/>
                          <a:ea typeface="黑体" pitchFamily="49" charset="-122"/>
                        </a:rPr>
                        <a:t>    高血压</a:t>
                      </a:r>
                      <a:br>
                        <a:rPr kumimoji="0" lang="zh-CN" altLang="en-US" sz="1800" b="0" i="0" u="none" strike="noStrike" cap="none" normalizeH="0" baseline="0" smtClean="0">
                          <a:ln>
                            <a:noFill/>
                          </a:ln>
                          <a:solidFill>
                            <a:schemeClr val="bg1"/>
                          </a:solidFill>
                          <a:effectLst/>
                          <a:latin typeface="Arial" pitchFamily="34" charset="0"/>
                          <a:ea typeface="黑体" pitchFamily="49" charset="-122"/>
                        </a:rPr>
                      </a:br>
                      <a:r>
                        <a:rPr kumimoji="0" lang="zh-CN" altLang="en-US" sz="1800" b="0" i="0" u="none" strike="noStrike" cap="none" normalizeH="0" baseline="0" smtClean="0">
                          <a:ln>
                            <a:noFill/>
                          </a:ln>
                          <a:solidFill>
                            <a:schemeClr val="bg1"/>
                          </a:solidFill>
                          <a:effectLst/>
                          <a:latin typeface="Arial" pitchFamily="34" charset="0"/>
                          <a:ea typeface="黑体" pitchFamily="49" charset="-122"/>
                        </a:rPr>
                        <a:t>    血脂异常</a:t>
                      </a:r>
                      <a:br>
                        <a:rPr kumimoji="0" lang="zh-CN" altLang="en-US" sz="1800" b="0" i="0" u="none" strike="noStrike" cap="none" normalizeH="0" baseline="0" smtClean="0">
                          <a:ln>
                            <a:noFill/>
                          </a:ln>
                          <a:solidFill>
                            <a:schemeClr val="bg1"/>
                          </a:solidFill>
                          <a:effectLst/>
                          <a:latin typeface="Arial" pitchFamily="34" charset="0"/>
                          <a:ea typeface="黑体" pitchFamily="49" charset="-122"/>
                        </a:rPr>
                      </a:br>
                      <a:r>
                        <a:rPr kumimoji="0" lang="zh-CN" altLang="en-US" sz="1800" b="0" i="0" u="none" strike="noStrike" cap="none" normalizeH="0" baseline="0" smtClean="0">
                          <a:ln>
                            <a:noFill/>
                          </a:ln>
                          <a:solidFill>
                            <a:schemeClr val="bg1"/>
                          </a:solidFill>
                          <a:effectLst/>
                          <a:latin typeface="Arial" pitchFamily="34" charset="0"/>
                          <a:ea typeface="黑体" pitchFamily="49" charset="-122"/>
                        </a:rPr>
                        <a:t>    糖尿病</a:t>
                      </a:r>
                    </a:p>
                  </a:txBody>
                  <a:tcPr marL="0" marR="0" marT="7620" marB="19050" horzOverflow="overflow">
                    <a:lnL w="12700" cap="flat" cmpd="sng" algn="ctr">
                      <a:solidFill>
                        <a:schemeClr val="bg1"/>
                      </a:solidFill>
                      <a:prstDash val="solid"/>
                      <a:round/>
                      <a:headEnd type="none" w="sm" len="sm"/>
                      <a:tailEnd type="none" w="sm" len="sm"/>
                    </a:lnL>
                    <a:lnR w="12700" cap="flat" cmpd="sng" algn="ctr">
                      <a:solidFill>
                        <a:schemeClr val="bg1"/>
                      </a:solidFill>
                      <a:prstDash val="solid"/>
                      <a:round/>
                      <a:headEnd type="none" w="sm" len="sm"/>
                      <a:tailEnd type="none" w="sm" len="sm"/>
                    </a:lnR>
                    <a:lnT w="12700" cap="flat" cmpd="sng" algn="ctr">
                      <a:solidFill>
                        <a:schemeClr val="bg1"/>
                      </a:solidFill>
                      <a:prstDash val="solid"/>
                      <a:round/>
                      <a:headEnd type="none" w="sm" len="sm"/>
                      <a:tailEnd type="none" w="sm" len="sm"/>
                    </a:lnT>
                    <a:lnB w="12700" cap="flat" cmpd="sng" algn="ctr">
                      <a:solidFill>
                        <a:schemeClr val="bg1"/>
                      </a:solidFill>
                      <a:prstDash val="solid"/>
                      <a:round/>
                      <a:headEnd type="none" w="sm" len="sm"/>
                      <a:tailEnd type="none" w="sm" len="sm"/>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tx1"/>
                        </a:buClr>
                        <a:buSzTx/>
                        <a:buFont typeface="Wingdings" pitchFamily="2" charset="2"/>
                        <a:buNone/>
                      </a:pPr>
                      <a:br>
                        <a:rPr kumimoji="0" lang="en-US" altLang="zh-CN" sz="1800" b="0" i="0" u="none" strike="noStrike" cap="none" normalizeH="0" baseline="0" smtClean="0">
                          <a:ln>
                            <a:noFill/>
                          </a:ln>
                          <a:solidFill>
                            <a:schemeClr val="bg1"/>
                          </a:solidFill>
                          <a:effectLst/>
                          <a:latin typeface="Arial" pitchFamily="34" charset="0"/>
                          <a:ea typeface="黑体" pitchFamily="49" charset="-122"/>
                        </a:rPr>
                      </a:br>
                      <a:r>
                        <a:rPr kumimoji="0" lang="en-US" altLang="zh-CN" sz="1800" b="0" i="0" u="none" strike="noStrike" cap="none" normalizeH="0" baseline="0" smtClean="0">
                          <a:ln>
                            <a:noFill/>
                          </a:ln>
                          <a:solidFill>
                            <a:schemeClr val="bg1"/>
                          </a:solidFill>
                          <a:effectLst/>
                          <a:latin typeface="Arial" pitchFamily="34" charset="0"/>
                          <a:ea typeface="黑体" pitchFamily="49" charset="-122"/>
                        </a:rPr>
                        <a:t>36.0</a:t>
                      </a:r>
                      <a:br>
                        <a:rPr kumimoji="0" lang="en-US" altLang="zh-CN" sz="1800" b="0" i="0" u="none" strike="noStrike" cap="none" normalizeH="0" baseline="0" smtClean="0">
                          <a:ln>
                            <a:noFill/>
                          </a:ln>
                          <a:solidFill>
                            <a:schemeClr val="bg1"/>
                          </a:solidFill>
                          <a:effectLst/>
                          <a:latin typeface="Arial" pitchFamily="34" charset="0"/>
                          <a:ea typeface="黑体" pitchFamily="49" charset="-122"/>
                        </a:rPr>
                      </a:br>
                      <a:r>
                        <a:rPr kumimoji="0" lang="en-US" altLang="zh-CN" sz="1800" b="0" i="0" u="none" strike="noStrike" cap="none" normalizeH="0" baseline="0" smtClean="0">
                          <a:ln>
                            <a:noFill/>
                          </a:ln>
                          <a:solidFill>
                            <a:schemeClr val="bg1"/>
                          </a:solidFill>
                          <a:effectLst/>
                          <a:latin typeface="Arial" pitchFamily="34" charset="0"/>
                          <a:ea typeface="黑体" pitchFamily="49" charset="-122"/>
                        </a:rPr>
                        <a:t>65.8</a:t>
                      </a:r>
                      <a:br>
                        <a:rPr kumimoji="0" lang="en-US" altLang="zh-CN" sz="1800" b="0" i="0" u="none" strike="noStrike" cap="none" normalizeH="0" baseline="0" smtClean="0">
                          <a:ln>
                            <a:noFill/>
                          </a:ln>
                          <a:solidFill>
                            <a:schemeClr val="bg1"/>
                          </a:solidFill>
                          <a:effectLst/>
                          <a:latin typeface="Arial" pitchFamily="34" charset="0"/>
                          <a:ea typeface="黑体" pitchFamily="49" charset="-122"/>
                        </a:rPr>
                      </a:br>
                      <a:r>
                        <a:rPr kumimoji="0" lang="en-US" altLang="zh-CN" sz="1800" b="0" i="0" u="none" strike="noStrike" cap="none" normalizeH="0" baseline="0" smtClean="0">
                          <a:ln>
                            <a:noFill/>
                          </a:ln>
                          <a:solidFill>
                            <a:schemeClr val="bg1"/>
                          </a:solidFill>
                          <a:effectLst/>
                          <a:latin typeface="Arial" pitchFamily="34" charset="0"/>
                          <a:ea typeface="黑体" pitchFamily="49" charset="-122"/>
                        </a:rPr>
                        <a:t>46.6</a:t>
                      </a:r>
                      <a:br>
                        <a:rPr kumimoji="0" lang="en-US" altLang="zh-CN" sz="1800" b="0" i="0" u="none" strike="noStrike" cap="none" normalizeH="0" baseline="0" smtClean="0">
                          <a:ln>
                            <a:noFill/>
                          </a:ln>
                          <a:solidFill>
                            <a:schemeClr val="bg1"/>
                          </a:solidFill>
                          <a:effectLst/>
                          <a:latin typeface="Arial" pitchFamily="34" charset="0"/>
                          <a:ea typeface="黑体" pitchFamily="49" charset="-122"/>
                        </a:rPr>
                      </a:br>
                      <a:r>
                        <a:rPr kumimoji="0" lang="en-US" altLang="zh-CN" sz="1800" b="0" i="0" u="none" strike="noStrike" cap="none" normalizeH="0" baseline="0" smtClean="0">
                          <a:ln>
                            <a:noFill/>
                          </a:ln>
                          <a:solidFill>
                            <a:schemeClr val="bg1"/>
                          </a:solidFill>
                          <a:effectLst/>
                          <a:latin typeface="Arial" pitchFamily="34" charset="0"/>
                          <a:ea typeface="黑体" pitchFamily="49" charset="-122"/>
                        </a:rPr>
                        <a:t>24.9</a:t>
                      </a:r>
                    </a:p>
                  </a:txBody>
                  <a:tcPr marL="0" marR="0" marT="7620" marB="19050" horzOverflow="overflow">
                    <a:lnL w="12700" cap="flat" cmpd="sng" algn="ctr">
                      <a:solidFill>
                        <a:schemeClr val="bg1"/>
                      </a:solidFill>
                      <a:prstDash val="solid"/>
                      <a:round/>
                      <a:headEnd type="none" w="sm" len="sm"/>
                      <a:tailEnd type="none" w="sm" len="sm"/>
                    </a:lnL>
                    <a:lnR w="12700" cap="flat" cmpd="sng" algn="ctr">
                      <a:solidFill>
                        <a:schemeClr val="bg1"/>
                      </a:solidFill>
                      <a:prstDash val="solid"/>
                      <a:round/>
                      <a:headEnd type="none" w="sm" len="sm"/>
                      <a:tailEnd type="none" w="sm" len="sm"/>
                    </a:lnR>
                    <a:lnT w="12700" cap="flat" cmpd="sng" algn="ctr">
                      <a:solidFill>
                        <a:schemeClr val="bg1"/>
                      </a:solidFill>
                      <a:prstDash val="solid"/>
                      <a:round/>
                      <a:headEnd type="none" w="sm" len="sm"/>
                      <a:tailEnd type="none" w="sm" len="sm"/>
                    </a:lnT>
                    <a:lnB w="12700" cap="flat" cmpd="sng" algn="ctr">
                      <a:solidFill>
                        <a:schemeClr val="bg1"/>
                      </a:solidFill>
                      <a:prstDash val="solid"/>
                      <a:round/>
                      <a:headEnd type="none" w="sm" len="sm"/>
                      <a:tailEnd type="none" w="sm" len="sm"/>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tx1"/>
                        </a:buClr>
                        <a:buSzTx/>
                        <a:buFont typeface="Wingdings" pitchFamily="2" charset="2"/>
                        <a:buNone/>
                      </a:pPr>
                      <a:br>
                        <a:rPr kumimoji="0" lang="en-US" altLang="zh-CN" sz="1800" b="0" i="0" u="none" strike="noStrike" cap="none" normalizeH="0" baseline="0" smtClean="0">
                          <a:ln>
                            <a:noFill/>
                          </a:ln>
                          <a:solidFill>
                            <a:schemeClr val="bg1"/>
                          </a:solidFill>
                          <a:effectLst/>
                          <a:latin typeface="Arial" pitchFamily="34" charset="0"/>
                          <a:ea typeface="黑体" pitchFamily="49" charset="-122"/>
                        </a:rPr>
                      </a:br>
                      <a:r>
                        <a:rPr kumimoji="0" lang="en-US" altLang="zh-CN" sz="1800" b="0" i="0" u="none" strike="noStrike" cap="none" normalizeH="0" baseline="0" smtClean="0">
                          <a:ln>
                            <a:noFill/>
                          </a:ln>
                          <a:solidFill>
                            <a:schemeClr val="bg1"/>
                          </a:solidFill>
                          <a:effectLst/>
                          <a:latin typeface="Arial" pitchFamily="34" charset="0"/>
                          <a:ea typeface="黑体" pitchFamily="49" charset="-122"/>
                        </a:rPr>
                        <a:t>35.7</a:t>
                      </a:r>
                      <a:br>
                        <a:rPr kumimoji="0" lang="en-US" altLang="zh-CN" sz="1800" b="0" i="0" u="none" strike="noStrike" cap="none" normalizeH="0" baseline="0" smtClean="0">
                          <a:ln>
                            <a:noFill/>
                          </a:ln>
                          <a:solidFill>
                            <a:schemeClr val="bg1"/>
                          </a:solidFill>
                          <a:effectLst/>
                          <a:latin typeface="Arial" pitchFamily="34" charset="0"/>
                          <a:ea typeface="黑体" pitchFamily="49" charset="-122"/>
                        </a:rPr>
                      </a:br>
                      <a:r>
                        <a:rPr kumimoji="0" lang="en-US" altLang="zh-CN" sz="1800" b="0" i="0" u="none" strike="noStrike" cap="none" normalizeH="0" baseline="0" smtClean="0">
                          <a:ln>
                            <a:noFill/>
                          </a:ln>
                          <a:solidFill>
                            <a:schemeClr val="bg1"/>
                          </a:solidFill>
                          <a:effectLst/>
                          <a:latin typeface="Arial" pitchFamily="34" charset="0"/>
                          <a:ea typeface="黑体" pitchFamily="49" charset="-122"/>
                        </a:rPr>
                        <a:t>65.1</a:t>
                      </a:r>
                      <a:br>
                        <a:rPr kumimoji="0" lang="en-US" altLang="zh-CN" sz="1800" b="0" i="0" u="none" strike="noStrike" cap="none" normalizeH="0" baseline="0" smtClean="0">
                          <a:ln>
                            <a:noFill/>
                          </a:ln>
                          <a:solidFill>
                            <a:schemeClr val="bg1"/>
                          </a:solidFill>
                          <a:effectLst/>
                          <a:latin typeface="Arial" pitchFamily="34" charset="0"/>
                          <a:ea typeface="黑体" pitchFamily="49" charset="-122"/>
                        </a:rPr>
                      </a:br>
                      <a:r>
                        <a:rPr kumimoji="0" lang="en-US" altLang="zh-CN" sz="1800" b="0" i="0" u="none" strike="noStrike" cap="none" normalizeH="0" baseline="0" smtClean="0">
                          <a:ln>
                            <a:noFill/>
                          </a:ln>
                          <a:solidFill>
                            <a:schemeClr val="bg1"/>
                          </a:solidFill>
                          <a:effectLst/>
                          <a:latin typeface="Arial" pitchFamily="34" charset="0"/>
                          <a:ea typeface="黑体" pitchFamily="49" charset="-122"/>
                        </a:rPr>
                        <a:t>46.7</a:t>
                      </a:r>
                      <a:br>
                        <a:rPr kumimoji="0" lang="en-US" altLang="zh-CN" sz="1800" b="0" i="0" u="none" strike="noStrike" cap="none" normalizeH="0" baseline="0" smtClean="0">
                          <a:ln>
                            <a:noFill/>
                          </a:ln>
                          <a:solidFill>
                            <a:schemeClr val="bg1"/>
                          </a:solidFill>
                          <a:effectLst/>
                          <a:latin typeface="Arial" pitchFamily="34" charset="0"/>
                          <a:ea typeface="黑体" pitchFamily="49" charset="-122"/>
                        </a:rPr>
                      </a:br>
                      <a:r>
                        <a:rPr kumimoji="0" lang="en-US" altLang="zh-CN" sz="1800" b="0" i="0" u="none" strike="noStrike" cap="none" normalizeH="0" baseline="0" smtClean="0">
                          <a:ln>
                            <a:noFill/>
                          </a:ln>
                          <a:solidFill>
                            <a:schemeClr val="bg1"/>
                          </a:solidFill>
                          <a:effectLst/>
                          <a:latin typeface="Arial" pitchFamily="34" charset="0"/>
                          <a:ea typeface="黑体" pitchFamily="49" charset="-122"/>
                        </a:rPr>
                        <a:t>25.1</a:t>
                      </a:r>
                    </a:p>
                  </a:txBody>
                  <a:tcPr marL="0" marR="0" marT="7620" marB="19050" horzOverflow="overflow">
                    <a:lnL w="12700" cap="flat" cmpd="sng" algn="ctr">
                      <a:solidFill>
                        <a:schemeClr val="bg1"/>
                      </a:solidFill>
                      <a:prstDash val="solid"/>
                      <a:round/>
                      <a:headEnd type="none" w="sm" len="sm"/>
                      <a:tailEnd type="none" w="sm" len="sm"/>
                    </a:lnL>
                    <a:lnR w="12700" cap="flat" cmpd="sng" algn="ctr">
                      <a:solidFill>
                        <a:schemeClr val="bg1"/>
                      </a:solidFill>
                      <a:prstDash val="solid"/>
                      <a:round/>
                      <a:headEnd type="none" w="sm" len="sm"/>
                      <a:tailEnd type="none" w="sm" len="sm"/>
                    </a:lnR>
                    <a:lnT w="12700" cap="flat" cmpd="sng" algn="ctr">
                      <a:solidFill>
                        <a:schemeClr val="bg1"/>
                      </a:solidFill>
                      <a:prstDash val="solid"/>
                      <a:round/>
                      <a:headEnd type="none" w="sm" len="sm"/>
                      <a:tailEnd type="none" w="sm" len="sm"/>
                    </a:lnT>
                    <a:lnB w="12700" cap="flat" cmpd="sng" algn="ctr">
                      <a:solidFill>
                        <a:schemeClr val="bg1"/>
                      </a:solidFill>
                      <a:prstDash val="solid"/>
                      <a:round/>
                      <a:headEnd type="none" w="sm" len="sm"/>
                      <a:tailEnd type="none" w="sm" len="sm"/>
                    </a:lnB>
                    <a:lnTlToBr>
                      <a:noFill/>
                    </a:lnTlToBr>
                    <a:lnBlToTr>
                      <a:noFill/>
                    </a:lnBlToTr>
                    <a:noFill/>
                  </a:tcPr>
                </a:tc>
              </a:tr>
              <a:tr h="652463">
                <a:tc>
                  <a:txBody>
                    <a:bodyPr vert="horz" wrap="square"/>
                    <a:lstStyle/>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zh-CN" altLang="en-US" sz="1800" b="0" i="0" u="none" strike="noStrike" cap="none" normalizeH="0" baseline="0" smtClean="0">
                          <a:ln>
                            <a:noFill/>
                          </a:ln>
                          <a:solidFill>
                            <a:schemeClr val="bg1"/>
                          </a:solidFill>
                          <a:effectLst/>
                          <a:latin typeface="Arial" pitchFamily="34" charset="0"/>
                          <a:ea typeface="黑体" pitchFamily="49" charset="-122"/>
                        </a:rPr>
                        <a:t>既往史</a:t>
                      </a:r>
                      <a:r>
                        <a:rPr kumimoji="0" lang="en-US" altLang="zh-CN" sz="1800" b="0" i="0" u="none" strike="noStrike" cap="none" normalizeH="0" baseline="0" smtClean="0">
                          <a:ln>
                            <a:noFill/>
                          </a:ln>
                          <a:solidFill>
                            <a:schemeClr val="bg1"/>
                          </a:solidFill>
                          <a:effectLst/>
                          <a:latin typeface="Arial" pitchFamily="34" charset="0"/>
                          <a:ea typeface="黑体" pitchFamily="49" charset="-122"/>
                        </a:rPr>
                        <a:t>, %</a:t>
                      </a:r>
                      <a:br>
                        <a:rPr kumimoji="0" lang="en-US" altLang="zh-CN" sz="1800" b="0" i="0" u="none" strike="noStrike" cap="none" normalizeH="0" baseline="0" smtClean="0">
                          <a:ln>
                            <a:noFill/>
                          </a:ln>
                          <a:solidFill>
                            <a:schemeClr val="bg1"/>
                          </a:solidFill>
                          <a:effectLst/>
                          <a:latin typeface="Arial" pitchFamily="34" charset="0"/>
                          <a:ea typeface="黑体" pitchFamily="49" charset="-122"/>
                        </a:rPr>
                      </a:br>
                      <a:r>
                        <a:rPr kumimoji="0" lang="en-US" altLang="zh-CN" sz="1800" b="0" i="0" u="none" strike="noStrike" cap="none" normalizeH="0" baseline="0" smtClean="0">
                          <a:ln>
                            <a:noFill/>
                          </a:ln>
                          <a:solidFill>
                            <a:schemeClr val="bg1"/>
                          </a:solidFill>
                          <a:effectLst/>
                          <a:latin typeface="Arial" pitchFamily="34" charset="0"/>
                          <a:ea typeface="黑体" pitchFamily="49" charset="-122"/>
                        </a:rPr>
                        <a:t>    </a:t>
                      </a:r>
                      <a:r>
                        <a:rPr kumimoji="0" lang="zh-CN" altLang="en-US" sz="1800" b="0" i="0" u="none" strike="noStrike" cap="none" normalizeH="0" baseline="0" smtClean="0">
                          <a:ln>
                            <a:noFill/>
                          </a:ln>
                          <a:solidFill>
                            <a:schemeClr val="bg1"/>
                          </a:solidFill>
                          <a:effectLst/>
                          <a:latin typeface="Arial" pitchFamily="34" charset="0"/>
                          <a:ea typeface="黑体" pitchFamily="49" charset="-122"/>
                        </a:rPr>
                        <a:t>心梗</a:t>
                      </a:r>
                      <a:br>
                        <a:rPr kumimoji="0" lang="zh-CN" altLang="en-US" sz="1800" b="0" i="0" u="none" strike="noStrike" cap="none" normalizeH="0" baseline="0" smtClean="0">
                          <a:ln>
                            <a:noFill/>
                          </a:ln>
                          <a:solidFill>
                            <a:schemeClr val="bg1"/>
                          </a:solidFill>
                          <a:effectLst/>
                          <a:latin typeface="Arial" pitchFamily="34" charset="0"/>
                          <a:ea typeface="黑体" pitchFamily="49" charset="-122"/>
                        </a:rPr>
                      </a:br>
                      <a:r>
                        <a:rPr kumimoji="0" lang="zh-CN" altLang="en-US" sz="1800" b="0" i="0" u="none" strike="noStrike" cap="none" normalizeH="0" baseline="0" smtClean="0">
                          <a:ln>
                            <a:noFill/>
                          </a:ln>
                          <a:solidFill>
                            <a:schemeClr val="bg1"/>
                          </a:solidFill>
                          <a:effectLst/>
                          <a:latin typeface="Arial" pitchFamily="34" charset="0"/>
                          <a:ea typeface="黑体" pitchFamily="49" charset="-122"/>
                        </a:rPr>
                        <a:t>    经皮冠脉介入</a:t>
                      </a:r>
                      <a:br>
                        <a:rPr kumimoji="0" lang="zh-CN" altLang="en-US" sz="1800" b="0" i="0" u="none" strike="noStrike" cap="none" normalizeH="0" baseline="0" smtClean="0">
                          <a:ln>
                            <a:noFill/>
                          </a:ln>
                          <a:solidFill>
                            <a:schemeClr val="bg1"/>
                          </a:solidFill>
                          <a:effectLst/>
                          <a:latin typeface="Arial" pitchFamily="34" charset="0"/>
                          <a:ea typeface="黑体" pitchFamily="49" charset="-122"/>
                        </a:rPr>
                      </a:br>
                      <a:r>
                        <a:rPr kumimoji="0" lang="zh-CN" altLang="en-US" sz="1800" b="0" i="0" u="none" strike="noStrike" cap="none" normalizeH="0" baseline="0" smtClean="0">
                          <a:ln>
                            <a:noFill/>
                          </a:ln>
                          <a:solidFill>
                            <a:schemeClr val="bg1"/>
                          </a:solidFill>
                          <a:effectLst/>
                          <a:latin typeface="Arial" pitchFamily="34" charset="0"/>
                          <a:ea typeface="黑体" pitchFamily="49" charset="-122"/>
                        </a:rPr>
                        <a:t>    冠脉旁路手术</a:t>
                      </a:r>
                    </a:p>
                  </a:txBody>
                  <a:tcPr marL="0" marR="0" marT="7620" marB="19050" horzOverflow="overflow">
                    <a:lnL w="12700" cap="flat" cmpd="sng" algn="ctr">
                      <a:solidFill>
                        <a:schemeClr val="bg1"/>
                      </a:solidFill>
                      <a:prstDash val="solid"/>
                      <a:round/>
                      <a:headEnd type="none" w="sm" len="sm"/>
                      <a:tailEnd type="none" w="sm" len="sm"/>
                    </a:lnL>
                    <a:lnR w="12700" cap="flat" cmpd="sng" algn="ctr">
                      <a:solidFill>
                        <a:schemeClr val="bg1"/>
                      </a:solidFill>
                      <a:prstDash val="solid"/>
                      <a:round/>
                      <a:headEnd type="none" w="sm" len="sm"/>
                      <a:tailEnd type="none" w="sm" len="sm"/>
                    </a:lnR>
                    <a:lnT w="12700" cap="flat" cmpd="sng" algn="ctr">
                      <a:solidFill>
                        <a:schemeClr val="bg1"/>
                      </a:solidFill>
                      <a:prstDash val="solid"/>
                      <a:round/>
                      <a:headEnd type="none" w="sm" len="sm"/>
                      <a:tailEnd type="none" w="sm" len="sm"/>
                    </a:lnT>
                    <a:lnB w="12700" cap="flat" cmpd="sng" algn="ctr">
                      <a:solidFill>
                        <a:schemeClr val="bg1"/>
                      </a:solidFill>
                      <a:prstDash val="solid"/>
                      <a:round/>
                      <a:headEnd type="none" w="sm" len="sm"/>
                      <a:tailEnd type="none" w="sm" len="sm"/>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tx1"/>
                        </a:buClr>
                        <a:buSzTx/>
                        <a:buFont typeface="Wingdings" pitchFamily="2" charset="2"/>
                        <a:buNone/>
                      </a:pPr>
                      <a:br>
                        <a:rPr kumimoji="0" lang="en-US" altLang="zh-CN" sz="1800" b="0" i="0" u="none" strike="noStrike" cap="none" normalizeH="0" baseline="0" smtClean="0">
                          <a:ln>
                            <a:noFill/>
                          </a:ln>
                          <a:solidFill>
                            <a:schemeClr val="bg1"/>
                          </a:solidFill>
                          <a:effectLst/>
                          <a:latin typeface="Arial" pitchFamily="34" charset="0"/>
                          <a:ea typeface="黑体" pitchFamily="49" charset="-122"/>
                        </a:rPr>
                      </a:br>
                      <a:r>
                        <a:rPr kumimoji="0" lang="en-US" altLang="zh-CN" sz="1800" b="0" i="0" u="none" strike="noStrike" cap="none" normalizeH="0" baseline="0" smtClean="0">
                          <a:ln>
                            <a:noFill/>
                          </a:ln>
                          <a:solidFill>
                            <a:schemeClr val="bg1"/>
                          </a:solidFill>
                          <a:effectLst/>
                          <a:latin typeface="Arial" pitchFamily="34" charset="0"/>
                          <a:ea typeface="黑体" pitchFamily="49" charset="-122"/>
                        </a:rPr>
                        <a:t>20.4</a:t>
                      </a:r>
                      <a:br>
                        <a:rPr kumimoji="0" lang="en-US" altLang="zh-CN" sz="1800" b="0" i="0" u="none" strike="noStrike" cap="none" normalizeH="0" baseline="0" smtClean="0">
                          <a:ln>
                            <a:noFill/>
                          </a:ln>
                          <a:solidFill>
                            <a:schemeClr val="bg1"/>
                          </a:solidFill>
                          <a:effectLst/>
                          <a:latin typeface="Arial" pitchFamily="34" charset="0"/>
                          <a:ea typeface="黑体" pitchFamily="49" charset="-122"/>
                        </a:rPr>
                      </a:br>
                      <a:r>
                        <a:rPr kumimoji="0" lang="en-US" altLang="zh-CN" sz="1800" b="0" i="0" u="none" strike="noStrike" cap="none" normalizeH="0" baseline="0" smtClean="0">
                          <a:ln>
                            <a:noFill/>
                          </a:ln>
                          <a:solidFill>
                            <a:schemeClr val="bg1"/>
                          </a:solidFill>
                          <a:effectLst/>
                          <a:latin typeface="Arial" pitchFamily="34" charset="0"/>
                          <a:ea typeface="黑体" pitchFamily="49" charset="-122"/>
                        </a:rPr>
                        <a:t>13.6</a:t>
                      </a:r>
                      <a:br>
                        <a:rPr kumimoji="0" lang="en-US" altLang="zh-CN" sz="1800" b="0" i="0" u="none" strike="noStrike" cap="none" normalizeH="0" baseline="0" smtClean="0">
                          <a:ln>
                            <a:noFill/>
                          </a:ln>
                          <a:solidFill>
                            <a:schemeClr val="bg1"/>
                          </a:solidFill>
                          <a:effectLst/>
                          <a:latin typeface="Arial" pitchFamily="34" charset="0"/>
                          <a:ea typeface="黑体" pitchFamily="49" charset="-122"/>
                        </a:rPr>
                      </a:br>
                      <a:r>
                        <a:rPr kumimoji="0" lang="en-US" altLang="zh-CN" sz="1800" b="0" i="0" u="none" strike="noStrike" cap="none" normalizeH="0" baseline="0" smtClean="0">
                          <a:ln>
                            <a:noFill/>
                          </a:ln>
                          <a:solidFill>
                            <a:schemeClr val="bg1"/>
                          </a:solidFill>
                          <a:effectLst/>
                          <a:latin typeface="Arial" pitchFamily="34" charset="0"/>
                          <a:ea typeface="黑体" pitchFamily="49" charset="-122"/>
                        </a:rPr>
                        <a:t>5.7</a:t>
                      </a:r>
                    </a:p>
                  </a:txBody>
                  <a:tcPr marL="0" marR="0" marT="7620" marB="19050" horzOverflow="overflow">
                    <a:lnL w="12700" cap="flat" cmpd="sng" algn="ctr">
                      <a:solidFill>
                        <a:schemeClr val="bg1"/>
                      </a:solidFill>
                      <a:prstDash val="solid"/>
                      <a:round/>
                      <a:headEnd type="none" w="sm" len="sm"/>
                      <a:tailEnd type="none" w="sm" len="sm"/>
                    </a:lnL>
                    <a:lnR w="12700" cap="flat" cmpd="sng" algn="ctr">
                      <a:solidFill>
                        <a:schemeClr val="bg1"/>
                      </a:solidFill>
                      <a:prstDash val="solid"/>
                      <a:round/>
                      <a:headEnd type="none" w="sm" len="sm"/>
                      <a:tailEnd type="none" w="sm" len="sm"/>
                    </a:lnR>
                    <a:lnT w="12700" cap="flat" cmpd="sng" algn="ctr">
                      <a:solidFill>
                        <a:schemeClr val="bg1"/>
                      </a:solidFill>
                      <a:prstDash val="solid"/>
                      <a:round/>
                      <a:headEnd type="none" w="sm" len="sm"/>
                      <a:tailEnd type="none" w="sm" len="sm"/>
                    </a:lnT>
                    <a:lnB w="12700" cap="flat" cmpd="sng" algn="ctr">
                      <a:solidFill>
                        <a:schemeClr val="bg1"/>
                      </a:solidFill>
                      <a:prstDash val="solid"/>
                      <a:round/>
                      <a:headEnd type="none" w="sm" len="sm"/>
                      <a:tailEnd type="none" w="sm" len="sm"/>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tx1"/>
                        </a:buClr>
                        <a:buSzTx/>
                        <a:buFont typeface="Wingdings" pitchFamily="2" charset="2"/>
                        <a:buNone/>
                      </a:pPr>
                      <a:br>
                        <a:rPr kumimoji="0" lang="en-US" altLang="zh-CN" sz="1800" b="0" i="0" u="none" strike="noStrike" cap="none" normalizeH="0" baseline="0" smtClean="0">
                          <a:ln>
                            <a:noFill/>
                          </a:ln>
                          <a:solidFill>
                            <a:schemeClr val="bg1"/>
                          </a:solidFill>
                          <a:effectLst/>
                          <a:latin typeface="Arial" pitchFamily="34" charset="0"/>
                          <a:ea typeface="黑体" pitchFamily="49" charset="-122"/>
                        </a:rPr>
                      </a:br>
                      <a:r>
                        <a:rPr kumimoji="0" lang="en-US" altLang="zh-CN" sz="1800" b="0" i="0" u="none" strike="noStrike" cap="none" normalizeH="0" baseline="0" smtClean="0">
                          <a:ln>
                            <a:noFill/>
                          </a:ln>
                          <a:solidFill>
                            <a:schemeClr val="bg1"/>
                          </a:solidFill>
                          <a:effectLst/>
                          <a:latin typeface="Arial" pitchFamily="34" charset="0"/>
                          <a:ea typeface="黑体" pitchFamily="49" charset="-122"/>
                        </a:rPr>
                        <a:t>20.7</a:t>
                      </a:r>
                      <a:br>
                        <a:rPr kumimoji="0" lang="en-US" altLang="zh-CN" sz="1800" b="0" i="0" u="none" strike="noStrike" cap="none" normalizeH="0" baseline="0" smtClean="0">
                          <a:ln>
                            <a:noFill/>
                          </a:ln>
                          <a:solidFill>
                            <a:schemeClr val="bg1"/>
                          </a:solidFill>
                          <a:effectLst/>
                          <a:latin typeface="Arial" pitchFamily="34" charset="0"/>
                          <a:ea typeface="黑体" pitchFamily="49" charset="-122"/>
                        </a:rPr>
                      </a:br>
                      <a:r>
                        <a:rPr kumimoji="0" lang="en-US" altLang="zh-CN" sz="1800" b="0" i="0" u="none" strike="noStrike" cap="none" normalizeH="0" baseline="0" smtClean="0">
                          <a:ln>
                            <a:noFill/>
                          </a:ln>
                          <a:solidFill>
                            <a:schemeClr val="bg1"/>
                          </a:solidFill>
                          <a:effectLst/>
                          <a:latin typeface="Arial" pitchFamily="34" charset="0"/>
                          <a:ea typeface="黑体" pitchFamily="49" charset="-122"/>
                        </a:rPr>
                        <a:t>13.1</a:t>
                      </a:r>
                      <a:br>
                        <a:rPr kumimoji="0" lang="en-US" altLang="zh-CN" sz="1800" b="0" i="0" u="none" strike="noStrike" cap="none" normalizeH="0" baseline="0" smtClean="0">
                          <a:ln>
                            <a:noFill/>
                          </a:ln>
                          <a:solidFill>
                            <a:schemeClr val="bg1"/>
                          </a:solidFill>
                          <a:effectLst/>
                          <a:latin typeface="Arial" pitchFamily="34" charset="0"/>
                          <a:ea typeface="黑体" pitchFamily="49" charset="-122"/>
                        </a:rPr>
                      </a:br>
                      <a:r>
                        <a:rPr kumimoji="0" lang="en-US" altLang="zh-CN" sz="1800" b="0" i="0" u="none" strike="noStrike" cap="none" normalizeH="0" baseline="0" smtClean="0">
                          <a:ln>
                            <a:noFill/>
                          </a:ln>
                          <a:solidFill>
                            <a:schemeClr val="bg1"/>
                          </a:solidFill>
                          <a:effectLst/>
                          <a:latin typeface="Arial" pitchFamily="34" charset="0"/>
                          <a:ea typeface="黑体" pitchFamily="49" charset="-122"/>
                        </a:rPr>
                        <a:t>6.2</a:t>
                      </a:r>
                    </a:p>
                  </a:txBody>
                  <a:tcPr marL="0" marR="0" marT="7620" marB="19050" horzOverflow="overflow">
                    <a:lnL w="12700" cap="flat" cmpd="sng" algn="ctr">
                      <a:solidFill>
                        <a:schemeClr val="bg1"/>
                      </a:solidFill>
                      <a:prstDash val="solid"/>
                      <a:round/>
                      <a:headEnd type="none" w="sm" len="sm"/>
                      <a:tailEnd type="none" w="sm" len="sm"/>
                    </a:lnL>
                    <a:lnR w="12700" cap="flat" cmpd="sng" algn="ctr">
                      <a:solidFill>
                        <a:schemeClr val="bg1"/>
                      </a:solidFill>
                      <a:prstDash val="solid"/>
                      <a:round/>
                      <a:headEnd type="none" w="sm" len="sm"/>
                      <a:tailEnd type="none" w="sm" len="sm"/>
                    </a:lnR>
                    <a:lnT w="12700" cap="flat" cmpd="sng" algn="ctr">
                      <a:solidFill>
                        <a:schemeClr val="bg1"/>
                      </a:solidFill>
                      <a:prstDash val="solid"/>
                      <a:round/>
                      <a:headEnd type="none" w="sm" len="sm"/>
                      <a:tailEnd type="none" w="sm" len="sm"/>
                    </a:lnT>
                    <a:lnB w="12700" cap="flat" cmpd="sng" algn="ctr">
                      <a:solidFill>
                        <a:schemeClr val="bg1"/>
                      </a:solidFill>
                      <a:prstDash val="solid"/>
                      <a:round/>
                      <a:headEnd type="none" w="sm" len="sm"/>
                      <a:tailEnd type="none" w="sm" len="sm"/>
                    </a:lnB>
                    <a:lnTlToBr>
                      <a:noFill/>
                    </a:lnTlToBr>
                    <a:lnBlToTr>
                      <a:noFill/>
                    </a:lnBlToTr>
                    <a:noFill/>
                  </a:tcPr>
                </a:tc>
              </a:tr>
              <a:tr h="654050">
                <a:tc>
                  <a:txBody>
                    <a:bodyPr vert="horz" wrap="square"/>
                    <a:lstStyle/>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zh-CN" altLang="en-US" sz="1800" b="0" i="0" u="none" strike="noStrike" cap="none" normalizeH="0" baseline="0" smtClean="0">
                          <a:ln>
                            <a:noFill/>
                          </a:ln>
                          <a:solidFill>
                            <a:schemeClr val="bg1"/>
                          </a:solidFill>
                          <a:effectLst/>
                          <a:latin typeface="Arial" pitchFamily="34" charset="0"/>
                          <a:ea typeface="黑体" pitchFamily="49" charset="-122"/>
                        </a:rPr>
                        <a:t>入院</a:t>
                      </a:r>
                      <a:r>
                        <a:rPr kumimoji="0" lang="en-US" altLang="zh-CN" sz="1800" b="0" i="0" u="none" strike="noStrike" cap="none" normalizeH="0" baseline="0" smtClean="0">
                          <a:ln>
                            <a:noFill/>
                          </a:ln>
                          <a:solidFill>
                            <a:schemeClr val="bg1"/>
                          </a:solidFill>
                          <a:effectLst/>
                          <a:latin typeface="Arial" pitchFamily="34" charset="0"/>
                          <a:ea typeface="黑体" pitchFamily="49" charset="-122"/>
                        </a:rPr>
                        <a:t>ECG, %</a:t>
                      </a:r>
                      <a:br>
                        <a:rPr kumimoji="0" lang="en-US" altLang="zh-CN" sz="1800" b="0" i="0" u="none" strike="noStrike" cap="none" normalizeH="0" baseline="0" smtClean="0">
                          <a:ln>
                            <a:noFill/>
                          </a:ln>
                          <a:solidFill>
                            <a:schemeClr val="bg1"/>
                          </a:solidFill>
                          <a:effectLst/>
                          <a:latin typeface="Arial" pitchFamily="34" charset="0"/>
                          <a:ea typeface="黑体" pitchFamily="49" charset="-122"/>
                        </a:rPr>
                      </a:br>
                      <a:r>
                        <a:rPr kumimoji="0" lang="en-US" altLang="zh-CN" sz="1800" b="0" i="0" u="none" strike="noStrike" cap="none" normalizeH="0" baseline="0" smtClean="0">
                          <a:ln>
                            <a:noFill/>
                          </a:ln>
                          <a:solidFill>
                            <a:schemeClr val="bg1"/>
                          </a:solidFill>
                          <a:effectLst/>
                          <a:latin typeface="Arial" pitchFamily="34" charset="0"/>
                          <a:ea typeface="黑体" pitchFamily="49" charset="-122"/>
                        </a:rPr>
                        <a:t>    </a:t>
                      </a:r>
                      <a:r>
                        <a:rPr kumimoji="0" lang="zh-CN" altLang="en-US" sz="1800" b="0" i="0" u="none" strike="noStrike" cap="none" normalizeH="0" baseline="0" smtClean="0">
                          <a:ln>
                            <a:noFill/>
                          </a:ln>
                          <a:solidFill>
                            <a:schemeClr val="bg1"/>
                          </a:solidFill>
                          <a:effectLst/>
                          <a:latin typeface="Arial" pitchFamily="34" charset="0"/>
                          <a:ea typeface="黑体" pitchFamily="49" charset="-122"/>
                        </a:rPr>
                        <a:t>持续的</a:t>
                      </a:r>
                      <a:r>
                        <a:rPr kumimoji="0" lang="en-US" altLang="zh-CN" sz="1800" b="0" i="0" u="none" strike="noStrike" cap="none" normalizeH="0" baseline="0" smtClean="0">
                          <a:ln>
                            <a:noFill/>
                          </a:ln>
                          <a:solidFill>
                            <a:schemeClr val="bg1"/>
                          </a:solidFill>
                          <a:effectLst/>
                          <a:latin typeface="Arial" pitchFamily="34" charset="0"/>
                          <a:ea typeface="黑体" pitchFamily="49" charset="-122"/>
                        </a:rPr>
                        <a:t>ST</a:t>
                      </a:r>
                      <a:r>
                        <a:rPr kumimoji="0" lang="zh-CN" altLang="en-US" sz="1800" b="0" i="0" u="none" strike="noStrike" cap="none" normalizeH="0" baseline="0" smtClean="0">
                          <a:ln>
                            <a:noFill/>
                          </a:ln>
                          <a:solidFill>
                            <a:schemeClr val="bg1"/>
                          </a:solidFill>
                          <a:effectLst/>
                          <a:latin typeface="Arial" pitchFamily="34" charset="0"/>
                          <a:ea typeface="黑体" pitchFamily="49" charset="-122"/>
                        </a:rPr>
                        <a:t>段抬高</a:t>
                      </a:r>
                      <a:br>
                        <a:rPr kumimoji="0" lang="zh-CN" altLang="en-US" sz="1800" b="0" i="0" u="none" strike="noStrike" cap="none" normalizeH="0" baseline="0" smtClean="0">
                          <a:ln>
                            <a:noFill/>
                          </a:ln>
                          <a:solidFill>
                            <a:schemeClr val="bg1"/>
                          </a:solidFill>
                          <a:effectLst/>
                          <a:latin typeface="Arial" pitchFamily="34" charset="0"/>
                          <a:ea typeface="黑体" pitchFamily="49" charset="-122"/>
                        </a:rPr>
                      </a:br>
                      <a:r>
                        <a:rPr kumimoji="0" lang="zh-CN" altLang="en-US" sz="1800" b="0" i="0" u="none" strike="noStrike" cap="none" normalizeH="0" baseline="0" smtClean="0">
                          <a:ln>
                            <a:noFill/>
                          </a:ln>
                          <a:solidFill>
                            <a:schemeClr val="bg1"/>
                          </a:solidFill>
                          <a:effectLst/>
                          <a:latin typeface="Arial" pitchFamily="34" charset="0"/>
                          <a:ea typeface="黑体" pitchFamily="49" charset="-122"/>
                        </a:rPr>
                        <a:t>    </a:t>
                      </a:r>
                      <a:r>
                        <a:rPr kumimoji="0" lang="en-US" altLang="zh-CN" sz="1800" b="0" i="0" u="none" strike="noStrike" cap="none" normalizeH="0" baseline="0" smtClean="0">
                          <a:ln>
                            <a:noFill/>
                          </a:ln>
                          <a:solidFill>
                            <a:schemeClr val="bg1"/>
                          </a:solidFill>
                          <a:effectLst/>
                          <a:latin typeface="Arial" pitchFamily="34" charset="0"/>
                          <a:ea typeface="黑体" pitchFamily="49" charset="-122"/>
                        </a:rPr>
                        <a:t>ST</a:t>
                      </a:r>
                      <a:r>
                        <a:rPr kumimoji="0" lang="zh-CN" altLang="en-US" sz="1800" b="0" i="0" u="none" strike="noStrike" cap="none" normalizeH="0" baseline="0" smtClean="0">
                          <a:ln>
                            <a:noFill/>
                          </a:ln>
                          <a:solidFill>
                            <a:schemeClr val="bg1"/>
                          </a:solidFill>
                          <a:effectLst/>
                          <a:latin typeface="Arial" pitchFamily="34" charset="0"/>
                          <a:ea typeface="黑体" pitchFamily="49" charset="-122"/>
                        </a:rPr>
                        <a:t>段压低</a:t>
                      </a:r>
                    </a:p>
                  </a:txBody>
                  <a:tcPr marL="0" marR="0" marT="7620" marB="19050" horzOverflow="overflow">
                    <a:lnL w="12700" cap="flat" cmpd="sng" algn="ctr">
                      <a:solidFill>
                        <a:schemeClr val="bg1"/>
                      </a:solidFill>
                      <a:prstDash val="solid"/>
                      <a:round/>
                      <a:headEnd type="none" w="sm" len="sm"/>
                      <a:tailEnd type="none" w="sm" len="sm"/>
                    </a:lnL>
                    <a:lnR w="12700" cap="flat" cmpd="sng" algn="ctr">
                      <a:solidFill>
                        <a:schemeClr val="bg1"/>
                      </a:solidFill>
                      <a:prstDash val="solid"/>
                      <a:round/>
                      <a:headEnd type="none" w="sm" len="sm"/>
                      <a:tailEnd type="none" w="sm" len="sm"/>
                    </a:lnR>
                    <a:lnT w="12700" cap="flat" cmpd="sng" algn="ctr">
                      <a:solidFill>
                        <a:schemeClr val="bg1"/>
                      </a:solidFill>
                      <a:prstDash val="solid"/>
                      <a:round/>
                      <a:headEnd type="none" w="sm" len="sm"/>
                      <a:tailEnd type="none" w="sm" len="sm"/>
                    </a:lnT>
                    <a:lnB w="12700" cap="flat" cmpd="sng" algn="ctr">
                      <a:solidFill>
                        <a:schemeClr val="bg1"/>
                      </a:solidFill>
                      <a:prstDash val="solid"/>
                      <a:round/>
                      <a:headEnd type="none" w="sm" len="sm"/>
                      <a:tailEnd type="none" w="sm" len="sm"/>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tx1"/>
                        </a:buClr>
                        <a:buSzTx/>
                        <a:buFont typeface="Wingdings" pitchFamily="2" charset="2"/>
                        <a:buNone/>
                      </a:pPr>
                      <a:br>
                        <a:rPr kumimoji="0" lang="en-US" altLang="zh-CN" sz="1800" b="0" i="0" u="none" strike="noStrike" cap="none" normalizeH="0" baseline="0" smtClean="0">
                          <a:ln>
                            <a:noFill/>
                          </a:ln>
                          <a:solidFill>
                            <a:schemeClr val="bg1"/>
                          </a:solidFill>
                          <a:effectLst/>
                          <a:latin typeface="Arial" pitchFamily="34" charset="0"/>
                          <a:ea typeface="黑体" pitchFamily="49" charset="-122"/>
                        </a:rPr>
                      </a:br>
                      <a:r>
                        <a:rPr kumimoji="0" lang="en-US" altLang="zh-CN" sz="1800" b="0" i="0" u="none" strike="noStrike" cap="none" normalizeH="0" baseline="0" smtClean="0">
                          <a:ln>
                            <a:noFill/>
                          </a:ln>
                          <a:solidFill>
                            <a:schemeClr val="bg1"/>
                          </a:solidFill>
                          <a:effectLst/>
                          <a:latin typeface="Arial" pitchFamily="34" charset="0"/>
                          <a:ea typeface="黑体" pitchFamily="49" charset="-122"/>
                        </a:rPr>
                        <a:t>37.5</a:t>
                      </a:r>
                      <a:br>
                        <a:rPr kumimoji="0" lang="en-US" altLang="zh-CN" sz="1800" b="0" i="0" u="none" strike="noStrike" cap="none" normalizeH="0" baseline="0" smtClean="0">
                          <a:ln>
                            <a:noFill/>
                          </a:ln>
                          <a:solidFill>
                            <a:schemeClr val="bg1"/>
                          </a:solidFill>
                          <a:effectLst/>
                          <a:latin typeface="Arial" pitchFamily="34" charset="0"/>
                          <a:ea typeface="黑体" pitchFamily="49" charset="-122"/>
                        </a:rPr>
                      </a:br>
                      <a:r>
                        <a:rPr kumimoji="0" lang="en-US" altLang="zh-CN" sz="1800" b="0" i="0" u="none" strike="noStrike" cap="none" normalizeH="0" baseline="0" smtClean="0">
                          <a:ln>
                            <a:noFill/>
                          </a:ln>
                          <a:solidFill>
                            <a:schemeClr val="bg1"/>
                          </a:solidFill>
                          <a:effectLst/>
                          <a:latin typeface="Arial" pitchFamily="34" charset="0"/>
                          <a:ea typeface="黑体" pitchFamily="49" charset="-122"/>
                        </a:rPr>
                        <a:t>50.7</a:t>
                      </a:r>
                    </a:p>
                  </a:txBody>
                  <a:tcPr marL="0" marR="0" marT="7620" marB="19050" horzOverflow="overflow">
                    <a:lnL w="12700" cap="flat" cmpd="sng" algn="ctr">
                      <a:solidFill>
                        <a:schemeClr val="bg1"/>
                      </a:solidFill>
                      <a:prstDash val="solid"/>
                      <a:round/>
                      <a:headEnd type="none" w="sm" len="sm"/>
                      <a:tailEnd type="none" w="sm" len="sm"/>
                    </a:lnL>
                    <a:lnR w="12700" cap="flat" cmpd="sng" algn="ctr">
                      <a:solidFill>
                        <a:schemeClr val="bg1"/>
                      </a:solidFill>
                      <a:prstDash val="solid"/>
                      <a:round/>
                      <a:headEnd type="none" w="sm" len="sm"/>
                      <a:tailEnd type="none" w="sm" len="sm"/>
                    </a:lnR>
                    <a:lnT w="12700" cap="flat" cmpd="sng" algn="ctr">
                      <a:solidFill>
                        <a:schemeClr val="bg1"/>
                      </a:solidFill>
                      <a:prstDash val="solid"/>
                      <a:round/>
                      <a:headEnd type="none" w="sm" len="sm"/>
                      <a:tailEnd type="none" w="sm" len="sm"/>
                    </a:lnT>
                    <a:lnB w="12700" cap="flat" cmpd="sng" algn="ctr">
                      <a:solidFill>
                        <a:schemeClr val="bg1"/>
                      </a:solidFill>
                      <a:prstDash val="solid"/>
                      <a:round/>
                      <a:headEnd type="none" w="sm" len="sm"/>
                      <a:tailEnd type="none" w="sm" len="sm"/>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tx1"/>
                        </a:buClr>
                        <a:buSzTx/>
                        <a:buFont typeface="Wingdings" pitchFamily="2" charset="2"/>
                        <a:buNone/>
                      </a:pPr>
                      <a:br>
                        <a:rPr kumimoji="0" lang="en-US" altLang="zh-CN" sz="1800" b="0" i="0" u="none" strike="noStrike" cap="none" normalizeH="0" baseline="0" smtClean="0">
                          <a:ln>
                            <a:noFill/>
                          </a:ln>
                          <a:solidFill>
                            <a:schemeClr val="bg1"/>
                          </a:solidFill>
                          <a:effectLst/>
                          <a:latin typeface="Arial" pitchFamily="34" charset="0"/>
                          <a:ea typeface="黑体" pitchFamily="49" charset="-122"/>
                        </a:rPr>
                      </a:br>
                      <a:r>
                        <a:rPr kumimoji="0" lang="en-US" altLang="zh-CN" sz="1800" b="0" i="0" u="none" strike="noStrike" cap="none" normalizeH="0" baseline="0" smtClean="0">
                          <a:ln>
                            <a:noFill/>
                          </a:ln>
                          <a:solidFill>
                            <a:schemeClr val="bg1"/>
                          </a:solidFill>
                          <a:effectLst/>
                          <a:latin typeface="Arial" pitchFamily="34" charset="0"/>
                          <a:ea typeface="黑体" pitchFamily="49" charset="-122"/>
                        </a:rPr>
                        <a:t>37.8</a:t>
                      </a:r>
                      <a:br>
                        <a:rPr kumimoji="0" lang="en-US" altLang="zh-CN" sz="1800" b="0" i="0" u="none" strike="noStrike" cap="none" normalizeH="0" baseline="0" smtClean="0">
                          <a:ln>
                            <a:noFill/>
                          </a:ln>
                          <a:solidFill>
                            <a:schemeClr val="bg1"/>
                          </a:solidFill>
                          <a:effectLst/>
                          <a:latin typeface="Arial" pitchFamily="34" charset="0"/>
                          <a:ea typeface="黑体" pitchFamily="49" charset="-122"/>
                        </a:rPr>
                      </a:br>
                      <a:r>
                        <a:rPr kumimoji="0" lang="en-US" altLang="zh-CN" sz="1800" b="0" i="0" u="none" strike="noStrike" cap="none" normalizeH="0" baseline="0" smtClean="0">
                          <a:ln>
                            <a:noFill/>
                          </a:ln>
                          <a:solidFill>
                            <a:schemeClr val="bg1"/>
                          </a:solidFill>
                          <a:effectLst/>
                          <a:latin typeface="Arial" pitchFamily="34" charset="0"/>
                          <a:ea typeface="黑体" pitchFamily="49" charset="-122"/>
                        </a:rPr>
                        <a:t>51.2</a:t>
                      </a:r>
                    </a:p>
                  </a:txBody>
                  <a:tcPr marL="0" marR="0" marT="7620" marB="19050" horzOverflow="overflow">
                    <a:lnL w="12700" cap="flat" cmpd="sng" algn="ctr">
                      <a:solidFill>
                        <a:schemeClr val="bg1"/>
                      </a:solidFill>
                      <a:prstDash val="solid"/>
                      <a:round/>
                      <a:headEnd type="none" w="sm" len="sm"/>
                      <a:tailEnd type="none" w="sm" len="sm"/>
                    </a:lnL>
                    <a:lnR w="12700" cap="flat" cmpd="sng" algn="ctr">
                      <a:solidFill>
                        <a:schemeClr val="bg1"/>
                      </a:solidFill>
                      <a:prstDash val="solid"/>
                      <a:round/>
                      <a:headEnd type="none" w="sm" len="sm"/>
                      <a:tailEnd type="none" w="sm" len="sm"/>
                    </a:lnR>
                    <a:lnT w="12700" cap="flat" cmpd="sng" algn="ctr">
                      <a:solidFill>
                        <a:schemeClr val="bg1"/>
                      </a:solidFill>
                      <a:prstDash val="solid"/>
                      <a:round/>
                      <a:headEnd type="none" w="sm" len="sm"/>
                      <a:tailEnd type="none" w="sm" len="sm"/>
                    </a:lnT>
                    <a:lnB w="12700" cap="flat" cmpd="sng" algn="ctr">
                      <a:solidFill>
                        <a:schemeClr val="bg1"/>
                      </a:solidFill>
                      <a:prstDash val="solid"/>
                      <a:round/>
                      <a:headEnd type="none" w="sm" len="sm"/>
                      <a:tailEnd type="none" w="sm" len="sm"/>
                    </a:lnB>
                    <a:lnTlToBr>
                      <a:noFill/>
                    </a:lnTlToBr>
                    <a:lnBlToTr>
                      <a:noFill/>
                    </a:lnBlToTr>
                    <a:noFill/>
                  </a:tcPr>
                </a:tc>
              </a:tr>
              <a:tr h="322263">
                <a:tc>
                  <a:txBody>
                    <a:bodyPr vert="horz" wrap="square"/>
                    <a:lstStyle/>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1800" b="0" i="0" u="none" strike="noStrike" cap="none" normalizeH="0" baseline="0" smtClean="0">
                          <a:ln>
                            <a:noFill/>
                          </a:ln>
                          <a:solidFill>
                            <a:schemeClr val="bg1"/>
                          </a:solidFill>
                          <a:effectLst/>
                          <a:latin typeface="Arial" pitchFamily="34" charset="0"/>
                          <a:ea typeface="黑体" pitchFamily="49" charset="-122"/>
                        </a:rPr>
                        <a:t>    </a:t>
                      </a:r>
                      <a:r>
                        <a:rPr kumimoji="0" lang="zh-CN" altLang="en-US" sz="1800" b="0" i="0" u="none" strike="noStrike" cap="none" normalizeH="0" baseline="0" smtClean="0">
                          <a:ln>
                            <a:noFill/>
                          </a:ln>
                          <a:solidFill>
                            <a:schemeClr val="bg1"/>
                          </a:solidFill>
                          <a:effectLst/>
                          <a:latin typeface="Arial" pitchFamily="34" charset="0"/>
                          <a:ea typeface="黑体" pitchFamily="49" charset="-122"/>
                        </a:rPr>
                        <a:t>肌钙蛋白阳性</a:t>
                      </a:r>
                      <a:r>
                        <a:rPr kumimoji="0" lang="en-US" altLang="zh-CN" sz="1800" b="0" i="0" u="none" strike="noStrike" cap="none" normalizeH="0" baseline="0" smtClean="0">
                          <a:ln>
                            <a:noFill/>
                          </a:ln>
                          <a:solidFill>
                            <a:schemeClr val="bg1"/>
                          </a:solidFill>
                          <a:effectLst/>
                          <a:latin typeface="Arial" pitchFamily="34" charset="0"/>
                          <a:ea typeface="黑体" pitchFamily="49" charset="-122"/>
                        </a:rPr>
                        <a:t>, %</a:t>
                      </a:r>
                    </a:p>
                  </a:txBody>
                  <a:tcPr marL="0" marR="0" marT="7620" marB="19050" horzOverflow="overflow">
                    <a:lnL w="12700" cap="flat" cmpd="sng" algn="ctr">
                      <a:solidFill>
                        <a:schemeClr val="bg1"/>
                      </a:solidFill>
                      <a:prstDash val="solid"/>
                      <a:round/>
                      <a:headEnd type="none" w="sm" len="sm"/>
                      <a:tailEnd type="none" w="sm" len="sm"/>
                    </a:lnL>
                    <a:lnR w="12700" cap="flat" cmpd="sng" algn="ctr">
                      <a:solidFill>
                        <a:schemeClr val="bg1"/>
                      </a:solidFill>
                      <a:prstDash val="solid"/>
                      <a:round/>
                      <a:headEnd type="none" w="sm" len="sm"/>
                      <a:tailEnd type="none" w="sm" len="sm"/>
                    </a:lnR>
                    <a:lnT w="12700" cap="flat" cmpd="sng" algn="ctr">
                      <a:solidFill>
                        <a:schemeClr val="bg1"/>
                      </a:solidFill>
                      <a:prstDash val="solid"/>
                      <a:round/>
                      <a:headEnd type="none" w="sm" len="sm"/>
                      <a:tailEnd type="none" w="sm" len="sm"/>
                    </a:lnT>
                    <a:lnB w="12700" cap="flat" cmpd="sng" algn="ctr">
                      <a:solidFill>
                        <a:schemeClr val="accent1"/>
                      </a:solidFill>
                      <a:prstDash val="solid"/>
                      <a:round/>
                      <a:headEnd type="none" w="sm" len="sm"/>
                      <a:tailEnd type="none" w="sm" len="sm"/>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1800" b="0" i="0" u="none" strike="noStrike" cap="none" normalizeH="0" baseline="0" smtClean="0">
                          <a:ln>
                            <a:noFill/>
                          </a:ln>
                          <a:solidFill>
                            <a:schemeClr val="bg1"/>
                          </a:solidFill>
                          <a:effectLst/>
                          <a:latin typeface="Arial" pitchFamily="34" charset="0"/>
                          <a:ea typeface="黑体" pitchFamily="49" charset="-122"/>
                        </a:rPr>
                        <a:t>85.3</a:t>
                      </a:r>
                    </a:p>
                  </a:txBody>
                  <a:tcPr marL="0" marR="0" marT="7620" marB="19050" horzOverflow="overflow">
                    <a:lnL w="12700" cap="flat" cmpd="sng" algn="ctr">
                      <a:solidFill>
                        <a:schemeClr val="bg1"/>
                      </a:solidFill>
                      <a:prstDash val="solid"/>
                      <a:round/>
                      <a:headEnd type="none" w="sm" len="sm"/>
                      <a:tailEnd type="none" w="sm" len="sm"/>
                    </a:lnL>
                    <a:lnR w="12700" cap="flat" cmpd="sng" algn="ctr">
                      <a:solidFill>
                        <a:schemeClr val="bg1"/>
                      </a:solidFill>
                      <a:prstDash val="solid"/>
                      <a:round/>
                      <a:headEnd type="none" w="sm" len="sm"/>
                      <a:tailEnd type="none" w="sm" len="sm"/>
                    </a:lnR>
                    <a:lnT w="12700" cap="flat" cmpd="sng" algn="ctr">
                      <a:solidFill>
                        <a:schemeClr val="bg1"/>
                      </a:solidFill>
                      <a:prstDash val="solid"/>
                      <a:round/>
                      <a:headEnd type="none" w="sm" len="sm"/>
                      <a:tailEnd type="none" w="sm" len="sm"/>
                    </a:lnT>
                    <a:lnB w="12700" cap="flat" cmpd="sng" algn="ctr">
                      <a:solidFill>
                        <a:schemeClr val="accent1"/>
                      </a:solidFill>
                      <a:prstDash val="solid"/>
                      <a:round/>
                      <a:headEnd type="none" w="sm" len="sm"/>
                      <a:tailEnd type="none" w="sm" len="sm"/>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1800" b="0" i="0" u="none" strike="noStrike" cap="none" normalizeH="0" baseline="0" smtClean="0">
                          <a:ln>
                            <a:noFill/>
                          </a:ln>
                          <a:solidFill>
                            <a:schemeClr val="bg1"/>
                          </a:solidFill>
                          <a:effectLst/>
                          <a:latin typeface="Arial" pitchFamily="34" charset="0"/>
                          <a:ea typeface="黑体" pitchFamily="49" charset="-122"/>
                        </a:rPr>
                        <a:t>86.0</a:t>
                      </a:r>
                    </a:p>
                  </a:txBody>
                  <a:tcPr marL="0" marR="0" marT="7620" marB="19050" horzOverflow="overflow">
                    <a:lnL w="12700" cap="flat" cmpd="sng" algn="ctr">
                      <a:solidFill>
                        <a:schemeClr val="bg1"/>
                      </a:solidFill>
                      <a:prstDash val="solid"/>
                      <a:round/>
                      <a:headEnd type="none" w="sm" len="sm"/>
                      <a:tailEnd type="none" w="sm" len="sm"/>
                    </a:lnL>
                    <a:lnR w="12700" cap="flat" cmpd="sng" algn="ctr">
                      <a:solidFill>
                        <a:schemeClr val="bg1"/>
                      </a:solidFill>
                      <a:prstDash val="solid"/>
                      <a:round/>
                      <a:headEnd type="none" w="sm" len="sm"/>
                      <a:tailEnd type="none" w="sm" len="sm"/>
                    </a:lnR>
                    <a:lnT w="12700" cap="flat" cmpd="sng" algn="ctr">
                      <a:solidFill>
                        <a:schemeClr val="bg1"/>
                      </a:solidFill>
                      <a:prstDash val="solid"/>
                      <a:round/>
                      <a:headEnd type="none" w="sm" len="sm"/>
                      <a:tailEnd type="none" w="sm" len="sm"/>
                    </a:lnT>
                    <a:lnB w="12700" cap="flat" cmpd="sng" algn="ctr">
                      <a:solidFill>
                        <a:schemeClr val="accent1"/>
                      </a:solidFill>
                      <a:prstDash val="solid"/>
                      <a:round/>
                      <a:headEnd type="none" w="sm" len="sm"/>
                      <a:tailEnd type="none" w="sm" len="sm"/>
                    </a:lnB>
                    <a:lnTlToBr>
                      <a:noFill/>
                    </a:lnTlToBr>
                    <a:lnBlToTr>
                      <a:noFill/>
                    </a:lnBlToTr>
                    <a:noFill/>
                  </a:tcPr>
                </a:tc>
              </a:tr>
            </a:tbl>
          </a:graphicData>
        </a:graphic>
      </p:graphicFrame>
      <p:sp>
        <p:nvSpPr>
          <p:cNvPr id="214052" name="Text Box 10"/>
          <p:cNvSpPr txBox="1">
            <a:spLocks noChangeArrowheads="1"/>
          </p:cNvSpPr>
          <p:nvPr/>
        </p:nvSpPr>
        <p:spPr bwMode="auto">
          <a:xfrm>
            <a:off x="3517900" y="6597650"/>
            <a:ext cx="5626100" cy="260350"/>
          </a:xfrm>
          <a:prstGeom prst="rect">
            <a:avLst/>
          </a:prstGeom>
          <a:noFill/>
          <a:ln w="9525" algn="ctr">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eaLnBrk="0" hangingPunct="0"/>
            <a:r>
              <a:rPr lang="en-US" altLang="zh-CN" sz="1100">
                <a:ea typeface="黑体" pitchFamily="49" charset="-122"/>
                <a:cs typeface="Times New Roman" pitchFamily="18" charset="0"/>
              </a:rPr>
              <a:t>Wallentin L et al. New Engl J Med.2009;361</a:t>
            </a: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6065" name="Rectangle 2"/>
          <p:cNvSpPr>
            <a:spLocks noGrp="1" noChangeArrowheads="1"/>
          </p:cNvSpPr>
          <p:nvPr>
            <p:ph type="title" idx="4294967295"/>
          </p:nvPr>
        </p:nvSpPr>
        <p:spPr>
          <a:xfrm>
            <a:off x="611188" y="260350"/>
            <a:ext cx="6913562" cy="706438"/>
          </a:xfrm>
        </p:spPr>
        <p:txBody>
          <a:bodyPr anchor="ctr"/>
          <a:lstStyle/>
          <a:p>
            <a:pPr eaLnBrk="1" hangingPunct="1"/>
            <a:r>
              <a:rPr lang="en-US" altLang="zh-CN" sz="2400" smtClean="0">
                <a:cs typeface="Arial"/>
              </a:rPr>
              <a:t>K-M</a:t>
            </a:r>
            <a:r>
              <a:rPr lang="zh-CN" altLang="en-US" sz="2400" smtClean="0">
                <a:cs typeface="Arial"/>
              </a:rPr>
              <a:t>分析：主要疗效终点 </a:t>
            </a:r>
            <a:r>
              <a:rPr lang="en-US" altLang="zh-CN" sz="2400" smtClean="0">
                <a:cs typeface="Arial"/>
              </a:rPr>
              <a:t>(CV</a:t>
            </a:r>
            <a:r>
              <a:rPr lang="zh-CN" altLang="en-US" sz="2400" smtClean="0">
                <a:cs typeface="Arial"/>
              </a:rPr>
              <a:t>死亡</a:t>
            </a:r>
            <a:r>
              <a:rPr lang="en-US" altLang="zh-CN" sz="2400" smtClean="0">
                <a:cs typeface="Arial"/>
              </a:rPr>
              <a:t>, </a:t>
            </a:r>
            <a:r>
              <a:rPr lang="zh-CN" altLang="en-US" sz="2400" smtClean="0">
                <a:cs typeface="Arial"/>
              </a:rPr>
              <a:t>心梗或卒中）</a:t>
            </a:r>
          </a:p>
        </p:txBody>
      </p:sp>
      <p:grpSp>
        <p:nvGrpSpPr>
          <p:cNvPr id="216066" name="Group 4"/>
          <p:cNvGrpSpPr/>
          <p:nvPr/>
        </p:nvGrpSpPr>
        <p:grpSpPr>
          <a:xfrm>
            <a:off x="520700" y="1125538"/>
            <a:ext cx="7651750" cy="5241925"/>
            <a:chOff x="328" y="709"/>
            <a:chExt cx="4820" cy="3302"/>
          </a:xfrm>
        </p:grpSpPr>
        <p:pic>
          <p:nvPicPr>
            <p:cNvPr id="216069" name="Picture 5" descr="PLATO slide 8 (notext)"/>
            <p:cNvPicPr>
              <a:picLocks noChangeAspect="1" noChangeArrowheads="1"/>
            </p:cNvPicPr>
            <p:nvPr/>
          </p:nvPicPr>
          <p:blipFill>
            <a:blip r:embed="rId3"/>
            <a:stretch>
              <a:fillRect/>
            </a:stretch>
          </p:blipFill>
          <p:spPr bwMode="auto">
            <a:xfrm>
              <a:off x="1166" y="804"/>
              <a:ext cx="3517" cy="2232"/>
            </a:xfrm>
            <a:prstGeom prst="rect">
              <a:avLst/>
            </a:prstGeom>
            <a:noFill/>
            <a:ln w="9525">
              <a:noFill/>
              <a:miter lim="800000"/>
            </a:ln>
          </p:spPr>
        </p:pic>
        <p:sp>
          <p:nvSpPr>
            <p:cNvPr id="33798" name="Text Box 6"/>
            <p:cNvSpPr txBox="1">
              <a:spLocks noChangeArrowheads="1"/>
            </p:cNvSpPr>
            <p:nvPr/>
          </p:nvSpPr>
          <p:spPr bwMode="auto">
            <a:xfrm>
              <a:off x="840" y="744"/>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13</a:t>
              </a:r>
            </a:p>
          </p:txBody>
        </p:sp>
        <p:sp>
          <p:nvSpPr>
            <p:cNvPr id="33799" name="Text Box 7"/>
            <p:cNvSpPr txBox="1">
              <a:spLocks noChangeArrowheads="1"/>
            </p:cNvSpPr>
            <p:nvPr/>
          </p:nvSpPr>
          <p:spPr bwMode="auto">
            <a:xfrm>
              <a:off x="840" y="903"/>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12</a:t>
              </a:r>
            </a:p>
          </p:txBody>
        </p:sp>
        <p:sp>
          <p:nvSpPr>
            <p:cNvPr id="33800" name="Text Box 8"/>
            <p:cNvSpPr txBox="1">
              <a:spLocks noChangeArrowheads="1"/>
            </p:cNvSpPr>
            <p:nvPr/>
          </p:nvSpPr>
          <p:spPr bwMode="auto">
            <a:xfrm>
              <a:off x="840" y="1068"/>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11</a:t>
              </a:r>
            </a:p>
          </p:txBody>
        </p:sp>
        <p:sp>
          <p:nvSpPr>
            <p:cNvPr id="33801" name="Text Box 9"/>
            <p:cNvSpPr txBox="1">
              <a:spLocks noChangeArrowheads="1"/>
            </p:cNvSpPr>
            <p:nvPr/>
          </p:nvSpPr>
          <p:spPr bwMode="auto">
            <a:xfrm>
              <a:off x="840" y="1211"/>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10</a:t>
              </a:r>
            </a:p>
          </p:txBody>
        </p:sp>
        <p:sp>
          <p:nvSpPr>
            <p:cNvPr id="33802" name="Text Box 10"/>
            <p:cNvSpPr txBox="1">
              <a:spLocks noChangeArrowheads="1"/>
            </p:cNvSpPr>
            <p:nvPr/>
          </p:nvSpPr>
          <p:spPr bwMode="auto">
            <a:xfrm>
              <a:off x="840" y="1370"/>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9</a:t>
              </a:r>
            </a:p>
          </p:txBody>
        </p:sp>
        <p:sp>
          <p:nvSpPr>
            <p:cNvPr id="33803" name="Text Box 11"/>
            <p:cNvSpPr txBox="1">
              <a:spLocks noChangeArrowheads="1"/>
            </p:cNvSpPr>
            <p:nvPr/>
          </p:nvSpPr>
          <p:spPr bwMode="auto">
            <a:xfrm>
              <a:off x="840" y="1523"/>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8</a:t>
              </a:r>
            </a:p>
          </p:txBody>
        </p:sp>
        <p:sp>
          <p:nvSpPr>
            <p:cNvPr id="33804" name="Text Box 12"/>
            <p:cNvSpPr txBox="1">
              <a:spLocks noChangeArrowheads="1"/>
            </p:cNvSpPr>
            <p:nvPr/>
          </p:nvSpPr>
          <p:spPr bwMode="auto">
            <a:xfrm>
              <a:off x="840" y="1682"/>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7</a:t>
              </a:r>
            </a:p>
          </p:txBody>
        </p:sp>
        <p:sp>
          <p:nvSpPr>
            <p:cNvPr id="33805" name="Text Box 13"/>
            <p:cNvSpPr txBox="1">
              <a:spLocks noChangeArrowheads="1"/>
            </p:cNvSpPr>
            <p:nvPr/>
          </p:nvSpPr>
          <p:spPr bwMode="auto">
            <a:xfrm>
              <a:off x="840" y="1836"/>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6</a:t>
              </a:r>
            </a:p>
          </p:txBody>
        </p:sp>
        <p:sp>
          <p:nvSpPr>
            <p:cNvPr id="33806" name="Text Box 14"/>
            <p:cNvSpPr txBox="1">
              <a:spLocks noChangeArrowheads="1"/>
            </p:cNvSpPr>
            <p:nvPr/>
          </p:nvSpPr>
          <p:spPr bwMode="auto">
            <a:xfrm>
              <a:off x="840" y="2005"/>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5</a:t>
              </a:r>
            </a:p>
          </p:txBody>
        </p:sp>
        <p:sp>
          <p:nvSpPr>
            <p:cNvPr id="33807" name="Text Box 15"/>
            <p:cNvSpPr txBox="1">
              <a:spLocks noChangeArrowheads="1"/>
            </p:cNvSpPr>
            <p:nvPr/>
          </p:nvSpPr>
          <p:spPr bwMode="auto">
            <a:xfrm>
              <a:off x="840" y="2159"/>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4</a:t>
              </a:r>
            </a:p>
          </p:txBody>
        </p:sp>
        <p:sp>
          <p:nvSpPr>
            <p:cNvPr id="33808" name="Text Box 16"/>
            <p:cNvSpPr txBox="1">
              <a:spLocks noChangeArrowheads="1"/>
            </p:cNvSpPr>
            <p:nvPr/>
          </p:nvSpPr>
          <p:spPr bwMode="auto">
            <a:xfrm>
              <a:off x="840" y="2307"/>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3</a:t>
              </a:r>
            </a:p>
          </p:txBody>
        </p:sp>
        <p:sp>
          <p:nvSpPr>
            <p:cNvPr id="33809" name="Text Box 17"/>
            <p:cNvSpPr txBox="1">
              <a:spLocks noChangeArrowheads="1"/>
            </p:cNvSpPr>
            <p:nvPr/>
          </p:nvSpPr>
          <p:spPr bwMode="auto">
            <a:xfrm>
              <a:off x="840" y="2466"/>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2</a:t>
              </a:r>
            </a:p>
          </p:txBody>
        </p:sp>
        <p:sp>
          <p:nvSpPr>
            <p:cNvPr id="33810" name="Text Box 18"/>
            <p:cNvSpPr txBox="1">
              <a:spLocks noChangeArrowheads="1"/>
            </p:cNvSpPr>
            <p:nvPr/>
          </p:nvSpPr>
          <p:spPr bwMode="auto">
            <a:xfrm>
              <a:off x="840" y="2614"/>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1</a:t>
              </a:r>
            </a:p>
          </p:txBody>
        </p:sp>
        <p:sp>
          <p:nvSpPr>
            <p:cNvPr id="33811" name="Text Box 19"/>
            <p:cNvSpPr txBox="1">
              <a:spLocks noChangeArrowheads="1"/>
            </p:cNvSpPr>
            <p:nvPr/>
          </p:nvSpPr>
          <p:spPr bwMode="auto">
            <a:xfrm>
              <a:off x="840" y="2768"/>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0</a:t>
              </a:r>
            </a:p>
          </p:txBody>
        </p:sp>
        <p:sp>
          <p:nvSpPr>
            <p:cNvPr id="33812" name="Text Box 20"/>
            <p:cNvSpPr txBox="1">
              <a:spLocks noChangeArrowheads="1"/>
            </p:cNvSpPr>
            <p:nvPr/>
          </p:nvSpPr>
          <p:spPr bwMode="auto">
            <a:xfrm rot="-5400000">
              <a:off x="-232" y="1775"/>
              <a:ext cx="2266"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zh-CN" altLang="en-US" sz="1400">
                  <a:effectLst>
                    <a:outerShdw blurRad="38100" dist="38100" dir="2700000" algn="tl">
                      <a:srgbClr val="000000"/>
                    </a:outerShdw>
                  </a:effectLst>
                  <a:latin typeface="Arial" pitchFamily="34" charset="0"/>
                  <a:ea typeface="宋体" pitchFamily="2" charset="-122"/>
                </a:rPr>
                <a:t>累计发生率</a:t>
              </a:r>
              <a:r>
                <a:rPr lang="en-US" altLang="zh-CN" sz="1400">
                  <a:effectLst>
                    <a:outerShdw blurRad="38100" dist="38100" dir="2700000" algn="tl">
                      <a:srgbClr val="000000"/>
                    </a:outerShdw>
                  </a:effectLst>
                  <a:latin typeface="Arial" pitchFamily="34" charset="0"/>
                  <a:ea typeface="宋体" pitchFamily="2" charset="-122"/>
                </a:rPr>
                <a:t>( %)</a:t>
              </a:r>
            </a:p>
          </p:txBody>
        </p:sp>
        <p:sp>
          <p:nvSpPr>
            <p:cNvPr id="33813" name="Text Box 21"/>
            <p:cNvSpPr txBox="1">
              <a:spLocks noChangeArrowheads="1"/>
            </p:cNvSpPr>
            <p:nvPr/>
          </p:nvSpPr>
          <p:spPr bwMode="auto">
            <a:xfrm>
              <a:off x="1164" y="3075"/>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0</a:t>
              </a:r>
            </a:p>
          </p:txBody>
        </p:sp>
        <p:sp>
          <p:nvSpPr>
            <p:cNvPr id="33814" name="Text Box 22"/>
            <p:cNvSpPr txBox="1">
              <a:spLocks noChangeArrowheads="1"/>
            </p:cNvSpPr>
            <p:nvPr/>
          </p:nvSpPr>
          <p:spPr bwMode="auto">
            <a:xfrm>
              <a:off x="1715" y="3075"/>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60</a:t>
              </a:r>
            </a:p>
          </p:txBody>
        </p:sp>
        <p:sp>
          <p:nvSpPr>
            <p:cNvPr id="33815" name="Text Box 23"/>
            <p:cNvSpPr txBox="1">
              <a:spLocks noChangeArrowheads="1"/>
            </p:cNvSpPr>
            <p:nvPr/>
          </p:nvSpPr>
          <p:spPr bwMode="auto">
            <a:xfrm>
              <a:off x="2275" y="3075"/>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120</a:t>
              </a:r>
            </a:p>
          </p:txBody>
        </p:sp>
        <p:sp>
          <p:nvSpPr>
            <p:cNvPr id="33816" name="Text Box 24"/>
            <p:cNvSpPr txBox="1">
              <a:spLocks noChangeArrowheads="1"/>
            </p:cNvSpPr>
            <p:nvPr/>
          </p:nvSpPr>
          <p:spPr bwMode="auto">
            <a:xfrm>
              <a:off x="2827" y="3075"/>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180</a:t>
              </a:r>
            </a:p>
          </p:txBody>
        </p:sp>
        <p:sp>
          <p:nvSpPr>
            <p:cNvPr id="33817" name="Text Box 25"/>
            <p:cNvSpPr txBox="1">
              <a:spLocks noChangeArrowheads="1"/>
            </p:cNvSpPr>
            <p:nvPr/>
          </p:nvSpPr>
          <p:spPr bwMode="auto">
            <a:xfrm>
              <a:off x="3396" y="3075"/>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240</a:t>
              </a:r>
            </a:p>
          </p:txBody>
        </p:sp>
        <p:sp>
          <p:nvSpPr>
            <p:cNvPr id="33818" name="Text Box 26"/>
            <p:cNvSpPr txBox="1">
              <a:spLocks noChangeArrowheads="1"/>
            </p:cNvSpPr>
            <p:nvPr/>
          </p:nvSpPr>
          <p:spPr bwMode="auto">
            <a:xfrm>
              <a:off x="3942" y="3075"/>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300</a:t>
              </a:r>
            </a:p>
          </p:txBody>
        </p:sp>
        <p:sp>
          <p:nvSpPr>
            <p:cNvPr id="33819" name="Text Box 27"/>
            <p:cNvSpPr txBox="1">
              <a:spLocks noChangeArrowheads="1"/>
            </p:cNvSpPr>
            <p:nvPr/>
          </p:nvSpPr>
          <p:spPr bwMode="auto">
            <a:xfrm>
              <a:off x="4502" y="3075"/>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360</a:t>
              </a:r>
            </a:p>
          </p:txBody>
        </p:sp>
        <p:sp>
          <p:nvSpPr>
            <p:cNvPr id="33820" name="Text Box 28"/>
            <p:cNvSpPr txBox="1">
              <a:spLocks noChangeArrowheads="1"/>
            </p:cNvSpPr>
            <p:nvPr/>
          </p:nvSpPr>
          <p:spPr bwMode="auto">
            <a:xfrm>
              <a:off x="1244" y="3227"/>
              <a:ext cx="3429"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zh-CN" altLang="en-US" sz="1400">
                  <a:effectLst>
                    <a:outerShdw blurRad="38100" dist="38100" dir="2700000" algn="tl">
                      <a:srgbClr val="000000"/>
                    </a:outerShdw>
                  </a:effectLst>
                  <a:latin typeface="Arial" pitchFamily="34" charset="0"/>
                  <a:ea typeface="宋体" pitchFamily="2" charset="-122"/>
                </a:rPr>
                <a:t>随机化后时间（天）</a:t>
              </a:r>
            </a:p>
          </p:txBody>
        </p:sp>
        <p:sp>
          <p:nvSpPr>
            <p:cNvPr id="33821" name="Text Box 29"/>
            <p:cNvSpPr txBox="1">
              <a:spLocks noChangeArrowheads="1"/>
            </p:cNvSpPr>
            <p:nvPr/>
          </p:nvSpPr>
          <p:spPr bwMode="auto">
            <a:xfrm>
              <a:off x="1244" y="2729"/>
              <a:ext cx="3429"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HR (0.84 (95% CI 0.77–0.92), p&lt;0.001</a:t>
              </a:r>
            </a:p>
          </p:txBody>
        </p:sp>
        <p:sp>
          <p:nvSpPr>
            <p:cNvPr id="33822" name="Text Box 30"/>
            <p:cNvSpPr txBox="1">
              <a:spLocks noChangeArrowheads="1"/>
            </p:cNvSpPr>
            <p:nvPr/>
          </p:nvSpPr>
          <p:spPr bwMode="auto">
            <a:xfrm>
              <a:off x="1531" y="739"/>
              <a:ext cx="1106"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defRPr/>
              </a:pPr>
              <a:r>
                <a:rPr lang="zh-CN" altLang="en-US" sz="1400">
                  <a:effectLst>
                    <a:outerShdw blurRad="38100" dist="38100" dir="2700000" algn="tl">
                      <a:srgbClr val="000000"/>
                    </a:outerShdw>
                  </a:effectLst>
                  <a:latin typeface="Arial" pitchFamily="34" charset="0"/>
                  <a:ea typeface="宋体" pitchFamily="2" charset="-122"/>
                </a:rPr>
                <a:t>氯吡格雷</a:t>
              </a:r>
            </a:p>
          </p:txBody>
        </p:sp>
        <p:sp>
          <p:nvSpPr>
            <p:cNvPr id="33823" name="Text Box 31"/>
            <p:cNvSpPr txBox="1">
              <a:spLocks noChangeArrowheads="1"/>
            </p:cNvSpPr>
            <p:nvPr/>
          </p:nvSpPr>
          <p:spPr bwMode="auto">
            <a:xfrm>
              <a:off x="1531" y="893"/>
              <a:ext cx="1106"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defRPr/>
              </a:pPr>
              <a:r>
                <a:rPr lang="zh-CN" altLang="en-US" sz="1400">
                  <a:effectLst>
                    <a:outerShdw blurRad="38100" dist="38100" dir="2700000" algn="tl">
                      <a:srgbClr val="000000"/>
                    </a:outerShdw>
                  </a:effectLst>
                  <a:latin typeface="Arial" pitchFamily="34" charset="0"/>
                  <a:ea typeface="宋体" pitchFamily="2" charset="-122"/>
                </a:rPr>
                <a:t>替格瑞洛</a:t>
              </a:r>
            </a:p>
          </p:txBody>
        </p:sp>
        <p:sp>
          <p:nvSpPr>
            <p:cNvPr id="33824" name="Text Box 32"/>
            <p:cNvSpPr txBox="1">
              <a:spLocks noChangeArrowheads="1"/>
            </p:cNvSpPr>
            <p:nvPr/>
          </p:nvSpPr>
          <p:spPr bwMode="auto">
            <a:xfrm>
              <a:off x="329" y="3339"/>
              <a:ext cx="4819" cy="460"/>
            </a:xfrm>
            <a:prstGeom prst="rect">
              <a:avLst/>
            </a:prstGeom>
            <a:noFill/>
            <a:ln>
              <a:noFill/>
            </a:ln>
            <a:effectLst/>
            <a:extLst>
              <a:ext uri="{909E8E84-426E-40DD-AFC4-6F175D3DCCD1}"/>
              <a:ext uri="{91240B29-F687-4F45-9708-019B960494DF}"/>
              <a:ext uri="{AF507438-7753-43E0-B8FC-AC1667EBCBE1}"/>
            </a:extLst>
          </p:spPr>
          <p:txBody>
            <a:bodyPr>
              <a:spAutoFit/>
            </a:bodyPr>
            <a:lstStyle>
              <a:defPPr>
                <a:defRPr lang="zh-CN"/>
              </a:defPPr>
              <a:lvl1pPr algn="l" rtl="0" fontAlgn="base">
                <a:spcBef>
                  <a:spcPct val="0"/>
                </a:spcBef>
                <a:spcAft>
                  <a:spcPct val="0"/>
                </a:spcAft>
                <a:tabLst>
                  <a:tab pos="1430338" algn="ctr"/>
                  <a:tab pos="2473325" algn="ctr"/>
                  <a:tab pos="3432175" algn="ctr"/>
                  <a:tab pos="4037013"/>
                  <a:tab pos="4475163" algn="ctr"/>
                  <a:tab pos="4838700"/>
                  <a:tab pos="4937125"/>
                  <a:tab pos="5434013" algn="ctr"/>
                  <a:tab pos="5472113"/>
                  <a:tab pos="6189663" algn="ctr"/>
                  <a:tab pos="6724650"/>
                  <a:tab pos="7426325" algn="ctr"/>
                </a:tabLs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tabLst>
                  <a:tab pos="1430338" algn="ctr"/>
                  <a:tab pos="2473325" algn="ctr"/>
                  <a:tab pos="3432175" algn="ctr"/>
                  <a:tab pos="4037013"/>
                  <a:tab pos="4475163" algn="ctr"/>
                  <a:tab pos="4838700"/>
                  <a:tab pos="4937125"/>
                  <a:tab pos="5434013" algn="ctr"/>
                  <a:tab pos="5472113"/>
                  <a:tab pos="6189663" algn="ctr"/>
                  <a:tab pos="6724650"/>
                  <a:tab pos="7426325" algn="ctr"/>
                </a:tabLs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tabLst>
                  <a:tab pos="1430338" algn="ctr"/>
                  <a:tab pos="2473325" algn="ctr"/>
                  <a:tab pos="3432175" algn="ctr"/>
                  <a:tab pos="4037013"/>
                  <a:tab pos="4475163" algn="ctr"/>
                  <a:tab pos="4838700"/>
                  <a:tab pos="4937125"/>
                  <a:tab pos="5434013" algn="ctr"/>
                  <a:tab pos="5472113"/>
                  <a:tab pos="6189663" algn="ctr"/>
                  <a:tab pos="6724650"/>
                  <a:tab pos="7426325" algn="ctr"/>
                </a:tabLs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tabLst>
                  <a:tab pos="1430338" algn="ctr"/>
                  <a:tab pos="2473325" algn="ctr"/>
                  <a:tab pos="3432175" algn="ctr"/>
                  <a:tab pos="4037013"/>
                  <a:tab pos="4475163" algn="ctr"/>
                  <a:tab pos="4838700"/>
                  <a:tab pos="4937125"/>
                  <a:tab pos="5434013" algn="ctr"/>
                  <a:tab pos="5472113"/>
                  <a:tab pos="6189663" algn="ctr"/>
                  <a:tab pos="6724650"/>
                  <a:tab pos="7426325" algn="ctr"/>
                </a:tabLs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tabLst>
                  <a:tab pos="1430338" algn="ctr"/>
                  <a:tab pos="2473325" algn="ctr"/>
                  <a:tab pos="3432175" algn="ctr"/>
                  <a:tab pos="4037013"/>
                  <a:tab pos="4475163" algn="ctr"/>
                  <a:tab pos="4838700"/>
                  <a:tab pos="4937125"/>
                  <a:tab pos="5434013" algn="ctr"/>
                  <a:tab pos="5472113"/>
                  <a:tab pos="6189663" algn="ctr"/>
                  <a:tab pos="6724650"/>
                  <a:tab pos="7426325" algn="ctr"/>
                </a:tabLst>
                <a:defRPr kern="1200">
                  <a:solidFill>
                    <a:schemeClr val="tx1"/>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tabLst>
                  <a:tab pos="1430338" algn="ctr"/>
                  <a:tab pos="2473325" algn="ctr"/>
                  <a:tab pos="3432175" algn="ctr"/>
                  <a:tab pos="4037013"/>
                  <a:tab pos="4475163" algn="ctr"/>
                  <a:tab pos="4838700"/>
                  <a:tab pos="4937125"/>
                  <a:tab pos="5434013" algn="ctr"/>
                  <a:tab pos="5472113"/>
                  <a:tab pos="6189663" algn="ctr"/>
                  <a:tab pos="6724650"/>
                  <a:tab pos="7426325" algn="ctr"/>
                </a:tabLst>
                <a:defRPr kern="1200">
                  <a:solidFill>
                    <a:schemeClr val="tx1"/>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tabLst>
                  <a:tab pos="1430338" algn="ctr"/>
                  <a:tab pos="2473325" algn="ctr"/>
                  <a:tab pos="3432175" algn="ctr"/>
                  <a:tab pos="4037013"/>
                  <a:tab pos="4475163" algn="ctr"/>
                  <a:tab pos="4838700"/>
                  <a:tab pos="4937125"/>
                  <a:tab pos="5434013" algn="ctr"/>
                  <a:tab pos="5472113"/>
                  <a:tab pos="6189663" algn="ctr"/>
                  <a:tab pos="6724650"/>
                  <a:tab pos="7426325" algn="ctr"/>
                </a:tabLst>
                <a:defRPr kern="1200">
                  <a:solidFill>
                    <a:schemeClr val="tx1"/>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tabLst>
                  <a:tab pos="1430338" algn="ctr"/>
                  <a:tab pos="2473325" algn="ctr"/>
                  <a:tab pos="3432175" algn="ctr"/>
                  <a:tab pos="4037013"/>
                  <a:tab pos="4475163" algn="ctr"/>
                  <a:tab pos="4838700"/>
                  <a:tab pos="4937125"/>
                  <a:tab pos="5434013" algn="ctr"/>
                  <a:tab pos="5472113"/>
                  <a:tab pos="6189663" algn="ctr"/>
                  <a:tab pos="6724650"/>
                  <a:tab pos="7426325" algn="ctr"/>
                </a:tabLst>
                <a:defRPr kern="1200">
                  <a:solidFill>
                    <a:schemeClr val="tx1"/>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tabLst>
                  <a:tab pos="1430338" algn="ctr"/>
                  <a:tab pos="2473325" algn="ctr"/>
                  <a:tab pos="3432175" algn="ctr"/>
                  <a:tab pos="4037013"/>
                  <a:tab pos="4475163" algn="ctr"/>
                  <a:tab pos="4838700"/>
                  <a:tab pos="4937125"/>
                  <a:tab pos="5434013" algn="ctr"/>
                  <a:tab pos="5472113"/>
                  <a:tab pos="6189663" algn="ctr"/>
                  <a:tab pos="6724650"/>
                  <a:tab pos="7426325" algn="ctr"/>
                </a:tabLst>
                <a:defRPr kern="1200">
                  <a:solidFill>
                    <a:schemeClr val="tx1"/>
                  </a:solidFill>
                  <a:latin typeface="Arial" pitchFamily="34" charset="0"/>
                  <a:ea typeface="宋体" pitchFamily="2" charset="-122"/>
                  <a:cs typeface="+mn-cs"/>
                </a:defRPr>
              </a:lvl9pPr>
            </a:lstStyle>
            <a:p>
              <a:pPr>
                <a:spcBef>
                  <a:spcPct val="50000"/>
                </a:spcBef>
                <a:defRPr/>
              </a:pPr>
              <a:r>
                <a:rPr lang="en-US" altLang="zh-CN" sz="1400" smtClean="0">
                  <a:effectLst>
                    <a:outerShdw blurRad="38100" dist="38100" dir="2700000" algn="tl">
                      <a:srgbClr val="000000"/>
                    </a:outerShdw>
                  </a:effectLst>
                </a:rPr>
                <a:t>No. at risk</a:t>
              </a:r>
              <a:br>
                <a:rPr lang="en-US" altLang="zh-CN" sz="1400" smtClean="0">
                  <a:effectLst>
                    <a:outerShdw blurRad="38100" dist="38100" dir="2700000" algn="tl">
                      <a:srgbClr val="000000"/>
                    </a:outerShdw>
                  </a:effectLst>
                </a:rPr>
              </a:br>
              <a:r>
                <a:rPr lang="zh-CN" altLang="en-US" sz="1400" smtClean="0">
                  <a:effectLst>
                    <a:outerShdw blurRad="38100" dist="38100" dir="2700000" algn="tl">
                      <a:srgbClr val="000000"/>
                    </a:outerShdw>
                  </a:effectLst>
                </a:rPr>
                <a:t>替格瑞洛	</a:t>
              </a:r>
              <a:r>
                <a:rPr lang="en-US" altLang="zh-CN" sz="1400" smtClean="0">
                  <a:effectLst>
                    <a:outerShdw blurRad="38100" dist="38100" dir="2700000" algn="tl">
                      <a:srgbClr val="000000"/>
                    </a:outerShdw>
                  </a:effectLst>
                </a:rPr>
                <a:t>9,333	8,628	8,460	8,219	6,743	         5,161	        4,147</a:t>
              </a:r>
              <a:br>
                <a:rPr lang="en-US" altLang="zh-CN" sz="1400" smtClean="0">
                  <a:effectLst>
                    <a:outerShdw blurRad="38100" dist="38100" dir="2700000" algn="tl">
                      <a:srgbClr val="000000"/>
                    </a:outerShdw>
                  </a:effectLst>
                </a:rPr>
              </a:br>
              <a:r>
                <a:rPr lang="zh-CN" altLang="en-US" sz="1400" smtClean="0">
                  <a:effectLst>
                    <a:outerShdw blurRad="38100" dist="38100" dir="2700000" algn="tl">
                      <a:srgbClr val="000000"/>
                    </a:outerShdw>
                  </a:effectLst>
                </a:rPr>
                <a:t>氯吡格雷	</a:t>
              </a:r>
              <a:r>
                <a:rPr lang="en-US" altLang="zh-CN" sz="1400" smtClean="0">
                  <a:effectLst>
                    <a:outerShdw blurRad="38100" dist="38100" dir="2700000" algn="tl">
                      <a:srgbClr val="000000"/>
                    </a:outerShdw>
                  </a:effectLst>
                </a:rPr>
                <a:t>9,291	8,521	8,362	8,124	6,650	         5,096	        4,047</a:t>
              </a:r>
            </a:p>
          </p:txBody>
        </p:sp>
        <p:sp>
          <p:nvSpPr>
            <p:cNvPr id="33825" name="Text Box 33"/>
            <p:cNvSpPr txBox="1">
              <a:spLocks noChangeArrowheads="1"/>
            </p:cNvSpPr>
            <p:nvPr/>
          </p:nvSpPr>
          <p:spPr bwMode="auto">
            <a:xfrm>
              <a:off x="328" y="3838"/>
              <a:ext cx="4502" cy="173"/>
            </a:xfrm>
            <a:prstGeom prst="rect">
              <a:avLst/>
            </a:prstGeom>
            <a:noFill/>
            <a:ln>
              <a:noFill/>
            </a:ln>
            <a:effectLst/>
            <a:extLst>
              <a:ext uri="{909E8E84-426E-40DD-AFC4-6F175D3DCCD1}"/>
              <a:ext uri="{91240B29-F687-4F45-9708-019B960494DF}"/>
              <a:ext uri="{AF507438-7753-43E0-B8FC-AC1667EBCBE1}"/>
            </a:extLst>
          </p:spPr>
          <p:txBody>
            <a:bodyPr>
              <a:spAutoFit/>
            </a:bodyPr>
            <a:lstStyle>
              <a:defPPr>
                <a:defRPr lang="zh-CN"/>
              </a:defPPr>
              <a:lvl1pPr algn="l" rtl="0" fontAlgn="base">
                <a:spcBef>
                  <a:spcPct val="0"/>
                </a:spcBef>
                <a:spcAft>
                  <a:spcPct val="0"/>
                </a:spcAft>
                <a:tabLst>
                  <a:tab pos="1430338" algn="ctr"/>
                  <a:tab pos="2473325" algn="ctr"/>
                  <a:tab pos="3432175" algn="ctr"/>
                  <a:tab pos="4475163" algn="ctr"/>
                  <a:tab pos="5434013" algn="ctr"/>
                  <a:tab pos="6475413" algn="ctr"/>
                  <a:tab pos="7426325" algn="ctr"/>
                </a:tabLs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tabLst>
                  <a:tab pos="1430338" algn="ctr"/>
                  <a:tab pos="2473325" algn="ctr"/>
                  <a:tab pos="3432175" algn="ctr"/>
                  <a:tab pos="4475163" algn="ctr"/>
                  <a:tab pos="5434013" algn="ctr"/>
                  <a:tab pos="6475413" algn="ctr"/>
                  <a:tab pos="7426325" algn="ctr"/>
                </a:tabLs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tabLst>
                  <a:tab pos="1430338" algn="ctr"/>
                  <a:tab pos="2473325" algn="ctr"/>
                  <a:tab pos="3432175" algn="ctr"/>
                  <a:tab pos="4475163" algn="ctr"/>
                  <a:tab pos="5434013" algn="ctr"/>
                  <a:tab pos="6475413" algn="ctr"/>
                  <a:tab pos="7426325" algn="ctr"/>
                </a:tabLs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tabLst>
                  <a:tab pos="1430338" algn="ctr"/>
                  <a:tab pos="2473325" algn="ctr"/>
                  <a:tab pos="3432175" algn="ctr"/>
                  <a:tab pos="4475163" algn="ctr"/>
                  <a:tab pos="5434013" algn="ctr"/>
                  <a:tab pos="6475413" algn="ctr"/>
                  <a:tab pos="7426325" algn="ctr"/>
                </a:tabLs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tabLst>
                  <a:tab pos="1430338" algn="ctr"/>
                  <a:tab pos="2473325" algn="ctr"/>
                  <a:tab pos="3432175" algn="ctr"/>
                  <a:tab pos="4475163" algn="ctr"/>
                  <a:tab pos="5434013" algn="ctr"/>
                  <a:tab pos="6475413" algn="ctr"/>
                  <a:tab pos="7426325" algn="ctr"/>
                </a:tabLst>
                <a:defRPr kern="1200">
                  <a:solidFill>
                    <a:schemeClr val="tx1"/>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tabLst>
                  <a:tab pos="1430338" algn="ctr"/>
                  <a:tab pos="2473325" algn="ctr"/>
                  <a:tab pos="3432175" algn="ctr"/>
                  <a:tab pos="4475163" algn="ctr"/>
                  <a:tab pos="5434013" algn="ctr"/>
                  <a:tab pos="6475413" algn="ctr"/>
                  <a:tab pos="7426325" algn="ctr"/>
                </a:tabLst>
                <a:defRPr kern="1200">
                  <a:solidFill>
                    <a:schemeClr val="tx1"/>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tabLst>
                  <a:tab pos="1430338" algn="ctr"/>
                  <a:tab pos="2473325" algn="ctr"/>
                  <a:tab pos="3432175" algn="ctr"/>
                  <a:tab pos="4475163" algn="ctr"/>
                  <a:tab pos="5434013" algn="ctr"/>
                  <a:tab pos="6475413" algn="ctr"/>
                  <a:tab pos="7426325" algn="ctr"/>
                </a:tabLst>
                <a:defRPr kern="1200">
                  <a:solidFill>
                    <a:schemeClr val="tx1"/>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tabLst>
                  <a:tab pos="1430338" algn="ctr"/>
                  <a:tab pos="2473325" algn="ctr"/>
                  <a:tab pos="3432175" algn="ctr"/>
                  <a:tab pos="4475163" algn="ctr"/>
                  <a:tab pos="5434013" algn="ctr"/>
                  <a:tab pos="6475413" algn="ctr"/>
                  <a:tab pos="7426325" algn="ctr"/>
                </a:tabLst>
                <a:defRPr kern="1200">
                  <a:solidFill>
                    <a:schemeClr val="tx1"/>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tabLst>
                  <a:tab pos="1430338" algn="ctr"/>
                  <a:tab pos="2473325" algn="ctr"/>
                  <a:tab pos="3432175" algn="ctr"/>
                  <a:tab pos="4475163" algn="ctr"/>
                  <a:tab pos="5434013" algn="ctr"/>
                  <a:tab pos="6475413" algn="ctr"/>
                  <a:tab pos="7426325" algn="ctr"/>
                </a:tabLst>
                <a:defRPr kern="1200">
                  <a:solidFill>
                    <a:schemeClr val="tx1"/>
                  </a:solidFill>
                  <a:latin typeface="Arial" pitchFamily="34" charset="0"/>
                  <a:ea typeface="宋体" pitchFamily="2" charset="-122"/>
                  <a:cs typeface="+mn-cs"/>
                </a:defRPr>
              </a:lvl9pPr>
            </a:lstStyle>
            <a:p>
              <a:pPr>
                <a:spcBef>
                  <a:spcPct val="50000"/>
                </a:spcBef>
                <a:defRPr/>
              </a:pPr>
              <a:r>
                <a:rPr lang="en-US" altLang="zh-CN" sz="1200" smtClean="0">
                  <a:effectLst>
                    <a:outerShdw blurRad="38100" dist="38100" dir="2700000" algn="tl">
                      <a:srgbClr val="000000"/>
                    </a:outerShdw>
                  </a:effectLst>
                </a:rPr>
                <a:t>K-M = Kaplan–Meier; HR = hazard ratio; CI = confidence interval</a:t>
              </a:r>
            </a:p>
          </p:txBody>
        </p:sp>
        <p:sp>
          <p:nvSpPr>
            <p:cNvPr id="33826" name="Text Box 34"/>
            <p:cNvSpPr txBox="1">
              <a:spLocks noChangeArrowheads="1"/>
            </p:cNvSpPr>
            <p:nvPr/>
          </p:nvSpPr>
          <p:spPr bwMode="auto">
            <a:xfrm>
              <a:off x="4256" y="800"/>
              <a:ext cx="333" cy="192"/>
            </a:xfrm>
            <a:prstGeom prst="rect">
              <a:avLst/>
            </a:prstGeom>
            <a:noFill/>
            <a:ln>
              <a:noFill/>
            </a:ln>
            <a:effectLst/>
            <a:extLst>
              <a:ext uri="{909E8E84-426E-40DD-AFC4-6F175D3DCCD1}"/>
              <a:ext uri="{91240B29-F687-4F45-9708-019B960494DF}"/>
              <a:ext uri="{AF507438-7753-43E0-B8FC-AC1667EBCBE1}"/>
            </a:extLst>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defRPr/>
              </a:pPr>
              <a:r>
                <a:rPr lang="en-US" altLang="zh-CN" sz="1400">
                  <a:effectLst>
                    <a:outerShdw blurRad="38100" dist="38100" dir="2700000" algn="tl">
                      <a:srgbClr val="000000"/>
                    </a:outerShdw>
                  </a:effectLst>
                  <a:latin typeface="Arial" pitchFamily="34" charset="0"/>
                  <a:ea typeface="宋体" pitchFamily="2" charset="-122"/>
                </a:rPr>
                <a:t>11.7</a:t>
              </a:r>
            </a:p>
          </p:txBody>
        </p:sp>
        <p:sp>
          <p:nvSpPr>
            <p:cNvPr id="33827" name="Text Box 35"/>
            <p:cNvSpPr txBox="1">
              <a:spLocks noChangeArrowheads="1"/>
            </p:cNvSpPr>
            <p:nvPr/>
          </p:nvSpPr>
          <p:spPr bwMode="auto">
            <a:xfrm>
              <a:off x="4307" y="1288"/>
              <a:ext cx="271" cy="192"/>
            </a:xfrm>
            <a:prstGeom prst="rect">
              <a:avLst/>
            </a:prstGeom>
            <a:noFill/>
            <a:ln>
              <a:noFill/>
            </a:ln>
            <a:effectLst/>
            <a:extLst>
              <a:ext uri="{909E8E84-426E-40DD-AFC4-6F175D3DCCD1}"/>
              <a:ext uri="{91240B29-F687-4F45-9708-019B960494DF}"/>
              <a:ext uri="{AF507438-7753-43E0-B8FC-AC1667EBCBE1}"/>
            </a:extLst>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defRPr/>
              </a:pPr>
              <a:r>
                <a:rPr lang="en-US" altLang="zh-CN" sz="1400">
                  <a:effectLst>
                    <a:outerShdw blurRad="38100" dist="38100" dir="2700000" algn="tl">
                      <a:srgbClr val="000000"/>
                    </a:outerShdw>
                  </a:effectLst>
                  <a:latin typeface="Arial" pitchFamily="34" charset="0"/>
                  <a:ea typeface="宋体" pitchFamily="2" charset="-122"/>
                </a:rPr>
                <a:t>9.8</a:t>
              </a:r>
            </a:p>
          </p:txBody>
        </p:sp>
      </p:grpSp>
      <p:sp>
        <p:nvSpPr>
          <p:cNvPr id="216067" name="Text Box 36"/>
          <p:cNvSpPr txBox="1">
            <a:spLocks noChangeArrowheads="1"/>
          </p:cNvSpPr>
          <p:nvPr/>
        </p:nvSpPr>
        <p:spPr bwMode="auto">
          <a:xfrm>
            <a:off x="7308850" y="1557338"/>
            <a:ext cx="1439863" cy="366712"/>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pPr>
            <a:r>
              <a:rPr lang="en-US" altLang="zh-CN"/>
              <a:t>RRR 16%</a:t>
            </a:r>
          </a:p>
        </p:txBody>
      </p:sp>
      <p:sp>
        <p:nvSpPr>
          <p:cNvPr id="216068" name="Text Box 10"/>
          <p:cNvSpPr txBox="1">
            <a:spLocks noChangeArrowheads="1"/>
          </p:cNvSpPr>
          <p:nvPr/>
        </p:nvSpPr>
        <p:spPr bwMode="auto">
          <a:xfrm>
            <a:off x="6011863" y="6597650"/>
            <a:ext cx="3132137" cy="260350"/>
          </a:xfrm>
          <a:prstGeom prst="rect">
            <a:avLst/>
          </a:prstGeom>
          <a:noFill/>
          <a:ln w="9525" algn="ctr">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eaLnBrk="0" hangingPunct="0"/>
            <a:r>
              <a:rPr lang="en-US" altLang="zh-CN" sz="1100">
                <a:ea typeface="黑体" pitchFamily="49" charset="-122"/>
                <a:cs typeface="Times New Roman" pitchFamily="18" charset="0"/>
              </a:rPr>
              <a:t>Wallentin L et al. New Engl J Med.2009;361</a:t>
            </a: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8113" name="Rectangle 2"/>
          <p:cNvSpPr>
            <a:spLocks noGrp="1" noChangeArrowheads="1"/>
          </p:cNvSpPr>
          <p:nvPr>
            <p:ph type="title" idx="4294967295"/>
          </p:nvPr>
        </p:nvSpPr>
        <p:spPr>
          <a:xfrm>
            <a:off x="457200" y="44450"/>
            <a:ext cx="8229600" cy="922338"/>
          </a:xfrm>
        </p:spPr>
        <p:txBody>
          <a:bodyPr anchor="ctr"/>
          <a:lstStyle/>
          <a:p>
            <a:pPr eaLnBrk="1" hangingPunct="1"/>
            <a:r>
              <a:rPr lang="en-US" altLang="zh-CN" sz="2400" b="0" smtClean="0">
                <a:cs typeface="Arial"/>
              </a:rPr>
              <a:t>30</a:t>
            </a:r>
            <a:r>
              <a:rPr lang="zh-CN" altLang="en-US" sz="2400" b="0" smtClean="0">
                <a:cs typeface="Arial"/>
              </a:rPr>
              <a:t>天和随访</a:t>
            </a:r>
            <a:r>
              <a:rPr lang="en-US" altLang="zh-CN" sz="2400" b="0" smtClean="0">
                <a:cs typeface="Arial"/>
              </a:rPr>
              <a:t>1</a:t>
            </a:r>
            <a:r>
              <a:rPr lang="zh-CN" altLang="en-US" sz="2400" b="0" smtClean="0">
                <a:cs typeface="Arial"/>
              </a:rPr>
              <a:t>年的主要疗效终点</a:t>
            </a:r>
            <a:br>
              <a:rPr lang="zh-CN" altLang="en-US" sz="2400" b="0" smtClean="0">
                <a:cs typeface="Arial"/>
              </a:rPr>
            </a:br>
            <a:r>
              <a:rPr lang="en-US" altLang="zh-CN" sz="2400" b="0" smtClean="0">
                <a:cs typeface="Arial"/>
              </a:rPr>
              <a:t>CV</a:t>
            </a:r>
            <a:r>
              <a:rPr lang="zh-CN" altLang="en-US" sz="2400" b="0" smtClean="0">
                <a:cs typeface="Arial"/>
              </a:rPr>
              <a:t>死亡</a:t>
            </a:r>
            <a:r>
              <a:rPr lang="en-US" altLang="zh-CN" sz="2400" b="0" smtClean="0">
                <a:cs typeface="Arial"/>
              </a:rPr>
              <a:t>, </a:t>
            </a:r>
            <a:r>
              <a:rPr lang="zh-CN" altLang="en-US" sz="2400" b="0" smtClean="0">
                <a:cs typeface="Arial"/>
              </a:rPr>
              <a:t>心梗或卒中</a:t>
            </a:r>
          </a:p>
        </p:txBody>
      </p:sp>
      <p:grpSp>
        <p:nvGrpSpPr>
          <p:cNvPr id="218114" name="Group 3"/>
          <p:cNvGrpSpPr/>
          <p:nvPr/>
        </p:nvGrpSpPr>
        <p:grpSpPr>
          <a:xfrm>
            <a:off x="-28575" y="1196975"/>
            <a:ext cx="9163050" cy="4978400"/>
            <a:chOff x="0" y="754"/>
            <a:chExt cx="5772" cy="3136"/>
          </a:xfrm>
        </p:grpSpPr>
        <p:pic>
          <p:nvPicPr>
            <p:cNvPr id="218116" name="Picture 4" descr="PLATO slide 9b (notext)"/>
            <p:cNvPicPr>
              <a:picLocks noChangeAspect="1" noChangeArrowheads="1"/>
            </p:cNvPicPr>
            <p:nvPr/>
          </p:nvPicPr>
          <p:blipFill>
            <a:blip r:embed="rId3"/>
            <a:stretch>
              <a:fillRect/>
            </a:stretch>
          </p:blipFill>
          <p:spPr bwMode="auto">
            <a:xfrm>
              <a:off x="3272" y="853"/>
              <a:ext cx="2126" cy="2232"/>
            </a:xfrm>
            <a:prstGeom prst="rect">
              <a:avLst/>
            </a:prstGeom>
            <a:noFill/>
            <a:ln w="9525">
              <a:noFill/>
              <a:miter lim="800000"/>
            </a:ln>
          </p:spPr>
        </p:pic>
        <p:pic>
          <p:nvPicPr>
            <p:cNvPr id="218117" name="Picture 5" descr="PLATO slide 9a (notext)"/>
            <p:cNvPicPr>
              <a:picLocks noChangeAspect="1" noChangeArrowheads="1"/>
            </p:cNvPicPr>
            <p:nvPr/>
          </p:nvPicPr>
          <p:blipFill>
            <a:blip r:embed="rId4"/>
            <a:stretch>
              <a:fillRect/>
            </a:stretch>
          </p:blipFill>
          <p:spPr bwMode="auto">
            <a:xfrm>
              <a:off x="660" y="857"/>
              <a:ext cx="2021" cy="2232"/>
            </a:xfrm>
            <a:prstGeom prst="rect">
              <a:avLst/>
            </a:prstGeom>
            <a:noFill/>
            <a:ln w="9525">
              <a:noFill/>
              <a:miter lim="800000"/>
            </a:ln>
          </p:spPr>
        </p:pic>
        <p:sp>
          <p:nvSpPr>
            <p:cNvPr id="35846" name="Text Box 6"/>
            <p:cNvSpPr txBox="1">
              <a:spLocks noChangeArrowheads="1"/>
            </p:cNvSpPr>
            <p:nvPr/>
          </p:nvSpPr>
          <p:spPr bwMode="auto">
            <a:xfrm>
              <a:off x="343" y="1818"/>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4</a:t>
              </a:r>
            </a:p>
          </p:txBody>
        </p:sp>
        <p:sp>
          <p:nvSpPr>
            <p:cNvPr id="35847" name="Text Box 7"/>
            <p:cNvSpPr txBox="1">
              <a:spLocks noChangeArrowheads="1"/>
            </p:cNvSpPr>
            <p:nvPr/>
          </p:nvSpPr>
          <p:spPr bwMode="auto">
            <a:xfrm>
              <a:off x="343" y="797"/>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8</a:t>
              </a:r>
            </a:p>
          </p:txBody>
        </p:sp>
        <p:sp>
          <p:nvSpPr>
            <p:cNvPr id="35848" name="Text Box 8"/>
            <p:cNvSpPr txBox="1">
              <a:spLocks noChangeArrowheads="1"/>
            </p:cNvSpPr>
            <p:nvPr/>
          </p:nvSpPr>
          <p:spPr bwMode="auto">
            <a:xfrm>
              <a:off x="343" y="2317"/>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2</a:t>
              </a:r>
            </a:p>
          </p:txBody>
        </p:sp>
        <p:sp>
          <p:nvSpPr>
            <p:cNvPr id="35849" name="Text Box 9"/>
            <p:cNvSpPr txBox="1">
              <a:spLocks noChangeArrowheads="1"/>
            </p:cNvSpPr>
            <p:nvPr/>
          </p:nvSpPr>
          <p:spPr bwMode="auto">
            <a:xfrm>
              <a:off x="343" y="1312"/>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6</a:t>
              </a:r>
            </a:p>
          </p:txBody>
        </p:sp>
        <p:sp>
          <p:nvSpPr>
            <p:cNvPr id="35850" name="Text Box 10"/>
            <p:cNvSpPr txBox="1">
              <a:spLocks noChangeArrowheads="1"/>
            </p:cNvSpPr>
            <p:nvPr/>
          </p:nvSpPr>
          <p:spPr bwMode="auto">
            <a:xfrm>
              <a:off x="343" y="2826"/>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0</a:t>
              </a:r>
            </a:p>
          </p:txBody>
        </p:sp>
        <p:sp>
          <p:nvSpPr>
            <p:cNvPr id="35851" name="Text Box 11"/>
            <p:cNvSpPr txBox="1">
              <a:spLocks noChangeArrowheads="1"/>
            </p:cNvSpPr>
            <p:nvPr/>
          </p:nvSpPr>
          <p:spPr bwMode="auto">
            <a:xfrm>
              <a:off x="1034" y="792"/>
              <a:ext cx="1106"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defRPr/>
              </a:pPr>
              <a:r>
                <a:rPr lang="zh-CN" altLang="en-US" sz="1400">
                  <a:effectLst>
                    <a:outerShdw blurRad="38100" dist="38100" dir="2700000" algn="tl">
                      <a:srgbClr val="000000"/>
                    </a:outerShdw>
                  </a:effectLst>
                  <a:latin typeface="Arial" pitchFamily="34" charset="0"/>
                  <a:ea typeface="宋体" pitchFamily="2" charset="-122"/>
                </a:rPr>
                <a:t>氯吡格雷</a:t>
              </a:r>
            </a:p>
          </p:txBody>
        </p:sp>
        <p:sp>
          <p:nvSpPr>
            <p:cNvPr id="35852" name="Text Box 12"/>
            <p:cNvSpPr txBox="1">
              <a:spLocks noChangeArrowheads="1"/>
            </p:cNvSpPr>
            <p:nvPr/>
          </p:nvSpPr>
          <p:spPr bwMode="auto">
            <a:xfrm rot="-5400000">
              <a:off x="-611" y="1741"/>
              <a:ext cx="2108"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zh-CN" altLang="en-US" sz="1400">
                  <a:effectLst>
                    <a:outerShdw blurRad="38100" dist="38100" dir="2700000" algn="tl">
                      <a:srgbClr val="000000"/>
                    </a:outerShdw>
                  </a:effectLst>
                  <a:latin typeface="Arial" pitchFamily="34" charset="0"/>
                  <a:ea typeface="宋体" pitchFamily="2" charset="-122"/>
                </a:rPr>
                <a:t>累计发生率 </a:t>
              </a:r>
              <a:r>
                <a:rPr lang="en-US" altLang="zh-CN" sz="1400">
                  <a:effectLst>
                    <a:outerShdw blurRad="38100" dist="38100" dir="2700000" algn="tl">
                      <a:srgbClr val="000000"/>
                    </a:outerShdw>
                  </a:effectLst>
                  <a:latin typeface="Arial" pitchFamily="34" charset="0"/>
                  <a:ea typeface="宋体" pitchFamily="2" charset="-122"/>
                </a:rPr>
                <a:t>(%)</a:t>
              </a:r>
            </a:p>
          </p:txBody>
        </p:sp>
        <p:sp>
          <p:nvSpPr>
            <p:cNvPr id="35853" name="Text Box 13"/>
            <p:cNvSpPr txBox="1">
              <a:spLocks noChangeArrowheads="1"/>
            </p:cNvSpPr>
            <p:nvPr/>
          </p:nvSpPr>
          <p:spPr bwMode="auto">
            <a:xfrm>
              <a:off x="1034" y="925"/>
              <a:ext cx="1106"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defRPr/>
              </a:pPr>
              <a:r>
                <a:rPr lang="zh-CN" altLang="en-US" sz="1400">
                  <a:effectLst>
                    <a:outerShdw blurRad="38100" dist="38100" dir="2700000" algn="tl">
                      <a:srgbClr val="000000"/>
                    </a:outerShdw>
                  </a:effectLst>
                  <a:latin typeface="Arial" pitchFamily="34" charset="0"/>
                  <a:ea typeface="宋体" pitchFamily="2" charset="-122"/>
                </a:rPr>
                <a:t>替格瑞洛</a:t>
              </a:r>
            </a:p>
          </p:txBody>
        </p:sp>
        <p:sp>
          <p:nvSpPr>
            <p:cNvPr id="35854" name="Text Box 14"/>
            <p:cNvSpPr txBox="1">
              <a:spLocks noChangeArrowheads="1"/>
            </p:cNvSpPr>
            <p:nvPr/>
          </p:nvSpPr>
          <p:spPr bwMode="auto">
            <a:xfrm>
              <a:off x="860" y="2750"/>
              <a:ext cx="2065"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HR 0.88 (95% CI 0.77–1.00), p=0.045</a:t>
              </a:r>
            </a:p>
          </p:txBody>
        </p:sp>
        <p:sp>
          <p:nvSpPr>
            <p:cNvPr id="35855" name="Text Box 15"/>
            <p:cNvSpPr txBox="1">
              <a:spLocks noChangeArrowheads="1"/>
            </p:cNvSpPr>
            <p:nvPr/>
          </p:nvSpPr>
          <p:spPr bwMode="auto">
            <a:xfrm>
              <a:off x="598" y="3111"/>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0</a:t>
              </a:r>
            </a:p>
          </p:txBody>
        </p:sp>
        <p:sp>
          <p:nvSpPr>
            <p:cNvPr id="35856" name="Text Box 16"/>
            <p:cNvSpPr txBox="1">
              <a:spLocks noChangeArrowheads="1"/>
            </p:cNvSpPr>
            <p:nvPr/>
          </p:nvSpPr>
          <p:spPr bwMode="auto">
            <a:xfrm>
              <a:off x="1247" y="3111"/>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10</a:t>
              </a:r>
            </a:p>
          </p:txBody>
        </p:sp>
        <p:sp>
          <p:nvSpPr>
            <p:cNvPr id="35857" name="Text Box 17"/>
            <p:cNvSpPr txBox="1">
              <a:spLocks noChangeArrowheads="1"/>
            </p:cNvSpPr>
            <p:nvPr/>
          </p:nvSpPr>
          <p:spPr bwMode="auto">
            <a:xfrm>
              <a:off x="1874" y="3111"/>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20</a:t>
              </a:r>
            </a:p>
          </p:txBody>
        </p:sp>
        <p:sp>
          <p:nvSpPr>
            <p:cNvPr id="35858" name="Text Box 18"/>
            <p:cNvSpPr txBox="1">
              <a:spLocks noChangeArrowheads="1"/>
            </p:cNvSpPr>
            <p:nvPr/>
          </p:nvSpPr>
          <p:spPr bwMode="auto">
            <a:xfrm>
              <a:off x="2509" y="3111"/>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30</a:t>
              </a:r>
            </a:p>
          </p:txBody>
        </p:sp>
        <p:sp>
          <p:nvSpPr>
            <p:cNvPr id="35859" name="Text Box 19"/>
            <p:cNvSpPr txBox="1">
              <a:spLocks noChangeArrowheads="1"/>
            </p:cNvSpPr>
            <p:nvPr/>
          </p:nvSpPr>
          <p:spPr bwMode="auto">
            <a:xfrm>
              <a:off x="772" y="3277"/>
              <a:ext cx="195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zh-CN" altLang="en-US" sz="1400">
                  <a:effectLst>
                    <a:outerShdw blurRad="38100" dist="38100" dir="2700000" algn="tl">
                      <a:srgbClr val="000000"/>
                    </a:outerShdw>
                  </a:effectLst>
                  <a:latin typeface="Arial" pitchFamily="34" charset="0"/>
                  <a:ea typeface="宋体" pitchFamily="2" charset="-122"/>
                </a:rPr>
                <a:t>随机化时间 （天）</a:t>
              </a:r>
            </a:p>
          </p:txBody>
        </p:sp>
        <p:sp>
          <p:nvSpPr>
            <p:cNvPr id="35860" name="Text Box 20"/>
            <p:cNvSpPr txBox="1">
              <a:spLocks noChangeArrowheads="1"/>
            </p:cNvSpPr>
            <p:nvPr/>
          </p:nvSpPr>
          <p:spPr bwMode="auto">
            <a:xfrm>
              <a:off x="2617" y="1377"/>
              <a:ext cx="376"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defRPr/>
              </a:pPr>
              <a:r>
                <a:rPr lang="en-US" altLang="zh-CN" sz="1400">
                  <a:solidFill>
                    <a:srgbClr val="CD0921"/>
                  </a:solidFill>
                  <a:effectLst>
                    <a:outerShdw blurRad="38100" dist="38100" dir="2700000" algn="tl">
                      <a:srgbClr val="000000"/>
                    </a:outerShdw>
                  </a:effectLst>
                  <a:latin typeface="Arial" pitchFamily="34" charset="0"/>
                  <a:ea typeface="宋体" pitchFamily="2" charset="-122"/>
                </a:rPr>
                <a:t>5,43</a:t>
              </a:r>
            </a:p>
          </p:txBody>
        </p:sp>
        <p:sp>
          <p:nvSpPr>
            <p:cNvPr id="35861" name="Text Box 21"/>
            <p:cNvSpPr txBox="1">
              <a:spLocks noChangeArrowheads="1"/>
            </p:cNvSpPr>
            <p:nvPr/>
          </p:nvSpPr>
          <p:spPr bwMode="auto">
            <a:xfrm>
              <a:off x="2617" y="1549"/>
              <a:ext cx="376"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defRPr/>
              </a:pPr>
              <a:r>
                <a:rPr lang="en-US" altLang="zh-CN" sz="1400">
                  <a:solidFill>
                    <a:srgbClr val="FFFF66"/>
                  </a:solidFill>
                  <a:effectLst>
                    <a:outerShdw blurRad="38100" dist="38100" dir="2700000" algn="tl">
                      <a:srgbClr val="000000"/>
                    </a:outerShdw>
                  </a:effectLst>
                  <a:latin typeface="Arial" pitchFamily="34" charset="0"/>
                  <a:ea typeface="宋体" pitchFamily="2" charset="-122"/>
                </a:rPr>
                <a:t>4.77</a:t>
              </a:r>
              <a:endParaRPr lang="en-US" altLang="zh-CN" sz="1400">
                <a:effectLst>
                  <a:outerShdw blurRad="38100" dist="38100" dir="2700000" algn="tl">
                    <a:srgbClr val="000000"/>
                  </a:outerShdw>
                </a:effectLst>
                <a:latin typeface="Arial" pitchFamily="34" charset="0"/>
                <a:ea typeface="宋体" pitchFamily="2" charset="-122"/>
              </a:endParaRPr>
            </a:p>
          </p:txBody>
        </p:sp>
        <p:sp>
          <p:nvSpPr>
            <p:cNvPr id="35862" name="Text Box 22"/>
            <p:cNvSpPr txBox="1">
              <a:spLocks noChangeArrowheads="1"/>
            </p:cNvSpPr>
            <p:nvPr/>
          </p:nvSpPr>
          <p:spPr bwMode="auto">
            <a:xfrm>
              <a:off x="0" y="3430"/>
              <a:ext cx="3144" cy="460"/>
            </a:xfrm>
            <a:prstGeom prst="rect">
              <a:avLst/>
            </a:prstGeom>
            <a:noFill/>
            <a:ln>
              <a:noFill/>
            </a:ln>
            <a:effectLst/>
            <a:extLst>
              <a:ext uri="{909E8E84-426E-40DD-AFC4-6F175D3DCCD1}"/>
              <a:ext uri="{91240B29-F687-4F45-9708-019B960494DF}"/>
              <a:ext uri="{AF507438-7753-43E0-B8FC-AC1667EBCBE1}"/>
            </a:extLst>
          </p:spPr>
          <p:txBody>
            <a:bodyPr>
              <a:spAutoFit/>
            </a:bodyPr>
            <a:lstStyle>
              <a:defPPr>
                <a:defRPr lang="zh-CN"/>
              </a:defPPr>
              <a:lvl1pPr algn="l" rtl="0" fontAlgn="base">
                <a:spcBef>
                  <a:spcPct val="0"/>
                </a:spcBef>
                <a:spcAft>
                  <a:spcPct val="0"/>
                </a:spcAft>
                <a:tabLst>
                  <a:tab pos="1236663" algn="ctr"/>
                  <a:tab pos="1970088"/>
                  <a:tab pos="2379663" algn="ctr"/>
                  <a:tab pos="2870200"/>
                  <a:tab pos="3524250" algn="ctr"/>
                  <a:tab pos="4667250" algn="ctr"/>
                </a:tabLs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tabLst>
                  <a:tab pos="1236663" algn="ctr"/>
                  <a:tab pos="1970088"/>
                  <a:tab pos="2379663" algn="ctr"/>
                  <a:tab pos="2870200"/>
                  <a:tab pos="3524250" algn="ctr"/>
                  <a:tab pos="4667250" algn="ctr"/>
                </a:tabLs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tabLst>
                  <a:tab pos="1236663" algn="ctr"/>
                  <a:tab pos="1970088"/>
                  <a:tab pos="2379663" algn="ctr"/>
                  <a:tab pos="2870200"/>
                  <a:tab pos="3524250" algn="ctr"/>
                  <a:tab pos="4667250" algn="ctr"/>
                </a:tabLs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tabLst>
                  <a:tab pos="1236663" algn="ctr"/>
                  <a:tab pos="1970088"/>
                  <a:tab pos="2379663" algn="ctr"/>
                  <a:tab pos="2870200"/>
                  <a:tab pos="3524250" algn="ctr"/>
                  <a:tab pos="4667250" algn="ctr"/>
                </a:tabLs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tabLst>
                  <a:tab pos="1236663" algn="ctr"/>
                  <a:tab pos="1970088"/>
                  <a:tab pos="2379663" algn="ctr"/>
                  <a:tab pos="2870200"/>
                  <a:tab pos="3524250" algn="ctr"/>
                  <a:tab pos="4667250" algn="ctr"/>
                </a:tabLst>
                <a:defRPr kern="1200">
                  <a:solidFill>
                    <a:schemeClr val="tx1"/>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tabLst>
                  <a:tab pos="1236663" algn="ctr"/>
                  <a:tab pos="1970088"/>
                  <a:tab pos="2379663" algn="ctr"/>
                  <a:tab pos="2870200"/>
                  <a:tab pos="3524250" algn="ctr"/>
                  <a:tab pos="4667250" algn="ctr"/>
                </a:tabLst>
                <a:defRPr kern="1200">
                  <a:solidFill>
                    <a:schemeClr val="tx1"/>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tabLst>
                  <a:tab pos="1236663" algn="ctr"/>
                  <a:tab pos="1970088"/>
                  <a:tab pos="2379663" algn="ctr"/>
                  <a:tab pos="2870200"/>
                  <a:tab pos="3524250" algn="ctr"/>
                  <a:tab pos="4667250" algn="ctr"/>
                </a:tabLst>
                <a:defRPr kern="1200">
                  <a:solidFill>
                    <a:schemeClr val="tx1"/>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tabLst>
                  <a:tab pos="1236663" algn="ctr"/>
                  <a:tab pos="1970088"/>
                  <a:tab pos="2379663" algn="ctr"/>
                  <a:tab pos="2870200"/>
                  <a:tab pos="3524250" algn="ctr"/>
                  <a:tab pos="4667250" algn="ctr"/>
                </a:tabLst>
                <a:defRPr kern="1200">
                  <a:solidFill>
                    <a:schemeClr val="tx1"/>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tabLst>
                  <a:tab pos="1236663" algn="ctr"/>
                  <a:tab pos="1970088"/>
                  <a:tab pos="2379663" algn="ctr"/>
                  <a:tab pos="2870200"/>
                  <a:tab pos="3524250" algn="ctr"/>
                  <a:tab pos="4667250" algn="ctr"/>
                </a:tabLst>
                <a:defRPr kern="1200">
                  <a:solidFill>
                    <a:schemeClr val="tx1"/>
                  </a:solidFill>
                  <a:latin typeface="Arial" pitchFamily="34" charset="0"/>
                  <a:ea typeface="宋体" pitchFamily="2" charset="-122"/>
                  <a:cs typeface="+mn-cs"/>
                </a:defRPr>
              </a:lvl9pPr>
            </a:lstStyle>
            <a:p>
              <a:pPr>
                <a:spcBef>
                  <a:spcPct val="50000"/>
                </a:spcBef>
                <a:defRPr/>
              </a:pPr>
              <a:r>
                <a:rPr lang="en-US" altLang="zh-CN" sz="1400" smtClean="0">
                  <a:effectLst>
                    <a:outerShdw blurRad="38100" dist="38100" dir="2700000" algn="tl">
                      <a:srgbClr val="000000"/>
                    </a:outerShdw>
                  </a:effectLst>
                </a:rPr>
                <a:t>No. at risk</a:t>
              </a:r>
              <a:br>
                <a:rPr lang="en-US" altLang="zh-CN" sz="1400" smtClean="0">
                  <a:effectLst>
                    <a:outerShdw blurRad="38100" dist="38100" dir="2700000" algn="tl">
                      <a:srgbClr val="000000"/>
                    </a:outerShdw>
                  </a:effectLst>
                </a:rPr>
              </a:br>
              <a:r>
                <a:rPr lang="zh-CN" altLang="en-US" sz="1400" smtClean="0">
                  <a:effectLst>
                    <a:outerShdw blurRad="38100" dist="38100" dir="2700000" algn="tl">
                      <a:srgbClr val="000000"/>
                    </a:outerShdw>
                  </a:effectLst>
                </a:rPr>
                <a:t>替格瑞洛	</a:t>
              </a:r>
              <a:r>
                <a:rPr lang="en-US" altLang="zh-CN" sz="1400" smtClean="0">
                  <a:effectLst>
                    <a:outerShdw blurRad="38100" dist="38100" dir="2700000" algn="tl">
                      <a:srgbClr val="000000"/>
                    </a:outerShdw>
                  </a:effectLst>
                </a:rPr>
                <a:t>9,333	8,942	8,827	            8,763</a:t>
              </a:r>
              <a:br>
                <a:rPr lang="en-US" altLang="zh-CN" sz="1400" smtClean="0">
                  <a:effectLst>
                    <a:outerShdw blurRad="38100" dist="38100" dir="2700000" algn="tl">
                      <a:srgbClr val="000000"/>
                    </a:outerShdw>
                  </a:effectLst>
                </a:rPr>
              </a:br>
              <a:r>
                <a:rPr lang="zh-CN" altLang="en-US" sz="1400" smtClean="0">
                  <a:effectLst>
                    <a:outerShdw blurRad="38100" dist="38100" dir="2700000" algn="tl">
                      <a:srgbClr val="000000"/>
                    </a:outerShdw>
                  </a:effectLst>
                </a:rPr>
                <a:t>氯吡格雷	</a:t>
              </a:r>
              <a:r>
                <a:rPr lang="en-US" altLang="zh-CN" sz="1400" smtClean="0">
                  <a:effectLst>
                    <a:outerShdw blurRad="38100" dist="38100" dir="2700000" algn="tl">
                      <a:srgbClr val="000000"/>
                    </a:outerShdw>
                  </a:effectLst>
                </a:rPr>
                <a:t>9,291	8,875	8,763	            8,688</a:t>
              </a:r>
            </a:p>
          </p:txBody>
        </p:sp>
        <p:sp>
          <p:nvSpPr>
            <p:cNvPr id="35863" name="Text Box 23"/>
            <p:cNvSpPr txBox="1">
              <a:spLocks noChangeArrowheads="1"/>
            </p:cNvSpPr>
            <p:nvPr/>
          </p:nvSpPr>
          <p:spPr bwMode="auto">
            <a:xfrm>
              <a:off x="2952" y="797"/>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8</a:t>
              </a:r>
            </a:p>
          </p:txBody>
        </p:sp>
        <p:sp>
          <p:nvSpPr>
            <p:cNvPr id="35864" name="Text Box 24"/>
            <p:cNvSpPr txBox="1">
              <a:spLocks noChangeArrowheads="1"/>
            </p:cNvSpPr>
            <p:nvPr/>
          </p:nvSpPr>
          <p:spPr bwMode="auto">
            <a:xfrm>
              <a:off x="2952" y="2826"/>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0</a:t>
              </a:r>
            </a:p>
          </p:txBody>
        </p:sp>
        <p:sp>
          <p:nvSpPr>
            <p:cNvPr id="35865" name="Text Box 25"/>
            <p:cNvSpPr txBox="1">
              <a:spLocks noChangeArrowheads="1"/>
            </p:cNvSpPr>
            <p:nvPr/>
          </p:nvSpPr>
          <p:spPr bwMode="auto">
            <a:xfrm>
              <a:off x="3643" y="792"/>
              <a:ext cx="1106"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defRPr/>
              </a:pPr>
              <a:r>
                <a:rPr lang="zh-CN" altLang="en-US" sz="1400">
                  <a:effectLst>
                    <a:outerShdw blurRad="38100" dist="38100" dir="2700000" algn="tl">
                      <a:srgbClr val="000000"/>
                    </a:outerShdw>
                  </a:effectLst>
                  <a:latin typeface="Arial" pitchFamily="34" charset="0"/>
                  <a:ea typeface="宋体" pitchFamily="2" charset="-122"/>
                </a:rPr>
                <a:t>氯吡格雷</a:t>
              </a:r>
            </a:p>
          </p:txBody>
        </p:sp>
        <p:sp>
          <p:nvSpPr>
            <p:cNvPr id="35866" name="Text Box 26"/>
            <p:cNvSpPr txBox="1">
              <a:spLocks noChangeArrowheads="1"/>
            </p:cNvSpPr>
            <p:nvPr/>
          </p:nvSpPr>
          <p:spPr bwMode="auto">
            <a:xfrm>
              <a:off x="2952" y="2317"/>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2</a:t>
              </a:r>
            </a:p>
          </p:txBody>
        </p:sp>
        <p:sp>
          <p:nvSpPr>
            <p:cNvPr id="35867" name="Text Box 27"/>
            <p:cNvSpPr txBox="1">
              <a:spLocks noChangeArrowheads="1"/>
            </p:cNvSpPr>
            <p:nvPr/>
          </p:nvSpPr>
          <p:spPr bwMode="auto">
            <a:xfrm>
              <a:off x="2952" y="1818"/>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4</a:t>
              </a:r>
            </a:p>
          </p:txBody>
        </p:sp>
        <p:sp>
          <p:nvSpPr>
            <p:cNvPr id="35868" name="Text Box 28"/>
            <p:cNvSpPr txBox="1">
              <a:spLocks noChangeArrowheads="1"/>
            </p:cNvSpPr>
            <p:nvPr/>
          </p:nvSpPr>
          <p:spPr bwMode="auto">
            <a:xfrm>
              <a:off x="2952" y="1312"/>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6</a:t>
              </a:r>
            </a:p>
          </p:txBody>
        </p:sp>
        <p:sp>
          <p:nvSpPr>
            <p:cNvPr id="35869" name="Text Box 29"/>
            <p:cNvSpPr txBox="1">
              <a:spLocks noChangeArrowheads="1"/>
            </p:cNvSpPr>
            <p:nvPr/>
          </p:nvSpPr>
          <p:spPr bwMode="auto">
            <a:xfrm rot="-5400000">
              <a:off x="1998" y="1742"/>
              <a:ext cx="2108"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zh-CN" altLang="en-US" sz="1400">
                  <a:effectLst>
                    <a:outerShdw blurRad="38100" dist="38100" dir="2700000" algn="tl">
                      <a:srgbClr val="000000"/>
                    </a:outerShdw>
                  </a:effectLst>
                  <a:latin typeface="Arial" pitchFamily="34" charset="0"/>
                  <a:ea typeface="宋体" pitchFamily="2" charset="-122"/>
                </a:rPr>
                <a:t>累计发生率  </a:t>
              </a:r>
              <a:r>
                <a:rPr lang="en-US" altLang="zh-CN" sz="1400">
                  <a:effectLst>
                    <a:outerShdw blurRad="38100" dist="38100" dir="2700000" algn="tl">
                      <a:srgbClr val="000000"/>
                    </a:outerShdw>
                  </a:effectLst>
                  <a:latin typeface="Arial" pitchFamily="34" charset="0"/>
                  <a:ea typeface="宋体" pitchFamily="2" charset="-122"/>
                </a:rPr>
                <a:t>(%)</a:t>
              </a:r>
            </a:p>
          </p:txBody>
        </p:sp>
        <p:sp>
          <p:nvSpPr>
            <p:cNvPr id="35870" name="Text Box 30"/>
            <p:cNvSpPr txBox="1">
              <a:spLocks noChangeArrowheads="1"/>
            </p:cNvSpPr>
            <p:nvPr/>
          </p:nvSpPr>
          <p:spPr bwMode="auto">
            <a:xfrm>
              <a:off x="3643" y="925"/>
              <a:ext cx="1106"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defRPr/>
              </a:pPr>
              <a:r>
                <a:rPr lang="zh-CN" altLang="en-US" sz="1400">
                  <a:effectLst>
                    <a:outerShdw blurRad="38100" dist="38100" dir="2700000" algn="tl">
                      <a:srgbClr val="000000"/>
                    </a:outerShdw>
                  </a:effectLst>
                  <a:latin typeface="Arial" pitchFamily="34" charset="0"/>
                  <a:ea typeface="宋体" pitchFamily="2" charset="-122"/>
                </a:rPr>
                <a:t>替格瑞洛</a:t>
              </a:r>
            </a:p>
          </p:txBody>
        </p:sp>
        <p:sp>
          <p:nvSpPr>
            <p:cNvPr id="35871" name="Text Box 31"/>
            <p:cNvSpPr txBox="1">
              <a:spLocks noChangeArrowheads="1"/>
            </p:cNvSpPr>
            <p:nvPr/>
          </p:nvSpPr>
          <p:spPr bwMode="auto">
            <a:xfrm>
              <a:off x="3207" y="3111"/>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0</a:t>
              </a:r>
            </a:p>
          </p:txBody>
        </p:sp>
        <p:sp>
          <p:nvSpPr>
            <p:cNvPr id="35872" name="Text Box 32"/>
            <p:cNvSpPr txBox="1">
              <a:spLocks noChangeArrowheads="1"/>
            </p:cNvSpPr>
            <p:nvPr/>
          </p:nvSpPr>
          <p:spPr bwMode="auto">
            <a:xfrm>
              <a:off x="3602" y="3111"/>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90</a:t>
              </a:r>
            </a:p>
          </p:txBody>
        </p:sp>
        <p:sp>
          <p:nvSpPr>
            <p:cNvPr id="35873" name="Text Box 33"/>
            <p:cNvSpPr txBox="1">
              <a:spLocks noChangeArrowheads="1"/>
            </p:cNvSpPr>
            <p:nvPr/>
          </p:nvSpPr>
          <p:spPr bwMode="auto">
            <a:xfrm>
              <a:off x="3993" y="3111"/>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150</a:t>
              </a:r>
            </a:p>
          </p:txBody>
        </p:sp>
        <p:sp>
          <p:nvSpPr>
            <p:cNvPr id="35874" name="Text Box 34"/>
            <p:cNvSpPr txBox="1">
              <a:spLocks noChangeArrowheads="1"/>
            </p:cNvSpPr>
            <p:nvPr/>
          </p:nvSpPr>
          <p:spPr bwMode="auto">
            <a:xfrm>
              <a:off x="5118" y="3111"/>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330</a:t>
              </a:r>
            </a:p>
          </p:txBody>
        </p:sp>
        <p:sp>
          <p:nvSpPr>
            <p:cNvPr id="35875" name="Text Box 35"/>
            <p:cNvSpPr txBox="1">
              <a:spLocks noChangeArrowheads="1"/>
            </p:cNvSpPr>
            <p:nvPr/>
          </p:nvSpPr>
          <p:spPr bwMode="auto">
            <a:xfrm>
              <a:off x="3381" y="3277"/>
              <a:ext cx="195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zh-CN" altLang="en-US" sz="1400">
                  <a:effectLst>
                    <a:outerShdw blurRad="38100" dist="38100" dir="2700000" algn="tl">
                      <a:srgbClr val="000000"/>
                    </a:outerShdw>
                  </a:effectLst>
                  <a:latin typeface="Arial" pitchFamily="34" charset="0"/>
                  <a:ea typeface="宋体" pitchFamily="2" charset="-122"/>
                </a:rPr>
                <a:t>随机化时间（天）</a:t>
              </a:r>
            </a:p>
          </p:txBody>
        </p:sp>
        <p:sp>
          <p:nvSpPr>
            <p:cNvPr id="35876" name="Text Box 36"/>
            <p:cNvSpPr txBox="1">
              <a:spLocks noChangeArrowheads="1"/>
            </p:cNvSpPr>
            <p:nvPr/>
          </p:nvSpPr>
          <p:spPr bwMode="auto">
            <a:xfrm>
              <a:off x="2495" y="3430"/>
              <a:ext cx="3139" cy="460"/>
            </a:xfrm>
            <a:prstGeom prst="rect">
              <a:avLst/>
            </a:prstGeom>
            <a:noFill/>
            <a:ln>
              <a:noFill/>
            </a:ln>
            <a:effectLst/>
            <a:extLst>
              <a:ext uri="{909E8E84-426E-40DD-AFC4-6F175D3DCCD1}"/>
              <a:ext uri="{91240B29-F687-4F45-9708-019B960494DF}"/>
              <a:ext uri="{AF507438-7753-43E0-B8FC-AC1667EBCBE1}"/>
            </a:extLst>
          </p:spPr>
          <p:txBody>
            <a:bodyPr>
              <a:spAutoFit/>
            </a:bodyPr>
            <a:lstStyle>
              <a:defPPr>
                <a:defRPr lang="zh-CN"/>
              </a:defPPr>
              <a:lvl1pPr algn="l" rtl="0" fontAlgn="base">
                <a:spcBef>
                  <a:spcPct val="0"/>
                </a:spcBef>
                <a:spcAft>
                  <a:spcPct val="0"/>
                </a:spcAft>
                <a:tabLst>
                  <a:tab pos="1236663" algn="ctr"/>
                  <a:tab pos="1909763" algn="ctr"/>
                  <a:tab pos="2573338" algn="ctr"/>
                  <a:tab pos="2870200"/>
                  <a:tab pos="3330575" algn="ctr"/>
                  <a:tab pos="3587750"/>
                  <a:tab pos="4003675" algn="ctr"/>
                  <a:tab pos="4121150"/>
                  <a:tab pos="4667250" algn="ctr"/>
                </a:tabLs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tabLst>
                  <a:tab pos="1236663" algn="ctr"/>
                  <a:tab pos="1909763" algn="ctr"/>
                  <a:tab pos="2573338" algn="ctr"/>
                  <a:tab pos="2870200"/>
                  <a:tab pos="3330575" algn="ctr"/>
                  <a:tab pos="3587750"/>
                  <a:tab pos="4003675" algn="ctr"/>
                  <a:tab pos="4121150"/>
                  <a:tab pos="4667250" algn="ctr"/>
                </a:tabLs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tabLst>
                  <a:tab pos="1236663" algn="ctr"/>
                  <a:tab pos="1909763" algn="ctr"/>
                  <a:tab pos="2573338" algn="ctr"/>
                  <a:tab pos="2870200"/>
                  <a:tab pos="3330575" algn="ctr"/>
                  <a:tab pos="3587750"/>
                  <a:tab pos="4003675" algn="ctr"/>
                  <a:tab pos="4121150"/>
                  <a:tab pos="4667250" algn="ctr"/>
                </a:tabLs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tabLst>
                  <a:tab pos="1236663" algn="ctr"/>
                  <a:tab pos="1909763" algn="ctr"/>
                  <a:tab pos="2573338" algn="ctr"/>
                  <a:tab pos="2870200"/>
                  <a:tab pos="3330575" algn="ctr"/>
                  <a:tab pos="3587750"/>
                  <a:tab pos="4003675" algn="ctr"/>
                  <a:tab pos="4121150"/>
                  <a:tab pos="4667250" algn="ctr"/>
                </a:tabLs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tabLst>
                  <a:tab pos="1236663" algn="ctr"/>
                  <a:tab pos="1909763" algn="ctr"/>
                  <a:tab pos="2573338" algn="ctr"/>
                  <a:tab pos="2870200"/>
                  <a:tab pos="3330575" algn="ctr"/>
                  <a:tab pos="3587750"/>
                  <a:tab pos="4003675" algn="ctr"/>
                  <a:tab pos="4121150"/>
                  <a:tab pos="4667250" algn="ctr"/>
                </a:tabLst>
                <a:defRPr kern="1200">
                  <a:solidFill>
                    <a:schemeClr val="tx1"/>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tabLst>
                  <a:tab pos="1236663" algn="ctr"/>
                  <a:tab pos="1909763" algn="ctr"/>
                  <a:tab pos="2573338" algn="ctr"/>
                  <a:tab pos="2870200"/>
                  <a:tab pos="3330575" algn="ctr"/>
                  <a:tab pos="3587750"/>
                  <a:tab pos="4003675" algn="ctr"/>
                  <a:tab pos="4121150"/>
                  <a:tab pos="4667250" algn="ctr"/>
                </a:tabLst>
                <a:defRPr kern="1200">
                  <a:solidFill>
                    <a:schemeClr val="tx1"/>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tabLst>
                  <a:tab pos="1236663" algn="ctr"/>
                  <a:tab pos="1909763" algn="ctr"/>
                  <a:tab pos="2573338" algn="ctr"/>
                  <a:tab pos="2870200"/>
                  <a:tab pos="3330575" algn="ctr"/>
                  <a:tab pos="3587750"/>
                  <a:tab pos="4003675" algn="ctr"/>
                  <a:tab pos="4121150"/>
                  <a:tab pos="4667250" algn="ctr"/>
                </a:tabLst>
                <a:defRPr kern="1200">
                  <a:solidFill>
                    <a:schemeClr val="tx1"/>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tabLst>
                  <a:tab pos="1236663" algn="ctr"/>
                  <a:tab pos="1909763" algn="ctr"/>
                  <a:tab pos="2573338" algn="ctr"/>
                  <a:tab pos="2870200"/>
                  <a:tab pos="3330575" algn="ctr"/>
                  <a:tab pos="3587750"/>
                  <a:tab pos="4003675" algn="ctr"/>
                  <a:tab pos="4121150"/>
                  <a:tab pos="4667250" algn="ctr"/>
                </a:tabLst>
                <a:defRPr kern="1200">
                  <a:solidFill>
                    <a:schemeClr val="tx1"/>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tabLst>
                  <a:tab pos="1236663" algn="ctr"/>
                  <a:tab pos="1909763" algn="ctr"/>
                  <a:tab pos="2573338" algn="ctr"/>
                  <a:tab pos="2870200"/>
                  <a:tab pos="3330575" algn="ctr"/>
                  <a:tab pos="3587750"/>
                  <a:tab pos="4003675" algn="ctr"/>
                  <a:tab pos="4121150"/>
                  <a:tab pos="4667250" algn="ctr"/>
                </a:tabLst>
                <a:defRPr kern="1200">
                  <a:solidFill>
                    <a:schemeClr val="tx1"/>
                  </a:solidFill>
                  <a:latin typeface="Arial" pitchFamily="34" charset="0"/>
                  <a:ea typeface="宋体" pitchFamily="2" charset="-122"/>
                  <a:cs typeface="+mn-cs"/>
                </a:defRPr>
              </a:lvl9pPr>
            </a:lstStyle>
            <a:p>
              <a:pPr>
                <a:spcBef>
                  <a:spcPct val="50000"/>
                </a:spcBef>
                <a:defRPr/>
              </a:pPr>
              <a:br>
                <a:rPr lang="en-US" altLang="zh-CN" sz="1400" smtClean="0">
                  <a:effectLst>
                    <a:outerShdw blurRad="38100" dist="38100" dir="2700000" algn="tl">
                      <a:srgbClr val="000000"/>
                    </a:outerShdw>
                  </a:effectLst>
                </a:rPr>
              </a:br>
              <a:r>
                <a:rPr lang="en-US" altLang="zh-CN" sz="1400" smtClean="0">
                  <a:effectLst>
                    <a:outerShdw blurRad="38100" dist="38100" dir="2700000" algn="tl">
                      <a:srgbClr val="000000"/>
                    </a:outerShdw>
                  </a:effectLst>
                </a:rPr>
                <a:t>	8,673	8,543	8,397	 7,028	6,480	 4,822</a:t>
              </a:r>
              <a:br>
                <a:rPr lang="en-US" altLang="zh-CN" sz="1400" smtClean="0">
                  <a:effectLst>
                    <a:outerShdw blurRad="38100" dist="38100" dir="2700000" algn="tl">
                      <a:srgbClr val="000000"/>
                    </a:outerShdw>
                  </a:effectLst>
                </a:rPr>
              </a:br>
              <a:r>
                <a:rPr lang="en-US" altLang="zh-CN" sz="1400" smtClean="0">
                  <a:effectLst>
                    <a:outerShdw blurRad="38100" dist="38100" dir="2700000" algn="tl">
                      <a:srgbClr val="000000"/>
                    </a:outerShdw>
                  </a:effectLst>
                </a:rPr>
                <a:t>	8,688	8,437	8,286	 6,945	6,379	 4,751</a:t>
              </a:r>
            </a:p>
          </p:txBody>
        </p:sp>
        <p:sp>
          <p:nvSpPr>
            <p:cNvPr id="35877" name="Text Box 37"/>
            <p:cNvSpPr txBox="1">
              <a:spLocks noChangeArrowheads="1"/>
            </p:cNvSpPr>
            <p:nvPr/>
          </p:nvSpPr>
          <p:spPr bwMode="auto">
            <a:xfrm>
              <a:off x="4350" y="3111"/>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210</a:t>
              </a:r>
            </a:p>
          </p:txBody>
        </p:sp>
        <p:sp>
          <p:nvSpPr>
            <p:cNvPr id="35878" name="Text Box 38"/>
            <p:cNvSpPr txBox="1">
              <a:spLocks noChangeArrowheads="1"/>
            </p:cNvSpPr>
            <p:nvPr/>
          </p:nvSpPr>
          <p:spPr bwMode="auto">
            <a:xfrm>
              <a:off x="4750" y="3111"/>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270</a:t>
              </a:r>
            </a:p>
          </p:txBody>
        </p:sp>
        <p:sp>
          <p:nvSpPr>
            <p:cNvPr id="35879" name="Text Box 39"/>
            <p:cNvSpPr txBox="1">
              <a:spLocks noChangeArrowheads="1"/>
            </p:cNvSpPr>
            <p:nvPr/>
          </p:nvSpPr>
          <p:spPr bwMode="auto">
            <a:xfrm>
              <a:off x="5375" y="1106"/>
              <a:ext cx="376"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defRPr/>
              </a:pPr>
              <a:r>
                <a:rPr lang="en-US" altLang="zh-CN" sz="1400">
                  <a:solidFill>
                    <a:schemeClr val="accent1"/>
                  </a:solidFill>
                  <a:effectLst>
                    <a:outerShdw blurRad="38100" dist="38100" dir="2700000" algn="tl">
                      <a:srgbClr val="000000"/>
                    </a:outerShdw>
                  </a:effectLst>
                  <a:latin typeface="Arial" pitchFamily="34" charset="0"/>
                  <a:ea typeface="宋体" pitchFamily="2" charset="-122"/>
                </a:rPr>
                <a:t>6.60</a:t>
              </a:r>
              <a:endParaRPr lang="en-US" altLang="zh-CN" sz="1400">
                <a:effectLst>
                  <a:outerShdw blurRad="38100" dist="38100" dir="2700000" algn="tl">
                    <a:srgbClr val="000000"/>
                  </a:outerShdw>
                </a:effectLst>
                <a:latin typeface="Arial" pitchFamily="34" charset="0"/>
                <a:ea typeface="宋体" pitchFamily="2" charset="-122"/>
              </a:endParaRPr>
            </a:p>
          </p:txBody>
        </p:sp>
        <p:sp>
          <p:nvSpPr>
            <p:cNvPr id="35880" name="Text Box 40"/>
            <p:cNvSpPr txBox="1">
              <a:spLocks noChangeArrowheads="1"/>
            </p:cNvSpPr>
            <p:nvPr/>
          </p:nvSpPr>
          <p:spPr bwMode="auto">
            <a:xfrm>
              <a:off x="5396" y="1454"/>
              <a:ext cx="376"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defRPr/>
              </a:pPr>
              <a:r>
                <a:rPr lang="en-US" altLang="zh-CN" sz="1400">
                  <a:solidFill>
                    <a:srgbClr val="FFFF66"/>
                  </a:solidFill>
                  <a:effectLst>
                    <a:outerShdw blurRad="38100" dist="38100" dir="2700000" algn="tl">
                      <a:srgbClr val="000000"/>
                    </a:outerShdw>
                  </a:effectLst>
                  <a:latin typeface="Arial" pitchFamily="34" charset="0"/>
                  <a:ea typeface="宋体" pitchFamily="2" charset="-122"/>
                </a:rPr>
                <a:t>5.28</a:t>
              </a:r>
              <a:endParaRPr lang="en-US" altLang="zh-CN" sz="1400">
                <a:effectLst>
                  <a:outerShdw blurRad="38100" dist="38100" dir="2700000" algn="tl">
                    <a:srgbClr val="000000"/>
                  </a:outerShdw>
                </a:effectLst>
                <a:latin typeface="Arial" pitchFamily="34" charset="0"/>
                <a:ea typeface="宋体" pitchFamily="2" charset="-122"/>
              </a:endParaRPr>
            </a:p>
          </p:txBody>
        </p:sp>
        <p:sp>
          <p:nvSpPr>
            <p:cNvPr id="35881" name="Text Box 41"/>
            <p:cNvSpPr txBox="1">
              <a:spLocks noChangeArrowheads="1"/>
            </p:cNvSpPr>
            <p:nvPr/>
          </p:nvSpPr>
          <p:spPr bwMode="auto">
            <a:xfrm>
              <a:off x="3525" y="2750"/>
              <a:ext cx="2122"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HR 0.80 (95% CI 0.70–0.91), p&lt;0.001</a:t>
              </a:r>
            </a:p>
          </p:txBody>
        </p:sp>
      </p:grpSp>
      <p:sp>
        <p:nvSpPr>
          <p:cNvPr id="218115" name="Text Box 10"/>
          <p:cNvSpPr txBox="1">
            <a:spLocks noChangeArrowheads="1"/>
          </p:cNvSpPr>
          <p:nvPr/>
        </p:nvSpPr>
        <p:spPr bwMode="auto">
          <a:xfrm>
            <a:off x="6011863" y="6597650"/>
            <a:ext cx="3132137" cy="260350"/>
          </a:xfrm>
          <a:prstGeom prst="rect">
            <a:avLst/>
          </a:prstGeom>
          <a:noFill/>
          <a:ln w="9525" algn="ctr">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eaLnBrk="0" hangingPunct="0"/>
            <a:r>
              <a:rPr lang="en-US" altLang="zh-CN" sz="1100">
                <a:ea typeface="黑体" pitchFamily="49" charset="-122"/>
                <a:cs typeface="Times New Roman" pitchFamily="18" charset="0"/>
              </a:rPr>
              <a:t>Wallentin L et al. New Engl J Med.2009;361</a:t>
            </a: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0161" name="Rectangle 2"/>
          <p:cNvSpPr>
            <a:spLocks noGrp="1" noChangeArrowheads="1"/>
          </p:cNvSpPr>
          <p:nvPr>
            <p:ph type="title" idx="4294967295"/>
          </p:nvPr>
        </p:nvSpPr>
        <p:spPr>
          <a:xfrm>
            <a:off x="590550" y="215900"/>
            <a:ext cx="8229600" cy="765175"/>
          </a:xfrm>
        </p:spPr>
        <p:txBody>
          <a:bodyPr anchor="ctr"/>
          <a:lstStyle/>
          <a:p>
            <a:pPr eaLnBrk="1" hangingPunct="1"/>
            <a:r>
              <a:rPr lang="en-US" altLang="zh-CN" sz="2400" b="0" smtClean="0">
                <a:cs typeface="Arial"/>
              </a:rPr>
              <a:t>K-M</a:t>
            </a:r>
            <a:r>
              <a:rPr lang="zh-CN" altLang="en-US" sz="2400" b="0" smtClean="0">
                <a:cs typeface="Arial"/>
              </a:rPr>
              <a:t>分析：次要疗效终点</a:t>
            </a:r>
          </a:p>
        </p:txBody>
      </p:sp>
      <p:grpSp>
        <p:nvGrpSpPr>
          <p:cNvPr id="220162" name="Group 3"/>
          <p:cNvGrpSpPr/>
          <p:nvPr/>
        </p:nvGrpSpPr>
        <p:grpSpPr>
          <a:xfrm>
            <a:off x="395288" y="1379538"/>
            <a:ext cx="8512175" cy="4497387"/>
            <a:chOff x="249" y="869"/>
            <a:chExt cx="5362" cy="2833"/>
          </a:xfrm>
        </p:grpSpPr>
        <p:pic>
          <p:nvPicPr>
            <p:cNvPr id="220164" name="Picture 4" descr="PLATO slide 11b (notext)"/>
            <p:cNvPicPr>
              <a:picLocks noChangeAspect="1" noChangeArrowheads="1"/>
            </p:cNvPicPr>
            <p:nvPr/>
          </p:nvPicPr>
          <p:blipFill>
            <a:blip r:embed="rId3"/>
            <a:stretch>
              <a:fillRect/>
            </a:stretch>
          </p:blipFill>
          <p:spPr bwMode="auto">
            <a:xfrm>
              <a:off x="3287" y="1138"/>
              <a:ext cx="2022" cy="2232"/>
            </a:xfrm>
            <a:prstGeom prst="rect">
              <a:avLst/>
            </a:prstGeom>
            <a:noFill/>
            <a:ln w="9525">
              <a:noFill/>
              <a:miter lim="800000"/>
            </a:ln>
          </p:spPr>
        </p:pic>
        <p:pic>
          <p:nvPicPr>
            <p:cNvPr id="220165" name="Picture 5" descr="PLATO slide 11* (notext)a"/>
            <p:cNvPicPr>
              <a:picLocks noChangeAspect="1" noChangeArrowheads="1"/>
            </p:cNvPicPr>
            <p:nvPr/>
          </p:nvPicPr>
          <p:blipFill>
            <a:blip r:embed="rId4"/>
            <a:stretch>
              <a:fillRect/>
            </a:stretch>
          </p:blipFill>
          <p:spPr bwMode="auto">
            <a:xfrm>
              <a:off x="566" y="1107"/>
              <a:ext cx="2021" cy="2264"/>
            </a:xfrm>
            <a:prstGeom prst="rect">
              <a:avLst/>
            </a:prstGeom>
            <a:noFill/>
            <a:ln w="9525">
              <a:noFill/>
              <a:miter lim="800000"/>
            </a:ln>
          </p:spPr>
        </p:pic>
        <p:sp>
          <p:nvSpPr>
            <p:cNvPr id="37894" name="Text Box 6"/>
            <p:cNvSpPr txBox="1">
              <a:spLocks noChangeArrowheads="1"/>
            </p:cNvSpPr>
            <p:nvPr/>
          </p:nvSpPr>
          <p:spPr bwMode="auto">
            <a:xfrm>
              <a:off x="251" y="1959"/>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4</a:t>
              </a:r>
            </a:p>
          </p:txBody>
        </p:sp>
        <p:sp>
          <p:nvSpPr>
            <p:cNvPr id="37895" name="Text Box 7"/>
            <p:cNvSpPr txBox="1">
              <a:spLocks noChangeArrowheads="1"/>
            </p:cNvSpPr>
            <p:nvPr/>
          </p:nvSpPr>
          <p:spPr bwMode="auto">
            <a:xfrm>
              <a:off x="251" y="1088"/>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7</a:t>
              </a:r>
            </a:p>
          </p:txBody>
        </p:sp>
        <p:sp>
          <p:nvSpPr>
            <p:cNvPr id="37896" name="Text Box 8"/>
            <p:cNvSpPr txBox="1">
              <a:spLocks noChangeArrowheads="1"/>
            </p:cNvSpPr>
            <p:nvPr/>
          </p:nvSpPr>
          <p:spPr bwMode="auto">
            <a:xfrm>
              <a:off x="251" y="2828"/>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1</a:t>
              </a:r>
            </a:p>
          </p:txBody>
        </p:sp>
        <p:sp>
          <p:nvSpPr>
            <p:cNvPr id="37897" name="Text Box 9"/>
            <p:cNvSpPr txBox="1">
              <a:spLocks noChangeArrowheads="1"/>
            </p:cNvSpPr>
            <p:nvPr/>
          </p:nvSpPr>
          <p:spPr bwMode="auto">
            <a:xfrm>
              <a:off x="249" y="1673"/>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5</a:t>
              </a:r>
            </a:p>
          </p:txBody>
        </p:sp>
        <p:sp>
          <p:nvSpPr>
            <p:cNvPr id="37898" name="Text Box 10"/>
            <p:cNvSpPr txBox="1">
              <a:spLocks noChangeArrowheads="1"/>
            </p:cNvSpPr>
            <p:nvPr/>
          </p:nvSpPr>
          <p:spPr bwMode="auto">
            <a:xfrm>
              <a:off x="251" y="3117"/>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0</a:t>
              </a:r>
            </a:p>
          </p:txBody>
        </p:sp>
        <p:sp>
          <p:nvSpPr>
            <p:cNvPr id="37899" name="Text Box 11"/>
            <p:cNvSpPr txBox="1">
              <a:spLocks noChangeArrowheads="1"/>
            </p:cNvSpPr>
            <p:nvPr/>
          </p:nvSpPr>
          <p:spPr bwMode="auto">
            <a:xfrm>
              <a:off x="942" y="1083"/>
              <a:ext cx="1106"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defRPr/>
              </a:pPr>
              <a:r>
                <a:rPr lang="zh-CN" altLang="en-US" sz="1400">
                  <a:effectLst>
                    <a:outerShdw blurRad="38100" dist="38100" dir="2700000" algn="tl">
                      <a:srgbClr val="000000"/>
                    </a:outerShdw>
                  </a:effectLst>
                  <a:latin typeface="Arial" pitchFamily="34" charset="0"/>
                  <a:ea typeface="宋体" pitchFamily="2" charset="-122"/>
                </a:rPr>
                <a:t>氯吡格雷</a:t>
              </a:r>
            </a:p>
          </p:txBody>
        </p:sp>
        <p:sp>
          <p:nvSpPr>
            <p:cNvPr id="37900" name="Text Box 12"/>
            <p:cNvSpPr txBox="1">
              <a:spLocks noChangeArrowheads="1"/>
            </p:cNvSpPr>
            <p:nvPr/>
          </p:nvSpPr>
          <p:spPr bwMode="auto">
            <a:xfrm rot="-5400000">
              <a:off x="-782" y="2122"/>
              <a:ext cx="2266"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zh-CN" altLang="en-US" sz="1400">
                  <a:effectLst>
                    <a:outerShdw blurRad="38100" dist="38100" dir="2700000" algn="tl">
                      <a:srgbClr val="000000"/>
                    </a:outerShdw>
                  </a:effectLst>
                  <a:latin typeface="Arial" pitchFamily="34" charset="0"/>
                  <a:ea typeface="宋体" pitchFamily="2" charset="-122"/>
                </a:rPr>
                <a:t>累计发生率 </a:t>
              </a:r>
              <a:r>
                <a:rPr lang="en-US" altLang="zh-CN" sz="1400">
                  <a:effectLst>
                    <a:outerShdw blurRad="38100" dist="38100" dir="2700000" algn="tl">
                      <a:srgbClr val="000000"/>
                    </a:outerShdw>
                  </a:effectLst>
                  <a:latin typeface="Arial" pitchFamily="34" charset="0"/>
                  <a:ea typeface="宋体" pitchFamily="2" charset="-122"/>
                </a:rPr>
                <a:t>(%)</a:t>
              </a:r>
            </a:p>
          </p:txBody>
        </p:sp>
        <p:sp>
          <p:nvSpPr>
            <p:cNvPr id="37901" name="Text Box 13"/>
            <p:cNvSpPr txBox="1">
              <a:spLocks noChangeArrowheads="1"/>
            </p:cNvSpPr>
            <p:nvPr/>
          </p:nvSpPr>
          <p:spPr bwMode="auto">
            <a:xfrm>
              <a:off x="942" y="1216"/>
              <a:ext cx="1106"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defRPr/>
              </a:pPr>
              <a:r>
                <a:rPr lang="zh-CN" altLang="en-US" sz="1400">
                  <a:effectLst>
                    <a:outerShdw blurRad="38100" dist="38100" dir="2700000" algn="tl">
                      <a:srgbClr val="000000"/>
                    </a:outerShdw>
                  </a:effectLst>
                  <a:latin typeface="Arial" pitchFamily="34" charset="0"/>
                  <a:ea typeface="宋体" pitchFamily="2" charset="-122"/>
                </a:rPr>
                <a:t>替格瑞洛</a:t>
              </a:r>
            </a:p>
          </p:txBody>
        </p:sp>
        <p:sp>
          <p:nvSpPr>
            <p:cNvPr id="37902" name="Text Box 14"/>
            <p:cNvSpPr txBox="1">
              <a:spLocks noChangeArrowheads="1"/>
            </p:cNvSpPr>
            <p:nvPr/>
          </p:nvSpPr>
          <p:spPr bwMode="auto">
            <a:xfrm>
              <a:off x="767" y="3001"/>
              <a:ext cx="2236"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HR 0.84 (95% CI 0.75–0.95), p=0.005</a:t>
              </a:r>
            </a:p>
          </p:txBody>
        </p:sp>
        <p:sp>
          <p:nvSpPr>
            <p:cNvPr id="37903" name="Text Box 15"/>
            <p:cNvSpPr txBox="1">
              <a:spLocks noChangeArrowheads="1"/>
            </p:cNvSpPr>
            <p:nvPr/>
          </p:nvSpPr>
          <p:spPr bwMode="auto">
            <a:xfrm>
              <a:off x="506" y="3402"/>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0</a:t>
              </a:r>
            </a:p>
          </p:txBody>
        </p:sp>
        <p:sp>
          <p:nvSpPr>
            <p:cNvPr id="37904" name="Text Box 16"/>
            <p:cNvSpPr txBox="1">
              <a:spLocks noChangeArrowheads="1"/>
            </p:cNvSpPr>
            <p:nvPr/>
          </p:nvSpPr>
          <p:spPr bwMode="auto">
            <a:xfrm>
              <a:off x="834" y="3402"/>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60</a:t>
              </a:r>
            </a:p>
          </p:txBody>
        </p:sp>
        <p:sp>
          <p:nvSpPr>
            <p:cNvPr id="37905" name="Text Box 17"/>
            <p:cNvSpPr txBox="1">
              <a:spLocks noChangeArrowheads="1"/>
            </p:cNvSpPr>
            <p:nvPr/>
          </p:nvSpPr>
          <p:spPr bwMode="auto">
            <a:xfrm>
              <a:off x="1782" y="3402"/>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240</a:t>
              </a:r>
            </a:p>
          </p:txBody>
        </p:sp>
        <p:sp>
          <p:nvSpPr>
            <p:cNvPr id="37906" name="Text Box 18"/>
            <p:cNvSpPr txBox="1">
              <a:spLocks noChangeArrowheads="1"/>
            </p:cNvSpPr>
            <p:nvPr/>
          </p:nvSpPr>
          <p:spPr bwMode="auto">
            <a:xfrm>
              <a:off x="2417" y="3402"/>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360</a:t>
              </a:r>
            </a:p>
          </p:txBody>
        </p:sp>
        <p:sp>
          <p:nvSpPr>
            <p:cNvPr id="37907" name="Text Box 19"/>
            <p:cNvSpPr txBox="1">
              <a:spLocks noChangeArrowheads="1"/>
            </p:cNvSpPr>
            <p:nvPr/>
          </p:nvSpPr>
          <p:spPr bwMode="auto">
            <a:xfrm>
              <a:off x="680" y="3568"/>
              <a:ext cx="195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zh-CN" altLang="en-US" sz="1400">
                  <a:effectLst>
                    <a:outerShdw blurRad="38100" dist="38100" dir="2700000" algn="tl">
                      <a:srgbClr val="000000"/>
                    </a:outerShdw>
                  </a:effectLst>
                  <a:latin typeface="Arial" pitchFamily="34" charset="0"/>
                  <a:ea typeface="宋体" pitchFamily="2" charset="-122"/>
                </a:rPr>
                <a:t>随机化时间（天）</a:t>
              </a:r>
            </a:p>
          </p:txBody>
        </p:sp>
        <p:sp>
          <p:nvSpPr>
            <p:cNvPr id="37908" name="Text Box 20"/>
            <p:cNvSpPr txBox="1">
              <a:spLocks noChangeArrowheads="1"/>
            </p:cNvSpPr>
            <p:nvPr/>
          </p:nvSpPr>
          <p:spPr bwMode="auto">
            <a:xfrm>
              <a:off x="251" y="1385"/>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6</a:t>
              </a:r>
            </a:p>
          </p:txBody>
        </p:sp>
        <p:sp>
          <p:nvSpPr>
            <p:cNvPr id="37909" name="Text Box 21"/>
            <p:cNvSpPr txBox="1">
              <a:spLocks noChangeArrowheads="1"/>
            </p:cNvSpPr>
            <p:nvPr/>
          </p:nvSpPr>
          <p:spPr bwMode="auto">
            <a:xfrm>
              <a:off x="251" y="2545"/>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2</a:t>
              </a:r>
            </a:p>
          </p:txBody>
        </p:sp>
        <p:sp>
          <p:nvSpPr>
            <p:cNvPr id="37910" name="Text Box 22"/>
            <p:cNvSpPr txBox="1">
              <a:spLocks noChangeArrowheads="1"/>
            </p:cNvSpPr>
            <p:nvPr/>
          </p:nvSpPr>
          <p:spPr bwMode="auto">
            <a:xfrm>
              <a:off x="251" y="2248"/>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3</a:t>
              </a:r>
            </a:p>
          </p:txBody>
        </p:sp>
        <p:sp>
          <p:nvSpPr>
            <p:cNvPr id="37911" name="Text Box 23"/>
            <p:cNvSpPr txBox="1">
              <a:spLocks noChangeArrowheads="1"/>
            </p:cNvSpPr>
            <p:nvPr/>
          </p:nvSpPr>
          <p:spPr bwMode="auto">
            <a:xfrm>
              <a:off x="1145" y="3402"/>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120</a:t>
              </a:r>
            </a:p>
          </p:txBody>
        </p:sp>
        <p:sp>
          <p:nvSpPr>
            <p:cNvPr id="37912" name="Text Box 24"/>
            <p:cNvSpPr txBox="1">
              <a:spLocks noChangeArrowheads="1"/>
            </p:cNvSpPr>
            <p:nvPr/>
          </p:nvSpPr>
          <p:spPr bwMode="auto">
            <a:xfrm>
              <a:off x="1453" y="3402"/>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180</a:t>
              </a:r>
            </a:p>
          </p:txBody>
        </p:sp>
        <p:sp>
          <p:nvSpPr>
            <p:cNvPr id="37913" name="Text Box 25"/>
            <p:cNvSpPr txBox="1">
              <a:spLocks noChangeArrowheads="1"/>
            </p:cNvSpPr>
            <p:nvPr/>
          </p:nvSpPr>
          <p:spPr bwMode="auto">
            <a:xfrm>
              <a:off x="2088" y="3402"/>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300</a:t>
              </a:r>
            </a:p>
          </p:txBody>
        </p:sp>
        <p:sp>
          <p:nvSpPr>
            <p:cNvPr id="37914" name="Text Box 26"/>
            <p:cNvSpPr txBox="1">
              <a:spLocks noChangeArrowheads="1"/>
            </p:cNvSpPr>
            <p:nvPr/>
          </p:nvSpPr>
          <p:spPr bwMode="auto">
            <a:xfrm>
              <a:off x="2976" y="1959"/>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4</a:t>
              </a:r>
            </a:p>
          </p:txBody>
        </p:sp>
        <p:sp>
          <p:nvSpPr>
            <p:cNvPr id="37915" name="Text Box 27"/>
            <p:cNvSpPr txBox="1">
              <a:spLocks noChangeArrowheads="1"/>
            </p:cNvSpPr>
            <p:nvPr/>
          </p:nvSpPr>
          <p:spPr bwMode="auto">
            <a:xfrm>
              <a:off x="2976" y="1088"/>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7</a:t>
              </a:r>
            </a:p>
          </p:txBody>
        </p:sp>
        <p:sp>
          <p:nvSpPr>
            <p:cNvPr id="37916" name="Text Box 28"/>
            <p:cNvSpPr txBox="1">
              <a:spLocks noChangeArrowheads="1"/>
            </p:cNvSpPr>
            <p:nvPr/>
          </p:nvSpPr>
          <p:spPr bwMode="auto">
            <a:xfrm>
              <a:off x="2976" y="2828"/>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1</a:t>
              </a:r>
            </a:p>
          </p:txBody>
        </p:sp>
        <p:sp>
          <p:nvSpPr>
            <p:cNvPr id="37917" name="Text Box 29"/>
            <p:cNvSpPr txBox="1">
              <a:spLocks noChangeArrowheads="1"/>
            </p:cNvSpPr>
            <p:nvPr/>
          </p:nvSpPr>
          <p:spPr bwMode="auto">
            <a:xfrm>
              <a:off x="2975" y="1673"/>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5</a:t>
              </a:r>
            </a:p>
          </p:txBody>
        </p:sp>
        <p:sp>
          <p:nvSpPr>
            <p:cNvPr id="37918" name="Text Box 30"/>
            <p:cNvSpPr txBox="1">
              <a:spLocks noChangeArrowheads="1"/>
            </p:cNvSpPr>
            <p:nvPr/>
          </p:nvSpPr>
          <p:spPr bwMode="auto">
            <a:xfrm>
              <a:off x="2976" y="3117"/>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0</a:t>
              </a:r>
            </a:p>
          </p:txBody>
        </p:sp>
        <p:sp>
          <p:nvSpPr>
            <p:cNvPr id="37919" name="Text Box 31"/>
            <p:cNvSpPr txBox="1">
              <a:spLocks noChangeArrowheads="1"/>
            </p:cNvSpPr>
            <p:nvPr/>
          </p:nvSpPr>
          <p:spPr bwMode="auto">
            <a:xfrm>
              <a:off x="3667" y="1083"/>
              <a:ext cx="1107"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defRPr/>
              </a:pPr>
              <a:r>
                <a:rPr lang="zh-CN" altLang="en-US" sz="1400">
                  <a:effectLst>
                    <a:outerShdw blurRad="38100" dist="38100" dir="2700000" algn="tl">
                      <a:srgbClr val="000000"/>
                    </a:outerShdw>
                  </a:effectLst>
                  <a:latin typeface="Arial" pitchFamily="34" charset="0"/>
                  <a:ea typeface="宋体" pitchFamily="2" charset="-122"/>
                </a:rPr>
                <a:t>氯吡格雷</a:t>
              </a:r>
            </a:p>
          </p:txBody>
        </p:sp>
        <p:sp>
          <p:nvSpPr>
            <p:cNvPr id="37920" name="Text Box 32"/>
            <p:cNvSpPr txBox="1">
              <a:spLocks noChangeArrowheads="1"/>
            </p:cNvSpPr>
            <p:nvPr/>
          </p:nvSpPr>
          <p:spPr bwMode="auto">
            <a:xfrm rot="-5400000">
              <a:off x="1943" y="2148"/>
              <a:ext cx="2266"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zh-CN" altLang="en-US" sz="1400">
                  <a:effectLst>
                    <a:outerShdw blurRad="38100" dist="38100" dir="2700000" algn="tl">
                      <a:srgbClr val="000000"/>
                    </a:outerShdw>
                  </a:effectLst>
                  <a:latin typeface="Arial" pitchFamily="34" charset="0"/>
                  <a:ea typeface="宋体" pitchFamily="2" charset="-122"/>
                </a:rPr>
                <a:t>累计发生率 </a:t>
              </a:r>
              <a:r>
                <a:rPr lang="en-US" altLang="zh-CN" sz="1400">
                  <a:effectLst>
                    <a:outerShdw blurRad="38100" dist="38100" dir="2700000" algn="tl">
                      <a:srgbClr val="000000"/>
                    </a:outerShdw>
                  </a:effectLst>
                  <a:latin typeface="Arial" pitchFamily="34" charset="0"/>
                  <a:ea typeface="宋体" pitchFamily="2" charset="-122"/>
                </a:rPr>
                <a:t>(%)</a:t>
              </a:r>
            </a:p>
          </p:txBody>
        </p:sp>
        <p:sp>
          <p:nvSpPr>
            <p:cNvPr id="37921" name="Text Box 33"/>
            <p:cNvSpPr txBox="1">
              <a:spLocks noChangeArrowheads="1"/>
            </p:cNvSpPr>
            <p:nvPr/>
          </p:nvSpPr>
          <p:spPr bwMode="auto">
            <a:xfrm>
              <a:off x="3667" y="1216"/>
              <a:ext cx="1107"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defRPr/>
              </a:pPr>
              <a:r>
                <a:rPr lang="zh-CN" altLang="en-US" sz="1400">
                  <a:effectLst>
                    <a:outerShdw blurRad="38100" dist="38100" dir="2700000" algn="tl">
                      <a:srgbClr val="000000"/>
                    </a:outerShdw>
                  </a:effectLst>
                  <a:latin typeface="Arial" pitchFamily="34" charset="0"/>
                  <a:ea typeface="宋体" pitchFamily="2" charset="-122"/>
                </a:rPr>
                <a:t>替格瑞洛</a:t>
              </a:r>
            </a:p>
          </p:txBody>
        </p:sp>
        <p:sp>
          <p:nvSpPr>
            <p:cNvPr id="37922" name="Text Box 34"/>
            <p:cNvSpPr txBox="1">
              <a:spLocks noChangeArrowheads="1"/>
            </p:cNvSpPr>
            <p:nvPr/>
          </p:nvSpPr>
          <p:spPr bwMode="auto">
            <a:xfrm>
              <a:off x="3493" y="3047"/>
              <a:ext cx="2118"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HR 0.79 (95% CI 0.69–0.91), p=0.001</a:t>
              </a:r>
            </a:p>
          </p:txBody>
        </p:sp>
        <p:sp>
          <p:nvSpPr>
            <p:cNvPr id="37923" name="Text Box 35"/>
            <p:cNvSpPr txBox="1">
              <a:spLocks noChangeArrowheads="1"/>
            </p:cNvSpPr>
            <p:nvPr/>
          </p:nvSpPr>
          <p:spPr bwMode="auto">
            <a:xfrm>
              <a:off x="3231" y="3402"/>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0</a:t>
              </a:r>
            </a:p>
          </p:txBody>
        </p:sp>
        <p:sp>
          <p:nvSpPr>
            <p:cNvPr id="37924" name="Text Box 36"/>
            <p:cNvSpPr txBox="1">
              <a:spLocks noChangeArrowheads="1"/>
            </p:cNvSpPr>
            <p:nvPr/>
          </p:nvSpPr>
          <p:spPr bwMode="auto">
            <a:xfrm>
              <a:off x="3559" y="3402"/>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60</a:t>
              </a:r>
            </a:p>
          </p:txBody>
        </p:sp>
        <p:sp>
          <p:nvSpPr>
            <p:cNvPr id="37925" name="Text Box 37"/>
            <p:cNvSpPr txBox="1">
              <a:spLocks noChangeArrowheads="1"/>
            </p:cNvSpPr>
            <p:nvPr/>
          </p:nvSpPr>
          <p:spPr bwMode="auto">
            <a:xfrm>
              <a:off x="4507" y="3402"/>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240</a:t>
              </a:r>
            </a:p>
          </p:txBody>
        </p:sp>
        <p:sp>
          <p:nvSpPr>
            <p:cNvPr id="37926" name="Text Box 38"/>
            <p:cNvSpPr txBox="1">
              <a:spLocks noChangeArrowheads="1"/>
            </p:cNvSpPr>
            <p:nvPr/>
          </p:nvSpPr>
          <p:spPr bwMode="auto">
            <a:xfrm>
              <a:off x="5143" y="3402"/>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360</a:t>
              </a:r>
            </a:p>
          </p:txBody>
        </p:sp>
        <p:sp>
          <p:nvSpPr>
            <p:cNvPr id="37927" name="Text Box 39"/>
            <p:cNvSpPr txBox="1">
              <a:spLocks noChangeArrowheads="1"/>
            </p:cNvSpPr>
            <p:nvPr/>
          </p:nvSpPr>
          <p:spPr bwMode="auto">
            <a:xfrm>
              <a:off x="3406" y="3568"/>
              <a:ext cx="1953"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zh-CN" altLang="en-US" sz="1400">
                  <a:effectLst>
                    <a:outerShdw blurRad="38100" dist="38100" dir="2700000" algn="tl">
                      <a:srgbClr val="000000"/>
                    </a:outerShdw>
                  </a:effectLst>
                  <a:latin typeface="Arial" pitchFamily="34" charset="0"/>
                  <a:ea typeface="宋体" pitchFamily="2" charset="-122"/>
                </a:rPr>
                <a:t>随机化时间（天）</a:t>
              </a:r>
            </a:p>
          </p:txBody>
        </p:sp>
        <p:sp>
          <p:nvSpPr>
            <p:cNvPr id="37928" name="Text Box 40"/>
            <p:cNvSpPr txBox="1">
              <a:spLocks noChangeArrowheads="1"/>
            </p:cNvSpPr>
            <p:nvPr/>
          </p:nvSpPr>
          <p:spPr bwMode="auto">
            <a:xfrm>
              <a:off x="2976" y="1385"/>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6</a:t>
              </a:r>
            </a:p>
          </p:txBody>
        </p:sp>
        <p:sp>
          <p:nvSpPr>
            <p:cNvPr id="37929" name="Text Box 41"/>
            <p:cNvSpPr txBox="1">
              <a:spLocks noChangeArrowheads="1"/>
            </p:cNvSpPr>
            <p:nvPr/>
          </p:nvSpPr>
          <p:spPr bwMode="auto">
            <a:xfrm>
              <a:off x="2976" y="2545"/>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2</a:t>
              </a:r>
            </a:p>
          </p:txBody>
        </p:sp>
        <p:sp>
          <p:nvSpPr>
            <p:cNvPr id="37930" name="Text Box 42"/>
            <p:cNvSpPr txBox="1">
              <a:spLocks noChangeArrowheads="1"/>
            </p:cNvSpPr>
            <p:nvPr/>
          </p:nvSpPr>
          <p:spPr bwMode="auto">
            <a:xfrm>
              <a:off x="2976" y="2248"/>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3</a:t>
              </a:r>
            </a:p>
          </p:txBody>
        </p:sp>
        <p:sp>
          <p:nvSpPr>
            <p:cNvPr id="37931" name="Text Box 43"/>
            <p:cNvSpPr txBox="1">
              <a:spLocks noChangeArrowheads="1"/>
            </p:cNvSpPr>
            <p:nvPr/>
          </p:nvSpPr>
          <p:spPr bwMode="auto">
            <a:xfrm>
              <a:off x="3871" y="3402"/>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120</a:t>
              </a:r>
            </a:p>
          </p:txBody>
        </p:sp>
        <p:sp>
          <p:nvSpPr>
            <p:cNvPr id="37932" name="Text Box 44"/>
            <p:cNvSpPr txBox="1">
              <a:spLocks noChangeArrowheads="1"/>
            </p:cNvSpPr>
            <p:nvPr/>
          </p:nvSpPr>
          <p:spPr bwMode="auto">
            <a:xfrm>
              <a:off x="4178" y="3402"/>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180</a:t>
              </a:r>
            </a:p>
          </p:txBody>
        </p:sp>
        <p:sp>
          <p:nvSpPr>
            <p:cNvPr id="37933" name="Text Box 45"/>
            <p:cNvSpPr txBox="1">
              <a:spLocks noChangeArrowheads="1"/>
            </p:cNvSpPr>
            <p:nvPr/>
          </p:nvSpPr>
          <p:spPr bwMode="auto">
            <a:xfrm>
              <a:off x="4814" y="3402"/>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300</a:t>
              </a:r>
            </a:p>
          </p:txBody>
        </p:sp>
        <p:sp>
          <p:nvSpPr>
            <p:cNvPr id="37934" name="Text Box 46"/>
            <p:cNvSpPr txBox="1">
              <a:spLocks noChangeArrowheads="1"/>
            </p:cNvSpPr>
            <p:nvPr/>
          </p:nvSpPr>
          <p:spPr bwMode="auto">
            <a:xfrm>
              <a:off x="1229" y="869"/>
              <a:ext cx="1106" cy="192"/>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zh-CN" altLang="en-US" sz="2000" b="1">
                  <a:effectLst>
                    <a:outerShdw blurRad="38100" dist="38100" dir="2700000" algn="tl">
                      <a:srgbClr val="000000"/>
                    </a:outerShdw>
                  </a:effectLst>
                  <a:latin typeface="Arial" pitchFamily="34" charset="0"/>
                  <a:ea typeface="宋体" pitchFamily="2" charset="-122"/>
                </a:rPr>
                <a:t>心梗</a:t>
              </a:r>
            </a:p>
          </p:txBody>
        </p:sp>
        <p:sp>
          <p:nvSpPr>
            <p:cNvPr id="37935" name="Text Box 47"/>
            <p:cNvSpPr txBox="1">
              <a:spLocks noChangeArrowheads="1"/>
            </p:cNvSpPr>
            <p:nvPr/>
          </p:nvSpPr>
          <p:spPr bwMode="auto">
            <a:xfrm>
              <a:off x="3819" y="869"/>
              <a:ext cx="1107" cy="192"/>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zh-CN" altLang="en-US" sz="2000" b="1">
                  <a:effectLst>
                    <a:outerShdw blurRad="38100" dist="38100" dir="2700000" algn="tl">
                      <a:srgbClr val="000000"/>
                    </a:outerShdw>
                  </a:effectLst>
                  <a:latin typeface="Arial" pitchFamily="34" charset="0"/>
                  <a:ea typeface="宋体" pitchFamily="2" charset="-122"/>
                </a:rPr>
                <a:t>心血管死亡</a:t>
              </a:r>
            </a:p>
          </p:txBody>
        </p:sp>
        <p:sp>
          <p:nvSpPr>
            <p:cNvPr id="37936" name="Text Box 48"/>
            <p:cNvSpPr txBox="1">
              <a:spLocks noChangeArrowheads="1"/>
            </p:cNvSpPr>
            <p:nvPr/>
          </p:nvSpPr>
          <p:spPr bwMode="auto">
            <a:xfrm>
              <a:off x="2505" y="1017"/>
              <a:ext cx="376"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defRPr/>
              </a:pPr>
              <a:r>
                <a:rPr lang="en-US" altLang="zh-CN" sz="1400">
                  <a:solidFill>
                    <a:srgbClr val="CD0921"/>
                  </a:solidFill>
                  <a:effectLst>
                    <a:outerShdw blurRad="38100" dist="38100" dir="2700000" algn="tl">
                      <a:srgbClr val="000000"/>
                    </a:outerShdw>
                  </a:effectLst>
                  <a:latin typeface="Arial" pitchFamily="34" charset="0"/>
                  <a:ea typeface="宋体" pitchFamily="2" charset="-122"/>
                </a:rPr>
                <a:t>6.9</a:t>
              </a:r>
            </a:p>
          </p:txBody>
        </p:sp>
        <p:sp>
          <p:nvSpPr>
            <p:cNvPr id="37937" name="Text Box 49"/>
            <p:cNvSpPr txBox="1">
              <a:spLocks noChangeArrowheads="1"/>
            </p:cNvSpPr>
            <p:nvPr/>
          </p:nvSpPr>
          <p:spPr bwMode="auto">
            <a:xfrm>
              <a:off x="2505" y="1332"/>
              <a:ext cx="376"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defRPr/>
              </a:pPr>
              <a:r>
                <a:rPr lang="en-US" altLang="zh-CN" sz="1400">
                  <a:solidFill>
                    <a:srgbClr val="FFFF66"/>
                  </a:solidFill>
                  <a:effectLst>
                    <a:outerShdw blurRad="38100" dist="38100" dir="2700000" algn="tl">
                      <a:srgbClr val="000000"/>
                    </a:outerShdw>
                  </a:effectLst>
                  <a:latin typeface="Arial" pitchFamily="34" charset="0"/>
                  <a:ea typeface="宋体" pitchFamily="2" charset="-122"/>
                </a:rPr>
                <a:t>5.8</a:t>
              </a:r>
              <a:endParaRPr lang="en-US" altLang="zh-CN" sz="1400">
                <a:effectLst>
                  <a:outerShdw blurRad="38100" dist="38100" dir="2700000" algn="tl">
                    <a:srgbClr val="000000"/>
                  </a:outerShdw>
                </a:effectLst>
                <a:latin typeface="Arial" pitchFamily="34" charset="0"/>
                <a:ea typeface="宋体" pitchFamily="2" charset="-122"/>
              </a:endParaRPr>
            </a:p>
          </p:txBody>
        </p:sp>
        <p:sp>
          <p:nvSpPr>
            <p:cNvPr id="37938" name="Text Box 50"/>
            <p:cNvSpPr txBox="1">
              <a:spLocks noChangeArrowheads="1"/>
            </p:cNvSpPr>
            <p:nvPr/>
          </p:nvSpPr>
          <p:spPr bwMode="auto">
            <a:xfrm>
              <a:off x="5235" y="1552"/>
              <a:ext cx="376"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defRPr/>
              </a:pPr>
              <a:r>
                <a:rPr lang="en-US" altLang="zh-CN" sz="1400">
                  <a:solidFill>
                    <a:srgbClr val="CD0921"/>
                  </a:solidFill>
                  <a:effectLst>
                    <a:outerShdw blurRad="38100" dist="38100" dir="2700000" algn="tl">
                      <a:srgbClr val="000000"/>
                    </a:outerShdw>
                  </a:effectLst>
                  <a:latin typeface="Arial" pitchFamily="34" charset="0"/>
                  <a:ea typeface="宋体" pitchFamily="2" charset="-122"/>
                </a:rPr>
                <a:t>5.1</a:t>
              </a:r>
            </a:p>
          </p:txBody>
        </p:sp>
        <p:sp>
          <p:nvSpPr>
            <p:cNvPr id="37939" name="Text Box 51"/>
            <p:cNvSpPr txBox="1">
              <a:spLocks noChangeArrowheads="1"/>
            </p:cNvSpPr>
            <p:nvPr/>
          </p:nvSpPr>
          <p:spPr bwMode="auto">
            <a:xfrm>
              <a:off x="5235" y="1867"/>
              <a:ext cx="376"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defRPr/>
              </a:pPr>
              <a:r>
                <a:rPr lang="en-US" altLang="zh-CN" sz="1400">
                  <a:solidFill>
                    <a:srgbClr val="FFFF66"/>
                  </a:solidFill>
                  <a:effectLst>
                    <a:outerShdw blurRad="38100" dist="38100" dir="2700000" algn="tl">
                      <a:srgbClr val="000000"/>
                    </a:outerShdw>
                  </a:effectLst>
                  <a:latin typeface="Arial" pitchFamily="34" charset="0"/>
                  <a:ea typeface="宋体" pitchFamily="2" charset="-122"/>
                </a:rPr>
                <a:t>4.0</a:t>
              </a:r>
              <a:endParaRPr lang="en-US" altLang="zh-CN" sz="1400">
                <a:effectLst>
                  <a:outerShdw blurRad="38100" dist="38100" dir="2700000" algn="tl">
                    <a:srgbClr val="000000"/>
                  </a:outerShdw>
                </a:effectLst>
                <a:latin typeface="Arial" pitchFamily="34" charset="0"/>
                <a:ea typeface="宋体" pitchFamily="2" charset="-122"/>
              </a:endParaRPr>
            </a:p>
          </p:txBody>
        </p:sp>
      </p:grpSp>
      <p:sp>
        <p:nvSpPr>
          <p:cNvPr id="220163" name="Text Box 10"/>
          <p:cNvSpPr txBox="1">
            <a:spLocks noChangeArrowheads="1"/>
          </p:cNvSpPr>
          <p:nvPr/>
        </p:nvSpPr>
        <p:spPr bwMode="auto">
          <a:xfrm>
            <a:off x="6011863" y="6597650"/>
            <a:ext cx="3132137" cy="260350"/>
          </a:xfrm>
          <a:prstGeom prst="rect">
            <a:avLst/>
          </a:prstGeom>
          <a:noFill/>
          <a:ln w="9525" algn="ctr">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eaLnBrk="0" hangingPunct="0"/>
            <a:r>
              <a:rPr lang="en-US" altLang="zh-CN" sz="1100">
                <a:ea typeface="黑体" pitchFamily="49" charset="-122"/>
                <a:cs typeface="Times New Roman" pitchFamily="18" charset="0"/>
              </a:rPr>
              <a:t>Wallentin L et al. New Engl J Med.2009;361</a:t>
            </a: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2209" name="Rectangle 2"/>
          <p:cNvSpPr>
            <a:spLocks noGrp="1" noChangeArrowheads="1"/>
          </p:cNvSpPr>
          <p:nvPr>
            <p:ph type="title" idx="4294967295"/>
          </p:nvPr>
        </p:nvSpPr>
        <p:spPr>
          <a:xfrm>
            <a:off x="611188" y="260350"/>
            <a:ext cx="6913562" cy="1143000"/>
          </a:xfrm>
        </p:spPr>
        <p:txBody>
          <a:bodyPr anchor="ctr"/>
          <a:lstStyle/>
          <a:p>
            <a:pPr eaLnBrk="1" hangingPunct="1">
              <a:lnSpc>
                <a:spcPct val="120000"/>
              </a:lnSpc>
            </a:pPr>
            <a:r>
              <a:rPr lang="zh-CN" altLang="en-US" sz="2400" b="0" smtClean="0">
                <a:cs typeface="Arial"/>
              </a:rPr>
              <a:t>次要疗效终点</a:t>
            </a:r>
            <a:r>
              <a:rPr lang="en-US" altLang="zh-CN" sz="2400" b="0" smtClean="0">
                <a:cs typeface="Arial"/>
              </a:rPr>
              <a:t>: </a:t>
            </a:r>
            <a:r>
              <a:rPr lang="zh-CN" altLang="en-US" sz="2400" b="0" smtClean="0">
                <a:cs typeface="Arial"/>
              </a:rPr>
              <a:t>支架血栓形成</a:t>
            </a:r>
            <a:br>
              <a:rPr lang="zh-CN" altLang="en-US" sz="2400" b="0" smtClean="0">
                <a:cs typeface="Arial"/>
              </a:rPr>
            </a:br>
            <a:r>
              <a:rPr lang="en-US" altLang="zh-CN" sz="2400" b="0" smtClean="0">
                <a:cs typeface="Arial"/>
              </a:rPr>
              <a:t>(</a:t>
            </a:r>
            <a:r>
              <a:rPr lang="zh-CN" altLang="en-US" sz="2400" b="0" smtClean="0">
                <a:cs typeface="Arial"/>
              </a:rPr>
              <a:t>分析研究中患者使用任何种类支架</a:t>
            </a:r>
            <a:r>
              <a:rPr lang="en-US" altLang="zh-CN" sz="2400" b="0" smtClean="0">
                <a:cs typeface="Arial"/>
              </a:rPr>
              <a:t>)</a:t>
            </a:r>
          </a:p>
        </p:txBody>
      </p:sp>
      <p:graphicFrame>
        <p:nvGraphicFramePr>
          <p:cNvPr id="126007" name="Group 55"/>
          <p:cNvGraphicFramePr>
            <a:graphicFrameLocks noGrp="1"/>
          </p:cNvGraphicFramePr>
          <p:nvPr/>
        </p:nvGraphicFramePr>
        <p:xfrm>
          <a:off x="250825" y="1916113"/>
          <a:ext cx="8569325" cy="3744912"/>
        </p:xfrm>
        <a:graphic>
          <a:graphicData uri="http://schemas.openxmlformats.org/drawingml/2006/table">
            <a:tbl>
              <a:tblPr/>
              <a:tblGrid>
                <a:gridCol w="2449513"/>
                <a:gridCol w="1439862"/>
                <a:gridCol w="1511300"/>
                <a:gridCol w="2016125"/>
                <a:gridCol w="1152525"/>
              </a:tblGrid>
              <a:tr h="881063">
                <a:tc>
                  <a:txBody>
                    <a:bodyPr vert="horz" wrap="square"/>
                    <a:lstStyle/>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endParaRPr kumimoji="0" lang="fr-FR" altLang="zh-CN" sz="1800" b="0" i="0" u="none" strike="noStrike" cap="none" normalizeH="0" baseline="0" smtClean="0">
                        <a:ln>
                          <a:noFill/>
                        </a:ln>
                        <a:solidFill>
                          <a:schemeClr val="bg1"/>
                        </a:solidFill>
                        <a:effectLst/>
                        <a:latin typeface="Arial" pitchFamily="34" charset="0"/>
                        <a:ea typeface="黑体" pitchFamily="49" charset="-122"/>
                      </a:endParaRPr>
                    </a:p>
                  </a:txBody>
                  <a:tcPr horzOverflow="overflow">
                    <a:lnL w="12700" cap="flat" cmpd="sng" algn="ctr">
                      <a:solidFill>
                        <a:schemeClr val="bg1"/>
                      </a:solidFill>
                      <a:prstDash val="solid"/>
                      <a:round/>
                      <a:headEnd type="none" w="sm" len="sm"/>
                      <a:tailEnd type="none" w="sm" len="sm"/>
                    </a:lnL>
                    <a:lnR w="12700" cap="flat" cmpd="sng" algn="ctr">
                      <a:solidFill>
                        <a:schemeClr val="bg1"/>
                      </a:solidFill>
                      <a:prstDash val="solid"/>
                      <a:round/>
                      <a:headEnd type="none" w="sm" len="sm"/>
                      <a:tailEnd type="none" w="sm" len="sm"/>
                    </a:lnR>
                    <a:lnT w="12700" cap="flat" cmpd="sng" algn="ctr">
                      <a:solidFill>
                        <a:schemeClr val="accent1"/>
                      </a:solidFill>
                      <a:prstDash val="solid"/>
                      <a:round/>
                      <a:headEnd type="none" w="sm" len="sm"/>
                      <a:tailEnd type="none" w="sm" len="sm"/>
                    </a:lnT>
                    <a:lnB w="12700" cap="flat" cmpd="sng" algn="ctr">
                      <a:solidFill>
                        <a:schemeClr val="accent1"/>
                      </a:solidFill>
                      <a:prstDash val="solid"/>
                      <a:round/>
                      <a:headEnd type="none" w="sm" len="sm"/>
                      <a:tailEnd type="none" w="sm" len="sm"/>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zh-CN" altLang="en-US" sz="1800" b="1" i="0" u="none" strike="noStrike" cap="none" normalizeH="0" baseline="0" smtClean="0">
                          <a:ln>
                            <a:noFill/>
                          </a:ln>
                          <a:solidFill>
                            <a:schemeClr val="bg1"/>
                          </a:solidFill>
                          <a:effectLst/>
                          <a:latin typeface="Arial" pitchFamily="34" charset="0"/>
                          <a:ea typeface="黑体" pitchFamily="49" charset="-122"/>
                        </a:rPr>
                        <a:t>替格瑞洛</a:t>
                      </a:r>
                      <a:br>
                        <a:rPr kumimoji="0" lang="zh-CN" altLang="en-US" sz="1800" b="1" i="0" u="none" strike="noStrike" cap="none" normalizeH="0" baseline="0" smtClean="0">
                          <a:ln>
                            <a:noFill/>
                          </a:ln>
                          <a:solidFill>
                            <a:schemeClr val="bg1"/>
                          </a:solidFill>
                          <a:effectLst/>
                          <a:latin typeface="Arial" pitchFamily="34" charset="0"/>
                          <a:ea typeface="黑体" pitchFamily="49" charset="-122"/>
                        </a:rPr>
                      </a:br>
                      <a:r>
                        <a:rPr kumimoji="0" lang="en-US" altLang="zh-CN" sz="1800" b="1" i="0" u="none" strike="noStrike" cap="none" normalizeH="0" baseline="0" smtClean="0">
                          <a:ln>
                            <a:noFill/>
                          </a:ln>
                          <a:solidFill>
                            <a:schemeClr val="bg1"/>
                          </a:solidFill>
                          <a:effectLst/>
                          <a:latin typeface="Arial" pitchFamily="34" charset="0"/>
                          <a:ea typeface="黑体" pitchFamily="49" charset="-122"/>
                        </a:rPr>
                        <a:t>(N=5,640)</a:t>
                      </a:r>
                    </a:p>
                  </a:txBody>
                  <a:tcPr marL="90000" marR="90000" marT="46800" marB="46800" anchor="b" anchorCtr="1" horzOverflow="overflow">
                    <a:lnL w="12700" cap="flat" cmpd="sng" algn="ctr">
                      <a:solidFill>
                        <a:schemeClr val="bg1"/>
                      </a:solidFill>
                      <a:prstDash val="solid"/>
                      <a:round/>
                      <a:headEnd type="none" w="sm" len="sm"/>
                      <a:tailEnd type="none" w="sm" len="sm"/>
                    </a:lnL>
                    <a:lnR w="12700" cap="flat" cmpd="sng" algn="ctr">
                      <a:solidFill>
                        <a:schemeClr val="bg1"/>
                      </a:solidFill>
                      <a:prstDash val="solid"/>
                      <a:round/>
                      <a:headEnd type="none" w="sm" len="sm"/>
                      <a:tailEnd type="none" w="sm" len="sm"/>
                    </a:lnR>
                    <a:lnT w="12700" cap="flat" cmpd="sng" algn="ctr">
                      <a:solidFill>
                        <a:schemeClr val="accent1"/>
                      </a:solidFill>
                      <a:prstDash val="solid"/>
                      <a:round/>
                      <a:headEnd type="none" w="sm" len="sm"/>
                      <a:tailEnd type="none" w="sm" len="sm"/>
                    </a:lnT>
                    <a:lnB w="12700" cap="flat" cmpd="sng" algn="ctr">
                      <a:solidFill>
                        <a:schemeClr val="accent1"/>
                      </a:solidFill>
                      <a:prstDash val="solid"/>
                      <a:round/>
                      <a:headEnd type="none" w="sm" len="sm"/>
                      <a:tailEnd type="none" w="sm" len="sm"/>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zh-CN" altLang="en-US" sz="1800" b="1" i="0" u="none" strike="noStrike" cap="none" normalizeH="0" baseline="0" smtClean="0">
                          <a:ln>
                            <a:noFill/>
                          </a:ln>
                          <a:solidFill>
                            <a:schemeClr val="bg1"/>
                          </a:solidFill>
                          <a:effectLst/>
                          <a:latin typeface="Arial" pitchFamily="34" charset="0"/>
                          <a:ea typeface="黑体" pitchFamily="49" charset="-122"/>
                        </a:rPr>
                        <a:t>氯吡格雷</a:t>
                      </a:r>
                      <a:br>
                        <a:rPr kumimoji="0" lang="zh-CN" altLang="en-US" sz="1800" b="1" i="0" u="none" strike="noStrike" cap="none" normalizeH="0" baseline="0" smtClean="0">
                          <a:ln>
                            <a:noFill/>
                          </a:ln>
                          <a:solidFill>
                            <a:schemeClr val="bg1"/>
                          </a:solidFill>
                          <a:effectLst/>
                          <a:latin typeface="Arial" pitchFamily="34" charset="0"/>
                          <a:ea typeface="黑体" pitchFamily="49" charset="-122"/>
                        </a:rPr>
                      </a:br>
                      <a:r>
                        <a:rPr kumimoji="0" lang="en-US" altLang="zh-CN" sz="1800" b="1" i="0" u="none" strike="noStrike" cap="none" normalizeH="0" baseline="0" smtClean="0">
                          <a:ln>
                            <a:noFill/>
                          </a:ln>
                          <a:solidFill>
                            <a:schemeClr val="bg1"/>
                          </a:solidFill>
                          <a:effectLst/>
                          <a:latin typeface="Arial" pitchFamily="34" charset="0"/>
                          <a:ea typeface="黑体" pitchFamily="49" charset="-122"/>
                        </a:rPr>
                        <a:t>(n=5,649)</a:t>
                      </a:r>
                    </a:p>
                  </a:txBody>
                  <a:tcPr marL="90000" marR="90000" marT="46800" marB="46800" anchor="b" anchorCtr="1" horzOverflow="overflow">
                    <a:lnL w="12700" cap="flat" cmpd="sng" algn="ctr">
                      <a:solidFill>
                        <a:schemeClr val="bg1"/>
                      </a:solidFill>
                      <a:prstDash val="solid"/>
                      <a:round/>
                      <a:headEnd type="none" w="sm" len="sm"/>
                      <a:tailEnd type="none" w="sm" len="sm"/>
                    </a:lnL>
                    <a:lnR w="12700" cap="flat" cmpd="sng" algn="ctr">
                      <a:solidFill>
                        <a:schemeClr val="bg1"/>
                      </a:solidFill>
                      <a:prstDash val="solid"/>
                      <a:round/>
                      <a:headEnd type="none" w="sm" len="sm"/>
                      <a:tailEnd type="none" w="sm" len="sm"/>
                    </a:lnR>
                    <a:lnT w="12700" cap="flat" cmpd="sng" algn="ctr">
                      <a:solidFill>
                        <a:schemeClr val="accent1"/>
                      </a:solidFill>
                      <a:prstDash val="solid"/>
                      <a:round/>
                      <a:headEnd type="none" w="sm" len="sm"/>
                      <a:tailEnd type="none" w="sm" len="sm"/>
                    </a:lnT>
                    <a:lnB w="12700" cap="flat" cmpd="sng" algn="ctr">
                      <a:solidFill>
                        <a:schemeClr val="accent1"/>
                      </a:solidFill>
                      <a:prstDash val="solid"/>
                      <a:round/>
                      <a:headEnd type="none" w="sm" len="sm"/>
                      <a:tailEnd type="none" w="sm" len="sm"/>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1800" b="1" i="0" u="none" strike="noStrike" cap="none" normalizeH="0" baseline="0" smtClean="0">
                          <a:ln>
                            <a:noFill/>
                          </a:ln>
                          <a:solidFill>
                            <a:schemeClr val="bg1"/>
                          </a:solidFill>
                          <a:effectLst/>
                          <a:latin typeface="Arial" pitchFamily="34" charset="0"/>
                          <a:ea typeface="黑体" pitchFamily="49" charset="-122"/>
                        </a:rPr>
                        <a:t>HR</a:t>
                      </a:r>
                      <a:br>
                        <a:rPr kumimoji="0" lang="en-US" altLang="zh-CN" sz="1800" b="1" i="0" u="none" strike="noStrike" cap="none" normalizeH="0" baseline="0" smtClean="0">
                          <a:ln>
                            <a:noFill/>
                          </a:ln>
                          <a:solidFill>
                            <a:schemeClr val="bg1"/>
                          </a:solidFill>
                          <a:effectLst/>
                          <a:latin typeface="Arial" pitchFamily="34" charset="0"/>
                          <a:ea typeface="黑体" pitchFamily="49" charset="-122"/>
                        </a:rPr>
                      </a:br>
                      <a:r>
                        <a:rPr kumimoji="0" lang="en-US" altLang="zh-CN" sz="1800" b="1" i="0" u="none" strike="noStrike" cap="none" normalizeH="0" baseline="0" smtClean="0">
                          <a:ln>
                            <a:noFill/>
                          </a:ln>
                          <a:solidFill>
                            <a:schemeClr val="bg1"/>
                          </a:solidFill>
                          <a:effectLst/>
                          <a:latin typeface="Arial" pitchFamily="34" charset="0"/>
                          <a:ea typeface="黑体" pitchFamily="49" charset="-122"/>
                        </a:rPr>
                        <a:t>(95% CI)</a:t>
                      </a:r>
                    </a:p>
                  </a:txBody>
                  <a:tcPr marL="90000" marR="90000" marT="46800" marB="46800" anchor="b" anchorCtr="1" horzOverflow="overflow">
                    <a:lnL w="12700" cap="flat" cmpd="sng" algn="ctr">
                      <a:solidFill>
                        <a:schemeClr val="bg1"/>
                      </a:solidFill>
                      <a:prstDash val="solid"/>
                      <a:round/>
                      <a:headEnd type="none" w="sm" len="sm"/>
                      <a:tailEnd type="none" w="sm" len="sm"/>
                    </a:lnL>
                    <a:lnR w="12700" cap="flat" cmpd="sng" algn="ctr">
                      <a:solidFill>
                        <a:schemeClr val="bg1"/>
                      </a:solidFill>
                      <a:prstDash val="solid"/>
                      <a:round/>
                      <a:headEnd type="none" w="sm" len="sm"/>
                      <a:tailEnd type="none" w="sm" len="sm"/>
                    </a:lnR>
                    <a:lnT w="12700" cap="flat" cmpd="sng" algn="ctr">
                      <a:solidFill>
                        <a:schemeClr val="accent1"/>
                      </a:solidFill>
                      <a:prstDash val="solid"/>
                      <a:round/>
                      <a:headEnd type="none" w="sm" len="sm"/>
                      <a:tailEnd type="none" w="sm" len="sm"/>
                    </a:lnT>
                    <a:lnB w="12700" cap="flat" cmpd="sng" algn="ctr">
                      <a:solidFill>
                        <a:schemeClr val="accent1"/>
                      </a:solidFill>
                      <a:prstDash val="solid"/>
                      <a:round/>
                      <a:headEnd type="none" w="sm" len="sm"/>
                      <a:tailEnd type="none" w="sm" len="sm"/>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1800" b="1" i="0" u="none" strike="noStrike" cap="none" normalizeH="0" baseline="0" smtClean="0">
                          <a:ln>
                            <a:noFill/>
                          </a:ln>
                          <a:solidFill>
                            <a:schemeClr val="bg1"/>
                          </a:solidFill>
                          <a:effectLst/>
                          <a:latin typeface="Arial" pitchFamily="34" charset="0"/>
                          <a:ea typeface="黑体" pitchFamily="49" charset="-122"/>
                        </a:rPr>
                        <a:t>p value</a:t>
                      </a:r>
                    </a:p>
                  </a:txBody>
                  <a:tcPr marL="90000" marR="90000" marT="46800" marB="46800" anchor="b" anchorCtr="1" horzOverflow="overflow">
                    <a:lnL w="12700" cap="flat" cmpd="sng" algn="ctr">
                      <a:solidFill>
                        <a:schemeClr val="bg1"/>
                      </a:solidFill>
                      <a:prstDash val="solid"/>
                      <a:round/>
                      <a:headEnd type="none" w="sm" len="sm"/>
                      <a:tailEnd type="none" w="sm" len="sm"/>
                    </a:lnL>
                    <a:lnR w="12700" cap="flat" cmpd="sng" algn="ctr">
                      <a:solidFill>
                        <a:schemeClr val="bg1"/>
                      </a:solidFill>
                      <a:prstDash val="solid"/>
                      <a:round/>
                      <a:headEnd type="none" w="sm" len="sm"/>
                      <a:tailEnd type="none" w="sm" len="sm"/>
                    </a:lnR>
                    <a:lnT w="12700" cap="flat" cmpd="sng" algn="ctr">
                      <a:solidFill>
                        <a:schemeClr val="accent1"/>
                      </a:solidFill>
                      <a:prstDash val="solid"/>
                      <a:round/>
                      <a:headEnd type="none" w="sm" len="sm"/>
                      <a:tailEnd type="none" w="sm" len="sm"/>
                    </a:lnT>
                    <a:lnB w="12700" cap="flat" cmpd="sng" algn="ctr">
                      <a:solidFill>
                        <a:schemeClr val="accent1"/>
                      </a:solidFill>
                      <a:prstDash val="solid"/>
                      <a:round/>
                      <a:headEnd type="none" w="sm" len="sm"/>
                      <a:tailEnd type="none" w="sm" len="sm"/>
                    </a:lnB>
                    <a:lnTlToBr>
                      <a:noFill/>
                    </a:lnTlToBr>
                    <a:lnBlToTr>
                      <a:noFill/>
                    </a:lnBlToTr>
                    <a:noFill/>
                  </a:tcPr>
                </a:tc>
              </a:tr>
              <a:tr h="2273300">
                <a:tc>
                  <a:txBody>
                    <a:bodyPr vert="horz" wrap="square"/>
                    <a:lstStyle/>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zh-CN" altLang="en-US" sz="1800" b="0" i="0" u="none" strike="noStrike" cap="none" normalizeH="0" baseline="0" smtClean="0">
                          <a:ln>
                            <a:noFill/>
                          </a:ln>
                          <a:solidFill>
                            <a:schemeClr val="bg1"/>
                          </a:solidFill>
                          <a:effectLst/>
                          <a:latin typeface="Arial" pitchFamily="34" charset="0"/>
                          <a:ea typeface="黑体" pitchFamily="49" charset="-122"/>
                        </a:rPr>
                        <a:t>支架血栓形成</a:t>
                      </a:r>
                      <a:r>
                        <a:rPr kumimoji="0" lang="en-US" altLang="zh-CN" sz="1800" b="0" i="0" u="none" strike="noStrike" cap="none" normalizeH="0" baseline="0" smtClean="0">
                          <a:ln>
                            <a:noFill/>
                          </a:ln>
                          <a:solidFill>
                            <a:schemeClr val="bg1"/>
                          </a:solidFill>
                          <a:effectLst/>
                          <a:latin typeface="Arial" pitchFamily="34" charset="0"/>
                          <a:ea typeface="黑体" pitchFamily="49" charset="-122"/>
                        </a:rPr>
                        <a:t>, n (%)</a:t>
                      </a:r>
                    </a:p>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1800" b="0" i="0" u="none" strike="noStrike" cap="none" normalizeH="0" baseline="0" smtClean="0">
                          <a:ln>
                            <a:noFill/>
                          </a:ln>
                          <a:solidFill>
                            <a:schemeClr val="bg1"/>
                          </a:solidFill>
                          <a:effectLst/>
                          <a:latin typeface="Arial" pitchFamily="34" charset="0"/>
                          <a:ea typeface="黑体" pitchFamily="49" charset="-122"/>
                        </a:rPr>
                        <a:t>  </a:t>
                      </a:r>
                      <a:r>
                        <a:rPr kumimoji="0" lang="zh-CN" altLang="en-US" sz="1800" b="0" i="0" u="none" strike="noStrike" cap="none" normalizeH="0" baseline="0" smtClean="0">
                          <a:ln>
                            <a:noFill/>
                          </a:ln>
                          <a:solidFill>
                            <a:schemeClr val="bg1"/>
                          </a:solidFill>
                          <a:effectLst/>
                          <a:latin typeface="Arial" pitchFamily="34" charset="0"/>
                          <a:ea typeface="黑体" pitchFamily="49" charset="-122"/>
                        </a:rPr>
                        <a:t>确诊</a:t>
                      </a:r>
                    </a:p>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zh-CN" altLang="en-US" sz="1800" b="0" i="0" u="none" strike="noStrike" cap="none" normalizeH="0" baseline="0" smtClean="0">
                          <a:ln>
                            <a:noFill/>
                          </a:ln>
                          <a:solidFill>
                            <a:schemeClr val="bg1"/>
                          </a:solidFill>
                          <a:effectLst/>
                          <a:latin typeface="Arial" pitchFamily="34" charset="0"/>
                          <a:ea typeface="黑体" pitchFamily="49" charset="-122"/>
                        </a:rPr>
                        <a:t>  可疑或确诊</a:t>
                      </a:r>
                    </a:p>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zh-CN" altLang="en-US" sz="1800" b="0" i="0" u="none" strike="noStrike" cap="none" normalizeH="0" baseline="0" smtClean="0">
                          <a:ln>
                            <a:noFill/>
                          </a:ln>
                          <a:solidFill>
                            <a:schemeClr val="bg1"/>
                          </a:solidFill>
                          <a:effectLst/>
                          <a:latin typeface="Arial" pitchFamily="34" charset="0"/>
                          <a:ea typeface="黑体" pitchFamily="49" charset="-122"/>
                        </a:rPr>
                        <a:t>  可能</a:t>
                      </a:r>
                      <a:r>
                        <a:rPr kumimoji="0" lang="en-US" altLang="zh-CN" sz="1800" b="0" i="0" u="none" strike="noStrike" cap="none" normalizeH="0" baseline="0" smtClean="0">
                          <a:ln>
                            <a:noFill/>
                          </a:ln>
                          <a:solidFill>
                            <a:schemeClr val="bg1"/>
                          </a:solidFill>
                          <a:effectLst/>
                          <a:latin typeface="Arial" pitchFamily="34" charset="0"/>
                          <a:ea typeface="黑体" pitchFamily="49" charset="-122"/>
                        </a:rPr>
                        <a:t>, </a:t>
                      </a:r>
                      <a:r>
                        <a:rPr kumimoji="0" lang="zh-CN" altLang="en-US" sz="1800" b="0" i="0" u="none" strike="noStrike" cap="none" normalizeH="0" baseline="0" smtClean="0">
                          <a:ln>
                            <a:noFill/>
                          </a:ln>
                          <a:solidFill>
                            <a:schemeClr val="bg1"/>
                          </a:solidFill>
                          <a:effectLst/>
                          <a:latin typeface="Arial" pitchFamily="34" charset="0"/>
                          <a:ea typeface="黑体" pitchFamily="49" charset="-122"/>
                        </a:rPr>
                        <a:t>疑似</a:t>
                      </a:r>
                      <a:r>
                        <a:rPr kumimoji="0" lang="en-US" altLang="zh-CN" sz="1800" b="0" i="0" u="none" strike="noStrike" cap="none" normalizeH="0" baseline="0" smtClean="0">
                          <a:ln>
                            <a:noFill/>
                          </a:ln>
                          <a:solidFill>
                            <a:schemeClr val="bg1"/>
                          </a:solidFill>
                          <a:effectLst/>
                          <a:latin typeface="Arial" pitchFamily="34" charset="0"/>
                          <a:ea typeface="黑体" pitchFamily="49" charset="-122"/>
                        </a:rPr>
                        <a:t>, </a:t>
                      </a:r>
                      <a:r>
                        <a:rPr kumimoji="0" lang="zh-CN" altLang="en-US" sz="1800" b="0" i="0" u="none" strike="noStrike" cap="none" normalizeH="0" baseline="0" smtClean="0">
                          <a:ln>
                            <a:noFill/>
                          </a:ln>
                          <a:solidFill>
                            <a:schemeClr val="bg1"/>
                          </a:solidFill>
                          <a:effectLst/>
                          <a:latin typeface="Arial" pitchFamily="34" charset="0"/>
                          <a:ea typeface="黑体" pitchFamily="49" charset="-122"/>
                        </a:rPr>
                        <a:t>确诊</a:t>
                      </a:r>
                    </a:p>
                  </a:txBody>
                  <a:tcPr horzOverflow="overflow">
                    <a:lnL w="12700" cap="flat" cmpd="sng" algn="ctr">
                      <a:solidFill>
                        <a:schemeClr val="bg1"/>
                      </a:solidFill>
                      <a:prstDash val="solid"/>
                      <a:round/>
                      <a:headEnd type="none" w="sm" len="sm"/>
                      <a:tailEnd type="none" w="sm" len="sm"/>
                    </a:lnL>
                    <a:lnR w="12700" cap="flat" cmpd="sng" algn="ctr">
                      <a:solidFill>
                        <a:schemeClr val="bg1"/>
                      </a:solidFill>
                      <a:prstDash val="solid"/>
                      <a:round/>
                      <a:headEnd type="none" w="sm" len="sm"/>
                      <a:tailEnd type="none" w="sm" len="sm"/>
                    </a:lnR>
                    <a:lnT w="12700" cap="flat" cmpd="sng" algn="ctr">
                      <a:solidFill>
                        <a:schemeClr val="accent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tx1"/>
                        </a:buClr>
                        <a:buSzTx/>
                        <a:buFont typeface="Wingdings" pitchFamily="2" charset="2"/>
                        <a:buNone/>
                      </a:pPr>
                      <a:endParaRPr kumimoji="0" lang="en-US" altLang="zh-CN" sz="1800" b="0" i="0" u="none" strike="noStrike" cap="none" normalizeH="0" baseline="0" smtClean="0">
                        <a:ln>
                          <a:noFill/>
                        </a:ln>
                        <a:solidFill>
                          <a:schemeClr val="bg1"/>
                        </a:solidFill>
                        <a:effectLst/>
                        <a:latin typeface="Arial" pitchFamily="34" charset="0"/>
                        <a:ea typeface="黑体" pitchFamily="49" charset="-122"/>
                      </a:endParaRPr>
                    </a:p>
                    <a:p>
                      <a:pPr marL="0" marR="0" lvl="0" indent="0" algn="ctr"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1800" b="0" i="0" u="none" strike="noStrike" cap="none" normalizeH="0" baseline="0" smtClean="0">
                          <a:ln>
                            <a:noFill/>
                          </a:ln>
                          <a:solidFill>
                            <a:schemeClr val="bg1"/>
                          </a:solidFill>
                          <a:effectLst/>
                          <a:latin typeface="Arial" pitchFamily="34" charset="0"/>
                          <a:ea typeface="黑体" pitchFamily="49" charset="-122"/>
                        </a:rPr>
                        <a:t>71 (1.3)</a:t>
                      </a:r>
                    </a:p>
                    <a:p>
                      <a:pPr marL="0" marR="0" lvl="0" indent="0" algn="ctr"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1800" b="0" i="0" u="none" strike="noStrike" cap="none" normalizeH="0" baseline="0" smtClean="0">
                          <a:ln>
                            <a:noFill/>
                          </a:ln>
                          <a:solidFill>
                            <a:schemeClr val="bg1"/>
                          </a:solidFill>
                          <a:effectLst/>
                          <a:latin typeface="Arial" pitchFamily="34" charset="0"/>
                          <a:ea typeface="黑体" pitchFamily="49" charset="-122"/>
                        </a:rPr>
                        <a:t>118 (2.2)</a:t>
                      </a:r>
                    </a:p>
                    <a:p>
                      <a:pPr marL="0" marR="0" lvl="0" indent="0" algn="ctr"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1800" b="0" i="0" u="none" strike="noStrike" cap="none" normalizeH="0" baseline="0" smtClean="0">
                          <a:ln>
                            <a:noFill/>
                          </a:ln>
                          <a:solidFill>
                            <a:schemeClr val="bg1"/>
                          </a:solidFill>
                          <a:effectLst/>
                          <a:latin typeface="Arial" pitchFamily="34" charset="0"/>
                          <a:ea typeface="黑体" pitchFamily="49" charset="-122"/>
                        </a:rPr>
                        <a:t>155 (2.9)</a:t>
                      </a:r>
                    </a:p>
                  </a:txBody>
                  <a:tcPr horzOverflow="overflow">
                    <a:lnL w="12700" cap="flat" cmpd="sng" algn="ctr">
                      <a:solidFill>
                        <a:schemeClr val="bg1"/>
                      </a:solidFill>
                      <a:prstDash val="solid"/>
                      <a:round/>
                      <a:headEnd type="none" w="sm" len="sm"/>
                      <a:tailEnd type="none" w="sm" len="sm"/>
                    </a:lnL>
                    <a:lnR w="12700" cap="flat" cmpd="sng" algn="ctr">
                      <a:solidFill>
                        <a:schemeClr val="bg1"/>
                      </a:solidFill>
                      <a:prstDash val="solid"/>
                      <a:round/>
                      <a:headEnd type="none" w="sm" len="sm"/>
                      <a:tailEnd type="none" w="sm" len="sm"/>
                    </a:lnR>
                    <a:lnT w="12700" cap="flat" cmpd="sng" algn="ctr">
                      <a:solidFill>
                        <a:schemeClr val="accent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tx1"/>
                        </a:buClr>
                        <a:buSzTx/>
                        <a:buFont typeface="Wingdings" pitchFamily="2" charset="2"/>
                        <a:buNone/>
                      </a:pPr>
                      <a:endParaRPr kumimoji="0" lang="en-US" altLang="zh-CN" sz="1800" b="0" i="0" u="none" strike="noStrike" cap="none" normalizeH="0" baseline="0" smtClean="0">
                        <a:ln>
                          <a:noFill/>
                        </a:ln>
                        <a:solidFill>
                          <a:schemeClr val="bg1"/>
                        </a:solidFill>
                        <a:effectLst/>
                        <a:latin typeface="Arial" pitchFamily="34" charset="0"/>
                        <a:ea typeface="黑体" pitchFamily="49" charset="-122"/>
                      </a:endParaRPr>
                    </a:p>
                    <a:p>
                      <a:pPr marL="0" marR="0" lvl="0" indent="0" algn="ctr"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1800" b="0" i="0" u="none" strike="noStrike" cap="none" normalizeH="0" baseline="0" smtClean="0">
                          <a:ln>
                            <a:noFill/>
                          </a:ln>
                          <a:solidFill>
                            <a:schemeClr val="bg1"/>
                          </a:solidFill>
                          <a:effectLst/>
                          <a:latin typeface="Arial" pitchFamily="34" charset="0"/>
                          <a:ea typeface="黑体" pitchFamily="49" charset="-122"/>
                        </a:rPr>
                        <a:t>106 (1.9)</a:t>
                      </a:r>
                    </a:p>
                    <a:p>
                      <a:pPr marL="0" marR="0" lvl="0" indent="0" algn="ctr"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1800" b="0" i="0" u="none" strike="noStrike" cap="none" normalizeH="0" baseline="0" smtClean="0">
                          <a:ln>
                            <a:noFill/>
                          </a:ln>
                          <a:solidFill>
                            <a:schemeClr val="bg1"/>
                          </a:solidFill>
                          <a:effectLst/>
                          <a:latin typeface="Arial" pitchFamily="34" charset="0"/>
                          <a:ea typeface="黑体" pitchFamily="49" charset="-122"/>
                        </a:rPr>
                        <a:t>158 (2.9)</a:t>
                      </a:r>
                    </a:p>
                    <a:p>
                      <a:pPr marL="0" marR="0" lvl="0" indent="0" algn="ctr"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1800" b="0" i="0" u="none" strike="noStrike" cap="none" normalizeH="0" baseline="0" smtClean="0">
                          <a:ln>
                            <a:noFill/>
                          </a:ln>
                          <a:solidFill>
                            <a:schemeClr val="bg1"/>
                          </a:solidFill>
                          <a:effectLst/>
                          <a:latin typeface="Arial" pitchFamily="34" charset="0"/>
                          <a:ea typeface="黑体" pitchFamily="49" charset="-122"/>
                        </a:rPr>
                        <a:t>202 (3.8)</a:t>
                      </a:r>
                    </a:p>
                  </a:txBody>
                  <a:tcPr horzOverflow="overflow">
                    <a:lnL w="12700" cap="flat" cmpd="sng" algn="ctr">
                      <a:solidFill>
                        <a:schemeClr val="bg1"/>
                      </a:solidFill>
                      <a:prstDash val="solid"/>
                      <a:round/>
                      <a:headEnd type="none" w="sm" len="sm"/>
                      <a:tailEnd type="none" w="sm" len="sm"/>
                    </a:lnL>
                    <a:lnR w="12700" cap="flat" cmpd="sng" algn="ctr">
                      <a:solidFill>
                        <a:schemeClr val="bg1"/>
                      </a:solidFill>
                      <a:prstDash val="solid"/>
                      <a:round/>
                      <a:headEnd type="none" w="sm" len="sm"/>
                      <a:tailEnd type="none" w="sm" len="sm"/>
                    </a:lnR>
                    <a:lnT w="12700" cap="flat" cmpd="sng" algn="ctr">
                      <a:solidFill>
                        <a:schemeClr val="accent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tx1"/>
                        </a:buClr>
                        <a:buSzTx/>
                        <a:buFont typeface="Wingdings" pitchFamily="2" charset="2"/>
                        <a:buNone/>
                      </a:pPr>
                      <a:endParaRPr kumimoji="0" lang="en-US" altLang="zh-CN" sz="1800" b="0" i="0" u="none" strike="noStrike" cap="none" normalizeH="0" baseline="0" smtClean="0">
                        <a:ln>
                          <a:noFill/>
                        </a:ln>
                        <a:solidFill>
                          <a:schemeClr val="bg1"/>
                        </a:solidFill>
                        <a:effectLst/>
                        <a:latin typeface="Arial" pitchFamily="34" charset="0"/>
                        <a:ea typeface="黑体" pitchFamily="49" charset="-122"/>
                      </a:endParaRPr>
                    </a:p>
                    <a:p>
                      <a:pPr marL="0" marR="0" lvl="0" indent="0" algn="ctr"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1800" b="0" i="0" u="none" strike="noStrike" cap="none" normalizeH="0" baseline="0" smtClean="0">
                          <a:ln>
                            <a:noFill/>
                          </a:ln>
                          <a:solidFill>
                            <a:schemeClr val="bg1"/>
                          </a:solidFill>
                          <a:effectLst/>
                          <a:latin typeface="Arial" pitchFamily="34" charset="0"/>
                          <a:ea typeface="黑体" pitchFamily="49" charset="-122"/>
                        </a:rPr>
                        <a:t>0.67 (0.50–0.91)</a:t>
                      </a:r>
                    </a:p>
                    <a:p>
                      <a:pPr marL="0" marR="0" lvl="0" indent="0" algn="ctr"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1800" b="0" i="0" u="none" strike="noStrike" cap="none" normalizeH="0" baseline="0" smtClean="0">
                          <a:ln>
                            <a:noFill/>
                          </a:ln>
                          <a:solidFill>
                            <a:schemeClr val="bg1"/>
                          </a:solidFill>
                          <a:effectLst/>
                          <a:latin typeface="Arial" pitchFamily="34" charset="0"/>
                          <a:ea typeface="黑体" pitchFamily="49" charset="-122"/>
                        </a:rPr>
                        <a:t>0.75 (0.59–0.95)</a:t>
                      </a:r>
                    </a:p>
                    <a:p>
                      <a:pPr marL="0" marR="0" lvl="0" indent="0" algn="ctr"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1800" b="0" i="0" u="none" strike="noStrike" cap="none" normalizeH="0" baseline="0" smtClean="0">
                          <a:ln>
                            <a:noFill/>
                          </a:ln>
                          <a:solidFill>
                            <a:schemeClr val="bg1"/>
                          </a:solidFill>
                          <a:effectLst/>
                          <a:latin typeface="Arial" pitchFamily="34" charset="0"/>
                          <a:ea typeface="黑体" pitchFamily="49" charset="-122"/>
                        </a:rPr>
                        <a:t>0.77 (0.62–0.95)</a:t>
                      </a:r>
                    </a:p>
                  </a:txBody>
                  <a:tcPr horzOverflow="overflow">
                    <a:lnL w="12700" cap="flat" cmpd="sng" algn="ctr">
                      <a:solidFill>
                        <a:schemeClr val="bg1"/>
                      </a:solidFill>
                      <a:prstDash val="solid"/>
                      <a:round/>
                      <a:headEnd type="none" w="sm" len="sm"/>
                      <a:tailEnd type="none" w="sm" len="sm"/>
                    </a:lnL>
                    <a:lnR w="12700" cap="flat" cmpd="sng" algn="ctr">
                      <a:solidFill>
                        <a:schemeClr val="bg1"/>
                      </a:solidFill>
                      <a:prstDash val="solid"/>
                      <a:round/>
                      <a:headEnd type="none" w="sm" len="sm"/>
                      <a:tailEnd type="none" w="sm" len="sm"/>
                    </a:lnR>
                    <a:lnT w="12700" cap="flat" cmpd="sng" algn="ctr">
                      <a:solidFill>
                        <a:schemeClr val="accent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tx1"/>
                        </a:buClr>
                        <a:buSzTx/>
                        <a:buFont typeface="Wingdings" pitchFamily="2" charset="2"/>
                        <a:buNone/>
                      </a:pPr>
                      <a:endParaRPr kumimoji="0" lang="en-US" altLang="zh-CN" sz="1800" b="0" i="0" u="none" strike="noStrike" cap="none" normalizeH="0" baseline="0" smtClean="0">
                        <a:ln>
                          <a:noFill/>
                        </a:ln>
                        <a:solidFill>
                          <a:schemeClr val="bg1"/>
                        </a:solidFill>
                        <a:effectLst/>
                        <a:latin typeface="Arial" pitchFamily="34" charset="0"/>
                        <a:ea typeface="黑体" pitchFamily="49" charset="-122"/>
                      </a:endParaRPr>
                    </a:p>
                    <a:p>
                      <a:pPr marL="0" marR="0" lvl="0" indent="0" algn="ctr"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1800" b="0" i="0" u="none" strike="noStrike" cap="none" normalizeH="0" baseline="0" smtClean="0">
                          <a:ln>
                            <a:noFill/>
                          </a:ln>
                          <a:solidFill>
                            <a:schemeClr val="bg1"/>
                          </a:solidFill>
                          <a:effectLst/>
                          <a:latin typeface="Arial" pitchFamily="34" charset="0"/>
                          <a:ea typeface="黑体" pitchFamily="49" charset="-122"/>
                        </a:rPr>
                        <a:t>0.009</a:t>
                      </a:r>
                    </a:p>
                    <a:p>
                      <a:pPr marL="0" marR="0" lvl="0" indent="0" algn="ctr"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1800" b="0" i="0" u="none" strike="noStrike" cap="none" normalizeH="0" baseline="0" smtClean="0">
                          <a:ln>
                            <a:noFill/>
                          </a:ln>
                          <a:solidFill>
                            <a:schemeClr val="bg1"/>
                          </a:solidFill>
                          <a:effectLst/>
                          <a:latin typeface="Arial" pitchFamily="34" charset="0"/>
                          <a:ea typeface="黑体" pitchFamily="49" charset="-122"/>
                        </a:rPr>
                        <a:t>0.02</a:t>
                      </a:r>
                    </a:p>
                    <a:p>
                      <a:pPr marL="0" marR="0" lvl="0" indent="0" algn="ctr"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1800" b="0" i="0" u="none" strike="noStrike" cap="none" normalizeH="0" baseline="0" smtClean="0">
                          <a:ln>
                            <a:noFill/>
                          </a:ln>
                          <a:solidFill>
                            <a:schemeClr val="bg1"/>
                          </a:solidFill>
                          <a:effectLst/>
                          <a:latin typeface="Arial" pitchFamily="34" charset="0"/>
                          <a:ea typeface="黑体" pitchFamily="49" charset="-122"/>
                        </a:rPr>
                        <a:t>0.01</a:t>
                      </a:r>
                    </a:p>
                  </a:txBody>
                  <a:tcPr horzOverflow="overflow">
                    <a:lnL w="12700" cap="flat" cmpd="sng" algn="ctr">
                      <a:solidFill>
                        <a:schemeClr val="bg1"/>
                      </a:solidFill>
                      <a:prstDash val="solid"/>
                      <a:round/>
                      <a:headEnd type="none" w="sm" len="sm"/>
                      <a:tailEnd type="none" w="sm" len="sm"/>
                    </a:lnL>
                    <a:lnR w="12700" cap="flat" cmpd="sng" algn="ctr">
                      <a:solidFill>
                        <a:schemeClr val="bg1"/>
                      </a:solidFill>
                      <a:prstDash val="solid"/>
                      <a:round/>
                      <a:headEnd type="none" w="sm" len="sm"/>
                      <a:tailEnd type="none" w="sm" len="sm"/>
                    </a:lnR>
                    <a:lnT w="12700" cap="flat" cmpd="sng" algn="ctr">
                      <a:solidFill>
                        <a:schemeClr val="accent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r>
              <a:tr h="590550">
                <a:tc gridSpan="5">
                  <a:txBody>
                    <a:bodyPr vert="horz" wrap="square"/>
                    <a:lstStyle/>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endParaRPr kumimoji="0" lang="en-US" altLang="zh-CN" sz="1200" b="0" i="0" u="none" strike="noStrike" cap="none" normalizeH="0" baseline="0" smtClean="0">
                        <a:ln>
                          <a:noFill/>
                        </a:ln>
                        <a:solidFill>
                          <a:schemeClr val="bg1"/>
                        </a:solidFill>
                        <a:effectLst/>
                        <a:latin typeface="Arial" pitchFamily="34" charset="0"/>
                        <a:ea typeface="黑体" pitchFamily="49" charset="-122"/>
                      </a:endParaRPr>
                    </a:p>
                    <a:p>
                      <a:pPr marL="0" marR="0" lvl="0" indent="0" algn="l" defTabSz="914400" rtl="0" eaLnBrk="1" fontAlgn="base" latinLnBrk="0" hangingPunct="1">
                        <a:lnSpc>
                          <a:spcPct val="100000"/>
                        </a:lnSpc>
                        <a:spcBef>
                          <a:spcPct val="20000"/>
                        </a:spcBef>
                        <a:spcAft>
                          <a:spcPct val="0"/>
                        </a:spcAft>
                        <a:buClr>
                          <a:schemeClr val="tx1"/>
                        </a:buClr>
                        <a:buSzTx/>
                        <a:buFont typeface="Wingdings" pitchFamily="2" charset="2"/>
                        <a:buNone/>
                      </a:pPr>
                      <a:r>
                        <a:rPr kumimoji="0" lang="en-US" altLang="zh-CN" sz="1600" b="0" i="0" u="none" strike="noStrike" cap="none" normalizeH="0" baseline="0" smtClean="0">
                          <a:ln>
                            <a:noFill/>
                          </a:ln>
                          <a:solidFill>
                            <a:schemeClr val="bg1"/>
                          </a:solidFill>
                          <a:effectLst/>
                          <a:latin typeface="Arial" pitchFamily="34" charset="0"/>
                          <a:ea typeface="黑体" pitchFamily="49" charset="-122"/>
                        </a:rPr>
                        <a:t>*Time-at-risk is calculated from first stent insertion in the study or date of randomization</a:t>
                      </a:r>
                      <a:endParaRPr kumimoji="0" lang="en-US" altLang="zh-CN" sz="2400" b="0" i="0" u="none" strike="noStrike" cap="none" normalizeH="0" baseline="0" smtClean="0">
                        <a:ln>
                          <a:noFill/>
                        </a:ln>
                        <a:solidFill>
                          <a:schemeClr val="bg1"/>
                        </a:solidFill>
                        <a:effectLst/>
                        <a:latin typeface="Arial" pitchFamily="34" charset="0"/>
                        <a:ea typeface="黑体" pitchFamily="49" charset="-122"/>
                      </a:endParaRPr>
                    </a:p>
                  </a:txBody>
                  <a:tcPr horzOverflow="overflow">
                    <a:lnL w="12700" cap="flat" cmpd="sng" algn="ctr">
                      <a:solidFill>
                        <a:schemeClr val="bg1"/>
                      </a:solidFill>
                      <a:prstDash val="solid"/>
                      <a:round/>
                      <a:headEnd type="none" w="sm" len="sm"/>
                      <a:tailEnd type="none" w="sm" len="sm"/>
                    </a:lnL>
                    <a:lnR w="12700" cap="flat" cmpd="sng" algn="ctr">
                      <a:solidFill>
                        <a:schemeClr val="bg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bg1"/>
                      </a:solidFill>
                      <a:prstDash val="solid"/>
                      <a:round/>
                      <a:headEnd type="none" w="sm" len="sm"/>
                      <a:tailEnd type="none" w="sm" len="sm"/>
                    </a:lnB>
                    <a:lnTlToBr>
                      <a:noFill/>
                    </a:lnTlToBr>
                    <a:lnBlToTr>
                      <a:noFill/>
                    </a:lnBlToTr>
                    <a:noFill/>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r>
            </a:tbl>
          </a:graphicData>
        </a:graphic>
      </p:graphicFrame>
      <p:sp>
        <p:nvSpPr>
          <p:cNvPr id="222232" name="Text Box 10"/>
          <p:cNvSpPr txBox="1">
            <a:spLocks noChangeArrowheads="1"/>
          </p:cNvSpPr>
          <p:nvPr/>
        </p:nvSpPr>
        <p:spPr bwMode="auto">
          <a:xfrm>
            <a:off x="6011863" y="6597650"/>
            <a:ext cx="3132137" cy="260350"/>
          </a:xfrm>
          <a:prstGeom prst="rect">
            <a:avLst/>
          </a:prstGeom>
          <a:noFill/>
          <a:ln w="9525" algn="ctr">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eaLnBrk="0" hangingPunct="0"/>
            <a:r>
              <a:rPr lang="en-US" altLang="zh-CN" sz="1100">
                <a:ea typeface="黑体" pitchFamily="49" charset="-122"/>
                <a:cs typeface="Times New Roman" pitchFamily="18" charset="0"/>
              </a:rPr>
              <a:t>Wallentin L et al. New Engl J Med.2009;361</a:t>
            </a:r>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4257" name="Rectangle 2"/>
          <p:cNvSpPr>
            <a:spLocks noGrp="1" noChangeArrowheads="1"/>
          </p:cNvSpPr>
          <p:nvPr>
            <p:ph type="title" idx="4294967295"/>
          </p:nvPr>
        </p:nvSpPr>
        <p:spPr>
          <a:xfrm>
            <a:off x="611188" y="260350"/>
            <a:ext cx="6913562" cy="706438"/>
          </a:xfrm>
        </p:spPr>
        <p:txBody>
          <a:bodyPr anchor="ctr"/>
          <a:lstStyle/>
          <a:p>
            <a:pPr eaLnBrk="1" hangingPunct="1">
              <a:lnSpc>
                <a:spcPct val="120000"/>
              </a:lnSpc>
            </a:pPr>
            <a:r>
              <a:rPr lang="zh-CN" altLang="en-US" sz="2400" b="0" smtClean="0">
                <a:cs typeface="Arial"/>
              </a:rPr>
              <a:t>大出血 </a:t>
            </a:r>
            <a:r>
              <a:rPr lang="en-US" altLang="zh-CN" sz="2400" b="0" smtClean="0">
                <a:cs typeface="Arial"/>
              </a:rPr>
              <a:t>– </a:t>
            </a:r>
            <a:r>
              <a:rPr lang="zh-CN" altLang="en-US" sz="2400" b="0" smtClean="0">
                <a:cs typeface="Arial"/>
              </a:rPr>
              <a:t>主要安全性终点</a:t>
            </a:r>
          </a:p>
        </p:txBody>
      </p:sp>
      <p:grpSp>
        <p:nvGrpSpPr>
          <p:cNvPr id="224258" name="Group 3"/>
          <p:cNvGrpSpPr/>
          <p:nvPr/>
        </p:nvGrpSpPr>
        <p:grpSpPr>
          <a:xfrm>
            <a:off x="250825" y="1268413"/>
            <a:ext cx="8031163" cy="4752975"/>
            <a:chOff x="158" y="799"/>
            <a:chExt cx="5059" cy="2994"/>
          </a:xfrm>
        </p:grpSpPr>
        <p:pic>
          <p:nvPicPr>
            <p:cNvPr id="224260" name="Picture 4" descr="PLATO slide 13 (notext)"/>
            <p:cNvPicPr>
              <a:picLocks noChangeAspect="1" noChangeArrowheads="1"/>
            </p:cNvPicPr>
            <p:nvPr/>
          </p:nvPicPr>
          <p:blipFill>
            <a:blip r:embed="rId3"/>
            <a:stretch>
              <a:fillRect/>
            </a:stretch>
          </p:blipFill>
          <p:spPr bwMode="auto">
            <a:xfrm>
              <a:off x="996" y="875"/>
              <a:ext cx="3518" cy="2232"/>
            </a:xfrm>
            <a:prstGeom prst="rect">
              <a:avLst/>
            </a:prstGeom>
            <a:noFill/>
            <a:ln w="9525">
              <a:noFill/>
              <a:miter lim="800000"/>
            </a:ln>
          </p:spPr>
        </p:pic>
        <p:sp>
          <p:nvSpPr>
            <p:cNvPr id="41989" name="Text Box 5"/>
            <p:cNvSpPr txBox="1">
              <a:spLocks noChangeArrowheads="1"/>
            </p:cNvSpPr>
            <p:nvPr/>
          </p:nvSpPr>
          <p:spPr bwMode="auto">
            <a:xfrm>
              <a:off x="666" y="1504"/>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10</a:t>
              </a:r>
            </a:p>
          </p:txBody>
        </p:sp>
        <p:sp>
          <p:nvSpPr>
            <p:cNvPr id="41990" name="Text Box 6"/>
            <p:cNvSpPr txBox="1">
              <a:spLocks noChangeArrowheads="1"/>
            </p:cNvSpPr>
            <p:nvPr/>
          </p:nvSpPr>
          <p:spPr bwMode="auto">
            <a:xfrm>
              <a:off x="666" y="812"/>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15</a:t>
              </a:r>
            </a:p>
          </p:txBody>
        </p:sp>
        <p:sp>
          <p:nvSpPr>
            <p:cNvPr id="41991" name="Text Box 7"/>
            <p:cNvSpPr txBox="1">
              <a:spLocks noChangeArrowheads="1"/>
            </p:cNvSpPr>
            <p:nvPr/>
          </p:nvSpPr>
          <p:spPr bwMode="auto">
            <a:xfrm>
              <a:off x="666" y="2841"/>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0</a:t>
              </a:r>
            </a:p>
          </p:txBody>
        </p:sp>
        <p:sp>
          <p:nvSpPr>
            <p:cNvPr id="41992" name="Text Box 8"/>
            <p:cNvSpPr txBox="1">
              <a:spLocks noChangeArrowheads="1"/>
            </p:cNvSpPr>
            <p:nvPr/>
          </p:nvSpPr>
          <p:spPr bwMode="auto">
            <a:xfrm rot="-5400000">
              <a:off x="-288" y="1843"/>
              <a:ext cx="2108"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K-M estimated rate (% per year)</a:t>
              </a:r>
            </a:p>
          </p:txBody>
        </p:sp>
        <p:sp>
          <p:nvSpPr>
            <p:cNvPr id="41993" name="Text Box 9"/>
            <p:cNvSpPr txBox="1">
              <a:spLocks noChangeArrowheads="1"/>
            </p:cNvSpPr>
            <p:nvPr/>
          </p:nvSpPr>
          <p:spPr bwMode="auto">
            <a:xfrm>
              <a:off x="1001" y="3126"/>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0</a:t>
              </a:r>
            </a:p>
          </p:txBody>
        </p:sp>
        <p:sp>
          <p:nvSpPr>
            <p:cNvPr id="41994" name="Text Box 10"/>
            <p:cNvSpPr txBox="1">
              <a:spLocks noChangeArrowheads="1"/>
            </p:cNvSpPr>
            <p:nvPr/>
          </p:nvSpPr>
          <p:spPr bwMode="auto">
            <a:xfrm>
              <a:off x="1556" y="3126"/>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60</a:t>
              </a:r>
            </a:p>
          </p:txBody>
        </p:sp>
        <p:sp>
          <p:nvSpPr>
            <p:cNvPr id="41995" name="Text Box 11"/>
            <p:cNvSpPr txBox="1">
              <a:spLocks noChangeArrowheads="1"/>
            </p:cNvSpPr>
            <p:nvPr/>
          </p:nvSpPr>
          <p:spPr bwMode="auto">
            <a:xfrm>
              <a:off x="2100" y="3126"/>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120</a:t>
              </a:r>
            </a:p>
          </p:txBody>
        </p:sp>
        <p:sp>
          <p:nvSpPr>
            <p:cNvPr id="41996" name="Text Box 12"/>
            <p:cNvSpPr txBox="1">
              <a:spLocks noChangeArrowheads="1"/>
            </p:cNvSpPr>
            <p:nvPr/>
          </p:nvSpPr>
          <p:spPr bwMode="auto">
            <a:xfrm>
              <a:off x="2672" y="3126"/>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180</a:t>
              </a:r>
            </a:p>
          </p:txBody>
        </p:sp>
        <p:sp>
          <p:nvSpPr>
            <p:cNvPr id="41997" name="Text Box 13"/>
            <p:cNvSpPr txBox="1">
              <a:spLocks noChangeArrowheads="1"/>
            </p:cNvSpPr>
            <p:nvPr/>
          </p:nvSpPr>
          <p:spPr bwMode="auto">
            <a:xfrm>
              <a:off x="3225" y="3126"/>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240</a:t>
              </a:r>
            </a:p>
          </p:txBody>
        </p:sp>
        <p:sp>
          <p:nvSpPr>
            <p:cNvPr id="41998" name="Text Box 14"/>
            <p:cNvSpPr txBox="1">
              <a:spLocks noChangeArrowheads="1"/>
            </p:cNvSpPr>
            <p:nvPr/>
          </p:nvSpPr>
          <p:spPr bwMode="auto">
            <a:xfrm>
              <a:off x="3784" y="3126"/>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300</a:t>
              </a:r>
            </a:p>
          </p:txBody>
        </p:sp>
        <p:sp>
          <p:nvSpPr>
            <p:cNvPr id="41999" name="Text Box 15"/>
            <p:cNvSpPr txBox="1">
              <a:spLocks noChangeArrowheads="1"/>
            </p:cNvSpPr>
            <p:nvPr/>
          </p:nvSpPr>
          <p:spPr bwMode="auto">
            <a:xfrm>
              <a:off x="4334" y="3126"/>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360</a:t>
              </a:r>
            </a:p>
          </p:txBody>
        </p:sp>
        <p:sp>
          <p:nvSpPr>
            <p:cNvPr id="42000" name="Text Box 16"/>
            <p:cNvSpPr txBox="1">
              <a:spLocks noChangeArrowheads="1"/>
            </p:cNvSpPr>
            <p:nvPr/>
          </p:nvSpPr>
          <p:spPr bwMode="auto">
            <a:xfrm>
              <a:off x="1001" y="3282"/>
              <a:ext cx="3523"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ctr">
                <a:spcBef>
                  <a:spcPct val="50000"/>
                </a:spcBef>
                <a:defRPr/>
              </a:pPr>
              <a:r>
                <a:rPr lang="zh-CN" altLang="en-US" sz="1400">
                  <a:effectLst>
                    <a:outerShdw blurRad="38100" dist="38100" dir="2700000" algn="tl">
                      <a:srgbClr val="000000"/>
                    </a:outerShdw>
                  </a:effectLst>
                  <a:latin typeface="Arial" pitchFamily="34" charset="0"/>
                  <a:ea typeface="宋体" pitchFamily="2" charset="-122"/>
                </a:rPr>
                <a:t>首次给药后时间（天）</a:t>
              </a:r>
            </a:p>
          </p:txBody>
        </p:sp>
        <p:sp>
          <p:nvSpPr>
            <p:cNvPr id="42001" name="Text Box 17"/>
            <p:cNvSpPr txBox="1">
              <a:spLocks noChangeArrowheads="1"/>
            </p:cNvSpPr>
            <p:nvPr/>
          </p:nvSpPr>
          <p:spPr bwMode="auto">
            <a:xfrm>
              <a:off x="158" y="3391"/>
              <a:ext cx="5059" cy="402"/>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tabLst>
                  <a:tab pos="1430338" algn="ctr"/>
                  <a:tab pos="2419350" algn="ctr"/>
                  <a:tab pos="2870200"/>
                  <a:tab pos="3432175" algn="ctr"/>
                  <a:tab pos="4121150" algn="ctr"/>
                  <a:tab pos="4838700"/>
                  <a:tab pos="4937125"/>
                  <a:tab pos="5556250"/>
                  <a:tab pos="5740400"/>
                  <a:tab pos="5824538" algn="ctr"/>
                  <a:tab pos="6383338" algn="ctr"/>
                  <a:tab pos="7426325" algn="ctr"/>
                </a:tabLs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tabLst>
                  <a:tab pos="1430338" algn="ctr"/>
                  <a:tab pos="2419350" algn="ctr"/>
                  <a:tab pos="2870200"/>
                  <a:tab pos="3432175" algn="ctr"/>
                  <a:tab pos="4121150" algn="ctr"/>
                  <a:tab pos="4838700"/>
                  <a:tab pos="4937125"/>
                  <a:tab pos="5556250"/>
                  <a:tab pos="5740400"/>
                  <a:tab pos="5824538" algn="ctr"/>
                  <a:tab pos="6383338" algn="ctr"/>
                  <a:tab pos="7426325" algn="ctr"/>
                </a:tabLs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tabLst>
                  <a:tab pos="1430338" algn="ctr"/>
                  <a:tab pos="2419350" algn="ctr"/>
                  <a:tab pos="2870200"/>
                  <a:tab pos="3432175" algn="ctr"/>
                  <a:tab pos="4121150" algn="ctr"/>
                  <a:tab pos="4838700"/>
                  <a:tab pos="4937125"/>
                  <a:tab pos="5556250"/>
                  <a:tab pos="5740400"/>
                  <a:tab pos="5824538" algn="ctr"/>
                  <a:tab pos="6383338" algn="ctr"/>
                  <a:tab pos="7426325" algn="ctr"/>
                </a:tabLs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tabLst>
                  <a:tab pos="1430338" algn="ctr"/>
                  <a:tab pos="2419350" algn="ctr"/>
                  <a:tab pos="2870200"/>
                  <a:tab pos="3432175" algn="ctr"/>
                  <a:tab pos="4121150" algn="ctr"/>
                  <a:tab pos="4838700"/>
                  <a:tab pos="4937125"/>
                  <a:tab pos="5556250"/>
                  <a:tab pos="5740400"/>
                  <a:tab pos="5824538" algn="ctr"/>
                  <a:tab pos="6383338" algn="ctr"/>
                  <a:tab pos="7426325" algn="ctr"/>
                </a:tabLs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tabLst>
                  <a:tab pos="1430338" algn="ctr"/>
                  <a:tab pos="2419350" algn="ctr"/>
                  <a:tab pos="2870200"/>
                  <a:tab pos="3432175" algn="ctr"/>
                  <a:tab pos="4121150" algn="ctr"/>
                  <a:tab pos="4838700"/>
                  <a:tab pos="4937125"/>
                  <a:tab pos="5556250"/>
                  <a:tab pos="5740400"/>
                  <a:tab pos="5824538" algn="ctr"/>
                  <a:tab pos="6383338" algn="ctr"/>
                  <a:tab pos="7426325" algn="ctr"/>
                </a:tabLst>
                <a:defRPr kern="1200">
                  <a:solidFill>
                    <a:schemeClr val="tx1"/>
                  </a:solidFill>
                  <a:latin typeface="Arial" pitchFamily="34" charset="0"/>
                  <a:ea typeface="宋体" pitchFamily="2" charset="-122"/>
                  <a:cs typeface="+mn-cs"/>
                </a:defRPr>
              </a:lvl5pPr>
              <a:lvl6pPr marL="2286000" algn="l" defTabSz="914400" rtl="0" eaLnBrk="1" fontAlgn="base" latinLnBrk="0" hangingPunct="1">
                <a:spcBef>
                  <a:spcPct val="0"/>
                </a:spcBef>
                <a:spcAft>
                  <a:spcPct val="0"/>
                </a:spcAft>
                <a:tabLst>
                  <a:tab pos="1430338" algn="ctr"/>
                  <a:tab pos="2419350" algn="ctr"/>
                  <a:tab pos="2870200"/>
                  <a:tab pos="3432175" algn="ctr"/>
                  <a:tab pos="4121150" algn="ctr"/>
                  <a:tab pos="4838700"/>
                  <a:tab pos="4937125"/>
                  <a:tab pos="5556250"/>
                  <a:tab pos="5740400"/>
                  <a:tab pos="5824538" algn="ctr"/>
                  <a:tab pos="6383338" algn="ctr"/>
                  <a:tab pos="7426325" algn="ctr"/>
                </a:tabLst>
                <a:defRPr kern="1200">
                  <a:solidFill>
                    <a:schemeClr val="tx1"/>
                  </a:solidFill>
                  <a:latin typeface="Arial" pitchFamily="34" charset="0"/>
                  <a:ea typeface="宋体" pitchFamily="2" charset="-122"/>
                  <a:cs typeface="+mn-cs"/>
                </a:defRPr>
              </a:lvl6pPr>
              <a:lvl7pPr marL="2743200" algn="l" defTabSz="914400" rtl="0" eaLnBrk="1" fontAlgn="base" latinLnBrk="0" hangingPunct="1">
                <a:spcBef>
                  <a:spcPct val="0"/>
                </a:spcBef>
                <a:spcAft>
                  <a:spcPct val="0"/>
                </a:spcAft>
                <a:tabLst>
                  <a:tab pos="1430338" algn="ctr"/>
                  <a:tab pos="2419350" algn="ctr"/>
                  <a:tab pos="2870200"/>
                  <a:tab pos="3432175" algn="ctr"/>
                  <a:tab pos="4121150" algn="ctr"/>
                  <a:tab pos="4838700"/>
                  <a:tab pos="4937125"/>
                  <a:tab pos="5556250"/>
                  <a:tab pos="5740400"/>
                  <a:tab pos="5824538" algn="ctr"/>
                  <a:tab pos="6383338" algn="ctr"/>
                  <a:tab pos="7426325" algn="ctr"/>
                </a:tabLst>
                <a:defRPr kern="1200">
                  <a:solidFill>
                    <a:schemeClr val="tx1"/>
                  </a:solidFill>
                  <a:latin typeface="Arial" pitchFamily="34" charset="0"/>
                  <a:ea typeface="宋体" pitchFamily="2" charset="-122"/>
                  <a:cs typeface="+mn-cs"/>
                </a:defRPr>
              </a:lvl7pPr>
              <a:lvl8pPr marL="3200400" algn="l" defTabSz="914400" rtl="0" eaLnBrk="1" fontAlgn="base" latinLnBrk="0" hangingPunct="1">
                <a:spcBef>
                  <a:spcPct val="0"/>
                </a:spcBef>
                <a:spcAft>
                  <a:spcPct val="0"/>
                </a:spcAft>
                <a:tabLst>
                  <a:tab pos="1430338" algn="ctr"/>
                  <a:tab pos="2419350" algn="ctr"/>
                  <a:tab pos="2870200"/>
                  <a:tab pos="3432175" algn="ctr"/>
                  <a:tab pos="4121150" algn="ctr"/>
                  <a:tab pos="4838700"/>
                  <a:tab pos="4937125"/>
                  <a:tab pos="5556250"/>
                  <a:tab pos="5740400"/>
                  <a:tab pos="5824538" algn="ctr"/>
                  <a:tab pos="6383338" algn="ctr"/>
                  <a:tab pos="7426325" algn="ctr"/>
                </a:tabLst>
                <a:defRPr kern="1200">
                  <a:solidFill>
                    <a:schemeClr val="tx1"/>
                  </a:solidFill>
                  <a:latin typeface="Arial" pitchFamily="34" charset="0"/>
                  <a:ea typeface="宋体" pitchFamily="2" charset="-122"/>
                  <a:cs typeface="+mn-cs"/>
                </a:defRPr>
              </a:lvl8pPr>
              <a:lvl9pPr marL="3657600" algn="l" defTabSz="914400" rtl="0" eaLnBrk="1" fontAlgn="base" latinLnBrk="0" hangingPunct="1">
                <a:spcBef>
                  <a:spcPct val="0"/>
                </a:spcBef>
                <a:spcAft>
                  <a:spcPct val="0"/>
                </a:spcAft>
                <a:tabLst>
                  <a:tab pos="1430338" algn="ctr"/>
                  <a:tab pos="2419350" algn="ctr"/>
                  <a:tab pos="2870200"/>
                  <a:tab pos="3432175" algn="ctr"/>
                  <a:tab pos="4121150" algn="ctr"/>
                  <a:tab pos="4838700"/>
                  <a:tab pos="4937125"/>
                  <a:tab pos="5556250"/>
                  <a:tab pos="5740400"/>
                  <a:tab pos="5824538" algn="ctr"/>
                  <a:tab pos="6383338" algn="ctr"/>
                  <a:tab pos="7426325" algn="ctr"/>
                </a:tabLst>
                <a:defRPr kern="1200">
                  <a:solidFill>
                    <a:schemeClr val="tx1"/>
                  </a:solidFill>
                  <a:latin typeface="Arial" pitchFamily="34" charset="0"/>
                  <a:ea typeface="宋体" pitchFamily="2" charset="-122"/>
                  <a:cs typeface="+mn-cs"/>
                </a:defRPr>
              </a:lvl9pPr>
            </a:lstStyle>
            <a:p>
              <a:pPr>
                <a:spcBef>
                  <a:spcPct val="50000"/>
                </a:spcBef>
                <a:defRPr/>
              </a:pPr>
              <a:r>
                <a:rPr lang="en-US" altLang="zh-CN" sz="1400" smtClean="0">
                  <a:effectLst>
                    <a:outerShdw blurRad="38100" dist="38100" dir="2700000" algn="tl">
                      <a:srgbClr val="000000"/>
                    </a:outerShdw>
                  </a:effectLst>
                </a:rPr>
                <a:t>No. at risk</a:t>
              </a:r>
              <a:br>
                <a:rPr lang="en-US" altLang="zh-CN" sz="1400" smtClean="0">
                  <a:effectLst>
                    <a:outerShdw blurRad="38100" dist="38100" dir="2700000" algn="tl">
                      <a:srgbClr val="000000"/>
                    </a:outerShdw>
                  </a:effectLst>
                </a:rPr>
              </a:br>
              <a:r>
                <a:rPr lang="zh-CN" altLang="en-US" sz="1400" smtClean="0">
                  <a:effectLst>
                    <a:outerShdw blurRad="38100" dist="38100" dir="2700000" algn="tl">
                      <a:srgbClr val="000000"/>
                    </a:outerShdw>
                  </a:effectLst>
                </a:rPr>
                <a:t>替格瑞洛	</a:t>
              </a:r>
              <a:r>
                <a:rPr lang="en-US" altLang="zh-CN" sz="1400" smtClean="0">
                  <a:effectLst>
                    <a:outerShdw blurRad="38100" dist="38100" dir="2700000" algn="tl">
                      <a:srgbClr val="000000"/>
                    </a:outerShdw>
                  </a:effectLst>
                </a:rPr>
                <a:t>9,235	7,246	   6,826         6,545	5,129	   3,783	        3,433</a:t>
              </a:r>
              <a:br>
                <a:rPr lang="en-US" altLang="zh-CN" sz="1400" smtClean="0">
                  <a:effectLst>
                    <a:outerShdw blurRad="38100" dist="38100" dir="2700000" algn="tl">
                      <a:srgbClr val="000000"/>
                    </a:outerShdw>
                  </a:effectLst>
                </a:rPr>
              </a:br>
              <a:r>
                <a:rPr lang="zh-CN" altLang="en-US" sz="1400" smtClean="0">
                  <a:effectLst>
                    <a:outerShdw blurRad="38100" dist="38100" dir="2700000" algn="tl">
                      <a:srgbClr val="000000"/>
                    </a:outerShdw>
                  </a:effectLst>
                </a:rPr>
                <a:t>氯吡格雷	</a:t>
              </a:r>
              <a:r>
                <a:rPr lang="en-US" altLang="zh-CN" sz="1400" smtClean="0">
                  <a:effectLst>
                    <a:outerShdw blurRad="38100" dist="38100" dir="2700000" algn="tl">
                      <a:srgbClr val="000000"/>
                    </a:outerShdw>
                  </a:effectLst>
                </a:rPr>
                <a:t>9,186	7,305	   6,930	6,670	5,209	   3,841        3,479</a:t>
              </a:r>
            </a:p>
          </p:txBody>
        </p:sp>
        <p:sp>
          <p:nvSpPr>
            <p:cNvPr id="42002" name="Text Box 18"/>
            <p:cNvSpPr txBox="1">
              <a:spLocks noChangeArrowheads="1"/>
            </p:cNvSpPr>
            <p:nvPr/>
          </p:nvSpPr>
          <p:spPr bwMode="auto">
            <a:xfrm>
              <a:off x="4432" y="1244"/>
              <a:ext cx="376"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defRPr/>
              </a:pPr>
              <a:r>
                <a:rPr lang="en-US" altLang="zh-CN" sz="1400">
                  <a:solidFill>
                    <a:srgbClr val="CD0921"/>
                  </a:solidFill>
                  <a:effectLst>
                    <a:outerShdw blurRad="38100" dist="38100" dir="2700000" algn="tl">
                      <a:srgbClr val="000000"/>
                    </a:outerShdw>
                  </a:effectLst>
                  <a:latin typeface="Arial" pitchFamily="34" charset="0"/>
                  <a:ea typeface="宋体" pitchFamily="2" charset="-122"/>
                </a:rPr>
                <a:t>11.6</a:t>
              </a:r>
            </a:p>
          </p:txBody>
        </p:sp>
        <p:sp>
          <p:nvSpPr>
            <p:cNvPr id="42003" name="Text Box 19"/>
            <p:cNvSpPr txBox="1">
              <a:spLocks noChangeArrowheads="1"/>
            </p:cNvSpPr>
            <p:nvPr/>
          </p:nvSpPr>
          <p:spPr bwMode="auto">
            <a:xfrm>
              <a:off x="4432" y="1094"/>
              <a:ext cx="376"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defRPr/>
              </a:pPr>
              <a:r>
                <a:rPr lang="en-US" altLang="zh-CN" sz="1400">
                  <a:solidFill>
                    <a:srgbClr val="FFFF66"/>
                  </a:solidFill>
                  <a:effectLst>
                    <a:outerShdw blurRad="38100" dist="38100" dir="2700000" algn="tl">
                      <a:srgbClr val="000000"/>
                    </a:outerShdw>
                  </a:effectLst>
                  <a:latin typeface="Arial" pitchFamily="34" charset="0"/>
                  <a:ea typeface="宋体" pitchFamily="2" charset="-122"/>
                </a:rPr>
                <a:t>12.1</a:t>
              </a:r>
              <a:endParaRPr lang="en-US" altLang="zh-CN" sz="1400">
                <a:effectLst>
                  <a:outerShdw blurRad="38100" dist="38100" dir="2700000" algn="tl">
                    <a:srgbClr val="000000"/>
                  </a:outerShdw>
                </a:effectLst>
                <a:latin typeface="Arial" pitchFamily="34" charset="0"/>
                <a:ea typeface="宋体" pitchFamily="2" charset="-122"/>
              </a:endParaRPr>
            </a:p>
          </p:txBody>
        </p:sp>
        <p:sp>
          <p:nvSpPr>
            <p:cNvPr id="42004" name="Text Box 20"/>
            <p:cNvSpPr txBox="1">
              <a:spLocks noChangeArrowheads="1"/>
            </p:cNvSpPr>
            <p:nvPr/>
          </p:nvSpPr>
          <p:spPr bwMode="auto">
            <a:xfrm>
              <a:off x="1364" y="799"/>
              <a:ext cx="926"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defRPr/>
              </a:pPr>
              <a:r>
                <a:rPr lang="zh-CN" altLang="en-US" sz="1400">
                  <a:effectLst>
                    <a:outerShdw blurRad="38100" dist="38100" dir="2700000" algn="tl">
                      <a:srgbClr val="000000"/>
                    </a:outerShdw>
                  </a:effectLst>
                  <a:latin typeface="Arial" pitchFamily="34" charset="0"/>
                  <a:ea typeface="宋体" pitchFamily="2" charset="-122"/>
                </a:rPr>
                <a:t>氯吡格雷</a:t>
              </a:r>
            </a:p>
          </p:txBody>
        </p:sp>
        <p:sp>
          <p:nvSpPr>
            <p:cNvPr id="42005" name="Text Box 21"/>
            <p:cNvSpPr txBox="1">
              <a:spLocks noChangeArrowheads="1"/>
            </p:cNvSpPr>
            <p:nvPr/>
          </p:nvSpPr>
          <p:spPr bwMode="auto">
            <a:xfrm>
              <a:off x="1364" y="981"/>
              <a:ext cx="926"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spcBef>
                  <a:spcPct val="50000"/>
                </a:spcBef>
                <a:defRPr/>
              </a:pPr>
              <a:r>
                <a:rPr lang="zh-CN" altLang="en-US" sz="1400">
                  <a:effectLst>
                    <a:outerShdw blurRad="38100" dist="38100" dir="2700000" algn="tl">
                      <a:srgbClr val="000000"/>
                    </a:outerShdw>
                  </a:effectLst>
                  <a:latin typeface="Arial" pitchFamily="34" charset="0"/>
                  <a:ea typeface="宋体" pitchFamily="2" charset="-122"/>
                </a:rPr>
                <a:t>替格瑞洛</a:t>
              </a:r>
            </a:p>
          </p:txBody>
        </p:sp>
        <p:sp>
          <p:nvSpPr>
            <p:cNvPr id="42006" name="Text Box 22"/>
            <p:cNvSpPr txBox="1">
              <a:spLocks noChangeArrowheads="1"/>
            </p:cNvSpPr>
            <p:nvPr/>
          </p:nvSpPr>
          <p:spPr bwMode="auto">
            <a:xfrm>
              <a:off x="2050" y="2659"/>
              <a:ext cx="2508"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000000"/>
                    </a:outerShdw>
                  </a:effectLst>
                  <a:latin typeface="Arial" pitchFamily="34" charset="0"/>
                  <a:ea typeface="宋体" pitchFamily="2" charset="-122"/>
                </a:rPr>
                <a:t>HR 1.04 (95% CI 0.95–1.13), p=0.43</a:t>
              </a:r>
            </a:p>
          </p:txBody>
        </p:sp>
        <p:sp>
          <p:nvSpPr>
            <p:cNvPr id="42007" name="Text Box 23"/>
            <p:cNvSpPr txBox="1">
              <a:spLocks noChangeArrowheads="1"/>
            </p:cNvSpPr>
            <p:nvPr/>
          </p:nvSpPr>
          <p:spPr bwMode="auto">
            <a:xfrm>
              <a:off x="666" y="2167"/>
              <a:ext cx="344" cy="134"/>
            </a:xfrm>
            <a:prstGeom prst="rect">
              <a:avLst/>
            </a:prstGeom>
            <a:noFill/>
            <a:ln>
              <a:noFill/>
            </a:ln>
            <a:effectLst/>
            <a:extLst>
              <a:ext uri="{909E8E84-426E-40DD-AFC4-6F175D3DCCD1}"/>
              <a:ext uri="{91240B29-F687-4F45-9708-019B960494DF}"/>
              <a:ext uri="{AF507438-7753-43E0-B8FC-AC1667EBCBE1}"/>
            </a:extLst>
          </p:spPr>
          <p:txBody>
            <a:bodyPr tIns="0" bIns="0">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a:spcBef>
                  <a:spcPct val="50000"/>
                </a:spcBef>
                <a:defRPr/>
              </a:pPr>
              <a:r>
                <a:rPr lang="en-US" altLang="zh-CN" sz="1400">
                  <a:effectLst>
                    <a:outerShdw blurRad="38100" dist="38100" dir="2700000" algn="tl">
                      <a:srgbClr val="C0C0C0"/>
                    </a:outerShdw>
                  </a:effectLst>
                  <a:latin typeface="Arial" pitchFamily="34" charset="0"/>
                  <a:ea typeface="宋体" pitchFamily="2" charset="-122"/>
                </a:rPr>
                <a:t>5</a:t>
              </a:r>
            </a:p>
          </p:txBody>
        </p:sp>
      </p:grpSp>
      <p:sp>
        <p:nvSpPr>
          <p:cNvPr id="224259" name="Text Box 10"/>
          <p:cNvSpPr txBox="1">
            <a:spLocks noChangeArrowheads="1"/>
          </p:cNvSpPr>
          <p:nvPr/>
        </p:nvSpPr>
        <p:spPr bwMode="auto">
          <a:xfrm>
            <a:off x="6011863" y="6597650"/>
            <a:ext cx="3132137" cy="260350"/>
          </a:xfrm>
          <a:prstGeom prst="rect">
            <a:avLst/>
          </a:prstGeom>
          <a:noFill/>
          <a:ln w="9525" algn="ctr">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a:cs typeface="+mn-cs"/>
              </a:defRPr>
            </a:lvl1pPr>
            <a:lvl2pPr marL="457200" algn="l" rtl="0" fontAlgn="base">
              <a:spcBef>
                <a:spcPct val="0"/>
              </a:spcBef>
              <a:spcAft>
                <a:spcPct val="0"/>
              </a:spcAft>
              <a:defRPr kern="1200">
                <a:solidFill>
                  <a:schemeClr val="tx1"/>
                </a:solidFill>
                <a:latin typeface="Arial"/>
                <a:ea typeface="宋体"/>
                <a:cs typeface="+mn-cs"/>
              </a:defRPr>
            </a:lvl2pPr>
            <a:lvl3pPr marL="914400" algn="l" rtl="0" fontAlgn="base">
              <a:spcBef>
                <a:spcPct val="0"/>
              </a:spcBef>
              <a:spcAft>
                <a:spcPct val="0"/>
              </a:spcAft>
              <a:defRPr kern="1200">
                <a:solidFill>
                  <a:schemeClr val="tx1"/>
                </a:solidFill>
                <a:latin typeface="Arial"/>
                <a:ea typeface="宋体"/>
                <a:cs typeface="+mn-cs"/>
              </a:defRPr>
            </a:lvl3pPr>
            <a:lvl4pPr marL="1371600" algn="l" rtl="0" fontAlgn="base">
              <a:spcBef>
                <a:spcPct val="0"/>
              </a:spcBef>
              <a:spcAft>
                <a:spcPct val="0"/>
              </a:spcAft>
              <a:defRPr kern="1200">
                <a:solidFill>
                  <a:schemeClr val="tx1"/>
                </a:solidFill>
                <a:latin typeface="Arial"/>
                <a:ea typeface="宋体"/>
                <a:cs typeface="+mn-cs"/>
              </a:defRPr>
            </a:lvl4pPr>
            <a:lvl5pPr marL="1828800" algn="l" rtl="0" fontAlgn="base">
              <a:spcBef>
                <a:spcPct val="0"/>
              </a:spcBef>
              <a:spcAft>
                <a:spcPct val="0"/>
              </a:spcAft>
              <a:defRPr kern="1200">
                <a:solidFill>
                  <a:schemeClr val="tx1"/>
                </a:solidFill>
                <a:latin typeface="Arial"/>
                <a:ea typeface="宋体"/>
                <a:cs typeface="+mn-cs"/>
              </a:defRPr>
            </a:lvl5pPr>
            <a:lvl6pPr marL="2286000" algn="l" defTabSz="914400" rtl="0" eaLnBrk="1" latinLnBrk="0" hangingPunct="1">
              <a:defRPr kern="1200">
                <a:solidFill>
                  <a:schemeClr val="tx1"/>
                </a:solidFill>
                <a:latin typeface="Arial"/>
                <a:ea typeface="宋体"/>
                <a:cs typeface="+mn-cs"/>
              </a:defRPr>
            </a:lvl6pPr>
            <a:lvl7pPr marL="2743200" algn="l" defTabSz="914400" rtl="0" eaLnBrk="1" latinLnBrk="0" hangingPunct="1">
              <a:defRPr kern="1200">
                <a:solidFill>
                  <a:schemeClr val="tx1"/>
                </a:solidFill>
                <a:latin typeface="Arial"/>
                <a:ea typeface="宋体"/>
                <a:cs typeface="+mn-cs"/>
              </a:defRPr>
            </a:lvl7pPr>
            <a:lvl8pPr marL="3200400" algn="l" defTabSz="914400" rtl="0" eaLnBrk="1" latinLnBrk="0" hangingPunct="1">
              <a:defRPr kern="1200">
                <a:solidFill>
                  <a:schemeClr val="tx1"/>
                </a:solidFill>
                <a:latin typeface="Arial"/>
                <a:ea typeface="宋体"/>
                <a:cs typeface="+mn-cs"/>
              </a:defRPr>
            </a:lvl8pPr>
            <a:lvl9pPr marL="3657600" algn="l" defTabSz="914400" rtl="0" eaLnBrk="1" latinLnBrk="0" hangingPunct="1">
              <a:defRPr kern="1200">
                <a:solidFill>
                  <a:schemeClr val="tx1"/>
                </a:solidFill>
                <a:latin typeface="Arial"/>
                <a:ea typeface="宋体"/>
                <a:cs typeface="+mn-cs"/>
              </a:defRPr>
            </a:lvl9pPr>
          </a:lstStyle>
          <a:p>
            <a:pPr algn="r" eaLnBrk="0" hangingPunct="0"/>
            <a:r>
              <a:rPr lang="en-US" altLang="zh-CN" sz="1100">
                <a:ea typeface="黑体" pitchFamily="49" charset="-122"/>
                <a:cs typeface="Times New Roman" pitchFamily="18" charset="0"/>
              </a:rPr>
              <a:t>Wallentin L et al. New Engl J Med.2009;361</a:t>
            </a:r>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https://d.book118.com/118130121020006033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Clarity and Commit">
  <a:themeElements>
    <a:clrScheme name="">
      <a:dk1>
        <a:srgbClr val="FFFFFF"/>
      </a:dk1>
      <a:lt1>
        <a:srgbClr val="FFFFFF"/>
      </a:lt1>
      <a:dk2>
        <a:srgbClr val="000000"/>
      </a:dk2>
      <a:lt2>
        <a:srgbClr val="808080"/>
      </a:lt2>
      <a:accent1>
        <a:srgbClr val="BBE0E3"/>
      </a:accent1>
      <a:accent2>
        <a:srgbClr val="333399"/>
      </a:accent2>
      <a:accent3>
        <a:srgbClr val="FFFFFF"/>
      </a:accent3>
      <a:accent4>
        <a:srgbClr val="DADADA"/>
      </a:accent4>
      <a:accent5>
        <a:srgbClr val="DAEDEF"/>
      </a:accent5>
      <a:accent6>
        <a:srgbClr val="2D2D8A"/>
      </a:accent6>
      <a:hlink>
        <a:srgbClr val="009999"/>
      </a:hlink>
      <a:folHlink>
        <a:srgbClr val="99CC00"/>
      </a:folHlink>
    </a:clrScheme>
    <a:fontScheme name="1_Clarity and Commit">
      <a:majorFont>
        <a:latin typeface="Arial"/>
        <a:ea typeface="黑体"/>
        <a:cs typeface="Arial"/>
      </a:majorFont>
      <a:minorFont>
        <a:latin typeface="Arial"/>
        <a:ea typeface="黑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None/>
          <a:tabLst/>
          <a:defRPr kumimoji="0" lang="zh-CN" altLang="en-US" sz="1800" b="1" i="0" u="none" strike="noStrike" cap="none" normalizeH="0" baseline="0" smtClean="0">
            <a:ln>
              <a:noFill/>
            </a:ln>
            <a:solidFill>
              <a:schemeClr val="tx1"/>
            </a:solidFill>
            <a:effectLst/>
            <a:latin typeface="华文新魏" pitchFamily="2" charset="-122"/>
            <a:ea typeface="华文新魏" pitchFamily="2" charset="-122"/>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None/>
          <a:tabLst/>
          <a:defRPr kumimoji="0" lang="zh-CN" altLang="en-US" sz="1800" b="1" i="0" u="none" strike="noStrike" cap="none" normalizeH="0" baseline="0" smtClean="0">
            <a:ln>
              <a:noFill/>
            </a:ln>
            <a:solidFill>
              <a:schemeClr val="tx1"/>
            </a:solidFill>
            <a:effectLst/>
            <a:latin typeface="华文新魏" pitchFamily="2" charset="-122"/>
            <a:ea typeface="华文新魏" pitchFamily="2" charset="-122"/>
          </a:defRPr>
        </a:defPPr>
      </a:lstStyle>
    </a:lnDef>
  </a:objectDefaults>
  <a:extraClrSchemeLst>
    <a:extraClrScheme>
      <a:clrScheme name="1_Clarity and Commit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Clarity and Commit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_Clarity and Commit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Clarity and Commit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Clarity and Commit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_Clarity and Commit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_Clarity and Commit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_Clarity and Commit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_Clarity and Commit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_Clarity and Commit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_Clarity and Commit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_Clarity and Commit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4_Clarity and Commit">
  <a:themeElements>
    <a:clrScheme name="">
      <a:dk1>
        <a:srgbClr val="FFFFFF"/>
      </a:dk1>
      <a:lt1>
        <a:srgbClr val="FFFFFF"/>
      </a:lt1>
      <a:dk2>
        <a:srgbClr val="000000"/>
      </a:dk2>
      <a:lt2>
        <a:srgbClr val="808080"/>
      </a:lt2>
      <a:accent1>
        <a:srgbClr val="BBE0E3"/>
      </a:accent1>
      <a:accent2>
        <a:srgbClr val="333399"/>
      </a:accent2>
      <a:accent3>
        <a:srgbClr val="FFFFFF"/>
      </a:accent3>
      <a:accent4>
        <a:srgbClr val="DADADA"/>
      </a:accent4>
      <a:accent5>
        <a:srgbClr val="DAEDEF"/>
      </a:accent5>
      <a:accent6>
        <a:srgbClr val="2D2D8A"/>
      </a:accent6>
      <a:hlink>
        <a:srgbClr val="009999"/>
      </a:hlink>
      <a:folHlink>
        <a:srgbClr val="99CC00"/>
      </a:folHlink>
    </a:clrScheme>
    <a:fontScheme name="4_Clarity and Commit">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4_Clarity and Commit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4_Clarity and Commit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4_Clarity and Commit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4_Clarity and Commit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4_Clarity and Commit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4_Clarity and Commit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4_Clarity and Commit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4_Clarity and Commit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4_Clarity and Commit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4_Clarity and Commit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4_Clarity and Commit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4_Clarity and Commit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r="http://schemas.openxmlformats.org/officeDocument/2006/relationships" xmlns:a="http://schemas.openxmlformats.org/drawingml/2006/main" name="3_Clarity and Commit">
  <a:themeElements>
    <a:clrScheme name="">
      <a:dk1>
        <a:srgbClr val="FFFFFF"/>
      </a:dk1>
      <a:lt1>
        <a:srgbClr val="FFFFFF"/>
      </a:lt1>
      <a:dk2>
        <a:srgbClr val="000000"/>
      </a:dk2>
      <a:lt2>
        <a:srgbClr val="808080"/>
      </a:lt2>
      <a:accent1>
        <a:srgbClr val="BBE0E3"/>
      </a:accent1>
      <a:accent2>
        <a:srgbClr val="333399"/>
      </a:accent2>
      <a:accent3>
        <a:srgbClr val="FFFFFF"/>
      </a:accent3>
      <a:accent4>
        <a:srgbClr val="DADADA"/>
      </a:accent4>
      <a:accent5>
        <a:srgbClr val="DAEDEF"/>
      </a:accent5>
      <a:accent6>
        <a:srgbClr val="2D2D8A"/>
      </a:accent6>
      <a:hlink>
        <a:srgbClr val="009999"/>
      </a:hlink>
      <a:folHlink>
        <a:srgbClr val="99CC00"/>
      </a:folHlink>
    </a:clrScheme>
    <a:fontScheme name="1_Clarity and Commit">
      <a:majorFont>
        <a:latin typeface="Arial"/>
        <a:ea typeface="黑体"/>
        <a:cs typeface="Arial"/>
      </a:majorFont>
      <a:minorFont>
        <a:latin typeface="Arial"/>
        <a:ea typeface="黑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None/>
          <a:tabLst/>
          <a:defRPr kumimoji="0" lang="zh-CN" altLang="en-US" sz="1800" b="1" i="0" u="none" strike="noStrike" cap="none" normalizeH="0" baseline="0" smtClean="0">
            <a:ln>
              <a:noFill/>
            </a:ln>
            <a:solidFill>
              <a:schemeClr val="tx1"/>
            </a:solidFill>
            <a:effectLst/>
            <a:latin typeface="华文新魏" pitchFamily="2" charset="-122"/>
            <a:ea typeface="华文新魏" pitchFamily="2" charset="-122"/>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None/>
          <a:tabLst/>
          <a:defRPr kumimoji="0" lang="zh-CN" altLang="en-US" sz="1800" b="1" i="0" u="none" strike="noStrike" cap="none" normalizeH="0" baseline="0" smtClean="0">
            <a:ln>
              <a:noFill/>
            </a:ln>
            <a:solidFill>
              <a:schemeClr val="tx1"/>
            </a:solidFill>
            <a:effectLst/>
            <a:latin typeface="华文新魏" pitchFamily="2" charset="-122"/>
            <a:ea typeface="华文新魏" pitchFamily="2" charset="-122"/>
          </a:defRPr>
        </a:defPPr>
      </a:lstStyle>
    </a:lnDef>
  </a:objectDefaults>
  <a:extraClrSchemeLst>
    <a:extraClrScheme>
      <a:clrScheme name="1_Clarity and Commit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Clarity and Commit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_Clarity and Commit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Clarity and Commit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Clarity and Commit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_Clarity and Commit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_Clarity and Commit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_Clarity and Commit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_Clarity and Commit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_Clarity and Commit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_Clarity and Commit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_Clarity and Commit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5.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594</Paragraphs>
  <Slides>34</Slides>
  <Notes>16</Notes>
  <TotalTime>1</TotalTime>
  <HiddenSlides>2</HiddenSlides>
  <MMClips>0</MMClips>
  <ScaleCrop>0</ScaleCrop>
  <HeadingPairs>
    <vt:vector baseType="variant" size="6">
      <vt:variant>
        <vt:lpstr>Fonts used</vt:lpstr>
      </vt:variant>
      <vt:variant>
        <vt:i4>15</vt:i4>
      </vt:variant>
      <vt:variant>
        <vt:lpstr>Theme</vt:lpstr>
      </vt:variant>
      <vt:variant>
        <vt:i4>1</vt:i4>
      </vt:variant>
      <vt:variant>
        <vt:lpstr>Slide Titles</vt:lpstr>
      </vt:variant>
      <vt:variant>
        <vt:i4>34</vt:i4>
      </vt:variant>
    </vt:vector>
  </HeadingPairs>
  <TitlesOfParts>
    <vt:vector baseType="lpstr" size="50">
      <vt:lpstr>Arial</vt:lpstr>
      <vt:lpstr>Calibri</vt:lpstr>
      <vt:lpstr>黑体</vt:lpstr>
      <vt:lpstr>Wingdings</vt:lpstr>
      <vt:lpstr>Symbol</vt:lpstr>
      <vt:lpstr>Times New Roman</vt:lpstr>
      <vt:lpstr>宋体</vt:lpstr>
      <vt:lpstr>华文新魏</vt:lpstr>
      <vt:lpstr>Arial Unicode MS</vt:lpstr>
      <vt:lpstr>Goudy Old Style</vt:lpstr>
      <vt:lpstr>Arial Black</vt:lpstr>
      <vt:lpstr>MS PGothic</vt:lpstr>
      <vt:lpstr>Helvetica</vt:lpstr>
      <vt:lpstr>Arial </vt:lpstr>
      <vt:lpstr>Times</vt:lpstr>
      <vt:lpstr>Office Theme</vt:lpstr>
      <vt:lpstr>PCI术后抗血小板药物进展</vt:lpstr>
      <vt:lpstr>口服抗血小板药物治疗</vt:lpstr>
      <vt:lpstr>抗血小板药物作用机理</vt:lpstr>
      <vt:lpstr>新型P2Y12受体拮抗剂出台，为ACS治疗提供新选择</vt:lpstr>
      <vt:lpstr>氯吡格雷</vt:lpstr>
      <vt:lpstr>氯吡格雷：凭高质量证据在多个指南保持I类推荐</vt:lpstr>
      <vt:lpstr>高负荷剂量氯吡格雷提供更快、更强的血小板抑制作用</vt:lpstr>
      <vt:lpstr>高剂量氯吡格雷实现PCI患者显著临床获益</vt:lpstr>
      <vt:lpstr>最新指南对氯吡格雷的重点推荐更新</vt:lpstr>
      <vt:lpstr>氯吡格雷抵抗的血小板功能和基因检测尚无更充分的证据证明有效</vt:lpstr>
      <vt:lpstr>普拉格雷</vt:lpstr>
      <vt:lpstr>研究设计</vt:lpstr>
      <vt:lpstr>PowerPoint Presentation</vt:lpstr>
      <vt:lpstr>PowerPoint Presentation</vt:lpstr>
      <vt:lpstr>PowerPoint Presentation</vt:lpstr>
      <vt:lpstr>普拉格雷显著增加各型出血风险</vt:lpstr>
      <vt:lpstr>从第3天至随访结束：危及生命的出血比例   普拉格雷组明显高于氯吡格雷组1</vt:lpstr>
      <vt:lpstr>从第3天至随访结束：普拉格雷组危及生命的出血明显过多1</vt:lpstr>
      <vt:lpstr>PowerPoint Presentation</vt:lpstr>
      <vt:lpstr>普拉格雷在无负荷量预处理的患者更多获益</vt:lpstr>
      <vt:lpstr>氯吡格雷在卒中史患者获益优于普拉格雷普拉格雷在高龄，低体重患者中获益与氯吡格雷相当</vt:lpstr>
      <vt:lpstr>FDA批准普拉格雷上市时，给予了出血风险的黑框警告不建议在特殊人群中使用普拉格雷</vt:lpstr>
      <vt:lpstr>PowerPoint Presentation</vt:lpstr>
      <vt:lpstr>替格瑞洛</vt:lpstr>
      <vt:lpstr>PowerPoint Presentation</vt:lpstr>
      <vt:lpstr>PowerPoint Presentation</vt:lpstr>
      <vt:lpstr>PLATO 试验设计</vt:lpstr>
      <vt:lpstr>患者基线特征</vt:lpstr>
      <vt:lpstr>K-M分析：主要疗效终点 (CV死亡, 心梗或卒中）</vt:lpstr>
      <vt:lpstr>30天和随访1年的主要疗效终点CV死亡, 心梗或卒中</vt:lpstr>
      <vt:lpstr>K-M分析：次要疗效终点</vt:lpstr>
      <vt:lpstr>次要疗效终点: 支架血栓形成(分析研究中患者使用任何种类支架)</vt:lpstr>
      <vt:lpstr>大出血 – 主要安全性终点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2024-09-10T23:06:48.286</cp:lastPrinted>
  <dcterms:created xsi:type="dcterms:W3CDTF">2024-09-10T15:06:48Z</dcterms:created>
  <dcterms:modified xsi:type="dcterms:W3CDTF">2024-09-10T15:06:51Z</dcterms:modified>
</cp:coreProperties>
</file>