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8223B-B7D5-44C5-B2B4-AB5DA11EC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B1897-51D2-4C63-A118-181473A20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1DD9F-2331-4160-BD5A-FA420645B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66258-9769-4ADE-898F-35E26EA7B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B1BB89-7642-435C-97A2-1A8E0F125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976F7E-CADC-480D-8810-46579FF1D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673AEB-352B-4B16-A54E-9671AFF97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B35FB0-42A4-4C4C-AA4A-60DFE573B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DC7338-53BF-4641-8500-1C18AB9C9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C7646-DE32-40CE-9B64-6F28FC4AE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E50BE-AF92-4FE1-AE1A-A62002220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74" y="0"/>
            <a:ext cx="9133851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592127" y="-78105"/>
            <a:ext cx="1857851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5148262" y="0"/>
            <a:ext cx="2108358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8198644" y="1521460"/>
            <a:ext cx="945356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8038624" y="2158365"/>
            <a:ext cx="1105376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7700962" y="127635"/>
            <a:ext cx="1443037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6084094" y="4485005"/>
            <a:ext cx="3058953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569595" y="1699895"/>
            <a:ext cx="5417344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2400" err="1">
                <a:sym typeface="+mn-ea"/>
              </a:rPr>
              <a:t>单击此处编辑母版副标题样式</a:t>
            </a:r>
            <a:endParaRPr sz="2400"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569595" y="2851785"/>
            <a:ext cx="5417344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sz="4500">
                <a:sym typeface="+mn-ea"/>
              </a:rPr>
              <a:t>单击此处编辑标题</a:t>
            </a:r>
            <a:endParaRPr sz="4500"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630078" y="4762500"/>
            <a:ext cx="1247298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 sz="1050">
                <a:sym typeface="+mn-ea"/>
              </a:rPr>
              <a:t>单击此处编辑文本</a:t>
            </a:r>
            <a:endParaRPr sz="1050"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456247" y="454660"/>
            <a:ext cx="8226742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456247" y="1319530"/>
            <a:ext cx="8226742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4147185" y="5094605"/>
            <a:ext cx="4996815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2978943" y="5510530"/>
            <a:ext cx="62865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4147185" y="5094605"/>
            <a:ext cx="4996815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2978943" y="5510530"/>
            <a:ext cx="62865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2656998" y="-78105"/>
            <a:ext cx="1915477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2905601" y="0"/>
            <a:ext cx="2123122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62388" y="860425"/>
            <a:ext cx="177927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476" y="4597400"/>
            <a:ext cx="3946683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2379345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047398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527685" y="3924935"/>
            <a:ext cx="2555557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sz="4500">
                <a:sym typeface="+mn-ea"/>
              </a:rPr>
              <a:t>编辑标题</a:t>
            </a:r>
            <a:endParaRPr sz="4500"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527685" y="5045710"/>
            <a:ext cx="488442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 sz="3000">
                <a:sym typeface="+mn-ea"/>
              </a:rPr>
              <a:t>单击此处编辑副标题</a:t>
            </a:r>
            <a:endParaRPr sz="3000"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9144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055370" y="-78105"/>
            <a:ext cx="1812131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323022" y="0"/>
            <a:ext cx="1987867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4762" y="1490980"/>
            <a:ext cx="381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511016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2448877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4762" y="339090"/>
            <a:ext cx="817245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4807267" y="2162810"/>
            <a:ext cx="3943826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sz="2400" err="1">
                <a:sym typeface="+mn-ea"/>
              </a:rPr>
              <a:t>编辑节编号</a:t>
            </a:r>
            <a:endParaRPr sz="2400"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4807267" y="2924175"/>
            <a:ext cx="394335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sz="4500">
                <a:sym typeface="+mn-ea"/>
              </a:rPr>
              <a:t>单击编辑标题</a:t>
            </a:r>
            <a:endParaRPr sz="4500"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4974907" y="4810125"/>
            <a:ext cx="762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5167312" y="4810125"/>
            <a:ext cx="762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5359241" y="4810125"/>
            <a:ext cx="762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4800604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456300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456247" y="454660"/>
            <a:ext cx="8226742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4147185" y="5094605"/>
            <a:ext cx="4996815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2978943" y="5510530"/>
            <a:ext cx="62865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4147185" y="5094605"/>
            <a:ext cx="4996815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2978943" y="5510530"/>
            <a:ext cx="62865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46764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676400" y="1429200"/>
            <a:ext cx="40068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4563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456300" y="1429200"/>
            <a:ext cx="40068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456247" y="454660"/>
            <a:ext cx="8226742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4147185" y="5094605"/>
            <a:ext cx="4996815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2978943" y="5510530"/>
            <a:ext cx="62865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4147185" y="5094605"/>
            <a:ext cx="4996815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2978943" y="5510530"/>
            <a:ext cx="62865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456247" y="454660"/>
            <a:ext cx="8226742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4147185" y="5094605"/>
            <a:ext cx="4996815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2978943" y="5510530"/>
            <a:ext cx="62865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4147185" y="5094605"/>
            <a:ext cx="4996815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2978943" y="5510530"/>
            <a:ext cx="62865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4147185" y="5094605"/>
            <a:ext cx="4996815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2978943" y="5510530"/>
            <a:ext cx="62865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4147185" y="5094605"/>
            <a:ext cx="4996815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2978943" y="5510530"/>
            <a:ext cx="62865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456247" y="454660"/>
            <a:ext cx="8226742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4147185" y="5094605"/>
            <a:ext cx="4996815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2978943" y="5510530"/>
            <a:ext cx="62865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4147185" y="5094605"/>
            <a:ext cx="4996815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2978943" y="5510530"/>
            <a:ext cx="62865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456247" y="1025080"/>
            <a:ext cx="82269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 sz="1350">
                <a:sym typeface="+mn-ea"/>
              </a:rPr>
              <a:t>单击此处编辑母版副标题样式</a:t>
            </a:r>
            <a:endParaRPr sz="1350"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456247" y="454660"/>
            <a:ext cx="8226742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4147185" y="5094605"/>
            <a:ext cx="4996815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2978943" y="5510530"/>
            <a:ext cx="62865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4147185" y="5094605"/>
            <a:ext cx="4996815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2978943" y="5510530"/>
            <a:ext cx="62865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74" y="0"/>
            <a:ext cx="9133851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592127" y="-78105"/>
            <a:ext cx="1857851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5148262" y="0"/>
            <a:ext cx="2108358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8198644" y="1521460"/>
            <a:ext cx="945356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8038624" y="2158365"/>
            <a:ext cx="1105376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7700962" y="127635"/>
            <a:ext cx="1443037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6084094" y="4485005"/>
            <a:ext cx="3058953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569595" y="1855470"/>
            <a:ext cx="4398169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sz="4500">
                <a:sym typeface="+mn-ea"/>
              </a:rPr>
              <a:t>单击编辑标题</a:t>
            </a:r>
            <a:endParaRPr sz="4500"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630078" y="4404360"/>
            <a:ext cx="1247298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 sz="1050">
                <a:sym typeface="+mn-ea"/>
              </a:rPr>
              <a:t>单击此处编辑文本</a:t>
            </a:r>
            <a:endParaRPr sz="1050"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456247" y="454660"/>
            <a:ext cx="8226742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4147185" y="5094605"/>
            <a:ext cx="4996815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2978943" y="5510530"/>
            <a:ext cx="62865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4147185" y="5094605"/>
            <a:ext cx="4996815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2978943" y="5510530"/>
            <a:ext cx="62865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456247" y="1308847"/>
            <a:ext cx="8226742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 sz="1200"/>
              <a:t>二级</a:t>
            </a:r>
            <a:endParaRPr lang="zh-CN" altLang="en-US" sz="1200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 sz="1200"/>
              <a:t>三级</a:t>
            </a:r>
            <a:endParaRPr lang="zh-CN" altLang="en-US" sz="1200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 sz="1050"/>
              <a:t>四级</a:t>
            </a:r>
            <a:endParaRPr lang="zh-CN" altLang="en-US" sz="1050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18" Type="http://schemas.openxmlformats.org/officeDocument/2006/relationships/tags" Target="../tags/tag224.xml" /><Relationship Id="rId19" Type="http://schemas.openxmlformats.org/officeDocument/2006/relationships/tags" Target="../tags/tag225.xml" /><Relationship Id="rId2" Type="http://schemas.openxmlformats.org/officeDocument/2006/relationships/tags" Target="../tags/tag208.xml" /><Relationship Id="rId20" Type="http://schemas.openxmlformats.org/officeDocument/2006/relationships/tags" Target="../tags/tag226.xml" /><Relationship Id="rId21" Type="http://schemas.openxmlformats.org/officeDocument/2006/relationships/tags" Target="../tags/tag227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14" Type="http://schemas.openxmlformats.org/officeDocument/2006/relationships/tags" Target="../tags/tag258.xml" /><Relationship Id="rId15" Type="http://schemas.openxmlformats.org/officeDocument/2006/relationships/tags" Target="../tags/tag259.xml" /><Relationship Id="rId16" Type="http://schemas.openxmlformats.org/officeDocument/2006/relationships/tags" Target="../tags/tag260.xml" /><Relationship Id="rId17" Type="http://schemas.openxmlformats.org/officeDocument/2006/relationships/tags" Target="../tags/tag261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3202410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行业市场集中度与行业竞争形态分析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作者：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3323748" y="1349216"/>
            <a:ext cx="2428875" cy="11367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3539966" y="2012156"/>
            <a:ext cx="2184558" cy="6124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36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36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3494722" y="1424940"/>
            <a:ext cx="2100600" cy="621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25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1425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3323748" y="2785586"/>
            <a:ext cx="2428875" cy="11367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3539966" y="3482340"/>
            <a:ext cx="2184558" cy="6124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36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36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3494722" y="2861310"/>
            <a:ext cx="2100600" cy="621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25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行业市场集中度</a:t>
            </a:r>
            <a:endParaRPr lang="zh-CN" altLang="en-US" sz="1425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3323748" y="4221956"/>
            <a:ext cx="2428875" cy="11367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3539966" y="4918710"/>
            <a:ext cx="2184558" cy="6124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36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36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3494722" y="4297680"/>
            <a:ext cx="2100600" cy="621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25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行业竞争形态</a:t>
            </a:r>
            <a:endParaRPr lang="zh-CN" altLang="en-US" sz="1425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6060757" y="1349216"/>
            <a:ext cx="2428875" cy="11367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6276499" y="2046446"/>
            <a:ext cx="2184558" cy="6124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36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36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6231255" y="1424940"/>
            <a:ext cx="2100600" cy="621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25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行业市场集中度与行业竞争形态关系</a:t>
            </a:r>
            <a:endParaRPr lang="zh-CN" altLang="en-US" sz="1425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6060757" y="2785586"/>
            <a:ext cx="2428875" cy="11367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6276499" y="3482340"/>
            <a:ext cx="2184558" cy="6124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36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36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6231255" y="2861310"/>
            <a:ext cx="2100600" cy="621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25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行业市场集中度与行业竞争形态对企业影响</a:t>
            </a:r>
            <a:endParaRPr lang="zh-CN" altLang="en-US" sz="1425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6060757" y="4221956"/>
            <a:ext cx="2428875" cy="11367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6276499" y="4918710"/>
            <a:ext cx="2184558" cy="6124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36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36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6231255" y="4297680"/>
            <a:ext cx="2100600" cy="621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66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5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提高行业市场集中度和改善行业竞争形态的建议</a:t>
            </a:r>
            <a:endParaRPr lang="zh-CN" altLang="en-US" sz="225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行业市场集中度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行业市场概述</a:t>
            </a:r>
            <a:endParaRPr lang="zh-CN" altLang="en-US"/>
          </a:p>
        </p:txBody>
      </p:sp>
      <p:sp>
        <p:nvSpPr>
          <p:cNvPr id="1049216" name="对角圆角矩形 15"/>
          <p:cNvSpPr/>
          <p:nvPr>
            <p:custDataLst>
              <p:tags r:id="rId2"/>
            </p:custDataLst>
          </p:nvPr>
        </p:nvSpPr>
        <p:spPr>
          <a:xfrm>
            <a:off x="1000813" y="3947285"/>
            <a:ext cx="7137727" cy="60160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对角圆角矩形 16"/>
          <p:cNvSpPr/>
          <p:nvPr>
            <p:custDataLst>
              <p:tags r:id="rId3"/>
            </p:custDataLst>
          </p:nvPr>
        </p:nvSpPr>
        <p:spPr>
          <a:xfrm>
            <a:off x="1000813" y="3838031"/>
            <a:ext cx="434414" cy="41452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直角三角形 17"/>
          <p:cNvSpPr/>
          <p:nvPr>
            <p:custDataLst>
              <p:tags r:id="rId4"/>
            </p:custDataLst>
          </p:nvPr>
        </p:nvSpPr>
        <p:spPr>
          <a:xfrm>
            <a:off x="1435324" y="3838532"/>
            <a:ext cx="65451" cy="10908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文本框 27"/>
          <p:cNvSpPr txBox="1"/>
          <p:nvPr>
            <p:custDataLst>
              <p:tags r:id="rId5"/>
            </p:custDataLst>
          </p:nvPr>
        </p:nvSpPr>
        <p:spPr>
          <a:xfrm>
            <a:off x="1463390" y="3955805"/>
            <a:ext cx="6449143" cy="5912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行业市场集中度影响因素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对角圆角矩形 52"/>
          <p:cNvSpPr/>
          <p:nvPr>
            <p:custDataLst>
              <p:tags r:id="rId6"/>
            </p:custDataLst>
          </p:nvPr>
        </p:nvSpPr>
        <p:spPr>
          <a:xfrm>
            <a:off x="1000813" y="1956653"/>
            <a:ext cx="7137727" cy="60160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对角圆角矩形 53"/>
          <p:cNvSpPr/>
          <p:nvPr>
            <p:custDataLst>
              <p:tags r:id="rId7"/>
            </p:custDataLst>
          </p:nvPr>
        </p:nvSpPr>
        <p:spPr>
          <a:xfrm>
            <a:off x="1000813" y="1846897"/>
            <a:ext cx="434414" cy="41452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直角三角形 54"/>
          <p:cNvSpPr/>
          <p:nvPr>
            <p:custDataLst>
              <p:tags r:id="rId8"/>
            </p:custDataLst>
          </p:nvPr>
        </p:nvSpPr>
        <p:spPr>
          <a:xfrm>
            <a:off x="1435324" y="1847398"/>
            <a:ext cx="65451" cy="10908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文本框 56"/>
          <p:cNvSpPr txBox="1"/>
          <p:nvPr>
            <p:custDataLst>
              <p:tags r:id="rId9"/>
            </p:custDataLst>
          </p:nvPr>
        </p:nvSpPr>
        <p:spPr>
          <a:xfrm>
            <a:off x="1463390" y="1959159"/>
            <a:ext cx="6449143" cy="5912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行业市场集中度定义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对角圆角矩形 5"/>
          <p:cNvSpPr/>
          <p:nvPr>
            <p:custDataLst>
              <p:tags r:id="rId10"/>
            </p:custDataLst>
          </p:nvPr>
        </p:nvSpPr>
        <p:spPr>
          <a:xfrm>
            <a:off x="1000813" y="2951969"/>
            <a:ext cx="7137727" cy="60160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对角圆角矩形 6"/>
          <p:cNvSpPr/>
          <p:nvPr>
            <p:custDataLst>
              <p:tags r:id="rId11"/>
            </p:custDataLst>
          </p:nvPr>
        </p:nvSpPr>
        <p:spPr>
          <a:xfrm>
            <a:off x="1000813" y="2842213"/>
            <a:ext cx="434414" cy="41452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直角三角形 7"/>
          <p:cNvSpPr/>
          <p:nvPr>
            <p:custDataLst>
              <p:tags r:id="rId12"/>
            </p:custDataLst>
          </p:nvPr>
        </p:nvSpPr>
        <p:spPr>
          <a:xfrm>
            <a:off x="1435324" y="2843216"/>
            <a:ext cx="65451" cy="10908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文本框 8"/>
          <p:cNvSpPr txBox="1"/>
          <p:nvPr>
            <p:custDataLst>
              <p:tags r:id="rId13"/>
            </p:custDataLst>
          </p:nvPr>
        </p:nvSpPr>
        <p:spPr>
          <a:xfrm>
            <a:off x="1463390" y="2960489"/>
            <a:ext cx="6449143" cy="5912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行业市场集中度衡量指标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对角圆角矩形 9"/>
          <p:cNvSpPr/>
          <p:nvPr>
            <p:custDataLst>
              <p:tags r:id="rId14"/>
            </p:custDataLst>
          </p:nvPr>
        </p:nvSpPr>
        <p:spPr>
          <a:xfrm>
            <a:off x="1000813" y="4943103"/>
            <a:ext cx="7137727" cy="60160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对角圆角矩形 10"/>
          <p:cNvSpPr/>
          <p:nvPr>
            <p:custDataLst>
              <p:tags r:id="rId15"/>
            </p:custDataLst>
          </p:nvPr>
        </p:nvSpPr>
        <p:spPr>
          <a:xfrm>
            <a:off x="1000813" y="4833347"/>
            <a:ext cx="434414" cy="41452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直角三角形 11"/>
          <p:cNvSpPr/>
          <p:nvPr>
            <p:custDataLst>
              <p:tags r:id="rId16"/>
            </p:custDataLst>
          </p:nvPr>
        </p:nvSpPr>
        <p:spPr>
          <a:xfrm>
            <a:off x="1435324" y="4833849"/>
            <a:ext cx="65451" cy="10908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文本框 12"/>
          <p:cNvSpPr txBox="1"/>
          <p:nvPr>
            <p:custDataLst>
              <p:tags r:id="rId17"/>
            </p:custDataLst>
          </p:nvPr>
        </p:nvSpPr>
        <p:spPr>
          <a:xfrm>
            <a:off x="1463390" y="4951122"/>
            <a:ext cx="6449143" cy="5912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行业市场集中度与行业竞争形态关系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市场份额分布</a:t>
            </a:r>
            <a:endParaRPr lang="zh-CN" altLang="en-US"/>
          </a:p>
        </p:txBody>
      </p:sp>
      <p:sp>
        <p:nvSpPr>
          <p:cNvPr id="1049306" name="矩形 31"/>
          <p:cNvSpPr/>
          <p:nvPr>
            <p:custDataLst>
              <p:tags r:id="rId2"/>
            </p:custDataLst>
          </p:nvPr>
        </p:nvSpPr>
        <p:spPr>
          <a:xfrm>
            <a:off x="1915887" y="1846897"/>
            <a:ext cx="5308242" cy="81857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市场份额占比最大的企业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4"/>
          <p:cNvSpPr/>
          <p:nvPr>
            <p:custDataLst>
              <p:tags r:id="rId3"/>
            </p:custDataLst>
          </p:nvPr>
        </p:nvSpPr>
        <p:spPr>
          <a:xfrm>
            <a:off x="1915887" y="2806575"/>
            <a:ext cx="5308242" cy="81857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市场份额占比最小的企业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5"/>
          <p:cNvSpPr/>
          <p:nvPr>
            <p:custDataLst>
              <p:tags r:id="rId4"/>
            </p:custDataLst>
          </p:nvPr>
        </p:nvSpPr>
        <p:spPr>
          <a:xfrm>
            <a:off x="1915887" y="3766253"/>
            <a:ext cx="5308242" cy="81857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市场份额分布的集中度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7"/>
          <p:cNvSpPr/>
          <p:nvPr>
            <p:custDataLst>
              <p:tags r:id="rId5"/>
            </p:custDataLst>
          </p:nvPr>
        </p:nvSpPr>
        <p:spPr>
          <a:xfrm>
            <a:off x="1915887" y="4725931"/>
            <a:ext cx="5308242" cy="81857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市场份额分布的均衡度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市场集中度指标</a:t>
            </a:r>
            <a:endParaRPr lang="zh-CN" altLang="en-US"/>
          </a:p>
        </p:txBody>
      </p:sp>
      <p:sp>
        <p:nvSpPr>
          <p:cNvPr id="1049372" name="五边形 30"/>
          <p:cNvSpPr/>
          <p:nvPr>
            <p:custDataLst>
              <p:tags r:id="rId2"/>
            </p:custDataLst>
          </p:nvPr>
        </p:nvSpPr>
        <p:spPr>
          <a:xfrm>
            <a:off x="456247" y="3263113"/>
            <a:ext cx="2180447" cy="886323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374" name="燕尾形 36"/>
          <p:cNvSpPr/>
          <p:nvPr>
            <p:custDataLst>
              <p:tags r:id="rId3"/>
            </p:custDataLst>
          </p:nvPr>
        </p:nvSpPr>
        <p:spPr>
          <a:xfrm>
            <a:off x="2415279" y="3263113"/>
            <a:ext cx="2180447" cy="886323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376" name="燕尾形 37"/>
          <p:cNvSpPr/>
          <p:nvPr>
            <p:custDataLst>
              <p:tags r:id="rId4"/>
            </p:custDataLst>
          </p:nvPr>
        </p:nvSpPr>
        <p:spPr>
          <a:xfrm>
            <a:off x="6333342" y="3263113"/>
            <a:ext cx="2180447" cy="886323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378" name="燕尾形 38"/>
          <p:cNvSpPr/>
          <p:nvPr>
            <p:custDataLst>
              <p:tags r:id="rId5"/>
            </p:custDataLst>
          </p:nvPr>
        </p:nvSpPr>
        <p:spPr>
          <a:xfrm>
            <a:off x="4374310" y="3263113"/>
            <a:ext cx="2180447" cy="886323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380" name="文本框 3"/>
          <p:cNvSpPr txBox="1"/>
          <p:nvPr>
            <p:custDataLst>
              <p:tags r:id="rId6"/>
            </p:custDataLst>
          </p:nvPr>
        </p:nvSpPr>
        <p:spPr>
          <a:xfrm>
            <a:off x="2369673" y="4338466"/>
            <a:ext cx="2351631" cy="103040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HHI指数：计算市场份额分布的指数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2" name="文本框 6"/>
          <p:cNvSpPr txBox="1"/>
          <p:nvPr>
            <p:custDataLst>
              <p:tags r:id="rId7"/>
            </p:custDataLst>
          </p:nvPr>
        </p:nvSpPr>
        <p:spPr>
          <a:xfrm>
            <a:off x="456247" y="2023186"/>
            <a:ext cx="2351631" cy="10608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CR4/CR8：衡量市场集中度的重要指标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4" name="文本框 7"/>
          <p:cNvSpPr txBox="1"/>
          <p:nvPr>
            <p:custDataLst>
              <p:tags r:id="rId8"/>
            </p:custDataLst>
          </p:nvPr>
        </p:nvSpPr>
        <p:spPr>
          <a:xfrm>
            <a:off x="4372989" y="2023186"/>
            <a:ext cx="2351631" cy="10608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ECn指数：衡量企业规模和市场份额的指数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6" name="文本框 8"/>
          <p:cNvSpPr txBox="1"/>
          <p:nvPr>
            <p:custDataLst>
              <p:tags r:id="rId9"/>
            </p:custDataLst>
          </p:nvPr>
        </p:nvSpPr>
        <p:spPr>
          <a:xfrm>
            <a:off x="6331359" y="4338466"/>
            <a:ext cx="2351631" cy="103040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行业集中度趋势：分析市场集中度变化的原因和影响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集中度变化趋势</a:t>
            </a:r>
            <a:endParaRPr lang="zh-CN" altLang="en-US"/>
          </a:p>
        </p:txBody>
      </p:sp>
      <p:sp>
        <p:nvSpPr>
          <p:cNvPr id="104944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890020" y="1846897"/>
            <a:ext cx="3402459" cy="173374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48" name="矩形 65"/>
          <p:cNvSpPr/>
          <p:nvPr>
            <p:custDataLst>
              <p:tags r:id="rId3"/>
            </p:custDataLst>
          </p:nvPr>
        </p:nvSpPr>
        <p:spPr>
          <a:xfrm>
            <a:off x="802206" y="2126622"/>
            <a:ext cx="167814" cy="16781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文本框 66"/>
          <p:cNvSpPr txBox="1"/>
          <p:nvPr>
            <p:custDataLst>
              <p:tags r:id="rId4"/>
            </p:custDataLst>
          </p:nvPr>
        </p:nvSpPr>
        <p:spPr>
          <a:xfrm>
            <a:off x="1095744" y="2050155"/>
            <a:ext cx="2991019" cy="98046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行业市场集中度定义</a:t>
            </a:r>
            <a:endParaRPr lang="zh-CN" altLang="en-US" sz="15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5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4890045" y="1846897"/>
            <a:ext cx="3402459" cy="173374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矩形 69"/>
          <p:cNvSpPr/>
          <p:nvPr>
            <p:custDataLst>
              <p:tags r:id="rId6"/>
            </p:custDataLst>
          </p:nvPr>
        </p:nvSpPr>
        <p:spPr>
          <a:xfrm>
            <a:off x="4801737" y="2126622"/>
            <a:ext cx="167814" cy="16781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文本框 70"/>
          <p:cNvSpPr txBox="1"/>
          <p:nvPr>
            <p:custDataLst>
              <p:tags r:id="rId7"/>
            </p:custDataLst>
          </p:nvPr>
        </p:nvSpPr>
        <p:spPr>
          <a:xfrm>
            <a:off x="5095769" y="2050155"/>
            <a:ext cx="2991019" cy="98046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集中度变化趋势分析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5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890020" y="3810895"/>
            <a:ext cx="3402459" cy="173374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60" name="文本框 74"/>
          <p:cNvSpPr txBox="1"/>
          <p:nvPr>
            <p:custDataLst>
              <p:tags r:id="rId9"/>
            </p:custDataLst>
          </p:nvPr>
        </p:nvSpPr>
        <p:spPr>
          <a:xfrm>
            <a:off x="1095744" y="4013659"/>
            <a:ext cx="2991019" cy="98046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5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影响因素及作用机制</a:t>
            </a:r>
            <a:endParaRPr lang="zh-CN" altLang="en-US" sz="15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62" name="矩形 73"/>
          <p:cNvSpPr/>
          <p:nvPr>
            <p:custDataLst>
              <p:tags r:id="rId10"/>
            </p:custDataLst>
          </p:nvPr>
        </p:nvSpPr>
        <p:spPr>
          <a:xfrm>
            <a:off x="802206" y="4090620"/>
            <a:ext cx="167814" cy="16781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4934939" y="3810895"/>
            <a:ext cx="3402459" cy="173374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84"/>
          <p:cNvSpPr/>
          <p:nvPr>
            <p:custDataLst>
              <p:tags r:id="rId12"/>
            </p:custDataLst>
          </p:nvPr>
        </p:nvSpPr>
        <p:spPr>
          <a:xfrm>
            <a:off x="4847124" y="4090620"/>
            <a:ext cx="167814" cy="16781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文本框 85"/>
          <p:cNvSpPr txBox="1"/>
          <p:nvPr>
            <p:custDataLst>
              <p:tags r:id="rId13"/>
            </p:custDataLst>
          </p:nvPr>
        </p:nvSpPr>
        <p:spPr>
          <a:xfrm>
            <a:off x="5140663" y="4013659"/>
            <a:ext cx="2991019" cy="98046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未来预测及展望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52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行业竞争形态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行业内主要竞争者</a:t>
            </a:r>
            <a:endParaRPr lang="zh-CN" altLang="en-US"/>
          </a:p>
        </p:txBody>
      </p:sp>
      <p:sp>
        <p:nvSpPr>
          <p:cNvPr id="104965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5346538" y="2005125"/>
            <a:ext cx="641700" cy="186721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5362399" y="4085241"/>
            <a:ext cx="610026" cy="167552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0" name="任意多边形 18"/>
          <p:cNvSpPr/>
          <p:nvPr>
            <p:custDataLst>
              <p:tags r:id="rId4"/>
            </p:custDataLst>
          </p:nvPr>
        </p:nvSpPr>
        <p:spPr>
          <a:xfrm>
            <a:off x="4829393" y="2615510"/>
            <a:ext cx="1675521" cy="252857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2" name="任意多边形 19"/>
          <p:cNvSpPr/>
          <p:nvPr>
            <p:custDataLst>
              <p:tags r:id="rId5"/>
            </p:custDataLst>
          </p:nvPr>
        </p:nvSpPr>
        <p:spPr>
          <a:xfrm flipV="1">
            <a:off x="4733750" y="2135853"/>
            <a:ext cx="1867212" cy="89728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068555" y="2005605"/>
            <a:ext cx="641700" cy="186612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085376" y="4085241"/>
            <a:ext cx="610026" cy="167552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8" name="任意多边形 4"/>
          <p:cNvSpPr/>
          <p:nvPr>
            <p:custDataLst>
              <p:tags r:id="rId8"/>
            </p:custDataLst>
          </p:nvPr>
        </p:nvSpPr>
        <p:spPr>
          <a:xfrm>
            <a:off x="552371" y="2615510"/>
            <a:ext cx="1675521" cy="252857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0" name="任意多边形 5"/>
          <p:cNvSpPr/>
          <p:nvPr>
            <p:custDataLst>
              <p:tags r:id="rId9"/>
            </p:custDataLst>
          </p:nvPr>
        </p:nvSpPr>
        <p:spPr>
          <a:xfrm flipV="1">
            <a:off x="456247" y="2135853"/>
            <a:ext cx="1866120" cy="89728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552371" y="3147555"/>
            <a:ext cx="1675521" cy="15096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3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5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竞争者类型：直接竞争者、间接竞争者、潜在竞争者</a:t>
            </a:r>
            <a:endParaRPr kumimoji="0" lang="zh-CN" altLang="en-US" sz="15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829393" y="3147555"/>
            <a:ext cx="1675521" cy="15096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5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竞争策略：价格战、品牌战、渠道战、服务战等</a:t>
            </a:r>
            <a:endParaRPr sz="15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7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3262577" y="2015218"/>
            <a:ext cx="641700" cy="186612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3278918" y="4094853"/>
            <a:ext cx="610026" cy="167552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0" name="任意多边形 11"/>
          <p:cNvSpPr/>
          <p:nvPr>
            <p:custDataLst>
              <p:tags r:id="rId14"/>
            </p:custDataLst>
          </p:nvPr>
        </p:nvSpPr>
        <p:spPr>
          <a:xfrm>
            <a:off x="2745912" y="2624642"/>
            <a:ext cx="1675521" cy="252857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2" name="任意多边形 12"/>
          <p:cNvSpPr/>
          <p:nvPr>
            <p:custDataLst>
              <p:tags r:id="rId15"/>
            </p:custDataLst>
          </p:nvPr>
        </p:nvSpPr>
        <p:spPr>
          <a:xfrm flipV="1">
            <a:off x="2650269" y="2145946"/>
            <a:ext cx="1866120" cy="89728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7429537" y="2033962"/>
            <a:ext cx="641700" cy="186612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7445878" y="4112636"/>
            <a:ext cx="610026" cy="167661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8" name="任意多边形 25"/>
          <p:cNvSpPr/>
          <p:nvPr>
            <p:custDataLst>
              <p:tags r:id="rId18"/>
            </p:custDataLst>
          </p:nvPr>
        </p:nvSpPr>
        <p:spPr>
          <a:xfrm>
            <a:off x="6912392" y="2643386"/>
            <a:ext cx="1676613" cy="252857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0" name="任意多边形 26"/>
          <p:cNvSpPr/>
          <p:nvPr>
            <p:custDataLst>
              <p:tags r:id="rId19"/>
            </p:custDataLst>
          </p:nvPr>
        </p:nvSpPr>
        <p:spPr>
          <a:xfrm flipV="1">
            <a:off x="6817230" y="2164690"/>
            <a:ext cx="1866120" cy="89728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6912873" y="3175431"/>
            <a:ext cx="1675521" cy="15096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5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竞争格局：市场集中度、竞争激烈程度、行业发展趋势等</a:t>
            </a:r>
            <a:endParaRPr sz="15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745912" y="3156687"/>
            <a:ext cx="1675521" cy="15096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5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竞争者实力：市场份额、品牌知名度、技术水平、营销策略</a:t>
            </a:r>
            <a:endParaRPr lang="zh-CN" altLang="en-US" sz="15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5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竞争者市场份额</a:t>
            </a:r>
            <a:endParaRPr lang="zh-CN" altLang="en-US"/>
          </a:p>
        </p:txBody>
      </p:sp>
      <p:sp>
        <p:nvSpPr>
          <p:cNvPr id="1049754" name="矩形 38"/>
          <p:cNvSpPr/>
          <p:nvPr>
            <p:custDataLst>
              <p:tags r:id="rId2"/>
            </p:custDataLst>
          </p:nvPr>
        </p:nvSpPr>
        <p:spPr>
          <a:xfrm rot="204112">
            <a:off x="1022358" y="1846897"/>
            <a:ext cx="3146080" cy="164211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6" name="矩形 39"/>
          <p:cNvSpPr/>
          <p:nvPr>
            <p:custDataLst>
              <p:tags r:id="rId3"/>
            </p:custDataLst>
          </p:nvPr>
        </p:nvSpPr>
        <p:spPr>
          <a:xfrm>
            <a:off x="1025994" y="1847416"/>
            <a:ext cx="3146080" cy="164211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8" name="TextBox 2"/>
          <p:cNvSpPr txBox="1"/>
          <p:nvPr>
            <p:custDataLst>
              <p:tags r:id="rId4"/>
            </p:custDataLst>
          </p:nvPr>
        </p:nvSpPr>
        <p:spPr>
          <a:xfrm>
            <a:off x="1208277" y="1975690"/>
            <a:ext cx="2795015" cy="135596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3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市场份额占比情况</a:t>
            </a:r>
            <a:endParaRPr lang="zh-CN" altLang="en-US" sz="33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60" name="矩形 100"/>
          <p:cNvSpPr/>
          <p:nvPr>
            <p:custDataLst>
              <p:tags r:id="rId5"/>
            </p:custDataLst>
          </p:nvPr>
        </p:nvSpPr>
        <p:spPr>
          <a:xfrm rot="204112">
            <a:off x="4966644" y="1846897"/>
            <a:ext cx="3146080" cy="1642110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2" name="矩形 101"/>
          <p:cNvSpPr/>
          <p:nvPr>
            <p:custDataLst>
              <p:tags r:id="rId6"/>
            </p:custDataLst>
          </p:nvPr>
        </p:nvSpPr>
        <p:spPr>
          <a:xfrm>
            <a:off x="4970798" y="1847416"/>
            <a:ext cx="3146080" cy="164211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4" name="TextBox 2"/>
          <p:cNvSpPr txBox="1"/>
          <p:nvPr>
            <p:custDataLst>
              <p:tags r:id="rId7"/>
            </p:custDataLst>
          </p:nvPr>
        </p:nvSpPr>
        <p:spPr>
          <a:xfrm>
            <a:off x="5153602" y="1975690"/>
            <a:ext cx="2795015" cy="135596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3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竞争者数量及分布</a:t>
            </a:r>
            <a:endParaRPr lang="zh-CN" altLang="en-US" sz="33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66" name="矩形 122"/>
          <p:cNvSpPr/>
          <p:nvPr>
            <p:custDataLst>
              <p:tags r:id="rId8"/>
            </p:custDataLst>
          </p:nvPr>
        </p:nvSpPr>
        <p:spPr>
          <a:xfrm rot="204112">
            <a:off x="1022358" y="3901872"/>
            <a:ext cx="3146080" cy="1642110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矩形 123"/>
          <p:cNvSpPr/>
          <p:nvPr>
            <p:custDataLst>
              <p:tags r:id="rId9"/>
            </p:custDataLst>
          </p:nvPr>
        </p:nvSpPr>
        <p:spPr>
          <a:xfrm>
            <a:off x="1025994" y="3902391"/>
            <a:ext cx="3146080" cy="164211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TextBox 2"/>
          <p:cNvSpPr txBox="1"/>
          <p:nvPr>
            <p:custDataLst>
              <p:tags r:id="rId10"/>
            </p:custDataLst>
          </p:nvPr>
        </p:nvSpPr>
        <p:spPr>
          <a:xfrm>
            <a:off x="1207758" y="4030665"/>
            <a:ext cx="2795015" cy="135596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3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竞争者优势与劣势分析</a:t>
            </a:r>
            <a:endParaRPr lang="zh-CN" altLang="en-US" sz="33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72" name="矩形 89"/>
          <p:cNvSpPr/>
          <p:nvPr>
            <p:custDataLst>
              <p:tags r:id="rId11"/>
            </p:custDataLst>
          </p:nvPr>
        </p:nvSpPr>
        <p:spPr>
          <a:xfrm rot="204112">
            <a:off x="4966644" y="3901872"/>
            <a:ext cx="3146080" cy="1642110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4" name="矩形 90"/>
          <p:cNvSpPr/>
          <p:nvPr>
            <p:custDataLst>
              <p:tags r:id="rId12"/>
            </p:custDataLst>
          </p:nvPr>
        </p:nvSpPr>
        <p:spPr>
          <a:xfrm>
            <a:off x="4970798" y="3902391"/>
            <a:ext cx="3146080" cy="164211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6" name="TextBox 2"/>
          <p:cNvSpPr txBox="1"/>
          <p:nvPr>
            <p:custDataLst>
              <p:tags r:id="rId13"/>
            </p:custDataLst>
          </p:nvPr>
        </p:nvSpPr>
        <p:spPr>
          <a:xfrm>
            <a:off x="5152563" y="4030665"/>
            <a:ext cx="2795015" cy="135596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3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竞争格局未来趋势预测</a:t>
            </a:r>
            <a:endParaRPr lang="zh-CN" altLang="en-US" sz="33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3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竞争者优势与劣势</a:t>
            </a:r>
            <a:endParaRPr lang="zh-CN" altLang="en-US"/>
          </a:p>
        </p:txBody>
      </p:sp>
      <p:sp>
        <p:nvSpPr>
          <p:cNvPr id="1049836" name="矩形 15"/>
          <p:cNvSpPr/>
          <p:nvPr>
            <p:custDataLst>
              <p:tags r:id="rId2"/>
            </p:custDataLst>
          </p:nvPr>
        </p:nvSpPr>
        <p:spPr>
          <a:xfrm>
            <a:off x="542241" y="2558073"/>
            <a:ext cx="8058338" cy="70855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优势：竞争对手的产品或服务在市场上的表现优秀，具有较高的市场份额和品牌知名度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8" name="任意多边形 17"/>
          <p:cNvSpPr/>
          <p:nvPr>
            <p:custDataLst>
              <p:tags r:id="rId3"/>
            </p:custDataLst>
          </p:nvPr>
        </p:nvSpPr>
        <p:spPr>
          <a:xfrm flipV="1">
            <a:off x="456247" y="2469392"/>
            <a:ext cx="1441292" cy="27141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0" name="任意多边形 18"/>
          <p:cNvSpPr/>
          <p:nvPr>
            <p:custDataLst>
              <p:tags r:id="rId4"/>
            </p:custDataLst>
          </p:nvPr>
        </p:nvSpPr>
        <p:spPr>
          <a:xfrm flipH="1">
            <a:off x="7242593" y="3084785"/>
            <a:ext cx="1441292" cy="27141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2" name="矩形 27"/>
          <p:cNvSpPr/>
          <p:nvPr>
            <p:custDataLst>
              <p:tags r:id="rId5"/>
            </p:custDataLst>
          </p:nvPr>
        </p:nvSpPr>
        <p:spPr>
          <a:xfrm>
            <a:off x="542241" y="4124773"/>
            <a:ext cx="8058338" cy="70855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劣势：竞争对手的产品或服务在市场上存在缺陷或不足，需要改进或升级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4" name="任意多边形 29"/>
          <p:cNvSpPr/>
          <p:nvPr>
            <p:custDataLst>
              <p:tags r:id="rId6"/>
            </p:custDataLst>
          </p:nvPr>
        </p:nvSpPr>
        <p:spPr>
          <a:xfrm flipV="1">
            <a:off x="456247" y="4036092"/>
            <a:ext cx="1441292" cy="27141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6" name="任意多边形 30"/>
          <p:cNvSpPr/>
          <p:nvPr>
            <p:custDataLst>
              <p:tags r:id="rId7"/>
            </p:custDataLst>
          </p:nvPr>
        </p:nvSpPr>
        <p:spPr>
          <a:xfrm flipH="1">
            <a:off x="7242593" y="4651486"/>
            <a:ext cx="1441292" cy="27141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90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竞争格局变化趋势</a:t>
            </a:r>
            <a:endParaRPr lang="zh-CN" altLang="en-US"/>
          </a:p>
        </p:txBody>
      </p:sp>
      <p:sp>
        <p:nvSpPr>
          <p:cNvPr id="1049906" name="对角圆角矩形 15"/>
          <p:cNvSpPr/>
          <p:nvPr>
            <p:custDataLst>
              <p:tags r:id="rId2"/>
            </p:custDataLst>
          </p:nvPr>
        </p:nvSpPr>
        <p:spPr>
          <a:xfrm>
            <a:off x="1000813" y="3947285"/>
            <a:ext cx="7137727" cy="60160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08" name="对角圆角矩形 16"/>
          <p:cNvSpPr/>
          <p:nvPr>
            <p:custDataLst>
              <p:tags r:id="rId3"/>
            </p:custDataLst>
          </p:nvPr>
        </p:nvSpPr>
        <p:spPr>
          <a:xfrm>
            <a:off x="1000813" y="3838031"/>
            <a:ext cx="434414" cy="41452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10" name="直角三角形 17"/>
          <p:cNvSpPr/>
          <p:nvPr>
            <p:custDataLst>
              <p:tags r:id="rId4"/>
            </p:custDataLst>
          </p:nvPr>
        </p:nvSpPr>
        <p:spPr>
          <a:xfrm>
            <a:off x="1435324" y="3838532"/>
            <a:ext cx="65451" cy="10908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12" name="文本框 27"/>
          <p:cNvSpPr txBox="1"/>
          <p:nvPr>
            <p:custDataLst>
              <p:tags r:id="rId5"/>
            </p:custDataLst>
          </p:nvPr>
        </p:nvSpPr>
        <p:spPr>
          <a:xfrm>
            <a:off x="1463390" y="3955805"/>
            <a:ext cx="6449143" cy="5912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行业竞争形态分析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4" name="对角圆角矩形 52"/>
          <p:cNvSpPr/>
          <p:nvPr>
            <p:custDataLst>
              <p:tags r:id="rId6"/>
            </p:custDataLst>
          </p:nvPr>
        </p:nvSpPr>
        <p:spPr>
          <a:xfrm>
            <a:off x="1000813" y="1956653"/>
            <a:ext cx="7137727" cy="60160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16" name="对角圆角矩形 53"/>
          <p:cNvSpPr/>
          <p:nvPr>
            <p:custDataLst>
              <p:tags r:id="rId7"/>
            </p:custDataLst>
          </p:nvPr>
        </p:nvSpPr>
        <p:spPr>
          <a:xfrm>
            <a:off x="1000813" y="1846897"/>
            <a:ext cx="434414" cy="41452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18" name="直角三角形 54"/>
          <p:cNvSpPr/>
          <p:nvPr>
            <p:custDataLst>
              <p:tags r:id="rId8"/>
            </p:custDataLst>
          </p:nvPr>
        </p:nvSpPr>
        <p:spPr>
          <a:xfrm>
            <a:off x="1435324" y="1847398"/>
            <a:ext cx="65451" cy="10908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20" name="文本框 56"/>
          <p:cNvSpPr txBox="1"/>
          <p:nvPr>
            <p:custDataLst>
              <p:tags r:id="rId9"/>
            </p:custDataLst>
          </p:nvPr>
        </p:nvSpPr>
        <p:spPr>
          <a:xfrm>
            <a:off x="1463390" y="1959159"/>
            <a:ext cx="6449143" cy="5912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行业竞争格局概述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2" name="对角圆角矩形 5"/>
          <p:cNvSpPr/>
          <p:nvPr>
            <p:custDataLst>
              <p:tags r:id="rId10"/>
            </p:custDataLst>
          </p:nvPr>
        </p:nvSpPr>
        <p:spPr>
          <a:xfrm>
            <a:off x="1000813" y="2951969"/>
            <a:ext cx="7137727" cy="60160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24" name="对角圆角矩形 6"/>
          <p:cNvSpPr/>
          <p:nvPr>
            <p:custDataLst>
              <p:tags r:id="rId11"/>
            </p:custDataLst>
          </p:nvPr>
        </p:nvSpPr>
        <p:spPr>
          <a:xfrm>
            <a:off x="1000813" y="2842213"/>
            <a:ext cx="434414" cy="41452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26" name="直角三角形 7"/>
          <p:cNvSpPr/>
          <p:nvPr>
            <p:custDataLst>
              <p:tags r:id="rId12"/>
            </p:custDataLst>
          </p:nvPr>
        </p:nvSpPr>
        <p:spPr>
          <a:xfrm>
            <a:off x="1435324" y="2843216"/>
            <a:ext cx="65451" cy="10908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28" name="文本框 8"/>
          <p:cNvSpPr txBox="1"/>
          <p:nvPr>
            <p:custDataLst>
              <p:tags r:id="rId13"/>
            </p:custDataLst>
          </p:nvPr>
        </p:nvSpPr>
        <p:spPr>
          <a:xfrm>
            <a:off x="1463390" y="2960489"/>
            <a:ext cx="6449143" cy="5912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行业市场集中度分析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30" name="对角圆角矩形 9"/>
          <p:cNvSpPr/>
          <p:nvPr>
            <p:custDataLst>
              <p:tags r:id="rId14"/>
            </p:custDataLst>
          </p:nvPr>
        </p:nvSpPr>
        <p:spPr>
          <a:xfrm>
            <a:off x="1000813" y="4943103"/>
            <a:ext cx="7137727" cy="60160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32" name="对角圆角矩形 10"/>
          <p:cNvSpPr/>
          <p:nvPr>
            <p:custDataLst>
              <p:tags r:id="rId15"/>
            </p:custDataLst>
          </p:nvPr>
        </p:nvSpPr>
        <p:spPr>
          <a:xfrm>
            <a:off x="1000813" y="4833347"/>
            <a:ext cx="434414" cy="41452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34" name="直角三角形 11"/>
          <p:cNvSpPr/>
          <p:nvPr>
            <p:custDataLst>
              <p:tags r:id="rId16"/>
            </p:custDataLst>
          </p:nvPr>
        </p:nvSpPr>
        <p:spPr>
          <a:xfrm>
            <a:off x="1435324" y="4833849"/>
            <a:ext cx="65451" cy="10908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36" name="文本框 12"/>
          <p:cNvSpPr txBox="1"/>
          <p:nvPr>
            <p:custDataLst>
              <p:tags r:id="rId17"/>
            </p:custDataLst>
          </p:nvPr>
        </p:nvSpPr>
        <p:spPr>
          <a:xfrm>
            <a:off x="1463390" y="4951122"/>
            <a:ext cx="6449143" cy="5912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竞争格局变化趋势预测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99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4999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行业市场集中度与行业竞争形态关系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https://d.book118.com/118132024107006032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7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1"/>
  <p:tag name="KSO_WM_UNIT_INDEX" val="1_1_1"/>
  <p:tag name="KSO_WM_UNIT_LAYERLEVEL" val="1_1_1"/>
  <p:tag name="KSO_WM_UNIT_LINE_FORE_SCHEMECOLOR_INDEX" val="5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2"/>
  <p:tag name="KSO_WM_UNIT_INDEX" val="1_1_2"/>
  <p:tag name="KSO_WM_UNIT_LAYERLEVEL" val="1_1_1"/>
  <p:tag name="KSO_WM_UNIT_LINE_FORE_SCHEMECOLOR_INDEX" val="5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1"/>
  <p:tag name="KSO_WM_UNIT_INDEX" val="1_2_1"/>
  <p:tag name="KSO_WM_UNIT_LAYERLEVEL" val="1_1_1"/>
  <p:tag name="KSO_WM_UNIT_LINE_FORE_SCHEMECOLOR_INDEX" val="5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2"/>
  <p:tag name="KSO_WM_UNIT_INDEX" val="1_2_2"/>
  <p:tag name="KSO_WM_UNIT_LAYERLEVEL" val="1_1_1"/>
  <p:tag name="KSO_WM_UNIT_LINE_FORE_SCHEMECOLOR_INDEX" val="5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6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行业市场集中度与行业竞争形态分析</vt:lpstr>
      <vt:lpstr>目录</vt:lpstr>
      <vt:lpstr>添加章节标题</vt:lpstr>
      <vt:lpstr>行业市场集中度</vt:lpstr>
      <vt:lpstr>行业市场概述</vt:lpstr>
      <vt:lpstr>市场份额分布</vt:lpstr>
      <vt:lpstr>市场集中度指标</vt:lpstr>
      <vt:lpstr>集中度变化趋势</vt:lpstr>
      <vt:lpstr>行业竞争形态</vt:lpstr>
      <vt:lpstr>行业内主要竞争者</vt:lpstr>
      <vt:lpstr>竞争者市场份额</vt:lpstr>
      <vt:lpstr>竞争者优势与劣势</vt:lpstr>
      <vt:lpstr>竞争格局变化趋势</vt:lpstr>
      <vt:lpstr>行业市场集中度与行业竞争形态关系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2024-09-10T07:14:54.939</cp:lastPrinted>
  <dcterms:created xsi:type="dcterms:W3CDTF">2024-09-09T23:14:54Z</dcterms:created>
  <dcterms:modified xsi:type="dcterms:W3CDTF">2024-09-09T23:14:57Z</dcterms:modified>
</cp:coreProperties>
</file>