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1866CC-0F50-49F2-A1EE-2A83E9729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EE5604-63B0-4369-929B-D48D4724C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E6BC34-A604-4888-B862-9D2446E99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24B276-ACBF-4819-9DBE-8B51355FA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D76F2E-ECD3-4836-AEE2-821D2AABE1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108A57-C79A-467F-BFB0-970868EFB5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0E2574-9362-4D5C-8C6C-07957B2A68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359644-E53A-414B-8F1C-264C16F107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F54DD-6E85-4F0A-80ED-DBAD3F9C2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6C35A-0086-48AF-950A-17D524CB5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BC15A-FC13-4B63-BC73-0D0BE59A9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3413302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地昔帕明的药代动力学和药效动力学研究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地昔帕明药代动力学特点
 地昔帕明吸收、分布及代谢
 地昔帕明消除途径与半衰期
 地昔帕明与血浆蛋白结合率
 地昔帕明Vd和清除率变化
 地昔帕明药物相互作用
 地昔帕明药效动力学特点
 地昔帕明抗抑郁作用机制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地昔帕明药代动力学特点</a:t>
            </a:r>
          </a:p>
        </p:txBody>
      </p:sp>
      <p:sp>
        <p:nvSpPr>
          <p:cNvPr id="3" name="Subtitle 2"/>
          <p:cNvSpPr>
            <a:spLocks noGrp="1"/>
          </p:cNvSpPr>
          <p:nvPr>
            <p:ph type="subTitle" idx="1"/>
          </p:nvPr>
        </p:nvSpPr>
        <p:spPr/>
        <p:txBody>
          <a:bodyPr/>
          <a:lstStyle/>
          <a:p>
            <a:r>
              <a:t>地昔帕明的药代动力学和药效动力学研究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地昔帕明药代动力学特点</a:t>
            </a:r>
          </a:p>
        </p:txBody>
      </p:sp>
      <p:sp>
        <p:nvSpPr>
          <p:cNvPr id="3" name="Content Placeholder 2"/>
          <p:cNvSpPr>
            <a:spLocks noGrp="1"/>
          </p:cNvSpPr>
          <p:nvPr>
            <p:ph sz="half" idx="2"/>
          </p:nvPr>
        </p:nvSpPr>
        <p:spPr/>
        <p:txBody>
          <a:bodyPr/>
          <a:lstStyle/>
          <a:p>
            <a:r>
              <a:t>1. 吸收迅速且完全，口服后1小时血药浓度达到峰值，生物利用度约70%。</a:t>
            </a:r>
          </a:p>
          <a:p>
            <a:r>
              <a:t>2. 在肝脏广泛代谢，其主要代谢产物是地昔帕明-N-氧化物，具有药效。</a:t>
            </a:r>
          </a:p>
          <a:p>
            <a:r>
              <a:t>3. 半衰期约24小时，主要通过肾脏排泄。</a:t>
            </a:r>
          </a:p>
        </p:txBody>
      </p:sp>
      <p:sp>
        <p:nvSpPr>
          <p:cNvPr id="4" name="Text Placeholder 3"/>
          <p:cNvSpPr>
            <a:spLocks noGrp="1"/>
          </p:cNvSpPr>
          <p:nvPr>
            <p:ph type="body" idx="3"/>
          </p:nvPr>
        </p:nvSpPr>
        <p:spPr/>
        <p:txBody>
          <a:bodyPr/>
          <a:lstStyle/>
          <a:p>
            <a:r>
              <a:t>地昔帕明体内分布特点：</a:t>
            </a:r>
          </a:p>
        </p:txBody>
      </p:sp>
      <p:sp>
        <p:nvSpPr>
          <p:cNvPr id="5" name="Content Placeholder 4"/>
          <p:cNvSpPr>
            <a:spLocks noGrp="1"/>
          </p:cNvSpPr>
          <p:nvPr>
            <p:ph sz="half" idx="4"/>
          </p:nvPr>
        </p:nvSpPr>
        <p:spPr/>
        <p:txBody>
          <a:bodyPr/>
          <a:lstStyle/>
          <a:p>
            <a:r>
              <a:t>1. 与血浆蛋白结合率高，约99%。</a:t>
            </a:r>
          </a:p>
          <a:p>
            <a:r>
              <a:t>2. 分布广泛，可通过血脑屏障，在脑组织中的浓度高于血浆。</a:t>
            </a:r>
          </a:p>
          <a:p>
            <a:r>
              <a:t>3. 在脂肪组织中的分布也较高。</a:t>
            </a:r>
          </a:p>
        </p:txBody>
      </p:sp>
      <p:sp>
        <p:nvSpPr>
          <p:cNvPr id="6" name="Text Placeholder 5"/>
          <p:cNvSpPr>
            <a:spLocks noGrp="1"/>
          </p:cNvSpPr>
          <p:nvPr>
            <p:ph type="body" idx="1"/>
          </p:nvPr>
        </p:nvSpPr>
        <p:spPr/>
        <p:txBody>
          <a:bodyPr/>
          <a:lstStyle/>
          <a:p>
            <a:r>
              <a:t>地昔帕明药代动力学特点：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地昔帕明药代动力学特点</a:t>
            </a:r>
          </a:p>
        </p:txBody>
      </p:sp>
      <p:sp>
        <p:nvSpPr>
          <p:cNvPr id="3" name="Text Placeholder 2"/>
          <p:cNvSpPr>
            <a:spLocks noGrp="1"/>
          </p:cNvSpPr>
          <p:nvPr>
            <p:ph type="body" idx="1"/>
          </p:nvPr>
        </p:nvSpPr>
        <p:spPr/>
        <p:txBody>
          <a:bodyPr/>
          <a:lstStyle/>
          <a:p>
            <a:r>
              <a:t>地昔帕明代谢途径及代谢产物：</a:t>
            </a:r>
          </a:p>
        </p:txBody>
      </p:sp>
      <p:sp>
        <p:nvSpPr>
          <p:cNvPr id="4" name="Content Placeholder 3"/>
          <p:cNvSpPr>
            <a:spLocks noGrp="1"/>
          </p:cNvSpPr>
          <p:nvPr>
            <p:ph sz="half" idx="2"/>
          </p:nvPr>
        </p:nvSpPr>
        <p:spPr/>
        <p:txBody>
          <a:bodyPr/>
          <a:lstStyle/>
          <a:p>
            <a:r>
              <a:t>1. 主要在肝脏代谢，其代谢产物有地昔帕明-N-氧化物、去甲地昔帕明等。</a:t>
            </a:r>
          </a:p>
          <a:p>
            <a:r>
              <a:t>2. 地昔帕明-N-氧化物具有药效，其浓度可达到地昔帕明浓度的10倍以上。</a:t>
            </a:r>
          </a:p>
          <a:p>
            <a:r>
              <a:t>3. 地昔帕明代谢产物主要通过肾脏排泄。</a:t>
            </a:r>
          </a:p>
        </p:txBody>
      </p:sp>
      <p:sp>
        <p:nvSpPr>
          <p:cNvPr id="5" name="Text Placeholder 4"/>
          <p:cNvSpPr>
            <a:spLocks noGrp="1"/>
          </p:cNvSpPr>
          <p:nvPr>
            <p:ph type="body" idx="3"/>
          </p:nvPr>
        </p:nvSpPr>
        <p:spPr/>
        <p:txBody>
          <a:bodyPr/>
          <a:lstStyle/>
          <a:p>
            <a:r>
              <a:t>地昔帕明药效动力学特点：</a:t>
            </a:r>
          </a:p>
        </p:txBody>
      </p:sp>
      <p:sp>
        <p:nvSpPr>
          <p:cNvPr id="6" name="Content Placeholder 5"/>
          <p:cNvSpPr>
            <a:spLocks noGrp="1"/>
          </p:cNvSpPr>
          <p:nvPr>
            <p:ph sz="half" idx="4"/>
          </p:nvPr>
        </p:nvSpPr>
        <p:spPr/>
        <p:txBody>
          <a:bodyPr/>
          <a:lstStyle/>
          <a:p>
            <a:r>
              <a:t>1. 抗抑郁作用：地昔帕明作为三环类抗抑郁药，其抗抑郁作用与抑制神经元对去甲肾上腺素的再摄取有关。</a:t>
            </a:r>
          </a:p>
          <a:p>
            <a:r>
              <a:t>2. 抗胆碱能作用：地昔帕明具有抗胆碱能作用，可引起口干、视物模糊等不良反应。</a:t>
            </a:r>
          </a:p>
          <a:p>
            <a:r>
              <a:t>3. 抗组胺作用：地昔帕明还具有抗组胺作用，可引起嗜睡、疲乏等不良反应。</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地昔帕明药代动力学特点</a:t>
            </a:r>
          </a:p>
        </p:txBody>
      </p:sp>
      <p:sp>
        <p:nvSpPr>
          <p:cNvPr id="3" name="Content Placeholder 2"/>
          <p:cNvSpPr>
            <a:spLocks noGrp="1"/>
          </p:cNvSpPr>
          <p:nvPr>
            <p:ph sz="half" idx="2"/>
          </p:nvPr>
        </p:nvSpPr>
        <p:spPr/>
        <p:txBody>
          <a:bodyPr/>
          <a:lstStyle/>
          <a:p>
            <a:r>
              <a:t>1. 抗胆碱能不良反应：口干、视物模糊、便秘、排尿困难等。</a:t>
            </a:r>
          </a:p>
          <a:p>
            <a:r>
              <a:t>2. 抗组胺作用：嗜睡、疲乏、眩晕等。</a:t>
            </a:r>
          </a:p>
          <a:p>
            <a:r>
              <a:t>3. 心血管不良反应：心动过速、心律失常等。</a:t>
            </a:r>
          </a:p>
        </p:txBody>
      </p:sp>
      <p:sp>
        <p:nvSpPr>
          <p:cNvPr id="4" name="Text Placeholder 3"/>
          <p:cNvSpPr>
            <a:spLocks noGrp="1"/>
          </p:cNvSpPr>
          <p:nvPr>
            <p:ph type="body" idx="3"/>
          </p:nvPr>
        </p:nvSpPr>
        <p:spPr/>
        <p:txBody>
          <a:bodyPr/>
          <a:lstStyle/>
          <a:p>
            <a:r>
              <a:t>地昔帕明药物相互作用特点：</a:t>
            </a:r>
          </a:p>
        </p:txBody>
      </p:sp>
      <p:sp>
        <p:nvSpPr>
          <p:cNvPr id="5" name="Content Placeholder 4"/>
          <p:cNvSpPr>
            <a:spLocks noGrp="1"/>
          </p:cNvSpPr>
          <p:nvPr>
            <p:ph sz="half" idx="4"/>
          </p:nvPr>
        </p:nvSpPr>
        <p:spPr/>
        <p:txBody>
          <a:bodyPr/>
          <a:lstStyle/>
          <a:p>
            <a:r>
              <a:t>1. 与单胺氧化酶抑制剂合用可引起高血压危象。</a:t>
            </a:r>
          </a:p>
          <a:p>
            <a:r>
              <a:t>2. 与其他抗抑郁药合用可增加不良反应的发生率。</a:t>
            </a:r>
          </a:p>
        </p:txBody>
      </p:sp>
      <p:sp>
        <p:nvSpPr>
          <p:cNvPr id="6" name="Text Placeholder 5"/>
          <p:cNvSpPr>
            <a:spLocks noGrp="1"/>
          </p:cNvSpPr>
          <p:nvPr>
            <p:ph type="body" idx="1"/>
          </p:nvPr>
        </p:nvSpPr>
        <p:spPr/>
        <p:txBody>
          <a:bodyPr/>
          <a:lstStyle/>
          <a:p>
            <a:r>
              <a:t>地昔帕明不良反应特点：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地昔帕明吸收、分布及代谢</a:t>
            </a:r>
          </a:p>
        </p:txBody>
      </p:sp>
      <p:sp>
        <p:nvSpPr>
          <p:cNvPr id="3" name="Subtitle 2"/>
          <p:cNvSpPr>
            <a:spLocks noGrp="1"/>
          </p:cNvSpPr>
          <p:nvPr>
            <p:ph type="subTitle" idx="1"/>
          </p:nvPr>
        </p:nvSpPr>
        <p:spPr/>
        <p:txBody>
          <a:bodyPr/>
          <a:lstStyle/>
          <a:p>
            <a:r>
              <a:t>地昔帕明的药代动力学和药效动力学研究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地昔帕明吸收、分布及代谢</a:t>
            </a:r>
          </a:p>
        </p:txBody>
      </p:sp>
      <p:sp>
        <p:nvSpPr>
          <p:cNvPr id="3" name="Text Placeholder 2"/>
          <p:cNvSpPr>
            <a:spLocks noGrp="1"/>
          </p:cNvSpPr>
          <p:nvPr>
            <p:ph type="body" idx="1"/>
          </p:nvPr>
        </p:nvSpPr>
        <p:spPr/>
        <p:txBody>
          <a:bodyPr/>
          <a:lstStyle/>
          <a:p>
            <a:r>
              <a:t>地昔帕明的吸收特点</a:t>
            </a:r>
          </a:p>
        </p:txBody>
      </p:sp>
      <p:sp>
        <p:nvSpPr>
          <p:cNvPr id="4" name="Content Placeholder 3"/>
          <p:cNvSpPr>
            <a:spLocks noGrp="1"/>
          </p:cNvSpPr>
          <p:nvPr>
            <p:ph sz="half" idx="2"/>
          </p:nvPr>
        </p:nvSpPr>
        <p:spPr/>
        <p:txBody>
          <a:bodyPr/>
          <a:lstStyle/>
          <a:p>
            <a:r>
              <a:t>1. 口服地昔帕明吸收迅速，生物利用度高。</a:t>
            </a:r>
          </a:p>
          <a:p>
            <a:r>
              <a:t>2. 在进食时服用地昔帕明，可以延缓吸收，但并不影响其生物利用度。</a:t>
            </a:r>
          </a:p>
          <a:p>
            <a:r>
              <a:t>3. 地昔帕明在胃肠道中吸收良好，但其吸收速度受食物的影响。</a:t>
            </a:r>
          </a:p>
        </p:txBody>
      </p:sp>
      <p:sp>
        <p:nvSpPr>
          <p:cNvPr id="5" name="Text Placeholder 4"/>
          <p:cNvSpPr>
            <a:spLocks noGrp="1"/>
          </p:cNvSpPr>
          <p:nvPr>
            <p:ph type="body" idx="3"/>
          </p:nvPr>
        </p:nvSpPr>
        <p:spPr/>
        <p:txBody>
          <a:bodyPr/>
          <a:lstStyle/>
          <a:p>
            <a:r>
              <a:t>地昔帕明的分布特点</a:t>
            </a:r>
          </a:p>
        </p:txBody>
      </p:sp>
      <p:sp>
        <p:nvSpPr>
          <p:cNvPr id="6" name="Content Placeholder 5"/>
          <p:cNvSpPr>
            <a:spLocks noGrp="1"/>
          </p:cNvSpPr>
          <p:nvPr>
            <p:ph sz="half" idx="4"/>
          </p:nvPr>
        </p:nvSpPr>
        <p:spPr/>
        <p:txBody>
          <a:bodyPr/>
          <a:lstStyle/>
          <a:p>
            <a:r>
              <a:t>1. 地昔帕明广泛分布于全身各组织，包括脑、肝、肾、心脏和肌肉。</a:t>
            </a:r>
          </a:p>
          <a:p>
            <a:r>
              <a:t>2. 地昔帕明与血浆蛋白结合率高，为80%-90%。</a:t>
            </a:r>
          </a:p>
          <a:p>
            <a:r>
              <a:t>3. 地昔帕明在中枢神经系统中的浓度高于血浆中的浓度，这表明地昔帕明能够透过血脑屏障。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地昔帕明吸收、分布及代谢</a:t>
            </a:r>
          </a:p>
        </p:txBody>
      </p:sp>
      <p:sp>
        <p:nvSpPr>
          <p:cNvPr id="3" name="Text Placeholder 2"/>
          <p:cNvSpPr>
            <a:spLocks noGrp="1"/>
          </p:cNvSpPr>
          <p:nvPr>
            <p:ph type="body" idx="1"/>
          </p:nvPr>
        </p:nvSpPr>
        <p:spPr/>
        <p:txBody>
          <a:bodyPr/>
          <a:lstStyle/>
          <a:p>
            <a:r>
              <a:t>地昔帕明的代谢特点</a:t>
            </a:r>
          </a:p>
        </p:txBody>
      </p:sp>
      <p:sp>
        <p:nvSpPr>
          <p:cNvPr id="4" name="Content Placeholder 3"/>
          <p:cNvSpPr>
            <a:spLocks noGrp="1"/>
          </p:cNvSpPr>
          <p:nvPr>
            <p:ph sz="half" idx="2"/>
          </p:nvPr>
        </p:nvSpPr>
        <p:spPr/>
        <p:txBody>
          <a:bodyPr/>
          <a:lstStyle/>
          <a:p>
            <a:r>
              <a:t>1. 地昔帕明主要在肝脏中代谢，其代谢产物主要有去甲地昔帕明、二甲地昔帕明和羟基地昔帕明。</a:t>
            </a:r>
          </a:p>
          <a:p>
            <a:r>
              <a:t>2. 地昔帕明的代谢过程受肝脏功能的影响，肝脏功能不全的患者，地昔帕明的代谢速度会减慢，其半衰期会延长。</a:t>
            </a:r>
          </a:p>
          <a:p>
            <a:r>
              <a:t>3. 地昔帕明代谢产物可能具有药理活性，并且与地昔帕明一起发挥作用。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地昔帕明消除途径与半衰期</a:t>
            </a:r>
          </a:p>
        </p:txBody>
      </p:sp>
      <p:sp>
        <p:nvSpPr>
          <p:cNvPr id="3" name="Subtitle 2"/>
          <p:cNvSpPr>
            <a:spLocks noGrp="1"/>
          </p:cNvSpPr>
          <p:nvPr>
            <p:ph type="subTitle" idx="1"/>
          </p:nvPr>
        </p:nvSpPr>
        <p:spPr/>
        <p:txBody>
          <a:bodyPr/>
          <a:lstStyle/>
          <a:p>
            <a:r>
              <a:t>地昔帕明的药代动力学和药效动力学研究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地昔帕明消除途径与半衰期</a:t>
            </a:r>
          </a:p>
        </p:txBody>
      </p:sp>
      <p:sp>
        <p:nvSpPr>
          <p:cNvPr id="3" name="Text Placeholder 2"/>
          <p:cNvSpPr>
            <a:spLocks noGrp="1"/>
          </p:cNvSpPr>
          <p:nvPr>
            <p:ph type="body" idx="1"/>
          </p:nvPr>
        </p:nvSpPr>
        <p:spPr/>
        <p:txBody>
          <a:bodyPr/>
          <a:lstStyle/>
          <a:p>
            <a:r>
              <a:t>地昔帕明在血液中的分布</a:t>
            </a:r>
          </a:p>
        </p:txBody>
      </p:sp>
      <p:sp>
        <p:nvSpPr>
          <p:cNvPr id="4" name="Content Placeholder 3"/>
          <p:cNvSpPr>
            <a:spLocks noGrp="1"/>
          </p:cNvSpPr>
          <p:nvPr>
            <p:ph sz="half" idx="2"/>
          </p:nvPr>
        </p:nvSpPr>
        <p:spPr/>
        <p:txBody>
          <a:bodyPr/>
          <a:lstStyle/>
          <a:p>
            <a:r>
              <a:t>1. 地昔帕明在血液中分布广泛，与血浆蛋白结合率高，约为80%。</a:t>
            </a:r>
          </a:p>
          <a:p>
            <a:r>
              <a:t>2. 地昔帕明的血浆浓度在给药后1-2小时达到峰值，消除半衰期约为36小时。</a:t>
            </a:r>
          </a:p>
          <a:p>
            <a:r>
              <a:t>3. 地昔帕明在血浆中的浓度受多种因素影响，包括年龄、性别、肝肾功能、同时服用的药物等。</a:t>
            </a:r>
          </a:p>
        </p:txBody>
      </p:sp>
      <p:sp>
        <p:nvSpPr>
          <p:cNvPr id="5" name="Text Placeholder 4"/>
          <p:cNvSpPr>
            <a:spLocks noGrp="1"/>
          </p:cNvSpPr>
          <p:nvPr>
            <p:ph type="body" idx="3"/>
          </p:nvPr>
        </p:nvSpPr>
        <p:spPr/>
        <p:txBody>
          <a:bodyPr/>
          <a:lstStyle/>
          <a:p>
            <a:r>
              <a:t>地昔帕明在肝脏的代谢</a:t>
            </a:r>
          </a:p>
        </p:txBody>
      </p:sp>
      <p:sp>
        <p:nvSpPr>
          <p:cNvPr id="6" name="Content Placeholder 5"/>
          <p:cNvSpPr>
            <a:spLocks noGrp="1"/>
          </p:cNvSpPr>
          <p:nvPr>
            <p:ph sz="half" idx="4"/>
          </p:nvPr>
        </p:nvSpPr>
        <p:spPr/>
        <p:txBody>
          <a:bodyPr/>
          <a:lstStyle/>
          <a:p>
            <a:r>
              <a:t>1. 地昔帕明主要在肝脏代谢，代谢途径包括脱甲基、氧化和羟基化。</a:t>
            </a:r>
          </a:p>
          <a:p>
            <a:r>
              <a:t>2. 地昔帕明的代谢物主要通过尿液和粪便排出，少部分通过胆汁排出。</a:t>
            </a:r>
          </a:p>
          <a:p>
            <a:r>
              <a:t>3. 地昔帕明的代谢过程受多种因素影响，包括肝功能、同时服用的药物等。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地昔帕明消除途径与半衰期</a:t>
            </a:r>
          </a:p>
        </p:txBody>
      </p:sp>
      <p:sp>
        <p:nvSpPr>
          <p:cNvPr id="3" name="Text Placeholder 2"/>
          <p:cNvSpPr>
            <a:spLocks noGrp="1"/>
          </p:cNvSpPr>
          <p:nvPr>
            <p:ph type="body" idx="1"/>
          </p:nvPr>
        </p:nvSpPr>
        <p:spPr/>
        <p:txBody>
          <a:bodyPr/>
          <a:lstStyle/>
          <a:p>
            <a:r>
              <a:t>地昔帕明在肾脏的清除</a:t>
            </a:r>
          </a:p>
        </p:txBody>
      </p:sp>
      <p:sp>
        <p:nvSpPr>
          <p:cNvPr id="4" name="Content Placeholder 3"/>
          <p:cNvSpPr>
            <a:spLocks noGrp="1"/>
          </p:cNvSpPr>
          <p:nvPr>
            <p:ph sz="half" idx="2"/>
          </p:nvPr>
        </p:nvSpPr>
        <p:spPr/>
        <p:txBody>
          <a:bodyPr/>
          <a:lstStyle/>
          <a:p>
            <a:r>
              <a:t>1. 地昔帕明及其代谢物主要通过肾脏清除，约有60%的药物通过肾脏排出。</a:t>
            </a:r>
          </a:p>
          <a:p>
            <a:r>
              <a:t>2. 地昔帕明的肾清除率与肾功能密切相关，肾功能不全患者的肾清除率下降。</a:t>
            </a:r>
          </a:p>
          <a:p>
            <a:r>
              <a:t>3. 地昔帕明的肾清除率也受尿液pH值的影响，在酸性尿液中，地昔帕明的肾清除率增加，而在碱性尿液中，地昔帕明的肾清除率降低。</a:t>
            </a:r>
          </a:p>
        </p:txBody>
      </p:sp>
      <p:sp>
        <p:nvSpPr>
          <p:cNvPr id="5" name="Text Placeholder 4"/>
          <p:cNvSpPr>
            <a:spLocks noGrp="1"/>
          </p:cNvSpPr>
          <p:nvPr>
            <p:ph type="body" idx="3"/>
          </p:nvPr>
        </p:nvSpPr>
        <p:spPr/>
        <p:txBody>
          <a:bodyPr/>
          <a:lstStyle/>
          <a:p>
            <a:r>
              <a:t>地昔帕明与药物相互作用</a:t>
            </a:r>
          </a:p>
        </p:txBody>
      </p:sp>
      <p:sp>
        <p:nvSpPr>
          <p:cNvPr id="6" name="Content Placeholder 5"/>
          <p:cNvSpPr>
            <a:spLocks noGrp="1"/>
          </p:cNvSpPr>
          <p:nvPr>
            <p:ph sz="half" idx="4"/>
          </p:nvPr>
        </p:nvSpPr>
        <p:spPr/>
        <p:txBody>
          <a:bodyPr/>
          <a:lstStyle/>
          <a:p>
            <a:r>
              <a:t>1. 地昔帕明可与多种药物相互作用，包括抗惊厥药、抗抑郁药、抗精神病药、镇静催眠药等。</a:t>
            </a:r>
          </a:p>
          <a:p>
            <a:r>
              <a:t>2. 地昔帕明与抗惊厥药合用时，可增加抗惊厥药的血浆浓度，导致惊厥发作的风险增加。</a:t>
            </a:r>
          </a:p>
          <a:p>
            <a:r>
              <a:t>3. 地昔帕明与抗抑郁药合用时，可增加抗抑郁药的血浆浓度，导致5-羟色胺综合征的风险增加。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地昔帕明消除途径与半衰期</a:t>
            </a:r>
          </a:p>
        </p:txBody>
      </p:sp>
      <p:sp>
        <p:nvSpPr>
          <p:cNvPr id="3" name="Text Placeholder 2"/>
          <p:cNvSpPr>
            <a:spLocks noGrp="1"/>
          </p:cNvSpPr>
          <p:nvPr>
            <p:ph type="body" idx="1"/>
          </p:nvPr>
        </p:nvSpPr>
        <p:spPr/>
        <p:txBody>
          <a:bodyPr/>
          <a:lstStyle/>
          <a:p>
            <a:r>
              <a:t>地昔帕明的剂量调整</a:t>
            </a:r>
          </a:p>
        </p:txBody>
      </p:sp>
      <p:sp>
        <p:nvSpPr>
          <p:cNvPr id="4" name="Content Placeholder 3"/>
          <p:cNvSpPr>
            <a:spLocks noGrp="1"/>
          </p:cNvSpPr>
          <p:nvPr>
            <p:ph sz="half" idx="2"/>
          </p:nvPr>
        </p:nvSpPr>
        <p:spPr/>
        <p:txBody>
          <a:bodyPr/>
          <a:lstStyle/>
          <a:p>
            <a:r>
              <a:t>1. 地昔帕明的剂量应根据患者的年龄、体重、肝肾功能、同时服用的药物等因素进行调整。</a:t>
            </a:r>
          </a:p>
          <a:p>
            <a:r>
              <a:t>2. 老年患者、肝肾功能不全患者、同时服用抗惊厥药、抗抑郁药、抗精神病药、镇静催眠药等药物的患者应适当减低地昔帕明的剂量。</a:t>
            </a:r>
          </a:p>
          <a:p>
            <a:r>
              <a:t>3. 地昔帕明的剂量应从低剂量开始，逐渐增加至有效剂量，以减少不良反应的发生。</a:t>
            </a:r>
          </a:p>
        </p:txBody>
      </p:sp>
      <p:sp>
        <p:nvSpPr>
          <p:cNvPr id="5" name="Text Placeholder 4"/>
          <p:cNvSpPr>
            <a:spLocks noGrp="1"/>
          </p:cNvSpPr>
          <p:nvPr>
            <p:ph type="body" idx="3"/>
          </p:nvPr>
        </p:nvSpPr>
        <p:spPr/>
        <p:txBody>
          <a:bodyPr/>
          <a:lstStyle/>
          <a:p>
            <a:r>
              <a:t>地昔帕明的疗效监测</a:t>
            </a:r>
          </a:p>
        </p:txBody>
      </p:sp>
      <p:sp>
        <p:nvSpPr>
          <p:cNvPr id="6" name="Content Placeholder 5"/>
          <p:cNvSpPr>
            <a:spLocks noGrp="1"/>
          </p:cNvSpPr>
          <p:nvPr>
            <p:ph sz="half" idx="4"/>
          </p:nvPr>
        </p:nvSpPr>
        <p:spPr/>
        <p:txBody>
          <a:bodyPr/>
          <a:lstStyle/>
          <a:p>
            <a:r>
              <a:t>1. 地昔帕明的疗效监测主要包括血浆浓度监测和临床症状监测。</a:t>
            </a:r>
          </a:p>
          <a:p>
            <a:r>
              <a:t>2. 血浆浓度监测可用于评估地昔帕明的治疗效果及安全性，并指导剂量的调整。</a:t>
            </a:r>
          </a:p>
          <a:p>
            <a:r>
              <a:t>3. 临床症状监测可用于评估地昔帕明的治疗效果及不良反应，并及时发现和处理不良反应。</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地昔帕明与血浆蛋白结合率</a:t>
            </a:r>
          </a:p>
        </p:txBody>
      </p:sp>
      <p:sp>
        <p:nvSpPr>
          <p:cNvPr id="3" name="Subtitle 2"/>
          <p:cNvSpPr>
            <a:spLocks noGrp="1"/>
          </p:cNvSpPr>
          <p:nvPr>
            <p:ph type="subTitle" idx="1"/>
          </p:nvPr>
        </p:nvSpPr>
        <p:spPr/>
        <p:txBody>
          <a:bodyPr/>
          <a:lstStyle/>
          <a:p>
            <a:r>
              <a:t>地昔帕明的药代动力学和药效动力学研究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地昔帕明与血浆蛋白结合率</a:t>
            </a:r>
          </a:p>
        </p:txBody>
      </p:sp>
      <p:sp>
        <p:nvSpPr>
          <p:cNvPr id="3" name="Content Placeholder 2"/>
          <p:cNvSpPr>
            <a:spLocks noGrp="1"/>
          </p:cNvSpPr>
          <p:nvPr>
            <p:ph sz="half" idx="2"/>
          </p:nvPr>
        </p:nvSpPr>
        <p:spPr/>
        <p:txBody>
          <a:bodyPr/>
          <a:lstStyle/>
          <a:p>
            <a:r>
              <a:t>1. 地昔帕明是一种高脂溶性药物，其血浆蛋白结合率约为 75%～80%。</a:t>
            </a:r>
          </a:p>
          <a:p>
            <a:r>
              <a:t>2. 地昔帕明与血浆蛋白结合率受多种因素影响，包括药物的脂溶性、电离度和血浆蛋白的浓度。</a:t>
            </a:r>
          </a:p>
          <a:p>
            <a:r>
              <a:t>3. 地昔帕明与血浆蛋白结合率的改变会影响药物的药代动力学和药效动力学特性。</a:t>
            </a:r>
          </a:p>
        </p:txBody>
      </p:sp>
      <p:sp>
        <p:nvSpPr>
          <p:cNvPr id="4" name="Text Placeholder 3"/>
          <p:cNvSpPr>
            <a:spLocks noGrp="1"/>
          </p:cNvSpPr>
          <p:nvPr>
            <p:ph type="body" idx="3"/>
          </p:nvPr>
        </p:nvSpPr>
        <p:spPr/>
        <p:txBody>
          <a:bodyPr/>
          <a:lstStyle/>
          <a:p>
            <a:r>
              <a:t>地昔帕明的血浆蛋白结合率与药物相互作用</a:t>
            </a:r>
          </a:p>
        </p:txBody>
      </p:sp>
      <p:sp>
        <p:nvSpPr>
          <p:cNvPr id="5" name="Content Placeholder 4"/>
          <p:cNvSpPr>
            <a:spLocks noGrp="1"/>
          </p:cNvSpPr>
          <p:nvPr>
            <p:ph sz="half" idx="4"/>
          </p:nvPr>
        </p:nvSpPr>
        <p:spPr/>
        <p:txBody>
          <a:bodyPr/>
          <a:lstStyle/>
          <a:p>
            <a:r>
              <a:t>1. 地昔帕明与其他高脂溶性药物竞争血浆蛋白结合位点，从而导致药物相互作用。</a:t>
            </a:r>
          </a:p>
          <a:p>
            <a:r>
              <a:t>2. 地昔帕明与抗凝剂、口服降血糖药和一些抗抑郁药等药物相互作用，导致地昔帕明的血浆蛋白结合率降低，从而增加地昔帕明的药效和毒性。</a:t>
            </a:r>
          </a:p>
          <a:p>
            <a:r>
              <a:t>3. 地昔帕明与一些药物相互作用，导致地昔帕明的血浆蛋白结合率升高，从而降低地昔帕明的药效。</a:t>
            </a:r>
          </a:p>
        </p:txBody>
      </p:sp>
      <p:sp>
        <p:nvSpPr>
          <p:cNvPr id="6" name="Text Placeholder 5"/>
          <p:cNvSpPr>
            <a:spLocks noGrp="1"/>
          </p:cNvSpPr>
          <p:nvPr>
            <p:ph type="body" idx="1"/>
          </p:nvPr>
        </p:nvSpPr>
        <p:spPr/>
        <p:txBody>
          <a:bodyPr/>
          <a:lstStyle/>
          <a:p>
            <a:r>
              <a:t>地昔帕明的血浆蛋白结合率与脂溶性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地昔帕明与血浆蛋白结合率</a:t>
            </a:r>
          </a:p>
        </p:txBody>
      </p:sp>
      <p:sp>
        <p:nvSpPr>
          <p:cNvPr id="3" name="Text Placeholder 2"/>
          <p:cNvSpPr>
            <a:spLocks noGrp="1"/>
          </p:cNvSpPr>
          <p:nvPr>
            <p:ph type="body" idx="1"/>
          </p:nvPr>
        </p:nvSpPr>
        <p:spPr/>
        <p:txBody>
          <a:bodyPr/>
          <a:lstStyle/>
          <a:p>
            <a:r>
              <a:t>地昔帕明的血浆蛋白结合率与药物剂量</a:t>
            </a:r>
          </a:p>
        </p:txBody>
      </p:sp>
      <p:sp>
        <p:nvSpPr>
          <p:cNvPr id="4" name="Content Placeholder 3"/>
          <p:cNvSpPr>
            <a:spLocks noGrp="1"/>
          </p:cNvSpPr>
          <p:nvPr>
            <p:ph sz="half" idx="2"/>
          </p:nvPr>
        </p:nvSpPr>
        <p:spPr/>
        <p:txBody>
          <a:bodyPr/>
          <a:lstStyle/>
          <a:p>
            <a:r>
              <a:t>1. 地昔帕明的血浆蛋白结合率随药物剂量的增加而降低。</a:t>
            </a:r>
          </a:p>
          <a:p>
            <a:r>
              <a:t>2. 当地昔帕明的剂量增加时，药物与血浆蛋白的结合位点数目有限，导致地昔帕明与血浆蛋白结合率降低。</a:t>
            </a:r>
          </a:p>
          <a:p>
            <a:r>
              <a:t>3. 地昔帕明的血浆蛋白结合率的降低会导致药物的药效和毒性增强。</a:t>
            </a:r>
          </a:p>
        </p:txBody>
      </p:sp>
      <p:sp>
        <p:nvSpPr>
          <p:cNvPr id="5" name="Text Placeholder 4"/>
          <p:cNvSpPr>
            <a:spLocks noGrp="1"/>
          </p:cNvSpPr>
          <p:nvPr>
            <p:ph type="body" idx="3"/>
          </p:nvPr>
        </p:nvSpPr>
        <p:spPr/>
        <p:txBody>
          <a:bodyPr/>
          <a:lstStyle/>
          <a:p>
            <a:r>
              <a:t>地昔帕明的血浆蛋白结合率与患者的年龄</a:t>
            </a:r>
          </a:p>
        </p:txBody>
      </p:sp>
      <p:sp>
        <p:nvSpPr>
          <p:cNvPr id="6" name="Content Placeholder 5"/>
          <p:cNvSpPr>
            <a:spLocks noGrp="1"/>
          </p:cNvSpPr>
          <p:nvPr>
            <p:ph sz="half" idx="4"/>
          </p:nvPr>
        </p:nvSpPr>
        <p:spPr/>
        <p:txBody>
          <a:bodyPr/>
          <a:lstStyle/>
          <a:p>
            <a:r>
              <a:t>1. 地昔帕明的血浆蛋白结合率随患者年龄的增加而降低。</a:t>
            </a:r>
          </a:p>
          <a:p>
            <a:r>
              <a:t>2. 老年患者的肝脏和肾脏功能下降，导致地昔帕明的代谢和清除减慢，从而导致地昔帕明的血浆蛋白结合率降低。</a:t>
            </a:r>
          </a:p>
          <a:p>
            <a:r>
              <a:t>3. 地昔帕明的血浆蛋白结合率的降低会导致药物的药效和毒性增强。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地昔帕明与血浆蛋白结合率</a:t>
            </a:r>
          </a:p>
        </p:txBody>
      </p:sp>
      <p:sp>
        <p:nvSpPr>
          <p:cNvPr id="3" name="Text Placeholder 2"/>
          <p:cNvSpPr>
            <a:spLocks noGrp="1"/>
          </p:cNvSpPr>
          <p:nvPr>
            <p:ph type="body" idx="1"/>
          </p:nvPr>
        </p:nvSpPr>
        <p:spPr/>
        <p:txBody>
          <a:bodyPr/>
          <a:lstStyle/>
          <a:p>
            <a:r>
              <a:t>地昔帕明的血浆蛋白结合率与患者的性别</a:t>
            </a:r>
          </a:p>
        </p:txBody>
      </p:sp>
      <p:sp>
        <p:nvSpPr>
          <p:cNvPr id="4" name="Content Placeholder 3"/>
          <p:cNvSpPr>
            <a:spLocks noGrp="1"/>
          </p:cNvSpPr>
          <p:nvPr>
            <p:ph sz="half" idx="2"/>
          </p:nvPr>
        </p:nvSpPr>
        <p:spPr/>
        <p:txBody>
          <a:bodyPr/>
          <a:lstStyle/>
          <a:p>
            <a:r>
              <a:t>1. 地昔帕明的血浆蛋白结合率与患者的性别有关，女性患者的血浆蛋白结合率高于男性患者。</a:t>
            </a:r>
          </a:p>
          <a:p>
            <a:r>
              <a:t>2. 女性患者的雌激素水平较高，雌激素可以增加血浆蛋白的浓度，从而导致地昔帕明的血浆蛋白结合率升高。</a:t>
            </a:r>
          </a:p>
          <a:p>
            <a:r>
              <a:t>3. 地昔帕明的血浆蛋白结合率的升高会导致药物的药效降低。</a:t>
            </a:r>
          </a:p>
        </p:txBody>
      </p:sp>
      <p:sp>
        <p:nvSpPr>
          <p:cNvPr id="5" name="Text Placeholder 4"/>
          <p:cNvSpPr>
            <a:spLocks noGrp="1"/>
          </p:cNvSpPr>
          <p:nvPr>
            <p:ph type="body" idx="3"/>
          </p:nvPr>
        </p:nvSpPr>
        <p:spPr/>
        <p:txBody>
          <a:bodyPr/>
          <a:lstStyle/>
          <a:p>
            <a:r>
              <a:t>地昔帕明的血浆蛋白结合率与患者的疾病状态</a:t>
            </a:r>
          </a:p>
        </p:txBody>
      </p:sp>
      <p:sp>
        <p:nvSpPr>
          <p:cNvPr id="6" name="Content Placeholder 5"/>
          <p:cNvSpPr>
            <a:spLocks noGrp="1"/>
          </p:cNvSpPr>
          <p:nvPr>
            <p:ph sz="half" idx="4"/>
          </p:nvPr>
        </p:nvSpPr>
        <p:spPr/>
        <p:txBody>
          <a:bodyPr/>
          <a:lstStyle/>
          <a:p>
            <a:r>
              <a:t>1. 地昔帕明的血浆蛋白结合率受患者的疾病状态影响。</a:t>
            </a:r>
          </a:p>
          <a:p>
            <a:r>
              <a:t>2. 肝脏和肾脏疾病患者的地昔帕明的血浆蛋白结合率降低，导致药物的药效和毒性增强。</a:t>
            </a:r>
          </a:p>
          <a:p>
            <a:r>
              <a:t>3. 心脏病患者的地昔帕明的血浆蛋白结合率升高，导致药物的药效降低。</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https://d.book118.com/118134133020006037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地昔帕明药代动力学特点</vt:lpstr>
      <vt:lpstr>#. 地昔帕明药代动力学特点</vt:lpstr>
      <vt:lpstr>#. 地昔帕明药代动力学特点</vt:lpstr>
      <vt:lpstr>#. 地昔帕明药代动力学特点</vt:lpstr>
      <vt:lpstr> 地昔帕明吸收、分布及代谢</vt:lpstr>
      <vt:lpstr> 地昔帕明吸收、分布及代谢</vt:lpstr>
      <vt:lpstr> 地昔帕明吸收、分布及代谢</vt:lpstr>
      <vt:lpstr> 地昔帕明消除途径与半衰期</vt:lpstr>
      <vt:lpstr> 地昔帕明消除途径与半衰期</vt:lpstr>
      <vt:lpstr> 地昔帕明消除途径与半衰期</vt:lpstr>
      <vt:lpstr> 地昔帕明消除途径与半衰期</vt:lpstr>
      <vt:lpstr> 地昔帕明与血浆蛋白结合率</vt:lpstr>
      <vt:lpstr> 地昔帕明与血浆蛋白结合率</vt:lpstr>
      <vt:lpstr> 地昔帕明与血浆蛋白结合率</vt:lpstr>
      <vt:lpstr> 地昔帕明与血浆蛋白结合率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2024-09-16T20:09:47.684</cp:lastPrinted>
  <dcterms:created xsi:type="dcterms:W3CDTF">2024-09-16T12:09:47Z</dcterms:created>
  <dcterms:modified xsi:type="dcterms:W3CDTF">2024-09-16T12:09:49Z</dcterms:modified>
</cp:coreProperties>
</file>