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18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9144000" cy="51435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70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image" Target="../media/image2.png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image" Target="../media/image3.png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tags" Target="../tags/tag33.xml" /><Relationship Id="rId8" Type="http://schemas.openxmlformats.org/officeDocument/2006/relationships/tags" Target="../tags/tag3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image" Target="../media/image4.png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89BB0A-9E7F-482B-839D-4AA1087D8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0C13C-1C7C-4DAA-A782-755BABF25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2D9FD3-CDB6-4EA9-8F7E-2A09A1B98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9C4652-9E46-4CCD-BEF6-A39B8F54F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3921E1-6A6C-4C50-8299-8219FD5B6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9815AD-02E0-4793-9BFD-7541C0628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5D676E-98E1-4BCD-89ED-C0C5132BB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8EDD53-3B0A-4B21-8C30-159E0571E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D50281-47D8-426C-98A3-DF6374678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93473F-284A-44AA-88D6-8B4238A29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BB3B7-2166-4293-85E1-4A341B9A2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@svg_bg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38098">
                <a:schemeClr val="accent5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仓耳渔阳体 W04" panose="02020400000000000000" charset="-122"/>
            </a:endParaRPr>
          </a:p>
        </p:txBody>
      </p:sp>
      <p:pic>
        <p:nvPicPr>
          <p:cNvPr id="2097155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1">
                  <a:alpha val="4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895350" y="1840484"/>
            <a:ext cx="565785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 b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95350" y="3726423"/>
            <a:ext cx="5657850" cy="65614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67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895350" y="4636922"/>
            <a:ext cx="5657850" cy="844045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@svg_bg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38098">
                <a:schemeClr val="accent5">
                  <a:alpha val="9000"/>
                </a:schemeClr>
              </a:gs>
              <a:gs pos="100000">
                <a:schemeClr val="accent1">
                  <a:alpha val="5000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仓耳渔阳体 W04" panose="02020400000000000000" charset="-122"/>
            </a:endParaRPr>
          </a:p>
        </p:txBody>
      </p:sp>
      <p:pic>
        <p:nvPicPr>
          <p:cNvPr id="2097157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48" y="1581912"/>
            <a:ext cx="12188952" cy="5276088"/>
          </a:xfrm>
          <a:prstGeom prst="rect">
            <a:avLst/>
          </a:prstGeom>
        </p:spPr>
      </p:pic>
      <p:sp>
        <p:nvSpPr>
          <p:cNvPr id="104868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85092" y="1005840"/>
            <a:ext cx="3153508" cy="1081088"/>
          </a:xfrm>
        </p:spPr>
        <p:txBody>
          <a:bodyPr anchor="t">
            <a:normAutofit/>
          </a:bodyPr>
          <a:lstStyle>
            <a:lvl1pPr>
              <a:defRPr sz="4800" b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@svg_bg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38098">
                <a:schemeClr val="accent5">
                  <a:alpha val="9000"/>
                </a:schemeClr>
              </a:gs>
              <a:gs pos="100000">
                <a:schemeClr val="accent1">
                  <a:alpha val="5000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仓耳渔阳体 W04" panose="02020400000000000000" charset="-122"/>
            </a:endParaRPr>
          </a:p>
        </p:txBody>
      </p:sp>
      <p:pic>
        <p:nvPicPr>
          <p:cNvPr id="2097159" name="@png_b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73152"/>
            <a:ext cx="12188952" cy="6784848"/>
          </a:xfrm>
          <a:prstGeom prst="rect">
            <a:avLst/>
          </a:prstGeom>
        </p:spPr>
      </p:pic>
      <p:sp>
        <p:nvSpPr>
          <p:cNvPr id="104869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74292" y="1698498"/>
            <a:ext cx="4293108" cy="3461004"/>
          </a:xfrm>
        </p:spPr>
        <p:txBody>
          <a:bodyPr anchor="ctr">
            <a:normAutofit/>
          </a:bodyPr>
          <a:lstStyle>
            <a:lvl1pPr algn="l">
              <a:defRPr sz="32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00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351790" y="1679575"/>
            <a:ext cx="1221105" cy="3357880"/>
          </a:xfrm>
        </p:spPr>
        <p:txBody>
          <a:bodyPr anchor="ctr">
            <a:normAutofit/>
          </a:bodyPr>
          <a:lstStyle>
            <a:lvl1pPr marL="0" indent="0" algn="r">
              <a:buNone/>
              <a:defRPr sz="4000" b="1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@svg_bg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38098">
                <a:schemeClr val="accent5">
                  <a:alpha val="9000"/>
                </a:schemeClr>
              </a:gs>
              <a:gs pos="100000">
                <a:schemeClr val="accent1">
                  <a:alpha val="5000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仓耳渔阳体 W04" panose="02020400000000000000" charset="-122"/>
            </a:endParaRPr>
          </a:p>
        </p:txBody>
      </p:sp>
      <p:pic>
        <p:nvPicPr>
          <p:cNvPr id="2097161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225066" y="1823549"/>
            <a:ext cx="5122985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66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225066" y="3895344"/>
            <a:ext cx="2743200" cy="504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5.xml" /><Relationship Id="rId13" Type="http://schemas.openxmlformats.org/officeDocument/2006/relationships/image" Target="../media/image5.png" /><Relationship Id="rId14" Type="http://schemas.openxmlformats.org/officeDocument/2006/relationships/tags" Target="../tags/tag56.xml" /><Relationship Id="rId15" Type="http://schemas.openxmlformats.org/officeDocument/2006/relationships/tags" Target="../tags/tag57.xml" /><Relationship Id="rId16" Type="http://schemas.openxmlformats.org/officeDocument/2006/relationships/tags" Target="../tags/tag58.xml" /><Relationship Id="rId17" Type="http://schemas.openxmlformats.org/officeDocument/2006/relationships/tags" Target="../tags/tag59.xml" /><Relationship Id="rId18" Type="http://schemas.openxmlformats.org/officeDocument/2006/relationships/tags" Target="../tags/tag60.xml" /><Relationship Id="rId19" Type="http://schemas.openxmlformats.org/officeDocument/2006/relationships/tags" Target="../tags/tag6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2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@svg_bg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42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仓耳渔阳体 W04" panose="02020400000000000000" charset="-122"/>
              <a:ea typeface="仓耳渔阳体 W04" panose="02020400000000000000" charset="-122"/>
              <a:cs typeface="仓耳渔阳体 W04" panose="02020400000000000000" charset="-122"/>
            </a:endParaRPr>
          </a:p>
        </p:txBody>
      </p:sp>
      <p:pic>
        <p:nvPicPr>
          <p:cNvPr id="2097153" name="@png2x_01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739884" y="5641848"/>
            <a:ext cx="1837944" cy="1216152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仓耳渔阳体 W04" panose="02020400000000000000" charset="-122"/>
                <a:ea typeface="仓耳渔阳体 W04" panose="02020400000000000000" charset="-122"/>
                <a:cs typeface="仓耳渔阳体 W04" panose="020204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仓耳渔阳体 W04" panose="02020400000000000000" charset="-122"/>
                <a:ea typeface="仓耳渔阳体 W04" panose="02020400000000000000" charset="-122"/>
                <a:cs typeface="仓耳渔阳体 W04" panose="020204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仓耳渔阳体 W04" panose="02020400000000000000" charset="-122"/>
                <a:ea typeface="仓耳渔阳体 W04" panose="02020400000000000000" charset="-122"/>
                <a:cs typeface="仓耳渔阳体 W04" panose="020204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171" r:id="rId2"/>
    <p:sldLayoutId id="2147495172" r:id="rId3"/>
    <p:sldLayoutId id="2147495173" r:id="rId4"/>
    <p:sldLayoutId id="2147495174" r:id="rId5"/>
    <p:sldLayoutId id="2147495175" r:id="rId6"/>
    <p:sldLayoutId id="2147495176" r:id="rId7"/>
    <p:sldLayoutId id="2147495177" r:id="rId8"/>
    <p:sldLayoutId id="2147495178" r:id="rId9"/>
    <p:sldLayoutId id="2147495179" r:id="rId10"/>
    <p:sldLayoutId id="214749518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kern="1200">
          <a:solidFill>
            <a:schemeClr val="accent4">
              <a:lumMod val="50000"/>
            </a:schemeClr>
          </a:solidFill>
          <a:latin typeface="+mj-ea"/>
          <a:ea typeface="+mj-ea"/>
          <a:cs typeface="仓耳渔阳体 W04" panose="020204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1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4.xml" /><Relationship Id="rId11" Type="http://schemas.openxmlformats.org/officeDocument/2006/relationships/tags" Target="../tags/tag75.xml" /><Relationship Id="rId12" Type="http://schemas.openxmlformats.org/officeDocument/2006/relationships/tags" Target="../tags/tag76.xml" /><Relationship Id="rId13" Type="http://schemas.openxmlformats.org/officeDocument/2006/relationships/tags" Target="../tags/tag77.xml" /><Relationship Id="rId14" Type="http://schemas.openxmlformats.org/officeDocument/2006/relationships/tags" Target="../tags/tag78.xml" /><Relationship Id="rId15" Type="http://schemas.openxmlformats.org/officeDocument/2006/relationships/tags" Target="../tags/tag79.xml" /><Relationship Id="rId16" Type="http://schemas.openxmlformats.org/officeDocument/2006/relationships/tags" Target="../tags/tag80.xml" /><Relationship Id="rId17" Type="http://schemas.openxmlformats.org/officeDocument/2006/relationships/tags" Target="../tags/tag81.xml" /><Relationship Id="rId18" Type="http://schemas.openxmlformats.org/officeDocument/2006/relationships/tags" Target="../tags/tag82.xml" /><Relationship Id="rId19" Type="http://schemas.openxmlformats.org/officeDocument/2006/relationships/tags" Target="../tags/tag83.xml" /><Relationship Id="rId2" Type="http://schemas.openxmlformats.org/officeDocument/2006/relationships/tags" Target="../tags/tag67.xml" /><Relationship Id="rId20" Type="http://schemas.openxmlformats.org/officeDocument/2006/relationships/tags" Target="../tags/tag84.xml" /><Relationship Id="rId21" Type="http://schemas.openxmlformats.org/officeDocument/2006/relationships/tags" Target="../tags/tag85.xml" /><Relationship Id="rId22" Type="http://schemas.openxmlformats.org/officeDocument/2006/relationships/tags" Target="../tags/tag86.xml" /><Relationship Id="rId3" Type="http://schemas.openxmlformats.org/officeDocument/2006/relationships/image" Target="../media/image6.png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tags" Target="../tags/tag72.xml" /><Relationship Id="rId9" Type="http://schemas.openxmlformats.org/officeDocument/2006/relationships/tags" Target="../tags/tag7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40005053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幼儿园健康活动教案(精选)ppt</a:t>
            </a: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85092" y="1005840"/>
            <a:ext cx="3153508" cy="1081088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pic>
        <p:nvPicPr>
          <p:cNvPr id="2097165" name="@svg!m0_项图片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34685" y="622935"/>
            <a:ext cx="5852160" cy="841375"/>
          </a:xfrm>
          <a:prstGeom prst="rect">
            <a:avLst/>
          </a:prstGeom>
        </p:spPr>
      </p:pic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5924550" y="791845"/>
            <a:ext cx="658495" cy="504190"/>
          </a:xfrm>
          <a:prstGeom prst="rect">
            <a:avLst/>
          </a:prstGeom>
          <a:noFill/>
        </p:spPr>
        <p:txBody>
          <a:bodyPr wrap="square" lIns="0" tIns="7200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800" b="1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仓耳渔阳体 W04" panose="02020400000000000000" charset="-122"/>
              </a:rPr>
              <a:t>01</a:t>
            </a: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760210" y="791845"/>
            <a:ext cx="4208780" cy="504190"/>
          </a:xfrm>
          <a:prstGeom prst="rect">
            <a:avLst/>
          </a:prstGeom>
          <a:noFill/>
        </p:spPr>
        <p:txBody>
          <a:bodyPr wrap="square" lIns="0" tIns="7200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accent4">
                    <a:lumMod val="50000"/>
                  </a:schemeClr>
                </a:solidFill>
                <a:latin typeface="+mn-ea"/>
                <a:cs typeface="仓耳渔阳体 W04" panose="02020400000000000000" charset="-122"/>
              </a:rPr>
              <a:t>单击添加目录项标题</a:t>
            </a:r>
          </a:p>
        </p:txBody>
      </p:sp>
      <p:pic>
        <p:nvPicPr>
          <p:cNvPr id="2097167" name="@svg!m0_项图片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34685" y="1605915"/>
            <a:ext cx="5852160" cy="841375"/>
          </a:xfrm>
          <a:prstGeom prst="rect">
            <a:avLst/>
          </a:prstGeom>
        </p:spPr>
      </p:pic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5924550" y="1774825"/>
            <a:ext cx="658495" cy="504190"/>
          </a:xfrm>
          <a:prstGeom prst="rect">
            <a:avLst/>
          </a:prstGeom>
          <a:noFill/>
        </p:spPr>
        <p:txBody>
          <a:bodyPr wrap="square" lIns="0" tIns="7200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800" b="1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仓耳渔阳体 W04" panose="02020400000000000000" charset="-122"/>
              </a:rPr>
              <a:t>02</a:t>
            </a: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760210" y="1774825"/>
            <a:ext cx="4208780" cy="504190"/>
          </a:xfrm>
          <a:prstGeom prst="rect">
            <a:avLst/>
          </a:prstGeom>
          <a:noFill/>
        </p:spPr>
        <p:txBody>
          <a:bodyPr wrap="square" lIns="0" tIns="7200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accent4">
                    <a:lumMod val="50000"/>
                  </a:schemeClr>
                </a:solidFill>
                <a:latin typeface="+mn-ea"/>
                <a:cs typeface="仓耳渔阳体 W04" panose="02020400000000000000" charset="-122"/>
              </a:rPr>
              <a:t>幼儿园健康活动教案概述</a:t>
            </a:r>
          </a:p>
        </p:txBody>
      </p:sp>
      <p:pic>
        <p:nvPicPr>
          <p:cNvPr id="2097169" name="@svg!m0_项图片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34685" y="2588895"/>
            <a:ext cx="5852160" cy="841375"/>
          </a:xfrm>
          <a:prstGeom prst="rect">
            <a:avLst/>
          </a:prstGeom>
        </p:spPr>
      </p:pic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5924550" y="2757805"/>
            <a:ext cx="658495" cy="504190"/>
          </a:xfrm>
          <a:prstGeom prst="rect">
            <a:avLst/>
          </a:prstGeom>
          <a:noFill/>
        </p:spPr>
        <p:txBody>
          <a:bodyPr wrap="square" lIns="0" tIns="7200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800" b="1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仓耳渔阳体 W04" panose="02020400000000000000" charset="-122"/>
              </a:rPr>
              <a:t>03</a:t>
            </a: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760210" y="2757805"/>
            <a:ext cx="4208780" cy="504190"/>
          </a:xfrm>
          <a:prstGeom prst="rect">
            <a:avLst/>
          </a:prstGeom>
          <a:noFill/>
        </p:spPr>
        <p:txBody>
          <a:bodyPr wrap="square" lIns="0" tIns="7200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accent4">
                    <a:lumMod val="50000"/>
                  </a:schemeClr>
                </a:solidFill>
                <a:latin typeface="+mn-ea"/>
                <a:cs typeface="仓耳渔阳体 W04" panose="02020400000000000000" charset="-122"/>
              </a:rPr>
              <a:t>幼儿园健康活动教案精选</a:t>
            </a:r>
          </a:p>
        </p:txBody>
      </p:sp>
      <p:pic>
        <p:nvPicPr>
          <p:cNvPr id="2097171" name="@svg!m0_项图片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34685" y="3571875"/>
            <a:ext cx="5852160" cy="841375"/>
          </a:xfrm>
          <a:prstGeom prst="rect">
            <a:avLst/>
          </a:prstGeom>
        </p:spPr>
      </p:pic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5924550" y="3740785"/>
            <a:ext cx="658495" cy="504190"/>
          </a:xfrm>
          <a:prstGeom prst="rect">
            <a:avLst/>
          </a:prstGeom>
          <a:noFill/>
        </p:spPr>
        <p:txBody>
          <a:bodyPr wrap="square" lIns="0" tIns="7200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800" b="1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仓耳渔阳体 W04" panose="02020400000000000000" charset="-122"/>
              </a:rPr>
              <a:t>04</a:t>
            </a: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60210" y="3740785"/>
            <a:ext cx="4208780" cy="504190"/>
          </a:xfrm>
          <a:prstGeom prst="rect">
            <a:avLst/>
          </a:prstGeom>
          <a:noFill/>
        </p:spPr>
        <p:txBody>
          <a:bodyPr wrap="square" lIns="0" tIns="7200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accent4">
                    <a:lumMod val="50000"/>
                  </a:schemeClr>
                </a:solidFill>
                <a:latin typeface="+mn-ea"/>
                <a:cs typeface="仓耳渔阳体 W04" panose="02020400000000000000" charset="-122"/>
              </a:rPr>
              <a:t>幼儿园健康活动教案的设计与实施</a:t>
            </a:r>
          </a:p>
        </p:txBody>
      </p:sp>
      <p:pic>
        <p:nvPicPr>
          <p:cNvPr id="2097173" name="@svg!m0_项图片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34685" y="4554855"/>
            <a:ext cx="5852160" cy="841375"/>
          </a:xfrm>
          <a:prstGeom prst="rect">
            <a:avLst/>
          </a:prstGeom>
        </p:spPr>
      </p:pic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5924550" y="4723765"/>
            <a:ext cx="658495" cy="504190"/>
          </a:xfrm>
          <a:prstGeom prst="rect">
            <a:avLst/>
          </a:prstGeom>
          <a:noFill/>
        </p:spPr>
        <p:txBody>
          <a:bodyPr wrap="square" lIns="0" tIns="7200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800" b="1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仓耳渔阳体 W04" panose="02020400000000000000" charset="-122"/>
              </a:rPr>
              <a:t>05</a:t>
            </a: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760210" y="4723765"/>
            <a:ext cx="4208780" cy="504190"/>
          </a:xfrm>
          <a:prstGeom prst="rect">
            <a:avLst/>
          </a:prstGeom>
          <a:noFill/>
        </p:spPr>
        <p:txBody>
          <a:bodyPr wrap="square" lIns="0" tIns="7200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accent4">
                    <a:lumMod val="50000"/>
                  </a:schemeClr>
                </a:solidFill>
                <a:latin typeface="+mn-ea"/>
                <a:cs typeface="仓耳渔阳体 W04" panose="02020400000000000000" charset="-122"/>
              </a:rPr>
              <a:t>幼儿园健康活动教案的改进与完善</a:t>
            </a:r>
          </a:p>
        </p:txBody>
      </p:sp>
      <p:pic>
        <p:nvPicPr>
          <p:cNvPr id="2097175" name="@svg!m0_项图片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34685" y="5537835"/>
            <a:ext cx="5852160" cy="841375"/>
          </a:xfrm>
          <a:prstGeom prst="rect">
            <a:avLst/>
          </a:prstGeom>
        </p:spPr>
      </p:pic>
      <p:sp>
        <p:nvSpPr>
          <p:cNvPr id="1048798" name="序号"/>
          <p:cNvSpPr txBox="1"/>
          <p:nvPr>
            <p:custDataLst>
              <p:tags r:id="rId20"/>
            </p:custDataLst>
          </p:nvPr>
        </p:nvSpPr>
        <p:spPr>
          <a:xfrm>
            <a:off x="5924550" y="5706745"/>
            <a:ext cx="658495" cy="504190"/>
          </a:xfrm>
          <a:prstGeom prst="rect">
            <a:avLst/>
          </a:prstGeom>
          <a:noFill/>
        </p:spPr>
        <p:txBody>
          <a:bodyPr wrap="square" lIns="0" tIns="72000" rIns="0" bIns="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800" b="1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仓耳渔阳体 W04" panose="02020400000000000000" charset="-122"/>
              </a:rPr>
              <a:t>06</a:t>
            </a:r>
          </a:p>
        </p:txBody>
      </p:sp>
      <p:sp>
        <p:nvSpPr>
          <p:cNvPr id="1048800" name="项标题"/>
          <p:cNvSpPr txBox="1"/>
          <p:nvPr>
            <p:custDataLst>
              <p:tags r:id="rId21"/>
            </p:custDataLst>
          </p:nvPr>
        </p:nvSpPr>
        <p:spPr>
          <a:xfrm>
            <a:off x="6760210" y="5706745"/>
            <a:ext cx="4208780" cy="504190"/>
          </a:xfrm>
          <a:prstGeom prst="rect">
            <a:avLst/>
          </a:prstGeom>
          <a:noFill/>
        </p:spPr>
        <p:txBody>
          <a:bodyPr wrap="square" lIns="0" tIns="7200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accent4">
                    <a:lumMod val="50000"/>
                  </a:schemeClr>
                </a:solidFill>
                <a:latin typeface="+mn-ea"/>
                <a:cs typeface="仓耳渔阳体 W04" panose="02020400000000000000" charset="-122"/>
              </a:rPr>
              <a:t>总结与展望</a:t>
            </a: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74292" y="1698498"/>
            <a:ext cx="4293108" cy="3461004"/>
          </a:xfrm>
        </p:spPr>
        <p:txBody>
          <a:bodyPr/>
          <a:lstStyle/>
          <a:p>
            <a:r>
              <a:rPr lang="zh-CN" altLang="en-US"/>
              <a:t>添加章节标题</a:t>
            </a:r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351790" y="1679575"/>
            <a:ext cx="1221105" cy="3357880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74292" y="1698498"/>
            <a:ext cx="4293108" cy="3461004"/>
          </a:xfrm>
        </p:spPr>
        <p:txBody>
          <a:bodyPr/>
          <a:lstStyle/>
          <a:p>
            <a:r>
              <a:rPr lang="zh-CN" altLang="en-US"/>
              <a:t>幼儿园健康活动教案概述</a:t>
            </a:r>
          </a:p>
        </p:txBody>
      </p:sp>
      <p:sp>
        <p:nvSpPr>
          <p:cNvPr id="1048868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351790" y="1679575"/>
            <a:ext cx="1221105" cy="3357880"/>
          </a:xfrm>
        </p:spPr>
        <p:txBody>
          <a:bodyPr/>
          <a:lstStyle/>
          <a:p>
            <a:r>
              <a:rPr lang="en-US" altLang="zh-CN"/>
              <a:t>02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教案的目的和意义</a:t>
            </a:r>
          </a:p>
        </p:txBody>
      </p:sp>
      <p:sp>
        <p:nvSpPr>
          <p:cNvPr id="104892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3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目的：提高幼儿身体素质和健康水平</a:t>
            </a:r>
          </a:p>
        </p:txBody>
      </p:sp>
      <p:sp>
        <p:nvSpPr>
          <p:cNvPr id="104893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3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3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意义：促进幼儿身心健康发展，培养良好的生活习惯和卫生习惯</a:t>
            </a:r>
          </a:p>
        </p:txBody>
      </p:sp>
      <p:sp>
        <p:nvSpPr>
          <p:cNvPr id="104893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作用：为幼儿提供丰富多彩的活动，增强幼儿体质和免疫力</a:t>
            </a:r>
          </a:p>
        </p:txBody>
      </p:sp>
      <p:sp>
        <p:nvSpPr>
          <p:cNvPr id="104894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价值：为幼儿未来的成长和发展奠定基础</a:t>
            </a:r>
          </a:p>
        </p:txBody>
      </p:sp>
      <p:sp>
        <p:nvSpPr>
          <p:cNvPr id="104895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教案的内容和结构</a:t>
            </a:r>
          </a:p>
        </p:txBody>
      </p:sp>
      <p:sp>
        <p:nvSpPr>
          <p:cNvPr id="1048988" name="对角圆角矩形 15"/>
          <p:cNvSpPr/>
          <p:nvPr>
            <p:custDataLst>
              <p:tags r:id="rId2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0" name="对角圆角矩形 16"/>
          <p:cNvSpPr/>
          <p:nvPr>
            <p:custDataLst>
              <p:tags r:id="rId3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直角三角形 17"/>
          <p:cNvSpPr/>
          <p:nvPr>
            <p:custDataLst>
              <p:tags r:id="rId4"/>
            </p:custDataLst>
          </p:nvPr>
        </p:nvSpPr>
        <p:spPr>
          <a:xfrm>
            <a:off x="1883567" y="3353479"/>
            <a:ext cx="77021" cy="12836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4" name="文本框 27"/>
          <p:cNvSpPr txBox="1"/>
          <p:nvPr>
            <p:custDataLst>
              <p:tags r:id="rId5"/>
            </p:custDataLst>
          </p:nvPr>
        </p:nvSpPr>
        <p:spPr>
          <a:xfrm>
            <a:off x="1916943" y="3491476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教学方法：采用多种形式的教学方法，如讲解、示范、游戏等</a:t>
            </a:r>
          </a:p>
        </p:txBody>
      </p:sp>
      <p:sp>
        <p:nvSpPr>
          <p:cNvPr id="1048996" name="对角圆角矩形 52"/>
          <p:cNvSpPr/>
          <p:nvPr>
            <p:custDataLst>
              <p:tags r:id="rId6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对角圆角矩形 53"/>
          <p:cNvSpPr/>
          <p:nvPr>
            <p:custDataLst>
              <p:tags r:id="rId7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0" name="直角三角形 54"/>
          <p:cNvSpPr/>
          <p:nvPr>
            <p:custDataLst>
              <p:tags r:id="rId8"/>
            </p:custDataLst>
          </p:nvPr>
        </p:nvSpPr>
        <p:spPr>
          <a:xfrm>
            <a:off x="1883567" y="1365042"/>
            <a:ext cx="77021" cy="12836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2" name="文本框 56"/>
          <p:cNvSpPr txBox="1"/>
          <p:nvPr>
            <p:custDataLst>
              <p:tags r:id="rId9"/>
            </p:custDataLst>
          </p:nvPr>
        </p:nvSpPr>
        <p:spPr>
          <a:xfrm>
            <a:off x="1916943" y="1496620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教学目标：明确活动目的和要求</a:t>
            </a:r>
          </a:p>
        </p:txBody>
      </p:sp>
      <p:sp>
        <p:nvSpPr>
          <p:cNvPr id="1049004" name="对角圆角矩形 5"/>
          <p:cNvSpPr/>
          <p:nvPr>
            <p:custDataLst>
              <p:tags r:id="rId10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对角圆角矩形 6"/>
          <p:cNvSpPr/>
          <p:nvPr>
            <p:custDataLst>
              <p:tags r:id="rId11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8" name="直角三角形 7"/>
          <p:cNvSpPr/>
          <p:nvPr>
            <p:custDataLst>
              <p:tags r:id="rId12"/>
            </p:custDataLst>
          </p:nvPr>
        </p:nvSpPr>
        <p:spPr>
          <a:xfrm>
            <a:off x="1883567" y="2359261"/>
            <a:ext cx="77021" cy="12836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3"/>
            </p:custDataLst>
          </p:nvPr>
        </p:nvSpPr>
        <p:spPr>
          <a:xfrm>
            <a:off x="1916943" y="2497257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教学内容：选择适合幼儿年龄段和兴趣的内容</a:t>
            </a:r>
          </a:p>
        </p:txBody>
      </p:sp>
      <p:sp>
        <p:nvSpPr>
          <p:cNvPr id="1049012" name="对角圆角矩形 9"/>
          <p:cNvSpPr/>
          <p:nvPr>
            <p:custDataLst>
              <p:tags r:id="rId14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对角圆角矩形 10"/>
          <p:cNvSpPr/>
          <p:nvPr>
            <p:custDataLst>
              <p:tags r:id="rId15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6" name="直角三角形 11"/>
          <p:cNvSpPr/>
          <p:nvPr>
            <p:custDataLst>
              <p:tags r:id="rId16"/>
            </p:custDataLst>
          </p:nvPr>
        </p:nvSpPr>
        <p:spPr>
          <a:xfrm>
            <a:off x="1883567" y="4347698"/>
            <a:ext cx="77021" cy="12836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8" name="文本框 12"/>
          <p:cNvSpPr txBox="1"/>
          <p:nvPr>
            <p:custDataLst>
              <p:tags r:id="rId17"/>
            </p:custDataLst>
          </p:nvPr>
        </p:nvSpPr>
        <p:spPr>
          <a:xfrm>
            <a:off x="1916943" y="4485695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教学步骤：详细描述每个教学环节的流程和时间安排</a:t>
            </a:r>
          </a:p>
        </p:txBody>
      </p:sp>
      <p:sp>
        <p:nvSpPr>
          <p:cNvPr id="1049020" name="对角圆角矩形 14"/>
          <p:cNvSpPr/>
          <p:nvPr>
            <p:custDataLst>
              <p:tags r:id="rId18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对角圆角矩形 18"/>
          <p:cNvSpPr/>
          <p:nvPr>
            <p:custDataLst>
              <p:tags r:id="rId19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4" name="直角三角形 19"/>
          <p:cNvSpPr/>
          <p:nvPr>
            <p:custDataLst>
              <p:tags r:id="rId20"/>
            </p:custDataLst>
          </p:nvPr>
        </p:nvSpPr>
        <p:spPr>
          <a:xfrm>
            <a:off x="1883567" y="5341917"/>
            <a:ext cx="77021" cy="12836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6" name="文本框 20"/>
          <p:cNvSpPr txBox="1"/>
          <p:nvPr>
            <p:custDataLst>
              <p:tags r:id="rId21"/>
            </p:custDataLst>
          </p:nvPr>
        </p:nvSpPr>
        <p:spPr>
          <a:xfrm>
            <a:off x="1916943" y="5479914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教学反思：对活动效果进行评估和总结，提出改进意见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2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74292" y="1698498"/>
            <a:ext cx="4293108" cy="3461004"/>
          </a:xfrm>
        </p:spPr>
        <p:txBody>
          <a:bodyPr/>
          <a:lstStyle/>
          <a:p>
            <a:r>
              <a:rPr lang="zh-CN" altLang="en-US"/>
              <a:t>幼儿园健康活动教案精选</a:t>
            </a:r>
          </a:p>
        </p:txBody>
      </p:sp>
      <p:sp>
        <p:nvSpPr>
          <p:cNvPr id="1049064" name="节编号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351790" y="1679575"/>
            <a:ext cx="1221105" cy="3357880"/>
          </a:xfrm>
        </p:spPr>
        <p:txBody>
          <a:bodyPr/>
          <a:lstStyle/>
          <a:p>
            <a:r>
              <a:rPr lang="en-US" altLang="zh-CN"/>
              <a:t>03</a:t>
            </a: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教案一：认识身体器官</a:t>
            </a:r>
          </a:p>
        </p:txBody>
      </p:sp>
      <p:sp>
        <p:nvSpPr>
          <p:cNvPr id="1049124" name="正文"/>
          <p:cNvSpPr txBox="1"/>
          <p:nvPr>
            <p:custDataLst>
              <p:tags r:id="rId2"/>
            </p:custDataLst>
          </p:nvPr>
        </p:nvSpPr>
        <p:spPr>
          <a:xfrm>
            <a:off x="3160452" y="5526391"/>
            <a:ext cx="5867903" cy="651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教学反思：根据幼儿的参与度和反应情况，对教案进行反思和改进。</a:t>
            </a:r>
          </a:p>
        </p:txBody>
      </p:sp>
      <p:sp>
        <p:nvSpPr>
          <p:cNvPr id="1049126" name="标题"/>
          <p:cNvSpPr txBox="1"/>
          <p:nvPr>
            <p:custDataLst>
              <p:tags r:id="rId3"/>
            </p:custDataLst>
          </p:nvPr>
        </p:nvSpPr>
        <p:spPr>
          <a:xfrm>
            <a:off x="3160452" y="5056499"/>
            <a:ext cx="5867903" cy="434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</a:p>
        </p:txBody>
      </p:sp>
      <p:sp>
        <p:nvSpPr>
          <p:cNvPr id="1049128" name="正文"/>
          <p:cNvSpPr txBox="1"/>
          <p:nvPr>
            <p:custDataLst>
              <p:tags r:id="rId4"/>
            </p:custDataLst>
          </p:nvPr>
        </p:nvSpPr>
        <p:spPr>
          <a:xfrm>
            <a:off x="3164283" y="4296755"/>
            <a:ext cx="5867903" cy="651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教学步骤：引导幼儿了解身体器官的名称和功能，通过游戏、图片等形式让幼儿参与互动，引导幼儿掌握保护身体器官的方法。</a:t>
            </a:r>
          </a:p>
        </p:txBody>
      </p:sp>
      <p:sp>
        <p:nvSpPr>
          <p:cNvPr id="1049130" name="标题"/>
          <p:cNvSpPr txBox="1"/>
          <p:nvPr>
            <p:custDataLst>
              <p:tags r:id="rId5"/>
            </p:custDataLst>
          </p:nvPr>
        </p:nvSpPr>
        <p:spPr>
          <a:xfrm>
            <a:off x="3164283" y="3826225"/>
            <a:ext cx="5867903" cy="434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</a:p>
        </p:txBody>
      </p:sp>
      <p:sp>
        <p:nvSpPr>
          <p:cNvPr id="1049132" name="正文"/>
          <p:cNvSpPr txBox="1"/>
          <p:nvPr>
            <p:custDataLst>
              <p:tags r:id="rId6"/>
            </p:custDataLst>
          </p:nvPr>
        </p:nvSpPr>
        <p:spPr>
          <a:xfrm>
            <a:off x="3160452" y="1834930"/>
            <a:ext cx="5867903" cy="651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教学目标：帮助幼儿了解身体器官的名称、功能和保护方法，培养幼儿的健康意识。</a:t>
            </a:r>
          </a:p>
        </p:txBody>
      </p:sp>
      <p:sp>
        <p:nvSpPr>
          <p:cNvPr id="1049134" name="标题"/>
          <p:cNvSpPr txBox="1"/>
          <p:nvPr>
            <p:custDataLst>
              <p:tags r:id="rId7"/>
            </p:custDataLst>
          </p:nvPr>
        </p:nvSpPr>
        <p:spPr>
          <a:xfrm>
            <a:off x="3160452" y="1364400"/>
            <a:ext cx="5867903" cy="434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</a:p>
        </p:txBody>
      </p:sp>
      <p:sp>
        <p:nvSpPr>
          <p:cNvPr id="1049136" name="正文"/>
          <p:cNvSpPr txBox="1"/>
          <p:nvPr>
            <p:custDataLst>
              <p:tags r:id="rId8"/>
            </p:custDataLst>
          </p:nvPr>
        </p:nvSpPr>
        <p:spPr>
          <a:xfrm>
            <a:off x="3164283" y="3065843"/>
            <a:ext cx="5867903" cy="651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教学内容：介绍身体器官的名称、功能和保护方法，通过游戏、图片等形式让幼儿参与互动。</a:t>
            </a:r>
          </a:p>
        </p:txBody>
      </p:sp>
      <p:sp>
        <p:nvSpPr>
          <p:cNvPr id="1049138" name="标题"/>
          <p:cNvSpPr txBox="1"/>
          <p:nvPr>
            <p:custDataLst>
              <p:tags r:id="rId9"/>
            </p:custDataLst>
          </p:nvPr>
        </p:nvSpPr>
        <p:spPr>
          <a:xfrm>
            <a:off x="3164283" y="2594674"/>
            <a:ext cx="5867903" cy="434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教案二：健康饮食教育</a:t>
            </a:r>
          </a:p>
        </p:txBody>
      </p:sp>
      <p:sp>
        <p:nvSpPr>
          <p:cNvPr id="104917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教学目标：帮助幼儿了解健康饮食的重要性，培养良好的饮食习惯。</a:t>
            </a:r>
          </a:p>
        </p:txBody>
      </p:sp>
      <p:sp>
        <p:nvSpPr>
          <p:cNvPr id="104918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教学内容：介绍食物金字塔，引导幼儿认识各种食物的营养成分和作用。</a:t>
            </a:r>
          </a:p>
        </p:txBody>
      </p:sp>
      <p:sp>
        <p:nvSpPr>
          <p:cNvPr id="104918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教学方法：通过讲解、示范、游戏等多种形式进行。</a:t>
            </a:r>
          </a:p>
        </p:txBody>
      </p:sp>
      <p:sp>
        <p:nvSpPr>
          <p:cNvPr id="104919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教学评价：观察幼儿在活动中的表现，及时给予反馈和指导。</a:t>
            </a:r>
          </a:p>
        </p:txBody>
      </p:sp>
      <p:sp>
        <p:nvSpPr>
          <p:cNvPr id="104919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教案三：运动与健康</a:t>
            </a:r>
          </a:p>
        </p:txBody>
      </p:sp>
      <p:sp>
        <p:nvSpPr>
          <p:cNvPr id="104923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8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活动目标：通过运动和游戏，促进幼儿身体发育和心理健康，培养幼儿的团队协作和竞争意识。</a:t>
            </a:r>
          </a:p>
        </p:txBody>
      </p:sp>
      <p:sp>
        <p:nvSpPr>
          <p:cNvPr id="1049242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4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6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活动内容：包括热身运动、运动技能训练、团队协作游戏、放松活动等环节，注重幼儿的全面发展。</a:t>
            </a:r>
          </a:p>
        </p:txBody>
      </p:sp>
      <p:sp>
        <p:nvSpPr>
          <p:cNvPr id="1049248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0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活动方法：采用游戏化、情景化的教学方式，让幼儿在轻松愉快的氛围中学习和成长。</a:t>
            </a:r>
          </a:p>
        </p:txBody>
      </p:sp>
      <p:sp>
        <p:nvSpPr>
          <p:cNvPr id="1049254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6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仓耳渔阳体 W04" panose="020204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6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活动效果：通过活动，提高幼儿的身体素质和心理素质，培养幼儿的自信心和创造力，促进幼儿的全面发展。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教案四：心理健康与情绪管理</a:t>
            </a:r>
          </a:p>
        </p:txBody>
      </p:sp>
      <p:sp>
        <p:nvSpPr>
          <p:cNvPr id="1049296" name="正文"/>
          <p:cNvSpPr txBox="1"/>
          <p:nvPr>
            <p:custDataLst>
              <p:tags r:id="rId2"/>
            </p:custDataLst>
          </p:nvPr>
        </p:nvSpPr>
        <p:spPr>
          <a:xfrm>
            <a:off x="3962138" y="5580435"/>
            <a:ext cx="4268332" cy="5971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3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引导幼儿认识基本情绪</a:t>
            </a: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通过故事或游戏引导幼儿体验不同情绪</a:t>
            </a: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讲解简单的情绪调节方法</a:t>
            </a: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总结并鼓励幼儿在生活中运用所学知识</a:t>
            </a:r>
          </a:p>
        </p:txBody>
      </p:sp>
      <p:sp>
        <p:nvSpPr>
          <p:cNvPr id="1049298" name="标题"/>
          <p:cNvSpPr txBox="1"/>
          <p:nvPr>
            <p:custDataLst>
              <p:tags r:id="rId3"/>
            </p:custDataLst>
          </p:nvPr>
        </p:nvSpPr>
        <p:spPr>
          <a:xfrm>
            <a:off x="3962138" y="5239284"/>
            <a:ext cx="4268332" cy="2912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教学步骤： * 引导幼儿认识基本情绪 * 通过故事或游戏引导幼儿体验不同情绪 * 讲解简单的情绪调节方法 * 总结并鼓励幼儿在生活中运用所学知识</a:t>
            </a:r>
          </a:p>
        </p:txBody>
      </p:sp>
      <p:sp>
        <p:nvSpPr>
          <p:cNvPr id="1049300" name="正文"/>
          <p:cNvSpPr txBox="1"/>
          <p:nvPr>
            <p:custDataLst>
              <p:tags r:id="rId4"/>
            </p:custDataLst>
          </p:nvPr>
        </p:nvSpPr>
        <p:spPr>
          <a:xfrm>
            <a:off x="3962138" y="1705550"/>
            <a:ext cx="4268332" cy="5971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单击此处输入你的项正文，文字是您思想的提炼，请尽量言简赅的意阐述你的观点。</a:t>
            </a:r>
          </a:p>
        </p:txBody>
      </p:sp>
      <p:sp>
        <p:nvSpPr>
          <p:cNvPr id="1049302" name="标题"/>
          <p:cNvSpPr txBox="1"/>
          <p:nvPr>
            <p:custDataLst>
              <p:tags r:id="rId5"/>
            </p:custDataLst>
          </p:nvPr>
        </p:nvSpPr>
        <p:spPr>
          <a:xfrm>
            <a:off x="3962138" y="1364400"/>
            <a:ext cx="4268332" cy="2912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教学目标：帮助幼儿学会表达情绪，掌握基本的情绪调节方法，培养良好的情绪管理能力。</a:t>
            </a:r>
          </a:p>
        </p:txBody>
      </p:sp>
      <p:sp>
        <p:nvSpPr>
          <p:cNvPr id="1049304" name="正文"/>
          <p:cNvSpPr txBox="1"/>
          <p:nvPr>
            <p:custDataLst>
              <p:tags r:id="rId6"/>
            </p:custDataLst>
          </p:nvPr>
        </p:nvSpPr>
        <p:spPr>
          <a:xfrm>
            <a:off x="3962138" y="2674271"/>
            <a:ext cx="4268332" cy="5971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认识基本情绪：喜、怒、哀、乐</a:t>
            </a: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了解情绪对身体的影响</a:t>
            </a: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学习简单的情绪调节方法</a:t>
            </a:r>
          </a:p>
        </p:txBody>
      </p:sp>
      <p:sp>
        <p:nvSpPr>
          <p:cNvPr id="1049306" name="标题"/>
          <p:cNvSpPr txBox="1"/>
          <p:nvPr>
            <p:custDataLst>
              <p:tags r:id="rId7"/>
            </p:custDataLst>
          </p:nvPr>
        </p:nvSpPr>
        <p:spPr>
          <a:xfrm>
            <a:off x="3962138" y="2333121"/>
            <a:ext cx="4268332" cy="2912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教学内容： * 认识基本情绪：喜、怒、哀、乐 * 了解情绪对身体的影响 * 学习简单的情绪调节方法</a:t>
            </a:r>
          </a:p>
        </p:txBody>
      </p:sp>
      <p:sp>
        <p:nvSpPr>
          <p:cNvPr id="1049308" name="正文"/>
          <p:cNvSpPr txBox="1"/>
          <p:nvPr>
            <p:custDataLst>
              <p:tags r:id="rId8"/>
            </p:custDataLst>
          </p:nvPr>
        </p:nvSpPr>
        <p:spPr>
          <a:xfrm>
            <a:off x="3962138" y="3642993"/>
            <a:ext cx="4268332" cy="5971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单击此处输入你的项正文，文字是您思想的提炼，请尽量言简赅的意阐述你的观点。</a:t>
            </a:r>
          </a:p>
        </p:txBody>
      </p:sp>
      <p:sp>
        <p:nvSpPr>
          <p:cNvPr id="1049310" name="标题"/>
          <p:cNvSpPr txBox="1"/>
          <p:nvPr>
            <p:custDataLst>
              <p:tags r:id="rId9"/>
            </p:custDataLst>
          </p:nvPr>
        </p:nvSpPr>
        <p:spPr>
          <a:xfrm>
            <a:off x="3962138" y="3301842"/>
            <a:ext cx="4268332" cy="2912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教学方法：游戏、故事、角色扮演</a:t>
            </a:r>
          </a:p>
        </p:txBody>
      </p:sp>
      <p:sp>
        <p:nvSpPr>
          <p:cNvPr id="1049312" name="正文"/>
          <p:cNvSpPr txBox="1"/>
          <p:nvPr>
            <p:custDataLst>
              <p:tags r:id="rId10"/>
            </p:custDataLst>
          </p:nvPr>
        </p:nvSpPr>
        <p:spPr>
          <a:xfrm>
            <a:off x="3962138" y="4611714"/>
            <a:ext cx="4268332" cy="5971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单击此处输入你的项正文，文字是您思想的提炼，请尽量言简赅的意阐述你的观点。</a:t>
            </a:r>
          </a:p>
        </p:txBody>
      </p:sp>
      <p:sp>
        <p:nvSpPr>
          <p:cNvPr id="1049314" name="标题"/>
          <p:cNvSpPr txBox="1"/>
          <p:nvPr>
            <p:custDataLst>
              <p:tags r:id="rId11"/>
            </p:custDataLst>
          </p:nvPr>
        </p:nvSpPr>
        <p:spPr>
          <a:xfrm>
            <a:off x="3962138" y="4270563"/>
            <a:ext cx="4268332" cy="2912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教学准备：图片、玩具、音乐等教学用具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https://d.book118.com/118140005053006022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7"/>
  <p:tag name="KSO_WM_TEMPLATE_MASTER_TYPE" val="0"/>
  <p:tag name="KSO_WM_TEMPLATE_SUBCATEGORY" val="29"/>
  <p:tag name="KSO_WM_TEMPLATE_THUMBS_INDEX" val="1、9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SLIDE_ID" val="custom2023120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7"/>
  <p:tag name="KSO_WM_TEMPLATE_MASTER_TYPE" val="0"/>
  <p:tag name="KSO_WM_TEMPLATE_SUBCATEGORY" val="29"/>
  <p:tag name="KSO_WM_TEMPLATE_THUMBS_INDEX" val="1、9"/>
</p:tagLst>
</file>

<file path=ppt/tags/tag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1_2"/>
  <p:tag name="KSO_WM_UNIT_INDEX" val="1_1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2_2"/>
  <p:tag name="KSO_WM_UNIT_INDEX" val="1_2_2"/>
  <p:tag name="KSO_WM_UNIT_LAYERLEVEL" val="1_1_1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3_2"/>
  <p:tag name="KSO_WM_UNIT_INDEX" val="1_3_2"/>
  <p:tag name="KSO_WM_UNIT_LAYERLEVEL" val="1_1_1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4_2"/>
  <p:tag name="KSO_WM_UNIT_INDEX" val="1_4_2"/>
  <p:tag name="KSO_WM_UNIT_LAYERLEVEL" val="1_1_1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5_2"/>
  <p:tag name="KSO_WM_UNIT_INDEX" val="1_5_2"/>
  <p:tag name="KSO_WM_UNIT_LAYERLEVEL" val="1_1_1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6_2"/>
  <p:tag name="KSO_WM_UNIT_INDEX" val="1_6_2"/>
  <p:tag name="KSO_WM_UNIT_LAYERLEVEL" val="1_1_1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3.25,&quot;width&quot;:460.8}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1"/>
  <p:tag name="KSO_WM_UNIT_DIAGRAM_ISNUMVISUAL" val="0"/>
  <p:tag name="KSO_WM_UNIT_DIAGRAM_ISREFERUNIT" val="0"/>
  <p:tag name="KSO_WM_UNIT_HIGHLIGHT" val="0"/>
  <p:tag name="KSO_WM_UNIT_ID" val="custom2023120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120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1"/>
  <p:tag name="KSO_WM_UNIT_DIAGRAM_ISNUMVISUAL" val="0"/>
  <p:tag name="KSO_WM_UNIT_DIAGRAM_ISREFERUNIT" val="0"/>
  <p:tag name="KSO_WM_UNIT_HIGHLIGHT" val="0"/>
  <p:tag name="KSO_WM_UNIT_ID" val="custom2023120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120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3_3"/>
  <p:tag name="KSO_WM_UNIT_INDEX" val="1_3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1"/>
  <p:tag name="KSO_WM_UNIT_INDEX" val="1_3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1_3"/>
  <p:tag name="KSO_WM_UNIT_INDEX" val="1_1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2"/>
  <p:tag name="KSO_WM_UNIT_INDEX" val="1_1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1"/>
  <p:tag name="KSO_WM_UNIT_INDEX" val="1_1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2_3"/>
  <p:tag name="KSO_WM_UNIT_INDEX" val="1_2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1"/>
  <p:tag name="KSO_WM_UNIT_INDEX" val="1_2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4_3"/>
  <p:tag name="KSO_WM_UNIT_INDEX" val="1_4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5_3"/>
  <p:tag name="KSO_WM_UNIT_INDEX" val="1_5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2"/>
  <p:tag name="KSO_WM_UNIT_INDEX" val="1_5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1"/>
  <p:tag name="KSO_WM_UNIT_INDEX" val="1_5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0"/>
  <p:tag name="KSO_WM_UNIT_DIAGRAM_ISNUMVISUAL" val="0"/>
  <p:tag name="KSO_WM_UNIT_DIAGRAM_ISREFERUNIT" val="0"/>
  <p:tag name="KSO_WM_UNIT_HIGHLIGHT" val="0"/>
  <p:tag name="KSO_WM_UNIT_ID" val="custom2023120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7"/>
  <p:tag name="KSO_WM_UNIT_COMPATIBLE" val="1"/>
  <p:tag name="KSO_WM_UNIT_DIAGRAM_ISNUMVISUAL" val="0"/>
  <p:tag name="KSO_WM_UNIT_DIAGRAM_ISREFERUNIT" val="0"/>
  <p:tag name="KSO_WM_UNIT_HIGHLIGHT" val="0"/>
  <p:tag name="KSO_WM_UNIT_ID" val="custom2023120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27.xml><?xml version="1.0" encoding="utf-8"?>
<p:tagLst xmlns:p="http://schemas.openxmlformats.org/presentationml/2006/main">
  <p:tag name="KSO_WM_BEAUTIFY_FLAG" val="#wm#"/>
  <p:tag name="KSO_WM_SLIDE_ID" val="custom2023120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7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5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f*1_5_1"/>
  <p:tag name="KSO_WM_UNIT_INDEX" val="1_5_1"/>
  <p:tag name="KSO_WM_UNIT_LAYERLEVEL" val="1_1_1"/>
  <p:tag name="KSO_WM_UNIT_NOCLEAR" val="0"/>
  <p:tag name="KSO_WM_UNIT_PRESET_TEXT" val="单击此处输入你的项正文，文字是您思想的提炼，请尽量言简赅的意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赅的意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赅的意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赅的意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赅的意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7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8">
      <a:dk1>
        <a:srgbClr val="000000"/>
      </a:dk1>
      <a:lt1>
        <a:srgbClr val="FFFFFF"/>
      </a:lt1>
      <a:dk2>
        <a:srgbClr val="071A00"/>
      </a:dk2>
      <a:lt2>
        <a:srgbClr val="FFFFFF"/>
      </a:lt2>
      <a:accent1>
        <a:srgbClr val="81C631"/>
      </a:accent1>
      <a:accent2>
        <a:srgbClr val="EEA332"/>
      </a:accent2>
      <a:accent3>
        <a:srgbClr val="E96E6E"/>
      </a:accent3>
      <a:accent4>
        <a:srgbClr val="12A25D"/>
      </a:accent4>
      <a:accent5>
        <a:srgbClr val="C9D614"/>
      </a:accent5>
      <a:accent6>
        <a:srgbClr val="8A5A20"/>
      </a:accent6>
      <a:hlink>
        <a:srgbClr val="304FFE"/>
      </a:hlink>
      <a:folHlink>
        <a:srgbClr val="492067"/>
      </a:folHlink>
    </a:clrScheme>
    <a:fontScheme name="自定义 15">
      <a:majorFont>
        <a:latin typeface="仓耳渔阳体 W04" panose="02020400000000000000" charset="-122"/>
        <a:ea typeface="仓耳渔阳体 W04" panose="02020400000000000000" charset="-122"/>
        <a:cs typeface="Arial"/>
      </a:majorFont>
      <a:minorFont>
        <a:latin typeface="仓耳渔阳体 W04" panose="02020400000000000000" charset="-122"/>
        <a:ea typeface="仓耳渔阳体 W0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anchor="ctr" bIns="0" lIns="0" rIns="0" rtlCol="0" tIns="72000" wrap="square">
        <a:noAutofit/>
      </a:bodyPr>
      <a:lstStyle>
        <a:defPPr>
          <a:lnSpc>
            <a:spcPct val="100000"/>
          </a:lnSpc>
          <a:defRPr altLang="en-US" dirty="0" sz="2800" lang="zh-CN" spc="300">
            <a:solidFill>
              <a:schemeClr val="accent4">
                <a:lumMod val="50000"/>
              </a:schemeClr>
            </a:solidFill>
            <a:latin typeface="+mn-ea"/>
            <a:cs typeface="仓耳渔阳体 W04" panose="02020400000000000000" charset="-122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仓耳渔阳体 W04</vt:lpstr>
      <vt:lpstr>仓耳渔阳体 W02</vt:lpstr>
      <vt:lpstr>Calibri Light</vt:lpstr>
      <vt:lpstr>微软雅黑</vt:lpstr>
      <vt:lpstr>Office Theme</vt:lpstr>
      <vt:lpstr>幼儿园健康活动教案(精选)ppt</vt:lpstr>
      <vt:lpstr>目录</vt:lpstr>
      <vt:lpstr>添加章节标题</vt:lpstr>
      <vt:lpstr>幼儿园健康活动教案概述</vt:lpstr>
      <vt:lpstr>教案的目的和意义</vt:lpstr>
      <vt:lpstr>教案的内容和结构</vt:lpstr>
      <vt:lpstr>幼儿园健康活动教案精选</vt:lpstr>
      <vt:lpstr>教案一：认识身体器官</vt:lpstr>
      <vt:lpstr>教案二：健康饮食教育</vt:lpstr>
      <vt:lpstr>教案三：运动与健康</vt:lpstr>
      <vt:lpstr>教案四：心理健康与情绪管理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2024-08-28T12:17:26.697</cp:lastPrinted>
  <dcterms:created xsi:type="dcterms:W3CDTF">2024-08-28T04:17:26Z</dcterms:created>
  <dcterms:modified xsi:type="dcterms:W3CDTF">2024-08-28T04:17:29Z</dcterms:modified>
</cp:coreProperties>
</file>