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46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207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1.xml" /><Relationship Id="rId11" Type="http://schemas.openxmlformats.org/officeDocument/2006/relationships/image" Target="../media/image5.png" /><Relationship Id="rId12" Type="http://schemas.openxmlformats.org/officeDocument/2006/relationships/tags" Target="../tags/tag22.xml" /><Relationship Id="rId13" Type="http://schemas.openxmlformats.org/officeDocument/2006/relationships/image" Target="../media/image4.png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7.png" /><Relationship Id="rId4" Type="http://schemas.openxmlformats.org/officeDocument/2006/relationships/tags" Target="../tags/tag16.xml" /><Relationship Id="rId5" Type="http://schemas.openxmlformats.org/officeDocument/2006/relationships/image" Target="../media/image8.png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tags" Target="../tags/tag2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29.xml" /><Relationship Id="rId11" Type="http://schemas.openxmlformats.org/officeDocument/2006/relationships/image" Target="../media/image5.png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0.png" /><Relationship Id="rId4" Type="http://schemas.openxmlformats.org/officeDocument/2006/relationships/tags" Target="../tags/tag25.xml" /><Relationship Id="rId5" Type="http://schemas.openxmlformats.org/officeDocument/2006/relationships/image" Target="../media/image11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image" Target="../media/image4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10" Type="http://schemas.openxmlformats.org/officeDocument/2006/relationships/image" Target="../media/image4.png" /><Relationship Id="rId11" Type="http://schemas.openxmlformats.org/officeDocument/2006/relationships/tags" Target="../tags/tag67.xml" /><Relationship Id="rId12" Type="http://schemas.openxmlformats.org/officeDocument/2006/relationships/image" Target="../media/image5.png" /><Relationship Id="rId13" Type="http://schemas.openxmlformats.org/officeDocument/2006/relationships/tags" Target="../tags/tag6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image" Target="../media/image13.png" /><Relationship Id="rId4" Type="http://schemas.openxmlformats.org/officeDocument/2006/relationships/tags" Target="../tags/tag62.xml" /><Relationship Id="rId5" Type="http://schemas.openxmlformats.org/officeDocument/2006/relationships/image" Target="../media/image14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8C5665-879D-4A15-BCC6-A6D652D663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5D1E6C-A261-4ADD-B1C3-300347C8E0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5C6AC0-F35E-42D2-BDE1-282FC8A2C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939E73-2B70-456E-A0FC-4B572EF392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C1E6E9-AE61-486A-B7D5-1CF9FCA84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25CACF-9F8E-4D9B-B481-803975FFC4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3F9D78-8ACB-4455-B469-E00C914FC0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71E6A9-6F26-463B-958A-7314ADA9D7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FCEC45-6AD6-49BC-B1F4-460C03B99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9EFDCC-C87A-4AED-A895-2DB591E2E5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ABF4BD-60A7-4A4E-B73F-0A96E7B461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7" name="@svg_line"/>
          <p:cNvPicPr preferRelativeResize="0"/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2097187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2097197" name="@svg_line"/>
          <p:cNvPicPr preferRelativeResize="0"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69.xml" /><Relationship Id="rId14" Type="http://schemas.openxmlformats.org/officeDocument/2006/relationships/image" Target="../media/image16.png" /><Relationship Id="rId15" Type="http://schemas.openxmlformats.org/officeDocument/2006/relationships/tags" Target="../tags/tag70.xml" /><Relationship Id="rId16" Type="http://schemas.openxmlformats.org/officeDocument/2006/relationships/image" Target="../media/image17.png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454" r:id="rId2"/>
    <p:sldLayoutId id="2147485455" r:id="rId3"/>
    <p:sldLayoutId id="2147485456" r:id="rId4"/>
    <p:sldLayoutId id="2147485457" r:id="rId5"/>
    <p:sldLayoutId id="2147485458" r:id="rId6"/>
    <p:sldLayoutId id="2147485459" r:id="rId7"/>
    <p:sldLayoutId id="2147485460" r:id="rId8"/>
    <p:sldLayoutId id="2147485461" r:id="rId9"/>
    <p:sldLayoutId id="2147485462" r:id="rId10"/>
    <p:sldLayoutId id="2147485463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4.xml" /><Relationship Id="rId11" Type="http://schemas.openxmlformats.org/officeDocument/2006/relationships/tags" Target="../tags/tag115.xml" /><Relationship Id="rId12" Type="http://schemas.openxmlformats.org/officeDocument/2006/relationships/tags" Target="../tags/tag116.xml" /><Relationship Id="rId13" Type="http://schemas.openxmlformats.org/officeDocument/2006/relationships/tags" Target="../tags/tag117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tags" Target="../tags/tag112.xml" /><Relationship Id="rId9" Type="http://schemas.openxmlformats.org/officeDocument/2006/relationships/tags" Target="../tags/tag1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6.xml" /><Relationship Id="rId11" Type="http://schemas.openxmlformats.org/officeDocument/2006/relationships/tags" Target="../tags/tag127.xml" /><Relationship Id="rId12" Type="http://schemas.openxmlformats.org/officeDocument/2006/relationships/tags" Target="../tags/tag128.xml" /><Relationship Id="rId13" Type="http://schemas.openxmlformats.org/officeDocument/2006/relationships/tags" Target="../tags/tag129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tags" Target="../tags/tag12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14" Type="http://schemas.openxmlformats.org/officeDocument/2006/relationships/tags" Target="../tags/tag172.xml" /><Relationship Id="rId15" Type="http://schemas.openxmlformats.org/officeDocument/2006/relationships/tags" Target="../tags/tag173.xml" /><Relationship Id="rId16" Type="http://schemas.openxmlformats.org/officeDocument/2006/relationships/tags" Target="../tags/tag174.xml" /><Relationship Id="rId17" Type="http://schemas.openxmlformats.org/officeDocument/2006/relationships/tags" Target="../tags/tag175.xml" /><Relationship Id="rId18" Type="http://schemas.openxmlformats.org/officeDocument/2006/relationships/tags" Target="../tags/tag176.xml" /><Relationship Id="rId19" Type="http://schemas.openxmlformats.org/officeDocument/2006/relationships/tags" Target="../tags/tag177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6.xml" /><Relationship Id="rId11" Type="http://schemas.openxmlformats.org/officeDocument/2006/relationships/tags" Target="../tags/tag187.xml" /><Relationship Id="rId12" Type="http://schemas.openxmlformats.org/officeDocument/2006/relationships/tags" Target="../tags/tag188.xml" /><Relationship Id="rId13" Type="http://schemas.openxmlformats.org/officeDocument/2006/relationships/tags" Target="../tags/tag189.xml" /><Relationship Id="rId14" Type="http://schemas.openxmlformats.org/officeDocument/2006/relationships/tags" Target="../tags/tag190.xml" /><Relationship Id="rId15" Type="http://schemas.openxmlformats.org/officeDocument/2006/relationships/tags" Target="../tags/tag191.xml" /><Relationship Id="rId16" Type="http://schemas.openxmlformats.org/officeDocument/2006/relationships/tags" Target="../tags/tag192.xml" /><Relationship Id="rId17" Type="http://schemas.openxmlformats.org/officeDocument/2006/relationships/tags" Target="../tags/tag193.xml" /><Relationship Id="rId18" Type="http://schemas.openxmlformats.org/officeDocument/2006/relationships/tags" Target="../tags/tag194.xml" /><Relationship Id="rId19" Type="http://schemas.openxmlformats.org/officeDocument/2006/relationships/tags" Target="../tags/tag195.xml" /><Relationship Id="rId2" Type="http://schemas.openxmlformats.org/officeDocument/2006/relationships/tags" Target="../tags/tag178.xml" /><Relationship Id="rId20" Type="http://schemas.openxmlformats.org/officeDocument/2006/relationships/tags" Target="../tags/tag196.xml" /><Relationship Id="rId21" Type="http://schemas.openxmlformats.org/officeDocument/2006/relationships/tags" Target="../tags/tag197.xml" /><Relationship Id="rId22" Type="http://schemas.openxmlformats.org/officeDocument/2006/relationships/tags" Target="../tags/tag198.xml" /><Relationship Id="rId23" Type="http://schemas.openxmlformats.org/officeDocument/2006/relationships/tags" Target="../tags/tag199.xml" /><Relationship Id="rId24" Type="http://schemas.openxmlformats.org/officeDocument/2006/relationships/tags" Target="../tags/tag200.xml" /><Relationship Id="rId25" Type="http://schemas.openxmlformats.org/officeDocument/2006/relationships/tags" Target="../tags/tag201.xml" /><Relationship Id="rId26" Type="http://schemas.openxmlformats.org/officeDocument/2006/relationships/tags" Target="../tags/tag202.xml" /><Relationship Id="rId27" Type="http://schemas.openxmlformats.org/officeDocument/2006/relationships/tags" Target="../tags/tag203.xml" /><Relationship Id="rId28" Type="http://schemas.openxmlformats.org/officeDocument/2006/relationships/tags" Target="../tags/tag204.xml" /><Relationship Id="rId29" Type="http://schemas.openxmlformats.org/officeDocument/2006/relationships/tags" Target="../tags/tag205.xml" /><Relationship Id="rId3" Type="http://schemas.openxmlformats.org/officeDocument/2006/relationships/tags" Target="../tags/tag179.xml" /><Relationship Id="rId30" Type="http://schemas.openxmlformats.org/officeDocument/2006/relationships/tags" Target="../tags/tag206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140143142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lstStyle/>
          <a:p>
            <a:r>
              <a:rPr lang="zh-CN" altLang="en-US"/>
              <a:t>企业活跃指数测评方法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r>
              <a:rPr lang="zh-CN" altLang="en-US"/>
              <a:t>XX公司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10605135" y="175387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6049645" y="175387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4790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10605135" y="2601595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6049645" y="2601595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企业活跃指数的定义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33267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10605135" y="344932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6049645" y="344932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企业活跃指数的测评方法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4174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10605135" y="4297045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6049645" y="4297045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企业活跃指数的应用场景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50222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10605135" y="514477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6049645" y="514477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企业活跃指数的挑战与应对策略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8699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企业活跃指数的定义</a:t>
            </a:r>
            <a:endParaRPr lang="zh-CN" altLang="en-US"/>
          </a:p>
        </p:txBody>
      </p:sp>
      <p:sp>
        <p:nvSpPr>
          <p:cNvPr id="1048848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定义及意义</a:t>
            </a:r>
            <a:endParaRPr lang="zh-CN" altLang="en-US"/>
          </a:p>
        </p:txBody>
      </p:sp>
      <p:sp>
        <p:nvSpPr>
          <p:cNvPr id="1048900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02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904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企业活跃指数：衡量企业运营状况的综合指标，包括生产、销售、财务、管理等多个方面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08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10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意义：帮助企业了解自身运营状况，发现存在的问题，为改进提供依据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14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16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计算方法：综合考虑多个指标，如销售额、利润、员工数量、市场占有率等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20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22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应用范围：适用于各类企业，包括制造业、服务业、金融业等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活跃指数的构成</a:t>
            </a:r>
            <a:endParaRPr lang="zh-CN" altLang="en-US"/>
          </a:p>
        </p:txBody>
      </p:sp>
      <p:sp>
        <p:nvSpPr>
          <p:cNvPr id="1048958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60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62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企业规模：包括员工数量、营业收入、资产总额等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64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66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创新能力：包括研发投入、专利数量、新产品开发等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70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2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市场表现：包括市场份额、品牌知名度、客户满意度等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76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8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社会责任：包括环保、公益、员工福利等方面的表现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企业活跃指数的测评方法</a:t>
            </a:r>
            <a:endParaRPr lang="zh-CN" altLang="en-US"/>
          </a:p>
        </p:txBody>
      </p:sp>
      <p:sp>
        <p:nvSpPr>
          <p:cNvPr id="1049016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用户行为分析法</a:t>
            </a:r>
            <a:endParaRPr lang="zh-CN" altLang="en-US"/>
          </a:p>
        </p:txBody>
      </p:sp>
      <p:sp>
        <p:nvSpPr>
          <p:cNvPr id="104906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收集用户行为数据：通过网站、APP、社交媒体等渠道收集用户行为数据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分析用户行为模式：对用户行为数据进行分类、聚类、关联等分析，挖掘用户行为规律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建立用户行为模型：根据用户行为规律，建立用户行为模型，预测用户行为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评估企业活跃指数：根据用户行为模型，评估企业在用户活跃度、忠诚度等方面的表现，为企业提供优化建议。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内容发布频率法</a:t>
            </a:r>
            <a:endParaRPr lang="zh-CN" altLang="en-US"/>
          </a:p>
        </p:txBody>
      </p:sp>
      <p:sp>
        <p:nvSpPr>
          <p:cNvPr id="1049126" name="圆角矩形 26"/>
          <p:cNvSpPr/>
          <p:nvPr>
            <p:custDataLst>
              <p:tags r:id="rId2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28" name="圆角矩形 28"/>
          <p:cNvSpPr/>
          <p:nvPr>
            <p:custDataLst>
              <p:tags r:id="rId3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30" name="文本框 31"/>
          <p:cNvSpPr txBox="1"/>
          <p:nvPr>
            <p:custDataLst>
              <p:tags r:id="rId4"/>
            </p:custDataLst>
          </p:nvPr>
        </p:nvSpPr>
        <p:spPr>
          <a:xfrm>
            <a:off x="919296" y="2252134"/>
            <a:ext cx="1750395" cy="331211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内容发布频率：企业发布内容的频率，如每周、每月、每年等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29"/>
          <p:cNvSpPr/>
          <p:nvPr>
            <p:custDataLst>
              <p:tags r:id="rId5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34" name="圆角矩形 32"/>
          <p:cNvSpPr/>
          <p:nvPr>
            <p:custDataLst>
              <p:tags r:id="rId6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36" name="文本框 34"/>
          <p:cNvSpPr txBox="1"/>
          <p:nvPr>
            <p:custDataLst>
              <p:tags r:id="rId7"/>
            </p:custDataLst>
          </p:nvPr>
        </p:nvSpPr>
        <p:spPr>
          <a:xfrm>
            <a:off x="3070463" y="2252134"/>
            <a:ext cx="1750395" cy="33134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内容类型：企业发布的内容类型，如新闻、博客、社交媒体等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3"/>
          <p:cNvSpPr/>
          <p:nvPr>
            <p:custDataLst>
              <p:tags r:id="rId8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40" name="圆角矩形 4"/>
          <p:cNvSpPr/>
          <p:nvPr>
            <p:custDataLst>
              <p:tags r:id="rId9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42" name="文本框 5"/>
          <p:cNvSpPr txBox="1"/>
          <p:nvPr>
            <p:custDataLst>
              <p:tags r:id="rId10"/>
            </p:custDataLst>
          </p:nvPr>
        </p:nvSpPr>
        <p:spPr>
          <a:xfrm>
            <a:off x="5221021" y="2252134"/>
            <a:ext cx="1750395" cy="33134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发布渠道：企业发布内容的渠道，如官网、社交媒体、新闻媒体等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8"/>
          <p:cNvSpPr/>
          <p:nvPr>
            <p:custDataLst>
              <p:tags r:id="rId11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46" name="圆角矩形 9"/>
          <p:cNvSpPr/>
          <p:nvPr>
            <p:custDataLst>
              <p:tags r:id="rId12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48" name="文本框 10"/>
          <p:cNvSpPr txBox="1"/>
          <p:nvPr>
            <p:custDataLst>
              <p:tags r:id="rId13"/>
            </p:custDataLst>
          </p:nvPr>
        </p:nvSpPr>
        <p:spPr>
          <a:xfrm>
            <a:off x="7372189" y="2252134"/>
            <a:ext cx="1750395" cy="33134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发布效果：企业发布内容的效果，如阅读量、点赞数、评论数等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6"/>
          <p:cNvSpPr/>
          <p:nvPr>
            <p:custDataLst>
              <p:tags r:id="rId14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52" name="圆角矩形 7"/>
          <p:cNvSpPr/>
          <p:nvPr>
            <p:custDataLst>
              <p:tags r:id="rId15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54" name="文本框 11"/>
          <p:cNvSpPr txBox="1"/>
          <p:nvPr>
            <p:custDataLst>
              <p:tags r:id="rId16"/>
            </p:custDataLst>
          </p:nvPr>
        </p:nvSpPr>
        <p:spPr>
          <a:xfrm>
            <a:off x="9523356" y="2253963"/>
            <a:ext cx="1750395" cy="33134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评分标准：根据发布频率、内容类型、发布渠道和发布效果进行评分，得出企业活跃指数。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互动数据统计法</a:t>
            </a:r>
            <a:endParaRPr lang="zh-CN" altLang="en-US"/>
          </a:p>
        </p:txBody>
      </p:sp>
      <p:sp>
        <p:nvSpPr>
          <p:cNvPr id="1049190" name="矩形 5"/>
          <p:cNvSpPr/>
          <p:nvPr>
            <p:custDataLst>
              <p:tags r:id="rId2"/>
            </p:custDataLst>
          </p:nvPr>
        </p:nvSpPr>
        <p:spPr>
          <a:xfrm>
            <a:off x="860247" y="1369601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2" name="矩形 10"/>
          <p:cNvSpPr/>
          <p:nvPr>
            <p:custDataLst>
              <p:tags r:id="rId3"/>
            </p:custDataLst>
          </p:nvPr>
        </p:nvSpPr>
        <p:spPr>
          <a:xfrm>
            <a:off x="1211291" y="1364400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4" name="TextBox 2"/>
          <p:cNvSpPr txBox="1"/>
          <p:nvPr>
            <p:custDataLst>
              <p:tags r:id="rId4"/>
            </p:custDataLst>
          </p:nvPr>
        </p:nvSpPr>
        <p:spPr>
          <a:xfrm>
            <a:off x="1013666" y="2131496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互动数据来源：企业官网、社交媒体、论坛等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96" name="矩形 6"/>
          <p:cNvSpPr/>
          <p:nvPr>
            <p:custDataLst>
              <p:tags r:id="rId5"/>
            </p:custDataLst>
          </p:nvPr>
        </p:nvSpPr>
        <p:spPr>
          <a:xfrm>
            <a:off x="4472098" y="1369601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8" name="矩形 11"/>
          <p:cNvSpPr/>
          <p:nvPr>
            <p:custDataLst>
              <p:tags r:id="rId6"/>
            </p:custDataLst>
          </p:nvPr>
        </p:nvSpPr>
        <p:spPr>
          <a:xfrm>
            <a:off x="4842644" y="1364400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0" name="TextBox 2"/>
          <p:cNvSpPr txBox="1"/>
          <p:nvPr>
            <p:custDataLst>
              <p:tags r:id="rId7"/>
            </p:custDataLst>
          </p:nvPr>
        </p:nvSpPr>
        <p:spPr>
          <a:xfrm>
            <a:off x="4625517" y="2131496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数据类型：浏览量、点赞数、评论数、转发数等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02" name="矩形 7"/>
          <p:cNvSpPr/>
          <p:nvPr>
            <p:custDataLst>
              <p:tags r:id="rId8"/>
            </p:custDataLst>
          </p:nvPr>
        </p:nvSpPr>
        <p:spPr>
          <a:xfrm>
            <a:off x="8083298" y="1369601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4" name="矩形 12"/>
          <p:cNvSpPr/>
          <p:nvPr>
            <p:custDataLst>
              <p:tags r:id="rId9"/>
            </p:custDataLst>
          </p:nvPr>
        </p:nvSpPr>
        <p:spPr>
          <a:xfrm>
            <a:off x="8473346" y="1364400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6" name="TextBox 2"/>
          <p:cNvSpPr txBox="1"/>
          <p:nvPr>
            <p:custDataLst>
              <p:tags r:id="rId10"/>
            </p:custDataLst>
          </p:nvPr>
        </p:nvSpPr>
        <p:spPr>
          <a:xfrm>
            <a:off x="8236717" y="2131496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数据处理：清洗、去重、归一化等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08" name="矩形 33"/>
          <p:cNvSpPr/>
          <p:nvPr>
            <p:custDataLst>
              <p:tags r:id="rId11"/>
            </p:custDataLst>
          </p:nvPr>
        </p:nvSpPr>
        <p:spPr>
          <a:xfrm>
            <a:off x="859597" y="3947822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0" name="矩形 37"/>
          <p:cNvSpPr/>
          <p:nvPr>
            <p:custDataLst>
              <p:tags r:id="rId12"/>
            </p:custDataLst>
          </p:nvPr>
        </p:nvSpPr>
        <p:spPr>
          <a:xfrm>
            <a:off x="1210641" y="3942621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2" name="TextBox 2"/>
          <p:cNvSpPr txBox="1"/>
          <p:nvPr>
            <p:custDataLst>
              <p:tags r:id="rId13"/>
            </p:custDataLst>
          </p:nvPr>
        </p:nvSpPr>
        <p:spPr>
          <a:xfrm>
            <a:off x="1013016" y="4709717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计算方法：加权求和、平均数、中位数等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14" name="矩形 34"/>
          <p:cNvSpPr/>
          <p:nvPr>
            <p:custDataLst>
              <p:tags r:id="rId14"/>
            </p:custDataLst>
          </p:nvPr>
        </p:nvSpPr>
        <p:spPr>
          <a:xfrm>
            <a:off x="4471447" y="3947822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6" name="矩形 38"/>
          <p:cNvSpPr/>
          <p:nvPr>
            <p:custDataLst>
              <p:tags r:id="rId15"/>
            </p:custDataLst>
          </p:nvPr>
        </p:nvSpPr>
        <p:spPr>
          <a:xfrm>
            <a:off x="4841994" y="3942621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16"/>
            </p:custDataLst>
          </p:nvPr>
        </p:nvSpPr>
        <p:spPr>
          <a:xfrm>
            <a:off x="4624867" y="4709717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结果分析：活跃度、影响力、口碑等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20" name="矩形 35"/>
          <p:cNvSpPr/>
          <p:nvPr>
            <p:custDataLst>
              <p:tags r:id="rId17"/>
            </p:custDataLst>
          </p:nvPr>
        </p:nvSpPr>
        <p:spPr>
          <a:xfrm>
            <a:off x="8082648" y="3947822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2" name="矩形 39"/>
          <p:cNvSpPr/>
          <p:nvPr>
            <p:custDataLst>
              <p:tags r:id="rId18"/>
            </p:custDataLst>
          </p:nvPr>
        </p:nvSpPr>
        <p:spPr>
          <a:xfrm>
            <a:off x="8472696" y="3942621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19"/>
            </p:custDataLst>
          </p:nvPr>
        </p:nvSpPr>
        <p:spPr>
          <a:xfrm>
            <a:off x="8236067" y="4709717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应用：企业营销策略制定、品牌推广等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专家评估法</a:t>
            </a:r>
            <a:endParaRPr lang="zh-CN" altLang="en-US"/>
          </a:p>
        </p:txBody>
      </p:sp>
      <p:sp>
        <p:nvSpPr>
          <p:cNvPr id="1049260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2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8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0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2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4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6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8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0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2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4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6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90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92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94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96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专家选择：选择具有丰富经验和专业知识的专家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结果分析：对评估结果进行分析，得出企业活跃指数的测评结果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评估过程：专家根据评估标准对目标企业进行评估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评估标准：制定明确的评估标准和指标体系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https://d.book118.com/118140143142006022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5_2"/>
  <p:tag name="KSO_WM_UNIT_INDEX" val="1_5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1_1"/>
  <p:tag name="KSO_WM_UNIT_INDEX" val="1_1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1_2"/>
  <p:tag name="KSO_WM_UNIT_INDEX" val="1_1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1_1"/>
  <p:tag name="KSO_WM_UNIT_INDEX" val="1_1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2_1"/>
  <p:tag name="KSO_WM_UNIT_INDEX" val="1_2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2_2"/>
  <p:tag name="KSO_WM_UNIT_INDEX" val="1_2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2_1"/>
  <p:tag name="KSO_WM_UNIT_INDEX" val="1_2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3_1"/>
  <p:tag name="KSO_WM_UNIT_INDEX" val="1_3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3_2"/>
  <p:tag name="KSO_WM_UNIT_INDEX" val="1_3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3_1"/>
  <p:tag name="KSO_WM_UNIT_INDEX" val="1_3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  <p:tag name="KSO_WM_UNIT_VALUE" val="104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4_1"/>
  <p:tag name="KSO_WM_UNIT_INDEX" val="1_4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4_2"/>
  <p:tag name="KSO_WM_UNIT_INDEX" val="1_4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4_1"/>
  <p:tag name="KSO_WM_UNIT_INDEX" val="1_4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  <p:tag name="KSO_WM_UNIT_VALUE" val="104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5_1"/>
  <p:tag name="KSO_WM_UNIT_INDEX" val="1_5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5_2"/>
  <p:tag name="KSO_WM_UNIT_INDEX" val="1_5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5_1"/>
  <p:tag name="KSO_WM_UNIT_INDEX" val="1_5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  <p:tag name="KSO_WM_UNIT_VALUE" val="104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1_2"/>
  <p:tag name="KSO_WM_UNIT_INDEX" val="1_1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2_2"/>
  <p:tag name="KSO_WM_UNIT_INDEX" val="1_2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3_2"/>
  <p:tag name="KSO_WM_UNIT_INDEX" val="1_3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4_2"/>
  <p:tag name="KSO_WM_UNIT_INDEX" val="1_4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5_2"/>
  <p:tag name="KSO_WM_UNIT_INDEX" val="1_5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6_2"/>
  <p:tag name="KSO_WM_UNIT_INDEX" val="1_6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微软雅黑</vt:lpstr>
      <vt:lpstr>Calibri Light</vt:lpstr>
      <vt:lpstr>Office Theme</vt:lpstr>
      <vt:lpstr>企业活跃指数测评方法</vt:lpstr>
      <vt:lpstr>目录</vt:lpstr>
      <vt:lpstr>添加章节标题</vt:lpstr>
      <vt:lpstr>企业活跃指数的定义</vt:lpstr>
      <vt:lpstr>定义及意义</vt:lpstr>
      <vt:lpstr>活跃指数的构成</vt:lpstr>
      <vt:lpstr>企业活跃指数的测评方法</vt:lpstr>
      <vt:lpstr>用户行为分析法</vt:lpstr>
      <vt:lpstr>内容发布频率法</vt:lpstr>
      <vt:lpstr>互动数据统计法</vt:lpstr>
      <vt:lpstr>专家评估法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2024-08-29T07:52:50.702</cp:lastPrinted>
  <dcterms:created xsi:type="dcterms:W3CDTF">2024-08-28T23:52:50Z</dcterms:created>
  <dcterms:modified xsi:type="dcterms:W3CDTF">2024-08-28T23:52:52Z</dcterms:modified>
</cp:coreProperties>
</file>