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8" r:id="rId25"/>
  </p:sldIdLst>
  <p:sldSz cx="12192000" cy="6858000"/>
  <p:notesSz cx="6858000" cy="9144000"/>
  <p:custDataLst>
    <p:tags r:id="rId2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tags" Target="tags/tag1.xml" /><Relationship Id="rId27" Type="http://schemas.openxmlformats.org/officeDocument/2006/relationships/presProps" Target="presProps.xml" /><Relationship Id="rId28" Type="http://schemas.openxmlformats.org/officeDocument/2006/relationships/viewProps" Target="viewProps.xml" /><Relationship Id="rId29" Type="http://schemas.openxmlformats.org/officeDocument/2006/relationships/theme" Target="theme/theme1.xml" /><Relationship Id="rId3" Type="http://schemas.openxmlformats.org/officeDocument/2006/relationships/slideMaster" Target="slideMasters/slideMaster3.xml" /><Relationship Id="rId30" Type="http://schemas.openxmlformats.org/officeDocument/2006/relationships/tableStyles" Target="tableStyles.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16CF2174-6AA6-4786-A46D-26174E1CB71A}"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1" name="PlaceHolder 1"/>
          <p:cNvSpPr>
            <a:spLocks noGrp="1"/>
          </p:cNvSpPr>
          <p:nvPr>
            <p:ph type="sldImg"/>
          </p:nvPr>
        </p:nvSpPr>
        <p:spPr>
          <a:xfrm>
            <a:off x="685800" y="1143000"/>
            <a:ext cx="5486040" cy="3085920"/>
          </a:xfrm>
          <a:prstGeom prst="rect">
            <a:avLst/>
          </a:prstGeom>
          <a:ln w="0">
            <a:noFill/>
          </a:ln>
        </p:spPr>
      </p:sp>
      <p:sp>
        <p:nvSpPr>
          <p:cNvPr id="422"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3"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4" name="PlaceHolder 1"/>
          <p:cNvSpPr>
            <a:spLocks noGrp="1"/>
          </p:cNvSpPr>
          <p:nvPr>
            <p:ph type="sldImg"/>
          </p:nvPr>
        </p:nvSpPr>
        <p:spPr>
          <a:xfrm>
            <a:off x="685800" y="1143000"/>
            <a:ext cx="5486040" cy="3085920"/>
          </a:xfrm>
          <a:prstGeom prst="rect">
            <a:avLst/>
          </a:prstGeom>
          <a:ln w="0">
            <a:noFill/>
          </a:ln>
        </p:spPr>
      </p:sp>
      <p:sp>
        <p:nvSpPr>
          <p:cNvPr id="425"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6"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27" name="PlaceHolder 1"/>
          <p:cNvSpPr>
            <a:spLocks noGrp="1"/>
          </p:cNvSpPr>
          <p:nvPr>
            <p:ph type="sldImg"/>
          </p:nvPr>
        </p:nvSpPr>
        <p:spPr>
          <a:xfrm>
            <a:off x="685800" y="1143000"/>
            <a:ext cx="5486040" cy="3085920"/>
          </a:xfrm>
          <a:prstGeom prst="rect">
            <a:avLst/>
          </a:prstGeom>
          <a:ln w="0">
            <a:noFill/>
          </a:ln>
        </p:spPr>
      </p:sp>
      <p:sp>
        <p:nvSpPr>
          <p:cNvPr id="428"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29"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0" name="PlaceHolder 1"/>
          <p:cNvSpPr>
            <a:spLocks noGrp="1"/>
          </p:cNvSpPr>
          <p:nvPr>
            <p:ph type="sldImg"/>
          </p:nvPr>
        </p:nvSpPr>
        <p:spPr>
          <a:xfrm>
            <a:off x="685800" y="1143000"/>
            <a:ext cx="5486040" cy="3085920"/>
          </a:xfrm>
          <a:prstGeom prst="rect">
            <a:avLst/>
          </a:prstGeom>
          <a:ln w="0">
            <a:noFill/>
          </a:ln>
        </p:spPr>
      </p:sp>
      <p:sp>
        <p:nvSpPr>
          <p:cNvPr id="431"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2"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433" name="PlaceHolder 1"/>
          <p:cNvSpPr>
            <a:spLocks noGrp="1"/>
          </p:cNvSpPr>
          <p:nvPr>
            <p:ph type="sldImg"/>
          </p:nvPr>
        </p:nvSpPr>
        <p:spPr>
          <a:xfrm>
            <a:off x="685800" y="1143000"/>
            <a:ext cx="5486040" cy="3085920"/>
          </a:xfrm>
          <a:prstGeom prst="rect">
            <a:avLst/>
          </a:prstGeom>
          <a:ln w="0">
            <a:noFill/>
          </a:ln>
        </p:spPr>
      </p:sp>
      <p:sp>
        <p:nvSpPr>
          <p:cNvPr id="434"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435"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6448C88-1172-4E17-93A4-1CD20D872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D04A6C-0153-459C-B741-5785783AB7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2CE264-7A98-451C-A054-3BA802A568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DEC5CFA-5760-41F3-8357-74C79448D5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BAB370-3E55-419A-813A-D3A7D679387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ED507C3-CC1E-418D-8C14-71F38BA22E1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FEE16C-B4C9-45C0-9745-4E752255EB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66524C1-1734-4489-A464-C2ED0CC8EEB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A2D2D7-9C45-47DD-8715-56B0E4AA10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B7C715-1AB5-4A1D-BBD6-CB7304C1F6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FB13AA-B790-4155-8BCA-997AD9F0B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19FA8B6-8C81-423F-9D94-F9A66FB2A3A0}"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AF1924F-119F-44D2-B89D-BF3E173615D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png" /><Relationship Id="rId4"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png" /><Relationship Id="rId4"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2.png" /><Relationship Id="rId4" Type="http://schemas.openxmlformats.org/officeDocument/2006/relationships/image" Target="../media/image1.pn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pn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 Id="rId3" Type="http://schemas.openxmlformats.org/officeDocument/2006/relationships/image" Target="../media/image3.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8141032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72" name="图片 14"/>
          <p:cNvPicPr/>
          <p:nvPr/>
        </p:nvPicPr>
        <p:blipFill>
          <a:blip r:embed="rId2"/>
          <a:srcRect l="55164" t="24997" r="27493" b="38720"/>
          <a:stretch>
            <a:fillRect/>
          </a:stretch>
        </p:blipFill>
        <p:spPr>
          <a:xfrm>
            <a:off x="2731680" y="1994400"/>
            <a:ext cx="6484680" cy="5652000"/>
          </a:xfrm>
          <a:prstGeom prst="rect">
            <a:avLst/>
          </a:prstGeom>
          <a:ln w="0">
            <a:noFill/>
          </a:ln>
        </p:spPr>
      </p:pic>
      <p:pic>
        <p:nvPicPr>
          <p:cNvPr id="73" name="图片 26"/>
          <p:cNvPicPr/>
          <p:nvPr/>
        </p:nvPicPr>
        <p:blipFill>
          <a:blip r:embed="rId2"/>
          <a:srcRect l="5562" r="58211" b="25947"/>
          <a:stretch>
            <a:fillRect/>
          </a:stretch>
        </p:blipFill>
        <p:spPr>
          <a:xfrm>
            <a:off x="1838520" y="804960"/>
            <a:ext cx="3520080" cy="2998080"/>
          </a:xfrm>
          <a:prstGeom prst="rect">
            <a:avLst/>
          </a:prstGeom>
          <a:ln w="0">
            <a:noFill/>
          </a:ln>
        </p:spPr>
      </p:pic>
      <p:sp>
        <p:nvSpPr>
          <p:cNvPr id="74"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lt1"/>
                </a:solidFill>
                <a:latin typeface="Arial"/>
                <a:ea typeface="微软雅黑"/>
              </a:rPr>
              <a:t>企业礼仪培训的最佳实践</a:t>
            </a:r>
            <a:endParaRPr lang="en-US" sz="6000" b="0" strike="noStrike" spc="-1">
              <a:solidFill>
                <a:schemeClr val="dk1"/>
              </a:solidFill>
              <a:latin typeface="Arial"/>
            </a:endParaRPr>
          </a:p>
        </p:txBody>
      </p:sp>
      <p:sp>
        <p:nvSpPr>
          <p:cNvPr id="75"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accent3"/>
                </a:solidFill>
                <a:latin typeface="Arial"/>
                <a:ea typeface="微软雅黑"/>
              </a:rPr>
              <a:t> </a:t>
            </a:r>
            <a:endParaRPr lang="en-US" sz="2400" b="0" strike="noStrike" spc="-1">
              <a:solidFill>
                <a:srgbClr val="FFFFFF"/>
              </a:solidFill>
              <a:latin typeface="Arial"/>
            </a:endParaRPr>
          </a:p>
        </p:txBody>
      </p:sp>
      <p:sp>
        <p:nvSpPr>
          <p:cNvPr id="76"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accent3"/>
                </a:solidFill>
                <a:latin typeface="Arial"/>
                <a:ea typeface="微软雅黑"/>
              </a:rPr>
              <a:t>  </a:t>
            </a:r>
            <a:r>
              <a:rPr lang="zh-CN" sz="1800" b="0" strike="noStrike" spc="-1">
                <a:solidFill>
                  <a:schemeClr val="lt1"/>
                </a:solidFill>
                <a:latin typeface="Arial"/>
                <a:ea typeface="微软雅黑"/>
              </a:rPr>
              <a:t>汇报人：魏老师                                              </a:t>
            </a:r>
            <a:r>
              <a:rPr lang="en-US" sz="1800" b="0" strike="noStrike" spc="-1">
                <a:solidFill>
                  <a:schemeClr val="lt1"/>
                </a:solidFill>
                <a:latin typeface="Arial"/>
                <a:ea typeface="微软雅黑"/>
              </a:rPr>
              <a:t>2024</a:t>
            </a:r>
            <a:r>
              <a:rPr lang="zh-CN" sz="1800" b="0" strike="noStrike" spc="-1">
                <a:solidFill>
                  <a:schemeClr val="lt1"/>
                </a:solidFill>
                <a:latin typeface="Arial"/>
                <a:ea typeface="微软雅黑"/>
              </a:rPr>
              <a:t>年</a:t>
            </a:r>
            <a:r>
              <a:rPr lang="en-US" sz="1800" b="0" strike="noStrike" spc="-1">
                <a:solidFill>
                  <a:schemeClr val="lt1"/>
                </a:solidFill>
                <a:latin typeface="Arial"/>
                <a:ea typeface="微软雅黑"/>
              </a:rPr>
              <a:t>X</a:t>
            </a:r>
            <a:r>
              <a:rPr lang="zh-CN" sz="1800" b="0" strike="noStrike" spc="-1">
                <a:solidFill>
                  <a:schemeClr val="lt1"/>
                </a:solidFill>
                <a:latin typeface="Arial"/>
                <a:ea typeface="微软雅黑"/>
              </a:rPr>
              <a:t>月</a:t>
            </a:r>
            <a:endParaRPr lang="en-US" sz="1800" b="0" strike="noStrike" spc="-1">
              <a:solidFill>
                <a:srgbClr val="FFFFFF"/>
              </a:solidFill>
              <a:latin typeface="Arial"/>
            </a:endParaRPr>
          </a:p>
        </p:txBody>
      </p:sp>
      <p:pic>
        <p:nvPicPr>
          <p:cNvPr id="77" name="图片 24"/>
          <p:cNvPicPr/>
          <p:nvPr/>
        </p:nvPicPr>
        <p:blipFill>
          <a:blip r:embed="rId3"/>
          <a:srcRect l="84397"/>
          <a:stretch>
            <a:fillRect/>
          </a:stretch>
        </p:blipFill>
        <p:spPr>
          <a:xfrm>
            <a:off x="9623520" y="0"/>
            <a:ext cx="2567880" cy="6857640"/>
          </a:xfrm>
          <a:prstGeom prst="rect">
            <a:avLst/>
          </a:prstGeom>
          <a:ln w="0">
            <a:noFill/>
          </a:ln>
        </p:spPr>
      </p:pic>
      <p:pic>
        <p:nvPicPr>
          <p:cNvPr id="78" name="图片 4"/>
          <p:cNvPicPr/>
          <p:nvPr/>
        </p:nvPicPr>
        <p:blipFill>
          <a:blip r:embed="rId3"/>
          <a:srcRect r="81819"/>
          <a:stretch>
            <a:fillRect/>
          </a:stretch>
        </p:blipFill>
        <p:spPr>
          <a:xfrm>
            <a:off x="0" y="0"/>
            <a:ext cx="2992320" cy="685764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2" dur="1000" fill="hold" nodeType="withEffect">
                                  <p:stCondLst>
                                    <p:cond delay="0"/>
                                  </p:stCondLst>
                                  <p:childTnLst>
                                    <p:set>
                                      <p:cBhvr>
                                        <p:cTn id="6" dur="1" fill="hold">
                                          <p:stCondLst>
                                            <p:cond delay="0"/>
                                          </p:stCondLst>
                                        </p:cTn>
                                        <p:tgtEl>
                                          <p:spTgt spid="77"/>
                                        </p:tgtEl>
                                        <p:attrNameLst>
                                          <p:attrName>style.visibility</p:attrName>
                                        </p:attrNameLst>
                                      </p:cBhvr>
                                      <p:to>
                                        <p:strVal val="visible"/>
                                      </p:to>
                                    </p:set>
                                    <p:anim calcmode="lin" valueType="num">
                                      <p:cBhvr additive="repl">
                                        <p:cTn id="7" dur="1000" fill="hold"/>
                                        <p:tgtEl>
                                          <p:spTgt spid="77"/>
                                        </p:tgtEl>
                                        <p:attrNameLst>
                                          <p:attrName>ppt_x</p:attrName>
                                        </p:attrNameLst>
                                      </p:cBhvr>
                                      <p:tavLst>
                                        <p:tav tm="0">
                                          <p:val>
                                            <p:strVal val="1+#ppt_w/2"/>
                                          </p:val>
                                        </p:tav>
                                        <p:tav tm="100000">
                                          <p:val>
                                            <p:strVal val="#ppt_x"/>
                                          </p:val>
                                        </p:tav>
                                      </p:tavLst>
                                    </p:anim>
                                    <p:anim calcmode="lin" valueType="num">
                                      <p:cBhvr additive="repl">
                                        <p:cTn id="8" dur="1000" fill="hold"/>
                                        <p:tgtEl>
                                          <p:spTgt spid="77"/>
                                        </p:tgtEl>
                                        <p:attrNameLst>
                                          <p:attrName>ppt_y</p:attrName>
                                        </p:attrNameLst>
                                      </p:cBhvr>
                                      <p:tavLst>
                                        <p:tav tm="0">
                                          <p:val>
                                            <p:strVal val="#ppt_y"/>
                                          </p:val>
                                        </p:tav>
                                        <p:tav tm="100000">
                                          <p:val>
                                            <p:strVal val="#ppt_y"/>
                                          </p:val>
                                        </p:tav>
                                      </p:tavLst>
                                    </p:anim>
                                  </p:childTnLst>
                                </p:cTn>
                              </p:par>
                              <p:par>
                                <p:cTn id="9" presetID="6" presetClass="entr" presetSubtype="16" dur="1000" fill="hold" nodeType="withEffect">
                                  <p:stCondLst>
                                    <p:cond delay="0"/>
                                  </p:stCondLst>
                                  <p:childTnLst>
                                    <p:set>
                                      <p:cBhvr>
                                        <p:cTn id="10" dur="1" fill="hold">
                                          <p:stCondLst>
                                            <p:cond delay="0"/>
                                          </p:stCondLst>
                                        </p:cTn>
                                        <p:tgtEl>
                                          <p:spTgt spid="73"/>
                                        </p:tgtEl>
                                        <p:attrNameLst>
                                          <p:attrName>style.visibility</p:attrName>
                                        </p:attrNameLst>
                                      </p:cBhvr>
                                      <p:to>
                                        <p:strVal val="visible"/>
                                      </p:to>
                                    </p:set>
                                    <p:animEffect transition="in" filter="circle(in)">
                                      <p:cBhvr additive="repl">
                                        <p:cTn id="11" dur="1000"/>
                                        <p:tgtEl>
                                          <p:spTgt spid="73"/>
                                        </p:tgtEl>
                                      </p:cBhvr>
                                    </p:animEffect>
                                  </p:childTnLst>
                                </p:cTn>
                              </p:par>
                            </p:childTnLst>
                          </p:cTn>
                        </p:par>
                        <p:par>
                          <p:cTn id="12" fill="hold" nodeType="afterGroup">
                            <p:stCondLst>
                              <p:cond delay="1000"/>
                            </p:stCondLst>
                            <p:childTnLst>
                              <p:par>
                                <p:cTn id="13" presetID="6" presetClass="entr" presetSubtype="16" dur="2000" fill="hold" nodeType="afterEffect">
                                  <p:stCondLst>
                                    <p:cond delay="0"/>
                                  </p:stCondLst>
                                  <p:childTnLst>
                                    <p:set>
                                      <p:cBhvr>
                                        <p:cTn id="14" dur="1" fill="hold">
                                          <p:stCondLst>
                                            <p:cond delay="0"/>
                                          </p:stCondLst>
                                        </p:cTn>
                                        <p:tgtEl>
                                          <p:spTgt spid="72"/>
                                        </p:tgtEl>
                                        <p:attrNameLst>
                                          <p:attrName>style.visibility</p:attrName>
                                        </p:attrNameLst>
                                      </p:cBhvr>
                                      <p:to>
                                        <p:strVal val="visible"/>
                                      </p:to>
                                    </p:set>
                                    <p:animEffect transition="in" filter="circle(in)">
                                      <p:cBhvr additive="repl">
                                        <p:cTn id="15" dur="2000"/>
                                        <p:tgtEl>
                                          <p:spTgt spid="72"/>
                                        </p:tgtEl>
                                      </p:cBhvr>
                                    </p:animEffect>
                                  </p:childTnLst>
                                </p:cTn>
                              </p:par>
                              <p:par>
                                <p:cTn id="16" presetID="2" presetClass="entr" presetSubtype="8" dur="1000" fill="hold" nodeType="withEffect">
                                  <p:stCondLst>
                                    <p:cond delay="0"/>
                                  </p:stCondLst>
                                  <p:childTnLst>
                                    <p:set>
                                      <p:cBhvr>
                                        <p:cTn id="17" dur="1" fill="hold">
                                          <p:stCondLst>
                                            <p:cond delay="0"/>
                                          </p:stCondLst>
                                        </p:cTn>
                                        <p:tgtEl>
                                          <p:spTgt spid="78"/>
                                        </p:tgtEl>
                                        <p:attrNameLst>
                                          <p:attrName>style.visibility</p:attrName>
                                        </p:attrNameLst>
                                      </p:cBhvr>
                                      <p:to>
                                        <p:strVal val="visible"/>
                                      </p:to>
                                    </p:set>
                                    <p:anim calcmode="lin" valueType="num">
                                      <p:cBhvr additive="repl">
                                        <p:cTn id="18" dur="1000" fill="hold"/>
                                        <p:tgtEl>
                                          <p:spTgt spid="78"/>
                                        </p:tgtEl>
                                        <p:attrNameLst>
                                          <p:attrName>ppt_x</p:attrName>
                                        </p:attrNameLst>
                                      </p:cBhvr>
                                      <p:tavLst>
                                        <p:tav tm="0">
                                          <p:val>
                                            <p:strVal val="0-#ppt_w/2"/>
                                          </p:val>
                                        </p:tav>
                                        <p:tav tm="100000">
                                          <p:val>
                                            <p:strVal val="#ppt_x"/>
                                          </p:val>
                                        </p:tav>
                                      </p:tavLst>
                                    </p:anim>
                                    <p:anim calcmode="lin" valueType="num">
                                      <p:cBhvr additive="repl">
                                        <p:cTn id="19" dur="1000" fill="hold"/>
                                        <p:tgtEl>
                                          <p:spTgt spid="7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sp>
        <p:nvSpPr>
          <p:cNvPr id="79"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目录</a:t>
            </a:r>
            <a:endParaRPr lang="en-US" sz="3600" b="0" strike="noStrike" spc="-1">
              <a:solidFill>
                <a:schemeClr val="dk1"/>
              </a:solidFill>
              <a:latin typeface="Arial"/>
            </a:endParaRPr>
          </a:p>
        </p:txBody>
      </p:sp>
      <p:sp>
        <p:nvSpPr>
          <p:cNvPr id="80"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1</a:t>
            </a:r>
            <a:r>
              <a:rPr lang="zh-CN" sz="2400" b="0" strike="noStrike" spc="-1">
                <a:solidFill>
                  <a:schemeClr val="lt1"/>
                </a:solidFill>
                <a:latin typeface="微软雅黑"/>
                <a:ea typeface="微软雅黑"/>
              </a:rPr>
              <a:t>章  企业礼仪培训的重要性</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2</a:t>
            </a:r>
            <a:r>
              <a:rPr lang="zh-CN" sz="2400" b="0" strike="noStrike" spc="-1">
                <a:solidFill>
                  <a:schemeClr val="lt1"/>
                </a:solidFill>
                <a:latin typeface="微软雅黑"/>
                <a:ea typeface="微软雅黑"/>
              </a:rPr>
              <a:t>章  企业礼仪培训的内容和形式</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3</a:t>
            </a:r>
            <a:r>
              <a:rPr lang="zh-CN" sz="2400" b="0" strike="noStrike" spc="-1">
                <a:solidFill>
                  <a:schemeClr val="lt1"/>
                </a:solidFill>
                <a:latin typeface="微软雅黑"/>
                <a:ea typeface="微软雅黑"/>
              </a:rPr>
              <a:t>章  企业礼仪培训的实施步骤</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4</a:t>
            </a:r>
            <a:r>
              <a:rPr lang="zh-CN" sz="2400" b="0" strike="noStrike" spc="-1">
                <a:solidFill>
                  <a:schemeClr val="lt1"/>
                </a:solidFill>
                <a:latin typeface="微软雅黑"/>
                <a:ea typeface="微软雅黑"/>
              </a:rPr>
              <a:t>章  企业礼仪培训的成效评估</a:t>
            </a:r>
            <a:endParaRPr lang="en-US" sz="2400" b="0" strike="noStrike" spc="-1">
              <a:solidFill>
                <a:srgbClr val="FFFFFF"/>
              </a:solidFill>
              <a:latin typeface="Arial"/>
            </a:endParaRPr>
          </a:p>
          <a:p>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5</a:t>
            </a:r>
            <a:r>
              <a:rPr lang="zh-CN" sz="2400" b="0" strike="noStrike" spc="-1">
                <a:solidFill>
                  <a:schemeClr val="lt1"/>
                </a:solidFill>
                <a:latin typeface="微软雅黑"/>
                <a:ea typeface="微软雅黑"/>
              </a:rPr>
              <a:t>章  企业礼仪培训的实践案例</a:t>
            </a:r>
            <a:endParaRPr lang="en-US" sz="2400" b="0" strike="noStrike" spc="-1">
              <a:solidFill>
                <a:srgbClr val="FFFFFF"/>
              </a:solidFill>
              <a:latin typeface="Arial"/>
            </a:endParaRPr>
          </a:p>
          <a:p>
            <a:pPr defTabSz="914400">
              <a:lnSpc>
                <a:spcPct val="100000"/>
              </a:lnSpc>
            </a:pPr>
            <a:r>
              <a:rPr lang="zh-CN" sz="2400" b="0" strike="noStrike" spc="-1">
                <a:solidFill>
                  <a:schemeClr val="lt1"/>
                </a:solidFill>
                <a:latin typeface="微软雅黑"/>
                <a:ea typeface="微软雅黑"/>
              </a:rPr>
              <a:t>第</a:t>
            </a:r>
            <a:r>
              <a:rPr lang="en-US" sz="2400" b="0" strike="noStrike" spc="-1">
                <a:solidFill>
                  <a:schemeClr val="lt1"/>
                </a:solidFill>
                <a:latin typeface="微软雅黑"/>
                <a:ea typeface="微软雅黑"/>
              </a:rPr>
              <a:t>6</a:t>
            </a:r>
            <a:r>
              <a:rPr lang="zh-CN" sz="2400" b="0" strike="noStrike" spc="-1">
                <a:solidFill>
                  <a:schemeClr val="lt1"/>
                </a:solidFill>
                <a:latin typeface="微软雅黑"/>
                <a:ea typeface="微软雅黑"/>
              </a:rPr>
              <a:t>章  总结与展望</a:t>
            </a:r>
            <a:endParaRPr lang="en-US" sz="2400" b="0" strike="noStrike" spc="-1">
              <a:solidFill>
                <a:srgbClr val="FFFFFF"/>
              </a:solidFill>
              <a:latin typeface="Arial"/>
            </a:endParaRPr>
          </a:p>
        </p:txBody>
      </p:sp>
      <p:pic>
        <p:nvPicPr>
          <p:cNvPr id="81" name="图片 16"/>
          <p:cNvPicPr/>
          <p:nvPr/>
        </p:nvPicPr>
        <p:blipFill>
          <a:blip r:embed="rId3"/>
          <a:srcRect l="55164" t="24997" r="27493" b="38720"/>
          <a:stretch>
            <a:fillRect/>
          </a:stretch>
        </p:blipFill>
        <p:spPr>
          <a:xfrm>
            <a:off x="8813520" y="501480"/>
            <a:ext cx="4225680" cy="3682800"/>
          </a:xfrm>
          <a:prstGeom prst="rect">
            <a:avLst/>
          </a:prstGeom>
          <a:ln w="0">
            <a:noFill/>
          </a:ln>
        </p:spPr>
      </p:pic>
      <p:pic>
        <p:nvPicPr>
          <p:cNvPr id="82" name="图片 15"/>
          <p:cNvPicPr/>
          <p:nvPr/>
        </p:nvPicPr>
        <p:blipFill>
          <a:blip r:embed="rId3"/>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81"/>
                                        </p:tgtEl>
                                        <p:attrNameLst>
                                          <p:attrName>style.visibility</p:attrName>
                                        </p:attrNameLst>
                                      </p:cBhvr>
                                      <p:to>
                                        <p:strVal val="visible"/>
                                      </p:to>
                                    </p:set>
                                    <p:animEffect transition="in" filter="circle(in)">
                                      <p:cBhvr additive="repl">
                                        <p:cTn id="7" dur="2000"/>
                                        <p:tgtEl>
                                          <p:spTgt spid="81"/>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2"/>
                                        </p:tgtEl>
                                        <p:attrNameLst>
                                          <p:attrName>style.visibility</p:attrName>
                                        </p:attrNameLst>
                                      </p:cBhvr>
                                      <p:to>
                                        <p:strVal val="visible"/>
                                      </p:to>
                                    </p:set>
                                    <p:animEffect transition="in" filter="circle(in)">
                                      <p:cBhvr additive="repl">
                                        <p:cTn id="10" dur="20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83"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84"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8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8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1</a:t>
            </a:r>
            <a:r>
              <a:rPr lang="zh-CN" sz="3600" b="1" strike="noStrike" spc="299">
                <a:solidFill>
                  <a:schemeClr val="lt1"/>
                </a:solidFill>
                <a:latin typeface="Arial"/>
                <a:ea typeface="微软雅黑"/>
              </a:rPr>
              <a:t>章 企业礼仪培训的重要性</a:t>
            </a:r>
            <a:endParaRPr lang="en-US" sz="3600" b="0" strike="noStrike" spc="-1">
              <a:solidFill>
                <a:schemeClr val="dk1"/>
              </a:solidFill>
              <a:latin typeface="Arial"/>
            </a:endParaRPr>
          </a:p>
        </p:txBody>
      </p:sp>
      <p:sp>
        <p:nvSpPr>
          <p:cNvPr id="8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84"/>
                                        </p:tgtEl>
                                        <p:attrNameLst>
                                          <p:attrName>style.visibility</p:attrName>
                                        </p:attrNameLst>
                                      </p:cBhvr>
                                      <p:to>
                                        <p:strVal val="visible"/>
                                      </p:to>
                                    </p:set>
                                    <p:animEffect transition="in" filter="circle(in)">
                                      <p:cBhvr additive="repl">
                                        <p:cTn id="7" dur="2000"/>
                                        <p:tgtEl>
                                          <p:spTgt spid="84"/>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83"/>
                                        </p:tgtEl>
                                        <p:attrNameLst>
                                          <p:attrName>style.visibility</p:attrName>
                                        </p:attrNameLst>
                                      </p:cBhvr>
                                      <p:to>
                                        <p:strVal val="visible"/>
                                      </p:to>
                                    </p:set>
                                    <p:animEffect transition="in" filter="circle(in)">
                                      <p:cBhvr additive="repl">
                                        <p:cTn id="10" dur="1000"/>
                                        <p:tgtEl>
                                          <p:spTgt spid="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88"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89"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9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企业礼仪的定义</a:t>
            </a:r>
            <a:endParaRPr lang="en-US" sz="2800" b="0" strike="noStrike" spc="-1">
              <a:solidFill>
                <a:srgbClr val="FFFFFF"/>
              </a:solidFill>
              <a:latin typeface="Arial"/>
            </a:endParaRPr>
          </a:p>
        </p:txBody>
      </p:sp>
      <p:sp>
        <p:nvSpPr>
          <p:cNvPr id="9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礼仪是社会上人们行为的一种规范，企业礼仪则是在商务场合中的一种行为准则。它能够帮助员工在工作中更好地与他人沟通，增强团队协作能力。企业礼仪的作用包括提高职场素养、增强公司形象、促进商业合作等。</a:t>
            </a:r>
            <a:endParaRPr lang="en-US" sz="1800" b="0" strike="noStrike" spc="-1">
              <a:solidFill>
                <a:srgbClr val="FFFFFF"/>
              </a:solidFill>
              <a:latin typeface="Arial"/>
            </a:endParaRPr>
          </a:p>
        </p:txBody>
      </p:sp>
      <p:sp>
        <p:nvSpPr>
          <p:cNvPr id="9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9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94"/>
                                        </p:tgtEl>
                                        <p:attrNameLst>
                                          <p:attrName>style.visibility</p:attrName>
                                        </p:attrNameLst>
                                      </p:cBhvr>
                                      <p:to>
                                        <p:strVal val="visible"/>
                                      </p:to>
                                    </p:set>
                                    <p:animEffect transition="in" filter="circle(in)">
                                      <p:cBhvr additive="repl">
                                        <p:cTn id="7" dur="2000"/>
                                        <p:tgtEl>
                                          <p:spTgt spid="9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89"/>
                                        </p:tgtEl>
                                        <p:attrNameLst>
                                          <p:attrName>style.visibility</p:attrName>
                                        </p:attrNameLst>
                                      </p:cBhvr>
                                      <p:to>
                                        <p:strVal val="visible"/>
                                      </p:to>
                                    </p:set>
                                    <p:animEffect transition="in" filter="circle(in)">
                                      <p:cBhvr additive="repl">
                                        <p:cTn id="10" dur="2000"/>
                                        <p:tgtEl>
                                          <p:spTgt spid="89"/>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88"/>
                                        </p:tgtEl>
                                        <p:attrNameLst>
                                          <p:attrName>style.visibility</p:attrName>
                                        </p:attrNameLst>
                                      </p:cBhvr>
                                      <p:to>
                                        <p:strVal val="visible"/>
                                      </p:to>
                                    </p:set>
                                    <p:animEffect transition="in" filter="circle(in)">
                                      <p:cBhvr additive="repl">
                                        <p:cTn id="13" dur="1000"/>
                                        <p:tgtEl>
                                          <p:spTgt spid="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95"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96"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企业礼仪培训的意义</a:t>
            </a:r>
            <a:endParaRPr lang="en-US" sz="3600" b="0" strike="noStrike" spc="-1">
              <a:solidFill>
                <a:schemeClr val="dk1"/>
              </a:solidFill>
              <a:latin typeface="Arial"/>
            </a:endParaRPr>
          </a:p>
        </p:txBody>
      </p:sp>
      <p:sp>
        <p:nvSpPr>
          <p:cNvPr id="97"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包括沟通技巧、职业形象等</a:t>
            </a:r>
            <a:endParaRPr lang="en-US" sz="1600" b="0" strike="noStrike" spc="-1">
              <a:solidFill>
                <a:srgbClr val="FFFFFF"/>
              </a:solidFill>
              <a:latin typeface="Arial"/>
            </a:endParaRPr>
          </a:p>
        </p:txBody>
      </p:sp>
      <p:sp>
        <p:nvSpPr>
          <p:cNvPr id="98"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提高员工专业素养</a:t>
            </a:r>
            <a:endParaRPr lang="en-US" sz="2000" b="0" strike="noStrike" spc="-1">
              <a:solidFill>
                <a:srgbClr val="FFFFFF"/>
              </a:solidFill>
              <a:latin typeface="Arial"/>
            </a:endParaRPr>
          </a:p>
        </p:txBody>
      </p:sp>
      <p:sp>
        <p:nvSpPr>
          <p:cNvPr id="99"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树立公司核心价值观、文化特色</a:t>
            </a:r>
            <a:endParaRPr lang="en-US" sz="1600" b="0" strike="noStrike" spc="-1">
              <a:solidFill>
                <a:srgbClr val="FFFFFF"/>
              </a:solidFill>
              <a:latin typeface="Arial"/>
            </a:endParaRPr>
          </a:p>
        </p:txBody>
      </p:sp>
      <p:sp>
        <p:nvSpPr>
          <p:cNvPr id="100"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塑造企业文化</a:t>
            </a:r>
            <a:endParaRPr lang="en-US" sz="2000" b="0" strike="noStrike" spc="-1">
              <a:solidFill>
                <a:srgbClr val="FFFFFF"/>
              </a:solidFill>
              <a:latin typeface="Arial"/>
            </a:endParaRPr>
          </a:p>
        </p:txBody>
      </p:sp>
      <p:sp>
        <p:nvSpPr>
          <p:cNvPr id="101"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培养员工对公司的认同感和忠诚度</a:t>
            </a:r>
            <a:endParaRPr lang="en-US" sz="1600" b="0" strike="noStrike" spc="-1">
              <a:solidFill>
                <a:srgbClr val="FFFFFF"/>
              </a:solidFill>
              <a:latin typeface="Arial"/>
            </a:endParaRPr>
          </a:p>
        </p:txBody>
      </p:sp>
      <p:sp>
        <p:nvSpPr>
          <p:cNvPr id="102"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增强员工归属感</a:t>
            </a:r>
            <a:endParaRPr lang="en-US" sz="2000" b="0" strike="noStrike" spc="-1">
              <a:solidFill>
                <a:srgbClr val="FFFFFF"/>
              </a:solidFill>
              <a:latin typeface="Arial"/>
            </a:endParaRPr>
          </a:p>
        </p:txBody>
      </p:sp>
      <p:sp>
        <p:nvSpPr>
          <p:cNvPr id="103"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04"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05"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05"/>
                                        </p:tgtEl>
                                        <p:attrNameLst>
                                          <p:attrName>style.visibility</p:attrName>
                                        </p:attrNameLst>
                                      </p:cBhvr>
                                      <p:to>
                                        <p:strVal val="visible"/>
                                      </p:to>
                                    </p:set>
                                    <p:animEffect transition="in" filter="circle(in)">
                                      <p:cBhvr additive="repl">
                                        <p:cTn id="7" dur="2000"/>
                                        <p:tgtEl>
                                          <p:spTgt spid="105"/>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95"/>
                                        </p:tgtEl>
                                        <p:attrNameLst>
                                          <p:attrName>style.visibility</p:attrName>
                                        </p:attrNameLst>
                                      </p:cBhvr>
                                      <p:to>
                                        <p:strVal val="visible"/>
                                      </p:to>
                                    </p:set>
                                    <p:animEffect transition="in" filter="circle(in)">
                                      <p:cBhvr additive="repl">
                                        <p:cTn id="10" dur="2000"/>
                                        <p:tgtEl>
                                          <p:spTgt spid="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06"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107"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108"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企业礼仪培训的目标</a:t>
            </a:r>
            <a:endParaRPr lang="en-US" sz="3600" b="0" strike="noStrike" spc="-1">
              <a:solidFill>
                <a:schemeClr val="dk1"/>
              </a:solidFill>
              <a:latin typeface="Arial"/>
            </a:endParaRPr>
          </a:p>
        </p:txBody>
      </p:sp>
      <p:sp>
        <p:nvSpPr>
          <p:cNvPr id="109"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提升专业素养和职业道德</a:t>
            </a:r>
            <a:endParaRPr lang="en-US" sz="1600" b="0" strike="noStrike" spc="-1">
              <a:solidFill>
                <a:srgbClr val="FFFFFF"/>
              </a:solidFill>
              <a:latin typeface="Arial"/>
            </a:endParaRPr>
          </a:p>
        </p:txBody>
      </p:sp>
      <p:sp>
        <p:nvSpPr>
          <p:cNvPr id="110"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增强员工形象修养</a:t>
            </a:r>
            <a:endParaRPr lang="en-US" sz="2000" b="0" strike="noStrike" spc="-1">
              <a:solidFill>
                <a:srgbClr val="FFFFFF"/>
              </a:solidFill>
              <a:latin typeface="Arial"/>
            </a:endParaRPr>
          </a:p>
        </p:txBody>
      </p:sp>
      <p:sp>
        <p:nvSpPr>
          <p:cNvPr id="111"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2"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13"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改善团队合作效率和工作效果</a:t>
            </a:r>
            <a:endParaRPr lang="en-US" sz="1600" b="0" strike="noStrike" spc="-1">
              <a:solidFill>
                <a:srgbClr val="FFFFFF"/>
              </a:solidFill>
              <a:latin typeface="Arial"/>
            </a:endParaRPr>
          </a:p>
        </p:txBody>
      </p:sp>
      <p:sp>
        <p:nvSpPr>
          <p:cNvPr id="114"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提升员工工作效率</a:t>
            </a:r>
            <a:endParaRPr lang="en-US" sz="2000" b="0" strike="noStrike" spc="-1">
              <a:solidFill>
                <a:srgbClr val="FFFFFF"/>
              </a:solidFill>
              <a:latin typeface="Arial"/>
            </a:endParaRPr>
          </a:p>
        </p:txBody>
      </p:sp>
      <p:sp>
        <p:nvSpPr>
          <p:cNvPr id="11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6"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树立企业良好口碑和品牌形象</a:t>
            </a:r>
            <a:endParaRPr lang="en-US" sz="1600" b="0" strike="noStrike" spc="-1">
              <a:solidFill>
                <a:srgbClr val="FFFFFF"/>
              </a:solidFill>
              <a:latin typeface="Arial"/>
            </a:endParaRPr>
          </a:p>
        </p:txBody>
      </p:sp>
      <p:sp>
        <p:nvSpPr>
          <p:cNvPr id="117"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建立公司良好形象</a:t>
            </a:r>
            <a:endParaRPr lang="en-US" sz="2000" b="0" strike="noStrike" spc="-1">
              <a:solidFill>
                <a:srgbClr val="FFFFFF"/>
              </a:solidFill>
              <a:latin typeface="Arial"/>
            </a:endParaRPr>
          </a:p>
        </p:txBody>
      </p:sp>
      <p:pic>
        <p:nvPicPr>
          <p:cNvPr id="118"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18"/>
                                        </p:tgtEl>
                                        <p:attrNameLst>
                                          <p:attrName>style.visibility</p:attrName>
                                        </p:attrNameLst>
                                      </p:cBhvr>
                                      <p:to>
                                        <p:strVal val="visible"/>
                                      </p:to>
                                    </p:set>
                                    <p:animEffect transition="in" filter="circle(in)">
                                      <p:cBhvr additive="repl">
                                        <p:cTn id="7" dur="2000"/>
                                        <p:tgtEl>
                                          <p:spTgt spid="118"/>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07"/>
                                        </p:tgtEl>
                                        <p:attrNameLst>
                                          <p:attrName>style.visibility</p:attrName>
                                        </p:attrNameLst>
                                      </p:cBhvr>
                                      <p:to>
                                        <p:strVal val="visible"/>
                                      </p:to>
                                    </p:set>
                                    <p:animEffect transition="in" filter="circle(in)">
                                      <p:cBhvr additive="repl">
                                        <p:cTn id="10" dur="2000"/>
                                        <p:tgtEl>
                                          <p:spTgt spid="107"/>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06"/>
                                        </p:tgtEl>
                                        <p:attrNameLst>
                                          <p:attrName>style.visibility</p:attrName>
                                        </p:attrNameLst>
                                      </p:cBhvr>
                                      <p:to>
                                        <p:strVal val="visible"/>
                                      </p:to>
                                    </p:set>
                                    <p:animEffect transition="in" filter="circle(in)">
                                      <p:cBhvr additive="repl">
                                        <p:cTn id="13" dur="1000"/>
                                        <p:tgtEl>
                                          <p:spTgt spid="1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19"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2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言行举止规范</a:t>
            </a:r>
            <a:endParaRPr lang="en-US" sz="1800" b="0" strike="noStrike" spc="-1">
              <a:solidFill>
                <a:srgbClr val="FFFFFF"/>
              </a:solidFill>
              <a:latin typeface="Arial"/>
            </a:endParaRPr>
          </a:p>
        </p:txBody>
      </p:sp>
      <p:sp>
        <p:nvSpPr>
          <p:cNvPr id="122"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言行得体、礼貌</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陈述观点礼貌</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尊重他人意见</a:t>
            </a:r>
            <a:endParaRPr lang="en-US" sz="1400" b="0" strike="noStrike" spc="-1">
              <a:solidFill>
                <a:srgbClr val="FFFFFF"/>
              </a:solidFill>
              <a:latin typeface="Arial"/>
            </a:endParaRPr>
          </a:p>
        </p:txBody>
      </p:sp>
      <p:sp>
        <p:nvSpPr>
          <p:cNvPr id="12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礼仪礼节培训</a:t>
            </a:r>
            <a:endParaRPr lang="en-US" sz="1800" b="0" strike="noStrike" spc="-1">
              <a:solidFill>
                <a:srgbClr val="FFFFFF"/>
              </a:solidFill>
              <a:latin typeface="Arial"/>
            </a:endParaRPr>
          </a:p>
        </p:txBody>
      </p:sp>
      <p:sp>
        <p:nvSpPr>
          <p:cNvPr id="125"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礼节礼仪传统</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商务礼节要点</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礼节礼仪细节</a:t>
            </a:r>
            <a:endParaRPr lang="en-US" sz="1400" b="0" strike="noStrike" spc="-1">
              <a:solidFill>
                <a:srgbClr val="FFFFFF"/>
              </a:solidFill>
              <a:latin typeface="Arial"/>
            </a:endParaRPr>
          </a:p>
        </p:txBody>
      </p:sp>
      <p:sp>
        <p:nvSpPr>
          <p:cNvPr id="12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28"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2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企业礼仪培训的内容</a:t>
            </a:r>
            <a:endParaRPr lang="en-US" sz="3600" b="0" strike="noStrike" spc="-1">
              <a:solidFill>
                <a:schemeClr val="dk1"/>
              </a:solidFill>
              <a:latin typeface="Arial"/>
            </a:endParaRPr>
          </a:p>
        </p:txBody>
      </p:sp>
      <p:sp>
        <p:nvSpPr>
          <p:cNvPr id="13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服装搭配规范</a:t>
            </a:r>
            <a:endParaRPr lang="en-US" sz="1800" b="0" strike="noStrike" spc="-1">
              <a:solidFill>
                <a:srgbClr val="FFFFFF"/>
              </a:solidFill>
              <a:latin typeface="Arial"/>
            </a:endParaRPr>
          </a:p>
        </p:txBody>
      </p:sp>
      <p:sp>
        <p:nvSpPr>
          <p:cNvPr id="132"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着装得体、整洁</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穿搭色彩搭配</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注意场合穿着礼仪</a:t>
            </a:r>
            <a:endParaRPr lang="en-US" sz="1400" b="0" strike="noStrike" spc="-1">
              <a:solidFill>
                <a:srgbClr val="FFFFFF"/>
              </a:solidFill>
              <a:latin typeface="Arial"/>
            </a:endParaRPr>
          </a:p>
        </p:txBody>
      </p:sp>
      <p:pic>
        <p:nvPicPr>
          <p:cNvPr id="13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3"/>
                                        </p:tgtEl>
                                        <p:attrNameLst>
                                          <p:attrName>style.visibility</p:attrName>
                                        </p:attrNameLst>
                                      </p:cBhvr>
                                      <p:to>
                                        <p:strVal val="visible"/>
                                      </p:to>
                                    </p:set>
                                    <p:animEffect transition="in" filter="circle(in)">
                                      <p:cBhvr additive="repl">
                                        <p:cTn id="7" dur="2000"/>
                                        <p:tgtEl>
                                          <p:spTgt spid="13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19"/>
                                        </p:tgtEl>
                                        <p:attrNameLst>
                                          <p:attrName>style.visibility</p:attrName>
                                        </p:attrNameLst>
                                      </p:cBhvr>
                                      <p:to>
                                        <p:strVal val="visible"/>
                                      </p:to>
                                    </p:set>
                                    <p:animEffect transition="in" filter="circle(in)">
                                      <p:cBhvr additive="repl">
                                        <p:cTn id="10" dur="2000"/>
                                        <p:tgtEl>
                                          <p:spTgt spid="1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5"/>
          <a:stretch>
            <a:fillRect/>
          </a:stretch>
        </a:blipFill>
      </p:bgPr>
    </p:bg>
    <p:spTree>
      <p:nvGrpSpPr>
        <p:cNvPr id="1" name=""/>
        <p:cNvGrpSpPr/>
        <p:nvPr/>
      </p:nvGrpSpPr>
      <p:grpSpPr>
        <a:xfrm>
          <a:off x="0" y="0"/>
          <a:ext cx="0" cy="0"/>
        </a:xfrm>
      </p:grpSpPr>
      <p:pic>
        <p:nvPicPr>
          <p:cNvPr id="134" name="图片 21"/>
          <p:cNvPicPr/>
          <p:nvPr/>
        </p:nvPicPr>
        <p:blipFill>
          <a:blip r:embed="rId3"/>
          <a:srcRect r="81819"/>
          <a:stretch>
            <a:fillRect/>
          </a:stretch>
        </p:blipFill>
        <p:spPr>
          <a:xfrm>
            <a:off x="-392760" y="3057480"/>
            <a:ext cx="2992320" cy="6857640"/>
          </a:xfrm>
          <a:prstGeom prst="rect">
            <a:avLst/>
          </a:prstGeom>
          <a:ln w="0">
            <a:noFill/>
          </a:ln>
        </p:spPr>
      </p:pic>
      <p:pic>
        <p:nvPicPr>
          <p:cNvPr id="135" name="图片 16"/>
          <p:cNvPicPr/>
          <p:nvPr/>
        </p:nvPicPr>
        <p:blipFill>
          <a:blip r:embed="rId4"/>
          <a:srcRect l="55164" t="24997" r="27493" b="38720"/>
          <a:stretch>
            <a:fillRect/>
          </a:stretch>
        </p:blipFill>
        <p:spPr>
          <a:xfrm>
            <a:off x="8813520" y="501480"/>
            <a:ext cx="4225680" cy="3682800"/>
          </a:xfrm>
          <a:prstGeom prst="rect">
            <a:avLst/>
          </a:prstGeom>
          <a:ln w="0">
            <a:noFill/>
          </a:ln>
        </p:spPr>
      </p:pic>
      <p:sp>
        <p:nvSpPr>
          <p:cNvPr id="13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85833"/>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企业礼仪培训的内容扩展</a:t>
            </a:r>
            <a:endParaRPr lang="en-US" sz="3600" b="0" strike="noStrike" spc="-1">
              <a:solidFill>
                <a:schemeClr val="dk1"/>
              </a:solidFill>
              <a:latin typeface="Arial"/>
            </a:endParaRPr>
          </a:p>
        </p:txBody>
      </p:sp>
      <p:sp>
        <p:nvSpPr>
          <p:cNvPr id="137"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lt1"/>
                </a:solidFill>
                <a:latin typeface="微软雅黑"/>
                <a:ea typeface="微软雅黑"/>
              </a:rPr>
              <a:t>企业礼仪培训不仅仅是教导员工如何在工作中表现得更加专业，更重要的是让员工树立正确的职业道德观念，注重团队合作、尊重他人、维护企业形象。这些规范行为将有助于提升企业整体形象和文化建设，并对员工的职业发展和晋升起到积极作用。</a:t>
            </a:r>
            <a:endParaRPr lang="en-US" sz="20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35"/>
                                        </p:tgtEl>
                                        <p:attrNameLst>
                                          <p:attrName>style.visibility</p:attrName>
                                        </p:attrNameLst>
                                      </p:cBhvr>
                                      <p:to>
                                        <p:strVal val="visible"/>
                                      </p:to>
                                    </p:set>
                                    <p:animEffect transition="in" filter="circle(in)">
                                      <p:cBhvr additive="repl">
                                        <p:cTn id="7" dur="2000"/>
                                        <p:tgtEl>
                                          <p:spTgt spid="135"/>
                                        </p:tgtEl>
                                      </p:cBhvr>
                                    </p:animEffect>
                                  </p:childTnLst>
                                </p:cTn>
                              </p:par>
                              <p:par>
                                <p:cTn id="8" presetID="2" presetClass="entr" presetSubtype="2" dur="1000" fill="hold" nodeType="withEffect">
                                  <p:stCondLst>
                                    <p:cond delay="0"/>
                                  </p:stCondLst>
                                  <p:childTnLst>
                                    <p:set>
                                      <p:cBhvr>
                                        <p:cTn id="9" dur="1" fill="hold">
                                          <p:stCondLst>
                                            <p:cond delay="0"/>
                                          </p:stCondLst>
                                        </p:cTn>
                                        <p:tgtEl>
                                          <p:spTgt spid="134"/>
                                        </p:tgtEl>
                                        <p:attrNameLst>
                                          <p:attrName>style.visibility</p:attrName>
                                        </p:attrNameLst>
                                      </p:cBhvr>
                                      <p:to>
                                        <p:strVal val="visible"/>
                                      </p:to>
                                    </p:set>
                                    <p:anim calcmode="lin" valueType="num">
                                      <p:cBhvr additive="repl">
                                        <p:cTn id="10" dur="1000" fill="hold"/>
                                        <p:tgtEl>
                                          <p:spTgt spid="134"/>
                                        </p:tgtEl>
                                        <p:attrNameLst>
                                          <p:attrName>ppt_x</p:attrName>
                                        </p:attrNameLst>
                                      </p:cBhvr>
                                      <p:tavLst>
                                        <p:tav tm="0">
                                          <p:val>
                                            <p:strVal val="1+#ppt_w/2"/>
                                          </p:val>
                                        </p:tav>
                                        <p:tav tm="100000">
                                          <p:val>
                                            <p:strVal val="#ppt_x"/>
                                          </p:val>
                                        </p:tav>
                                      </p:tavLst>
                                    </p:anim>
                                    <p:anim calcmode="lin" valueType="num">
                                      <p:cBhvr additive="repl">
                                        <p:cTn id="11" dur="1000" fill="hold"/>
                                        <p:tgtEl>
                                          <p:spTgt spid="13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138"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139"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140"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41"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2</a:t>
            </a:r>
            <a:r>
              <a:rPr lang="zh-CN" sz="3600" b="1" strike="noStrike" spc="299">
                <a:solidFill>
                  <a:schemeClr val="lt1"/>
                </a:solidFill>
                <a:latin typeface="Arial"/>
                <a:ea typeface="微软雅黑"/>
              </a:rPr>
              <a:t>章 企业礼仪培训的内容和形式</a:t>
            </a:r>
            <a:endParaRPr lang="en-US" sz="3600" b="0" strike="noStrike" spc="-1">
              <a:solidFill>
                <a:schemeClr val="dk1"/>
              </a:solidFill>
              <a:latin typeface="Arial"/>
            </a:endParaRPr>
          </a:p>
        </p:txBody>
      </p:sp>
      <p:sp>
        <p:nvSpPr>
          <p:cNvPr id="142"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139"/>
                                        </p:tgtEl>
                                        <p:attrNameLst>
                                          <p:attrName>style.visibility</p:attrName>
                                        </p:attrNameLst>
                                      </p:cBhvr>
                                      <p:to>
                                        <p:strVal val="visible"/>
                                      </p:to>
                                    </p:set>
                                    <p:animEffect transition="in" filter="circle(in)">
                                      <p:cBhvr additive="repl">
                                        <p:cTn id="7" dur="2000"/>
                                        <p:tgtEl>
                                          <p:spTgt spid="139"/>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138"/>
                                        </p:tgtEl>
                                        <p:attrNameLst>
                                          <p:attrName>style.visibility</p:attrName>
                                        </p:attrNameLst>
                                      </p:cBhvr>
                                      <p:to>
                                        <p:strVal val="visible"/>
                                      </p:to>
                                    </p:set>
                                    <p:animEffect transition="in" filter="circle(in)">
                                      <p:cBhvr additive="repl">
                                        <p:cTn id="10" dur="1000"/>
                                        <p:tgtEl>
                                          <p:spTgt spid="1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43"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44"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45"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礼仪基础知识培训</a:t>
            </a:r>
            <a:endParaRPr lang="en-US" sz="2800" b="0" strike="noStrike" spc="-1">
              <a:solidFill>
                <a:srgbClr val="FFFFFF"/>
              </a:solidFill>
              <a:latin typeface="Arial"/>
            </a:endParaRPr>
          </a:p>
        </p:txBody>
      </p:sp>
      <p:sp>
        <p:nvSpPr>
          <p:cNvPr id="147"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礼仪基础知识培训是企业礼仪培训的重要组成部分，包括了礼仪的起源、基本原则和行为准则。通过培训可以帮助员工养成良好的礼仪习惯，提升整体形象和职业素质。</a:t>
            </a:r>
            <a:endParaRPr lang="en-US" sz="1800" b="0" strike="noStrike" spc="-1">
              <a:solidFill>
                <a:srgbClr val="FFFFFF"/>
              </a:solidFill>
              <a:latin typeface="Arial"/>
            </a:endParaRPr>
          </a:p>
        </p:txBody>
      </p:sp>
      <p:sp>
        <p:nvSpPr>
          <p:cNvPr id="148"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49"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49"/>
                                        </p:tgtEl>
                                        <p:attrNameLst>
                                          <p:attrName>style.visibility</p:attrName>
                                        </p:attrNameLst>
                                      </p:cBhvr>
                                      <p:to>
                                        <p:strVal val="visible"/>
                                      </p:to>
                                    </p:set>
                                    <p:animEffect transition="in" filter="circle(in)">
                                      <p:cBhvr additive="repl">
                                        <p:cTn id="7" dur="2000"/>
                                        <p:tgtEl>
                                          <p:spTgt spid="149"/>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44"/>
                                        </p:tgtEl>
                                        <p:attrNameLst>
                                          <p:attrName>style.visibility</p:attrName>
                                        </p:attrNameLst>
                                      </p:cBhvr>
                                      <p:to>
                                        <p:strVal val="visible"/>
                                      </p:to>
                                    </p:set>
                                    <p:animEffect transition="in" filter="circle(in)">
                                      <p:cBhvr additive="repl">
                                        <p:cTn id="10" dur="2000"/>
                                        <p:tgtEl>
                                          <p:spTgt spid="144"/>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43"/>
                                        </p:tgtEl>
                                        <p:attrNameLst>
                                          <p:attrName>style.visibility</p:attrName>
                                        </p:attrNameLst>
                                      </p:cBhvr>
                                      <p:to>
                                        <p:strVal val="visible"/>
                                      </p:to>
                                    </p:set>
                                    <p:animEffect transition="in" filter="circle(in)">
                                      <p:cBhvr additive="repl">
                                        <p:cTn id="13" dur="1000"/>
                                        <p:tgtEl>
                                          <p:spTgt spid="14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50"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51"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商务礼仪指南</a:t>
            </a:r>
            <a:endParaRPr lang="en-US" sz="3600" b="0" strike="noStrike" spc="-1">
              <a:solidFill>
                <a:schemeClr val="dk1"/>
              </a:solidFill>
              <a:latin typeface="Arial"/>
            </a:endParaRPr>
          </a:p>
        </p:txBody>
      </p:sp>
      <p:sp>
        <p:nvSpPr>
          <p:cNvPr id="152"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着装要求和搭配技巧</a:t>
            </a:r>
            <a:endParaRPr lang="en-US" sz="1600" b="0" strike="noStrike" spc="-1">
              <a:solidFill>
                <a:srgbClr val="FFFFFF"/>
              </a:solidFill>
              <a:latin typeface="Arial"/>
            </a:endParaRPr>
          </a:p>
        </p:txBody>
      </p:sp>
      <p:sp>
        <p:nvSpPr>
          <p:cNvPr id="153"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穿着得体</a:t>
            </a:r>
            <a:endParaRPr lang="en-US" sz="2000" b="0" strike="noStrike" spc="-1">
              <a:solidFill>
                <a:srgbClr val="FFFFFF"/>
              </a:solidFill>
              <a:latin typeface="Arial"/>
            </a:endParaRPr>
          </a:p>
        </p:txBody>
      </p:sp>
      <p:sp>
        <p:nvSpPr>
          <p:cNvPr id="154"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言语和行为的规范</a:t>
            </a:r>
            <a:endParaRPr lang="en-US" sz="1600" b="0" strike="noStrike" spc="-1">
              <a:solidFill>
                <a:srgbClr val="FFFFFF"/>
              </a:solidFill>
              <a:latin typeface="Arial"/>
            </a:endParaRPr>
          </a:p>
        </p:txBody>
      </p:sp>
      <p:sp>
        <p:nvSpPr>
          <p:cNvPr id="155"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言谈举止</a:t>
            </a:r>
            <a:endParaRPr lang="en-US" sz="2000" b="0" strike="noStrike" spc="-1">
              <a:solidFill>
                <a:srgbClr val="FFFFFF"/>
              </a:solidFill>
              <a:latin typeface="Arial"/>
            </a:endParaRPr>
          </a:p>
        </p:txBody>
      </p:sp>
      <p:sp>
        <p:nvSpPr>
          <p:cNvPr id="156"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与他人交往的技巧</a:t>
            </a:r>
            <a:endParaRPr lang="en-US" sz="1600" b="0" strike="noStrike" spc="-1">
              <a:solidFill>
                <a:srgbClr val="FFFFFF"/>
              </a:solidFill>
              <a:latin typeface="Arial"/>
            </a:endParaRPr>
          </a:p>
        </p:txBody>
      </p:sp>
      <p:sp>
        <p:nvSpPr>
          <p:cNvPr id="157"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社交技巧</a:t>
            </a:r>
            <a:endParaRPr lang="en-US" sz="2000" b="0" strike="noStrike" spc="-1">
              <a:solidFill>
                <a:srgbClr val="FFFFFF"/>
              </a:solidFill>
              <a:latin typeface="Arial"/>
            </a:endParaRPr>
          </a:p>
        </p:txBody>
      </p:sp>
      <p:sp>
        <p:nvSpPr>
          <p:cNvPr id="158"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59"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6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0"/>
                                        </p:tgtEl>
                                        <p:attrNameLst>
                                          <p:attrName>style.visibility</p:attrName>
                                        </p:attrNameLst>
                                      </p:cBhvr>
                                      <p:to>
                                        <p:strVal val="visible"/>
                                      </p:to>
                                    </p:set>
                                    <p:animEffect transition="in" filter="circle(in)">
                                      <p:cBhvr additive="repl">
                                        <p:cTn id="7" dur="2000"/>
                                        <p:tgtEl>
                                          <p:spTgt spid="16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50"/>
                                        </p:tgtEl>
                                        <p:attrNameLst>
                                          <p:attrName>style.visibility</p:attrName>
                                        </p:attrNameLst>
                                      </p:cBhvr>
                                      <p:to>
                                        <p:strVal val="visible"/>
                                      </p:to>
                                    </p:set>
                                    <p:animEffect transition="in" filter="circle(in)">
                                      <p:cBhvr additive="repl">
                                        <p:cTn id="10" dur="2000"/>
                                        <p:tgtEl>
                                          <p:spTgt spid="1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1"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62"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63"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4"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桌面礼仪培训</a:t>
            </a:r>
            <a:endParaRPr lang="en-US" sz="2800" b="0" strike="noStrike" spc="-1">
              <a:solidFill>
                <a:srgbClr val="FFFFFF"/>
              </a:solidFill>
              <a:latin typeface="Arial"/>
            </a:endParaRPr>
          </a:p>
        </p:txBody>
      </p:sp>
      <p:sp>
        <p:nvSpPr>
          <p:cNvPr id="165"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桌面礼仪培训主要针对在工作环境中的礼仪行为规范，包括了办公桌整理、餐桌礼仪等内容。培训能够提高员工的职业素养，增进职场人际关系。</a:t>
            </a:r>
            <a:endParaRPr lang="en-US" sz="1800" b="0" strike="noStrike" spc="-1">
              <a:solidFill>
                <a:srgbClr val="FFFFFF"/>
              </a:solidFill>
              <a:latin typeface="Arial"/>
            </a:endParaRPr>
          </a:p>
        </p:txBody>
      </p:sp>
      <p:sp>
        <p:nvSpPr>
          <p:cNvPr id="166"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167"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67"/>
                                        </p:tgtEl>
                                        <p:attrNameLst>
                                          <p:attrName>style.visibility</p:attrName>
                                        </p:attrNameLst>
                                      </p:cBhvr>
                                      <p:to>
                                        <p:strVal val="visible"/>
                                      </p:to>
                                    </p:set>
                                    <p:animEffect transition="in" filter="circle(in)">
                                      <p:cBhvr additive="repl">
                                        <p:cTn id="7" dur="2000"/>
                                        <p:tgtEl>
                                          <p:spTgt spid="16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2"/>
                                        </p:tgtEl>
                                        <p:attrNameLst>
                                          <p:attrName>style.visibility</p:attrName>
                                        </p:attrNameLst>
                                      </p:cBhvr>
                                      <p:to>
                                        <p:strVal val="visible"/>
                                      </p:to>
                                    </p:set>
                                    <p:animEffect transition="in" filter="circle(in)">
                                      <p:cBhvr additive="repl">
                                        <p:cTn id="10" dur="2000"/>
                                        <p:tgtEl>
                                          <p:spTgt spid="162"/>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61"/>
                                        </p:tgtEl>
                                        <p:attrNameLst>
                                          <p:attrName>style.visibility</p:attrName>
                                        </p:attrNameLst>
                                      </p:cBhvr>
                                      <p:to>
                                        <p:strVal val="visible"/>
                                      </p:to>
                                    </p:set>
                                    <p:animEffect transition="in" filter="circle(in)">
                                      <p:cBhvr additive="repl">
                                        <p:cTn id="13" dur="1000"/>
                                        <p:tgtEl>
                                          <p:spTgt spid="1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68" name="图片 16"/>
          <p:cNvPicPr/>
          <p:nvPr/>
        </p:nvPicPr>
        <p:blipFill>
          <a:blip r:embed="rId2"/>
          <a:srcRect l="55164" t="24997" r="27493" b="38720"/>
          <a:stretch>
            <a:fillRect/>
          </a:stretch>
        </p:blipFill>
        <p:spPr>
          <a:xfrm>
            <a:off x="4830120" y="-69840"/>
            <a:ext cx="4225680" cy="3682800"/>
          </a:xfrm>
          <a:prstGeom prst="rect">
            <a:avLst/>
          </a:prstGeom>
          <a:ln w="0">
            <a:noFill/>
          </a:ln>
        </p:spPr>
      </p:pic>
      <p:sp>
        <p:nvSpPr>
          <p:cNvPr id="16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线上培训</a:t>
            </a:r>
            <a:endParaRPr lang="en-US" sz="1800" b="0" strike="noStrike" spc="-1">
              <a:solidFill>
                <a:srgbClr val="FFFFFF"/>
              </a:solidFill>
              <a:latin typeface="Arial"/>
            </a:endParaRPr>
          </a:p>
        </p:txBody>
      </p:sp>
      <p:sp>
        <p:nvSpPr>
          <p:cNvPr id="171" name="content.2.content"/>
          <p:cNvSpPr/>
          <p:nvPr/>
        </p:nvSpPr>
        <p:spPr>
          <a:xfrm>
            <a:off x="3655080" y="317772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网络课程</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视频教学</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在线测试</a:t>
            </a:r>
            <a:endParaRPr lang="en-US" sz="1400" b="0" strike="noStrike" spc="-1">
              <a:solidFill>
                <a:srgbClr val="FFFFFF"/>
              </a:solidFill>
              <a:latin typeface="Arial"/>
            </a:endParaRPr>
          </a:p>
        </p:txBody>
      </p:sp>
      <p:sp>
        <p:nvSpPr>
          <p:cNvPr id="17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3"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班内角色扮演</a:t>
            </a:r>
            <a:endParaRPr lang="en-US" sz="1800" b="0" strike="noStrike" spc="-1">
              <a:solidFill>
                <a:srgbClr val="FFFFFF"/>
              </a:solidFill>
              <a:latin typeface="Arial"/>
            </a:endParaRPr>
          </a:p>
        </p:txBody>
      </p:sp>
      <p:sp>
        <p:nvSpPr>
          <p:cNvPr id="174" name="content.3.content"/>
          <p:cNvSpPr/>
          <p:nvPr/>
        </p:nvSpPr>
        <p:spPr>
          <a:xfrm>
            <a:off x="6414120" y="317808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模拟场景</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实战演练</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反馈指导</a:t>
            </a:r>
            <a:endParaRPr lang="en-US" sz="1400" b="0" strike="noStrike" spc="-1">
              <a:solidFill>
                <a:srgbClr val="FFFFFF"/>
              </a:solidFill>
              <a:latin typeface="Arial"/>
            </a:endParaRPr>
          </a:p>
        </p:txBody>
      </p:sp>
      <p:sp>
        <p:nvSpPr>
          <p:cNvPr id="17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6"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lt1"/>
                </a:solidFill>
                <a:latin typeface="微软雅黑"/>
                <a:ea typeface="微软雅黑"/>
              </a:rPr>
              <a:t> </a:t>
            </a:r>
            <a:endParaRPr lang="en-US" sz="1800" b="0" strike="noStrike" spc="-1">
              <a:solidFill>
                <a:srgbClr val="FFFFFF"/>
              </a:solidFill>
              <a:latin typeface="Arial"/>
            </a:endParaRPr>
          </a:p>
        </p:txBody>
      </p:sp>
      <p:sp>
        <p:nvSpPr>
          <p:cNvPr id="177" name="content.4.content"/>
          <p:cNvSpPr/>
          <p:nvPr/>
        </p:nvSpPr>
        <p:spPr>
          <a:xfrm>
            <a:off x="9168120" y="317808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400" b="0" strike="noStrike" spc="-1">
                <a:solidFill>
                  <a:schemeClr val="lt1"/>
                </a:solidFill>
                <a:latin typeface="微软雅黑"/>
                <a:ea typeface="微软雅黑"/>
              </a:rPr>
              <a:t> </a:t>
            </a:r>
            <a:endParaRPr lang="en-US" sz="1400" b="0" strike="noStrike" spc="-1">
              <a:solidFill>
                <a:srgbClr val="FFFFFF"/>
              </a:solidFill>
              <a:latin typeface="Arial"/>
            </a:endParaRPr>
          </a:p>
        </p:txBody>
      </p:sp>
      <p:sp>
        <p:nvSpPr>
          <p:cNvPr id="178"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Arial"/>
                <a:ea typeface="微软雅黑"/>
              </a:rPr>
              <a:t>培训方式选择</a:t>
            </a:r>
            <a:endParaRPr lang="en-US" sz="3600" b="0" strike="noStrike" spc="-1">
              <a:solidFill>
                <a:schemeClr val="dk1"/>
              </a:solidFill>
              <a:latin typeface="Arial"/>
            </a:endParaRPr>
          </a:p>
        </p:txBody>
      </p:sp>
      <p:sp>
        <p:nvSpPr>
          <p:cNvPr id="17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0"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lt1"/>
                </a:solidFill>
                <a:latin typeface="微软雅黑"/>
                <a:ea typeface="微软雅黑"/>
              </a:rPr>
              <a:t>线下培训</a:t>
            </a:r>
            <a:endParaRPr lang="en-US" sz="1800" b="0" strike="noStrike" spc="-1">
              <a:solidFill>
                <a:srgbClr val="FFFFFF"/>
              </a:solidFill>
              <a:latin typeface="Arial"/>
            </a:endParaRPr>
          </a:p>
        </p:txBody>
      </p:sp>
      <p:sp>
        <p:nvSpPr>
          <p:cNvPr id="181" name="content.1.content"/>
          <p:cNvSpPr/>
          <p:nvPr/>
        </p:nvSpPr>
        <p:spPr>
          <a:xfrm>
            <a:off x="880200" y="317772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lt1"/>
                </a:solidFill>
                <a:latin typeface="微软雅黑"/>
                <a:ea typeface="微软雅黑"/>
              </a:rPr>
              <a:t>实地教学</a:t>
            </a:r>
            <a:endParaRPr lang="en-US" sz="1400" b="0" strike="noStrike" spc="-1">
              <a:solidFill>
                <a:srgbClr val="FFFFFF"/>
              </a:solidFill>
              <a:latin typeface="Arial"/>
            </a:endParaRPr>
          </a:p>
          <a:p>
            <a:r>
              <a:rPr lang="zh-CN" sz="1400" b="0" strike="noStrike" spc="-1">
                <a:solidFill>
                  <a:schemeClr val="lt1"/>
                </a:solidFill>
                <a:latin typeface="微软雅黑"/>
                <a:ea typeface="微软雅黑"/>
              </a:rPr>
              <a:t>面对面交流</a:t>
            </a:r>
            <a:endParaRPr lang="en-US" sz="1400" b="0" strike="noStrike" spc="-1">
              <a:solidFill>
                <a:srgbClr val="FFFFFF"/>
              </a:solidFill>
              <a:latin typeface="Arial"/>
            </a:endParaRPr>
          </a:p>
          <a:p>
            <a:pPr defTabSz="914400">
              <a:lnSpc>
                <a:spcPct val="150000"/>
              </a:lnSpc>
              <a:tabLst>
                <a:tab pos="0"/>
              </a:tabLst>
            </a:pPr>
            <a:r>
              <a:rPr lang="zh-CN" sz="1400" b="0" strike="noStrike" spc="-1">
                <a:solidFill>
                  <a:schemeClr val="lt1"/>
                </a:solidFill>
                <a:latin typeface="微软雅黑"/>
                <a:ea typeface="微软雅黑"/>
              </a:rPr>
              <a:t>集体讨论</a:t>
            </a:r>
            <a:endParaRPr lang="en-US" sz="1400" b="0" strike="noStrike" spc="-1">
              <a:solidFill>
                <a:srgbClr val="FFFFFF"/>
              </a:solidFill>
              <a:latin typeface="Arial"/>
            </a:endParaRPr>
          </a:p>
        </p:txBody>
      </p:sp>
      <p:pic>
        <p:nvPicPr>
          <p:cNvPr id="182"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82"/>
                                        </p:tgtEl>
                                        <p:attrNameLst>
                                          <p:attrName>style.visibility</p:attrName>
                                        </p:attrNameLst>
                                      </p:cBhvr>
                                      <p:to>
                                        <p:strVal val="visible"/>
                                      </p:to>
                                    </p:set>
                                    <p:animEffect transition="in" filter="circle(in)">
                                      <p:cBhvr additive="repl">
                                        <p:cTn id="7" dur="2000"/>
                                        <p:tgtEl>
                                          <p:spTgt spid="182"/>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68"/>
                                        </p:tgtEl>
                                        <p:attrNameLst>
                                          <p:attrName>style.visibility</p:attrName>
                                        </p:attrNameLst>
                                      </p:cBhvr>
                                      <p:to>
                                        <p:strVal val="visible"/>
                                      </p:to>
                                    </p:set>
                                    <p:animEffect transition="in" filter="circle(in)">
                                      <p:cBhvr additive="repl">
                                        <p:cTn id="10" dur="2000"/>
                                        <p:tgtEl>
                                          <p:spTgt spid="16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83"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18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案例分析</a:t>
            </a:r>
            <a:endParaRPr lang="en-US" sz="3600" b="0" strike="noStrike" spc="-1">
              <a:solidFill>
                <a:schemeClr val="dk1"/>
              </a:solidFill>
              <a:latin typeface="Arial"/>
            </a:endParaRPr>
          </a:p>
        </p:txBody>
      </p:sp>
      <p:sp>
        <p:nvSpPr>
          <p:cNvPr id="185"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行业领先企业的案例分析</a:t>
            </a:r>
            <a:endParaRPr lang="en-US" sz="1600" b="0" strike="noStrike" spc="-1">
              <a:solidFill>
                <a:srgbClr val="FFFFFF"/>
              </a:solidFill>
              <a:latin typeface="Arial"/>
            </a:endParaRPr>
          </a:p>
        </p:txBody>
      </p:sp>
      <p:sp>
        <p:nvSpPr>
          <p:cNvPr id="186"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企业成功案例分享</a:t>
            </a:r>
            <a:endParaRPr lang="en-US" sz="2000" b="0" strike="noStrike" spc="-1">
              <a:solidFill>
                <a:srgbClr val="FFFFFF"/>
              </a:solidFill>
              <a:latin typeface="Arial"/>
            </a:endParaRPr>
          </a:p>
        </p:txBody>
      </p:sp>
      <p:sp>
        <p:nvSpPr>
          <p:cNvPr id="187"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培训效果的评估指标分析</a:t>
            </a:r>
            <a:endParaRPr lang="en-US" sz="1600" b="0" strike="noStrike" spc="-1">
              <a:solidFill>
                <a:srgbClr val="FFFFFF"/>
              </a:solidFill>
              <a:latin typeface="Arial"/>
            </a:endParaRPr>
          </a:p>
        </p:txBody>
      </p:sp>
      <p:sp>
        <p:nvSpPr>
          <p:cNvPr id="188"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礼仪培训效果评估</a:t>
            </a:r>
            <a:endParaRPr lang="en-US" sz="2000" b="0" strike="noStrike" spc="-1">
              <a:solidFill>
                <a:srgbClr val="FFFFFF"/>
              </a:solidFill>
              <a:latin typeface="Arial"/>
            </a:endParaRPr>
          </a:p>
        </p:txBody>
      </p:sp>
      <p:sp>
        <p:nvSpPr>
          <p:cNvPr id="189"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个人成长经历与分享</a:t>
            </a:r>
            <a:endParaRPr lang="en-US" sz="1600" b="0" strike="noStrike" spc="-1">
              <a:solidFill>
                <a:srgbClr val="FFFFFF"/>
              </a:solidFill>
              <a:latin typeface="Arial"/>
            </a:endParaRPr>
          </a:p>
        </p:txBody>
      </p:sp>
      <p:sp>
        <p:nvSpPr>
          <p:cNvPr id="190"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员工个案分享</a:t>
            </a:r>
            <a:endParaRPr lang="en-US" sz="2000" b="0" strike="noStrike" spc="-1">
              <a:solidFill>
                <a:srgbClr val="FFFFFF"/>
              </a:solidFill>
              <a:latin typeface="Arial"/>
            </a:endParaRPr>
          </a:p>
        </p:txBody>
      </p:sp>
      <p:sp>
        <p:nvSpPr>
          <p:cNvPr id="191"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192"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19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193"/>
                                        </p:tgtEl>
                                        <p:attrNameLst>
                                          <p:attrName>style.visibility</p:attrName>
                                        </p:attrNameLst>
                                      </p:cBhvr>
                                      <p:to>
                                        <p:strVal val="visible"/>
                                      </p:to>
                                    </p:set>
                                    <p:animEffect transition="in" filter="circle(in)">
                                      <p:cBhvr additive="repl">
                                        <p:cTn id="7" dur="2000"/>
                                        <p:tgtEl>
                                          <p:spTgt spid="19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83"/>
                                        </p:tgtEl>
                                        <p:attrNameLst>
                                          <p:attrName>style.visibility</p:attrName>
                                        </p:attrNameLst>
                                      </p:cBhvr>
                                      <p:to>
                                        <p:strVal val="visible"/>
                                      </p:to>
                                    </p:set>
                                    <p:animEffect transition="in" filter="circle(in)">
                                      <p:cBhvr additive="repl">
                                        <p:cTn id="10" dur="2000"/>
                                        <p:tgtEl>
                                          <p:spTgt spid="1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194"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195"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196"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7"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培训师资力量</a:t>
            </a:r>
            <a:endParaRPr lang="en-US" sz="2800" b="0" strike="noStrike" spc="-1">
              <a:solidFill>
                <a:srgbClr val="FFFFFF"/>
              </a:solidFill>
              <a:latin typeface="Arial"/>
            </a:endParaRPr>
          </a:p>
        </p:txBody>
      </p:sp>
      <p:sp>
        <p:nvSpPr>
          <p:cNvPr id="198"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培训师资力量是企业礼仪培训的重要保障，拥有专业的培训师团队能够提供高质量的培训服务。培训师的资质和经验以及培训技能的精湛程度决定了培训效果的优劣。</a:t>
            </a:r>
            <a:endParaRPr lang="en-US" sz="1800" b="0" strike="noStrike" spc="-1">
              <a:solidFill>
                <a:srgbClr val="FFFFFF"/>
              </a:solidFill>
              <a:latin typeface="Arial"/>
            </a:endParaRPr>
          </a:p>
        </p:txBody>
      </p:sp>
      <p:sp>
        <p:nvSpPr>
          <p:cNvPr id="199"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00"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00"/>
                                        </p:tgtEl>
                                        <p:attrNameLst>
                                          <p:attrName>style.visibility</p:attrName>
                                        </p:attrNameLst>
                                      </p:cBhvr>
                                      <p:to>
                                        <p:strVal val="visible"/>
                                      </p:to>
                                    </p:set>
                                    <p:animEffect transition="in" filter="circle(in)">
                                      <p:cBhvr additive="repl">
                                        <p:cTn id="7" dur="2000"/>
                                        <p:tgtEl>
                                          <p:spTgt spid="200"/>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195"/>
                                        </p:tgtEl>
                                        <p:attrNameLst>
                                          <p:attrName>style.visibility</p:attrName>
                                        </p:attrNameLst>
                                      </p:cBhvr>
                                      <p:to>
                                        <p:strVal val="visible"/>
                                      </p:to>
                                    </p:set>
                                    <p:animEffect transition="in" filter="circle(in)">
                                      <p:cBhvr additive="repl">
                                        <p:cTn id="10" dur="2000"/>
                                        <p:tgtEl>
                                          <p:spTgt spid="195"/>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194"/>
                                        </p:tgtEl>
                                        <p:attrNameLst>
                                          <p:attrName>style.visibility</p:attrName>
                                        </p:attrNameLst>
                                      </p:cBhvr>
                                      <p:to>
                                        <p:strVal val="visible"/>
                                      </p:to>
                                    </p:set>
                                    <p:animEffect transition="in" filter="circle(in)">
                                      <p:cBhvr additive="repl">
                                        <p:cTn id="13" dur="1000"/>
                                        <p:tgtEl>
                                          <p:spTgt spid="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4"/>
          <a:stretch>
            <a:fillRect/>
          </a:stretch>
        </a:blipFill>
      </p:bgPr>
    </p:bg>
    <p:spTree>
      <p:nvGrpSpPr>
        <p:cNvPr id="1" name=""/>
        <p:cNvGrpSpPr/>
        <p:nvPr/>
      </p:nvGrpSpPr>
      <p:grpSpPr>
        <a:xfrm>
          <a:off x="0" y="0"/>
          <a:ext cx="0" cy="0"/>
        </a:xfrm>
      </p:grpSpPr>
      <p:pic>
        <p:nvPicPr>
          <p:cNvPr id="201" name="图片 29"/>
          <p:cNvPicPr/>
          <p:nvPr/>
        </p:nvPicPr>
        <p:blipFill>
          <a:blip r:embed="rId3"/>
          <a:srcRect l="5562" r="58211" b="25947"/>
          <a:stretch>
            <a:fillRect/>
          </a:stretch>
        </p:blipFill>
        <p:spPr>
          <a:xfrm>
            <a:off x="7921080" y="77400"/>
            <a:ext cx="4692960" cy="3997080"/>
          </a:xfrm>
          <a:prstGeom prst="rect">
            <a:avLst/>
          </a:prstGeom>
          <a:ln w="0">
            <a:noFill/>
          </a:ln>
        </p:spPr>
      </p:pic>
      <p:pic>
        <p:nvPicPr>
          <p:cNvPr id="202" name="图片 13"/>
          <p:cNvPicPr/>
          <p:nvPr/>
        </p:nvPicPr>
        <p:blipFill>
          <a:blip r:embed="rId3"/>
          <a:srcRect l="55164" t="24997" r="27493" b="38720"/>
          <a:stretch>
            <a:fillRect/>
          </a:stretch>
        </p:blipFill>
        <p:spPr>
          <a:xfrm>
            <a:off x="-286560" y="1621080"/>
            <a:ext cx="5813640" cy="5043960"/>
          </a:xfrm>
          <a:prstGeom prst="rect">
            <a:avLst/>
          </a:prstGeom>
          <a:ln w="0">
            <a:noFill/>
          </a:ln>
        </p:spPr>
      </p:pic>
      <p:sp>
        <p:nvSpPr>
          <p:cNvPr id="203"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FFFFFF"/>
              </a:buClr>
              <a:buFont typeface="Arial"/>
              <a:buChar char="●"/>
              <a:tabLst>
                <a:tab pos="1609560"/>
              </a:tabLst>
            </a:pPr>
            <a:r>
              <a:rPr lang="en-US" sz="1800" b="0" strike="noStrike" spc="148">
                <a:solidFill>
                  <a:schemeClr val="lt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04"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lt1"/>
                </a:solidFill>
                <a:latin typeface="Arial"/>
                <a:ea typeface="微软雅黑"/>
              </a:rPr>
              <a:t>第</a:t>
            </a:r>
            <a:r>
              <a:rPr lang="en-US" sz="3600" b="1" strike="noStrike" spc="299">
                <a:solidFill>
                  <a:schemeClr val="lt1"/>
                </a:solidFill>
                <a:latin typeface="Arial"/>
                <a:ea typeface="微软雅黑"/>
              </a:rPr>
              <a:t>3</a:t>
            </a:r>
            <a:r>
              <a:rPr lang="zh-CN" sz="3600" b="1" strike="noStrike" spc="299">
                <a:solidFill>
                  <a:schemeClr val="lt1"/>
                </a:solidFill>
                <a:latin typeface="Arial"/>
                <a:ea typeface="微软雅黑"/>
              </a:rPr>
              <a:t>章 企业礼仪培训的实施步骤</a:t>
            </a:r>
            <a:endParaRPr lang="en-US" sz="3600" b="0" strike="noStrike" spc="-1">
              <a:solidFill>
                <a:schemeClr val="dk1"/>
              </a:solidFill>
              <a:latin typeface="Arial"/>
            </a:endParaRPr>
          </a:p>
        </p:txBody>
      </p:sp>
      <p:sp>
        <p:nvSpPr>
          <p:cNvPr id="205"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lt1"/>
                </a:solidFill>
                <a:latin typeface="Arial"/>
                <a:ea typeface="微软雅黑"/>
              </a:rPr>
              <a:t> </a:t>
            </a:r>
            <a:endParaRPr lang="en-US" sz="1800" b="0" strike="noStrike" spc="-1">
              <a:solidFill>
                <a:srgbClr val="FFFFFF"/>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6" presetClass="entr" presetSubtype="16" dur="2000" fill="hold" nodeType="afterEffect">
                                  <p:stCondLst>
                                    <p:cond delay="0"/>
                                  </p:stCondLst>
                                  <p:childTnLst>
                                    <p:set>
                                      <p:cBhvr>
                                        <p:cTn id="6" dur="1" fill="hold">
                                          <p:stCondLst>
                                            <p:cond delay="0"/>
                                          </p:stCondLst>
                                        </p:cTn>
                                        <p:tgtEl>
                                          <p:spTgt spid="202"/>
                                        </p:tgtEl>
                                        <p:attrNameLst>
                                          <p:attrName>style.visibility</p:attrName>
                                        </p:attrNameLst>
                                      </p:cBhvr>
                                      <p:to>
                                        <p:strVal val="visible"/>
                                      </p:to>
                                    </p:set>
                                    <p:animEffect transition="in" filter="circle(in)">
                                      <p:cBhvr additive="repl">
                                        <p:cTn id="7" dur="2000"/>
                                        <p:tgtEl>
                                          <p:spTgt spid="202"/>
                                        </p:tgtEl>
                                      </p:cBhvr>
                                    </p:animEffect>
                                  </p:childTnLst>
                                </p:cTn>
                              </p:par>
                              <p:par>
                                <p:cTn id="8" presetID="6" presetClass="entr" presetSubtype="16" dur="1000" fill="hold" nodeType="withEffect">
                                  <p:stCondLst>
                                    <p:cond delay="0"/>
                                  </p:stCondLst>
                                  <p:childTnLst>
                                    <p:set>
                                      <p:cBhvr>
                                        <p:cTn id="9" dur="1" fill="hold">
                                          <p:stCondLst>
                                            <p:cond delay="0"/>
                                          </p:stCondLst>
                                        </p:cTn>
                                        <p:tgtEl>
                                          <p:spTgt spid="201"/>
                                        </p:tgtEl>
                                        <p:attrNameLst>
                                          <p:attrName>style.visibility</p:attrName>
                                        </p:attrNameLst>
                                      </p:cBhvr>
                                      <p:to>
                                        <p:strVal val="visible"/>
                                      </p:to>
                                    </p:set>
                                    <p:animEffect transition="in" filter="circle(in)">
                                      <p:cBhvr additive="repl">
                                        <p:cTn id="10" dur="1000"/>
                                        <p:tgtEl>
                                          <p:spTgt spid="20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06" name="图片 29"/>
          <p:cNvPicPr/>
          <p:nvPr/>
        </p:nvPicPr>
        <p:blipFill>
          <a:blip r:embed="rId2"/>
          <a:srcRect l="5562" r="58211" b="25947"/>
          <a:stretch>
            <a:fillRect/>
          </a:stretch>
        </p:blipFill>
        <p:spPr>
          <a:xfrm rot="20400000">
            <a:off x="881640" y="629280"/>
            <a:ext cx="4024440" cy="3427200"/>
          </a:xfrm>
          <a:prstGeom prst="rect">
            <a:avLst/>
          </a:prstGeom>
          <a:ln w="0">
            <a:noFill/>
          </a:ln>
        </p:spPr>
      </p:pic>
      <p:pic>
        <p:nvPicPr>
          <p:cNvPr id="207" name="图片 16"/>
          <p:cNvPicPr/>
          <p:nvPr/>
        </p:nvPicPr>
        <p:blipFill>
          <a:blip r:embed="rId2"/>
          <a:srcRect l="55164" t="24997" r="27493" b="38720"/>
          <a:stretch>
            <a:fillRect/>
          </a:stretch>
        </p:blipFill>
        <p:spPr>
          <a:xfrm>
            <a:off x="8259840" y="649440"/>
            <a:ext cx="4225680" cy="3682800"/>
          </a:xfrm>
          <a:prstGeom prst="rect">
            <a:avLst/>
          </a:prstGeom>
          <a:ln w="0">
            <a:noFill/>
          </a:ln>
        </p:spPr>
      </p:pic>
      <p:sp>
        <p:nvSpPr>
          <p:cNvPr id="20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209"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lt1"/>
                </a:solidFill>
                <a:latin typeface="Arial"/>
                <a:ea typeface="微软雅黑"/>
              </a:rPr>
              <a:t>制定培训计划</a:t>
            </a:r>
            <a:endParaRPr lang="en-US" sz="2800" b="0" strike="noStrike" spc="-1">
              <a:solidFill>
                <a:srgbClr val="FFFFFF"/>
              </a:solidFill>
              <a:latin typeface="Arial"/>
            </a:endParaRPr>
          </a:p>
        </p:txBody>
      </p:sp>
      <p:sp>
        <p:nvSpPr>
          <p:cNvPr id="21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lt1"/>
                </a:solidFill>
                <a:latin typeface="Arial"/>
                <a:ea typeface="微软雅黑"/>
              </a:rPr>
              <a:t>制定培训计划是企业礼仪培训的第一步，需要明确定培训目标，确定培训时间和地点，以及选择合适的培训形式，确保培训的顺利进行。</a:t>
            </a:r>
            <a:endParaRPr lang="en-US" sz="1800" b="0" strike="noStrike" spc="-1">
              <a:solidFill>
                <a:srgbClr val="FFFFFF"/>
              </a:solidFill>
              <a:latin typeface="Arial"/>
            </a:endParaRPr>
          </a:p>
        </p:txBody>
      </p:sp>
      <p:sp>
        <p:nvSpPr>
          <p:cNvPr id="21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lt1"/>
                </a:solidFill>
                <a:latin typeface="Arial"/>
                <a:ea typeface="微软雅黑"/>
              </a:rPr>
              <a:t> </a:t>
            </a:r>
            <a:endParaRPr lang="en-US" sz="3600" b="0" strike="noStrike" spc="-1">
              <a:solidFill>
                <a:schemeClr val="dk1"/>
              </a:solidFill>
              <a:latin typeface="Arial"/>
            </a:endParaRPr>
          </a:p>
        </p:txBody>
      </p:sp>
      <p:pic>
        <p:nvPicPr>
          <p:cNvPr id="212"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12"/>
                                        </p:tgtEl>
                                        <p:attrNameLst>
                                          <p:attrName>style.visibility</p:attrName>
                                        </p:attrNameLst>
                                      </p:cBhvr>
                                      <p:to>
                                        <p:strVal val="visible"/>
                                      </p:to>
                                    </p:set>
                                    <p:animEffect transition="in" filter="circle(in)">
                                      <p:cBhvr additive="repl">
                                        <p:cTn id="7" dur="2000"/>
                                        <p:tgtEl>
                                          <p:spTgt spid="212"/>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07"/>
                                        </p:tgtEl>
                                        <p:attrNameLst>
                                          <p:attrName>style.visibility</p:attrName>
                                        </p:attrNameLst>
                                      </p:cBhvr>
                                      <p:to>
                                        <p:strVal val="visible"/>
                                      </p:to>
                                    </p:set>
                                    <p:animEffect transition="in" filter="circle(in)">
                                      <p:cBhvr additive="repl">
                                        <p:cTn id="10" dur="2000"/>
                                        <p:tgtEl>
                                          <p:spTgt spid="207"/>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06"/>
                                        </p:tgtEl>
                                        <p:attrNameLst>
                                          <p:attrName>style.visibility</p:attrName>
                                        </p:attrNameLst>
                                      </p:cBhvr>
                                      <p:to>
                                        <p:strVal val="visible"/>
                                      </p:to>
                                    </p:set>
                                    <p:animEffect transition="in" filter="circle(in)">
                                      <p:cBhvr additive="repl">
                                        <p:cTn id="13" dur="1000"/>
                                        <p:tgtEl>
                                          <p:spTgt spid="2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13"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14"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宣传和报名</a:t>
            </a:r>
            <a:endParaRPr lang="en-US" sz="3600" b="0" strike="noStrike" spc="-1">
              <a:solidFill>
                <a:schemeClr val="dk1"/>
              </a:solidFill>
              <a:latin typeface="Arial"/>
            </a:endParaRPr>
          </a:p>
        </p:txBody>
      </p:sp>
      <p:sp>
        <p:nvSpPr>
          <p:cNvPr id="215"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明确传达培训的重要性</a:t>
            </a:r>
            <a:endParaRPr lang="en-US" sz="1600" b="0" strike="noStrike" spc="-1">
              <a:solidFill>
                <a:srgbClr val="FFFFFF"/>
              </a:solidFill>
              <a:latin typeface="Arial"/>
            </a:endParaRPr>
          </a:p>
        </p:txBody>
      </p:sp>
      <p:sp>
        <p:nvSpPr>
          <p:cNvPr id="216"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宣传培训内容和意义</a:t>
            </a:r>
            <a:endParaRPr lang="en-US" sz="2000" b="0" strike="noStrike" spc="-1">
              <a:solidFill>
                <a:srgbClr val="FFFFFF"/>
              </a:solidFill>
              <a:latin typeface="Arial"/>
            </a:endParaRPr>
          </a:p>
        </p:txBody>
      </p:sp>
      <p:sp>
        <p:nvSpPr>
          <p:cNvPr id="217"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让员工了解培训内容并积极报名参加</a:t>
            </a:r>
            <a:endParaRPr lang="en-US" sz="1600" b="0" strike="noStrike" spc="-1">
              <a:solidFill>
                <a:srgbClr val="FFFFFF"/>
              </a:solidFill>
              <a:latin typeface="Arial"/>
            </a:endParaRPr>
          </a:p>
        </p:txBody>
      </p:sp>
      <p:sp>
        <p:nvSpPr>
          <p:cNvPr id="218"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开展员工报名</a:t>
            </a:r>
            <a:endParaRPr lang="en-US" sz="2000" b="0" strike="noStrike" spc="-1">
              <a:solidFill>
                <a:srgbClr val="FFFFFF"/>
              </a:solidFill>
              <a:latin typeface="Arial"/>
            </a:endParaRPr>
          </a:p>
        </p:txBody>
      </p:sp>
      <p:sp>
        <p:nvSpPr>
          <p:cNvPr id="219"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确保培训人员名单准确无误</a:t>
            </a:r>
            <a:endParaRPr lang="en-US" sz="1600" b="0" strike="noStrike" spc="-1">
              <a:solidFill>
                <a:srgbClr val="FFFFFF"/>
              </a:solidFill>
              <a:latin typeface="Arial"/>
            </a:endParaRPr>
          </a:p>
        </p:txBody>
      </p:sp>
      <p:sp>
        <p:nvSpPr>
          <p:cNvPr id="220"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确认培训人员名单</a:t>
            </a:r>
            <a:endParaRPr lang="en-US" sz="2000" b="0" strike="noStrike" spc="-1">
              <a:solidFill>
                <a:srgbClr val="FFFFFF"/>
              </a:solidFill>
              <a:latin typeface="Arial"/>
            </a:endParaRPr>
          </a:p>
        </p:txBody>
      </p:sp>
      <p:sp>
        <p:nvSpPr>
          <p:cNvPr id="221"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22"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23"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23"/>
                                        </p:tgtEl>
                                        <p:attrNameLst>
                                          <p:attrName>style.visibility</p:attrName>
                                        </p:attrNameLst>
                                      </p:cBhvr>
                                      <p:to>
                                        <p:strVal val="visible"/>
                                      </p:to>
                                    </p:set>
                                    <p:animEffect transition="in" filter="circle(in)">
                                      <p:cBhvr additive="repl">
                                        <p:cTn id="7" dur="2000"/>
                                        <p:tgtEl>
                                          <p:spTgt spid="223"/>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13"/>
                                        </p:tgtEl>
                                        <p:attrNameLst>
                                          <p:attrName>style.visibility</p:attrName>
                                        </p:attrNameLst>
                                      </p:cBhvr>
                                      <p:to>
                                        <p:strVal val="visible"/>
                                      </p:to>
                                    </p:set>
                                    <p:animEffect transition="in" filter="circle(in)">
                                      <p:cBhvr additive="repl">
                                        <p:cTn id="10" dur="2000"/>
                                        <p:tgtEl>
                                          <p:spTgt spid="2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24" name="图片 4"/>
          <p:cNvPicPr/>
          <p:nvPr/>
        </p:nvPicPr>
        <p:blipFill>
          <a:blip r:embed="rId2"/>
          <a:srcRect l="55164" t="24997" r="27493" b="38720"/>
          <a:stretch>
            <a:fillRect/>
          </a:stretch>
        </p:blipFill>
        <p:spPr>
          <a:xfrm>
            <a:off x="7966440" y="378360"/>
            <a:ext cx="4225680" cy="3682800"/>
          </a:xfrm>
          <a:prstGeom prst="rect">
            <a:avLst/>
          </a:prstGeom>
          <a:ln w="0">
            <a:noFill/>
          </a:ln>
        </p:spPr>
      </p:pic>
      <p:sp>
        <p:nvSpPr>
          <p:cNvPr id="22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FFFFFF"/>
              </a:buClr>
              <a:buFont typeface="Wingdings" charset="2"/>
              <a:buChar char=""/>
            </a:pPr>
            <a:r>
              <a:rPr lang="zh-CN" sz="3600" b="1" strike="noStrike" spc="299">
                <a:solidFill>
                  <a:schemeClr val="lt1"/>
                </a:solidFill>
                <a:latin typeface="微软雅黑"/>
                <a:ea typeface="微软雅黑"/>
              </a:rPr>
              <a:t>培训准备工作</a:t>
            </a:r>
            <a:endParaRPr lang="en-US" sz="3600" b="0" strike="noStrike" spc="-1">
              <a:solidFill>
                <a:schemeClr val="dk1"/>
              </a:solidFill>
              <a:latin typeface="Arial"/>
            </a:endParaRPr>
          </a:p>
        </p:txBody>
      </p:sp>
      <p:sp>
        <p:nvSpPr>
          <p:cNvPr id="226" name="content.1.subtitle"/>
          <p:cNvSpPr/>
          <p:nvPr/>
        </p:nvSpPr>
        <p:spPr>
          <a:xfrm>
            <a:off x="129672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保证培训所需材料齐全有效</a:t>
            </a:r>
            <a:endParaRPr lang="en-US" sz="1600" b="0" strike="noStrike" spc="-1">
              <a:solidFill>
                <a:srgbClr val="FFFFFF"/>
              </a:solidFill>
              <a:latin typeface="Arial"/>
            </a:endParaRPr>
          </a:p>
        </p:txBody>
      </p:sp>
      <p:sp>
        <p:nvSpPr>
          <p:cNvPr id="227" name="content.1.title"/>
          <p:cNvSpPr/>
          <p:nvPr/>
        </p:nvSpPr>
        <p:spPr>
          <a:xfrm>
            <a:off x="1297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准备培训资料和教材</a:t>
            </a:r>
            <a:endParaRPr lang="en-US" sz="2000" b="0" strike="noStrike" spc="-1">
              <a:solidFill>
                <a:srgbClr val="FFFFFF"/>
              </a:solidFill>
              <a:latin typeface="Arial"/>
            </a:endParaRPr>
          </a:p>
        </p:txBody>
      </p:sp>
      <p:sp>
        <p:nvSpPr>
          <p:cNvPr id="228" name="content.2.subtitle"/>
          <p:cNvSpPr/>
          <p:nvPr/>
        </p:nvSpPr>
        <p:spPr>
          <a:xfrm>
            <a:off x="909180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确保培训场地与设备的准备完善</a:t>
            </a:r>
            <a:endParaRPr lang="en-US" sz="1600" b="0" strike="noStrike" spc="-1">
              <a:solidFill>
                <a:srgbClr val="FFFFFF"/>
              </a:solidFill>
              <a:latin typeface="Arial"/>
            </a:endParaRPr>
          </a:p>
        </p:txBody>
      </p:sp>
      <p:sp>
        <p:nvSpPr>
          <p:cNvPr id="229" name="content.2.title"/>
          <p:cNvSpPr/>
          <p:nvPr/>
        </p:nvSpPr>
        <p:spPr>
          <a:xfrm>
            <a:off x="9091440" y="26049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安排培训场地和设备</a:t>
            </a:r>
            <a:endParaRPr lang="en-US" sz="2000" b="0" strike="noStrike" spc="-1">
              <a:solidFill>
                <a:srgbClr val="FFFFFF"/>
              </a:solidFill>
              <a:latin typeface="Arial"/>
            </a:endParaRPr>
          </a:p>
        </p:txBody>
      </p:sp>
      <p:sp>
        <p:nvSpPr>
          <p:cNvPr id="230" name="content.3.subtitle"/>
          <p:cNvSpPr/>
          <p:nvPr/>
        </p:nvSpPr>
        <p:spPr>
          <a:xfrm>
            <a:off x="3895200" y="361512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lt1"/>
                </a:solidFill>
                <a:latin typeface="微软雅黑"/>
                <a:ea typeface="微软雅黑"/>
              </a:rPr>
              <a:t>培训师团队专业素质和资质的核实</a:t>
            </a:r>
            <a:endParaRPr lang="en-US" sz="1600" b="0" strike="noStrike" spc="-1">
              <a:solidFill>
                <a:srgbClr val="FFFFFF"/>
              </a:solidFill>
              <a:latin typeface="Arial"/>
            </a:endParaRPr>
          </a:p>
        </p:txBody>
      </p:sp>
      <p:sp>
        <p:nvSpPr>
          <p:cNvPr id="231" name="content.3.title"/>
          <p:cNvSpPr/>
          <p:nvPr/>
        </p:nvSpPr>
        <p:spPr>
          <a:xfrm>
            <a:off x="389592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lt1"/>
                </a:solidFill>
                <a:latin typeface="微软雅黑"/>
                <a:ea typeface="微软雅黑"/>
              </a:rPr>
              <a:t>确认培训师团队</a:t>
            </a:r>
            <a:endParaRPr lang="en-US" sz="2000" b="0" strike="noStrike" spc="-1">
              <a:solidFill>
                <a:srgbClr val="FFFFFF"/>
              </a:solidFill>
              <a:latin typeface="Arial"/>
            </a:endParaRPr>
          </a:p>
        </p:txBody>
      </p:sp>
      <p:sp>
        <p:nvSpPr>
          <p:cNvPr id="232" name="content.4.subtitle"/>
          <p:cNvSpPr/>
          <p:nvPr/>
        </p:nvSpPr>
        <p:spPr>
          <a:xfrm>
            <a:off x="6493680" y="361512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lt1"/>
                </a:solidFill>
                <a:latin typeface="微软雅黑"/>
                <a:ea typeface="微软雅黑"/>
              </a:rPr>
              <a:t> </a:t>
            </a:r>
            <a:endParaRPr lang="en-US" sz="1600" b="0" strike="noStrike" spc="-1">
              <a:solidFill>
                <a:srgbClr val="FFFFFF"/>
              </a:solidFill>
              <a:latin typeface="Arial"/>
            </a:endParaRPr>
          </a:p>
        </p:txBody>
      </p:sp>
      <p:sp>
        <p:nvSpPr>
          <p:cNvPr id="233" name="content.4.title"/>
          <p:cNvSpPr/>
          <p:nvPr/>
        </p:nvSpPr>
        <p:spPr>
          <a:xfrm>
            <a:off x="6494040" y="260676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lt1"/>
                </a:solidFill>
                <a:latin typeface="微软雅黑"/>
                <a:ea typeface="微软雅黑"/>
              </a:rPr>
              <a:t> </a:t>
            </a:r>
            <a:endParaRPr lang="en-US" sz="2000" b="0" strike="noStrike" spc="-1">
              <a:solidFill>
                <a:srgbClr val="FFFFFF"/>
              </a:solidFill>
              <a:latin typeface="Arial"/>
            </a:endParaRPr>
          </a:p>
        </p:txBody>
      </p:sp>
      <p:pic>
        <p:nvPicPr>
          <p:cNvPr id="234" name="图片 15"/>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34"/>
                                        </p:tgtEl>
                                        <p:attrNameLst>
                                          <p:attrName>style.visibility</p:attrName>
                                        </p:attrNameLst>
                                      </p:cBhvr>
                                      <p:to>
                                        <p:strVal val="visible"/>
                                      </p:to>
                                    </p:set>
                                    <p:animEffect transition="in" filter="circle(in)">
                                      <p:cBhvr additive="repl">
                                        <p:cTn id="7" dur="2000"/>
                                        <p:tgtEl>
                                          <p:spTgt spid="234"/>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24"/>
                                        </p:tgtEl>
                                        <p:attrNameLst>
                                          <p:attrName>style.visibility</p:attrName>
                                        </p:attrNameLst>
                                      </p:cBhvr>
                                      <p:to>
                                        <p:strVal val="visible"/>
                                      </p:to>
                                    </p:set>
                                    <p:animEffect transition="in" filter="circle(in)">
                                      <p:cBhvr additive="repl">
                                        <p:cTn id="10" dur="2000"/>
                                        <p:tgtEl>
                                          <p:spTgt spid="2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pic>
        <p:nvPicPr>
          <p:cNvPr id="235" name="图片 29"/>
          <p:cNvPicPr/>
          <p:nvPr/>
        </p:nvPicPr>
        <p:blipFill>
          <a:blip r:embed="rId2"/>
          <a:srcRect l="5562" r="58211" b="25947"/>
          <a:stretch>
            <a:fillRect/>
          </a:stretch>
        </p:blipFill>
        <p:spPr>
          <a:xfrm>
            <a:off x="4690080" y="93240"/>
            <a:ext cx="4150080" cy="3534840"/>
          </a:xfrm>
          <a:prstGeom prst="rect">
            <a:avLst/>
          </a:prstGeom>
          <a:ln w="0">
            <a:noFill/>
          </a:ln>
        </p:spPr>
      </p:pic>
      <p:pic>
        <p:nvPicPr>
          <p:cNvPr id="236" name="图片 1"/>
          <p:cNvPicPr/>
          <p:nvPr/>
        </p:nvPicPr>
        <p:blipFill>
          <a:blip r:embed="rId2"/>
          <a:srcRect l="55164" t="24997" r="27493" b="38720"/>
          <a:stretch>
            <a:fillRect/>
          </a:stretch>
        </p:blipFill>
        <p:spPr>
          <a:xfrm>
            <a:off x="8114400" y="3698280"/>
            <a:ext cx="4225680" cy="3682800"/>
          </a:xfrm>
          <a:prstGeom prst="rect">
            <a:avLst/>
          </a:prstGeom>
          <a:ln w="0">
            <a:noFill/>
          </a:ln>
        </p:spPr>
      </p:pic>
      <p:sp>
        <p:nvSpPr>
          <p:cNvPr id="237"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lt1"/>
                </a:solidFill>
                <a:latin typeface="Arial"/>
                <a:ea typeface="微软雅黑"/>
              </a:rPr>
              <a:t>培训实施和跟进</a:t>
            </a:r>
            <a:endParaRPr lang="en-US" sz="3600" b="0" strike="noStrike" spc="-1">
              <a:solidFill>
                <a:schemeClr val="dk1"/>
              </a:solidFill>
              <a:latin typeface="Arial"/>
            </a:endParaRPr>
          </a:p>
        </p:txBody>
      </p:sp>
      <p:sp>
        <p:nvSpPr>
          <p:cNvPr id="238"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Arial"/>
                <a:ea typeface="微软雅黑"/>
              </a:rPr>
              <a:t>详细讲解礼仪知识和技巧</a:t>
            </a:r>
            <a:endParaRPr lang="en-US" sz="1600" b="0" strike="noStrike" spc="-1">
              <a:solidFill>
                <a:srgbClr val="FFFFFF"/>
              </a:solidFill>
              <a:latin typeface="Arial"/>
            </a:endParaRPr>
          </a:p>
        </p:txBody>
      </p:sp>
      <p:sp>
        <p:nvSpPr>
          <p:cNvPr id="239"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进行培训讲解</a:t>
            </a:r>
            <a:endParaRPr lang="en-US" sz="2000" b="0" strike="noStrike" spc="-1">
              <a:solidFill>
                <a:srgbClr val="FFFFFF"/>
              </a:solidFill>
              <a:latin typeface="Arial"/>
            </a:endParaRPr>
          </a:p>
        </p:txBody>
      </p:sp>
      <p:sp>
        <p:nvSpPr>
          <p:cNvPr id="240"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241"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242"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持续关注培训效果，进行有效记录和反馈</a:t>
            </a:r>
            <a:endParaRPr lang="en-US" sz="1600" b="0" strike="noStrike" spc="-1">
              <a:solidFill>
                <a:srgbClr val="FFFFFF"/>
              </a:solidFill>
              <a:latin typeface="Arial"/>
            </a:endParaRPr>
          </a:p>
        </p:txBody>
      </p:sp>
      <p:sp>
        <p:nvSpPr>
          <p:cNvPr id="243"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跟进培训效果并做记录</a:t>
            </a:r>
            <a:endParaRPr lang="en-US" sz="2000" b="0" strike="noStrike" spc="-1">
              <a:solidFill>
                <a:srgbClr val="FFFFFF"/>
              </a:solidFill>
              <a:latin typeface="Arial"/>
            </a:endParaRPr>
          </a:p>
        </p:txBody>
      </p:sp>
      <p:sp>
        <p:nvSpPr>
          <p:cNvPr id="244"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45"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lt1"/>
                </a:solidFill>
                <a:latin typeface="微软雅黑"/>
                <a:ea typeface="微软雅黑"/>
              </a:rPr>
              <a:t>提倡学员之间相互交流和讨论</a:t>
            </a:r>
            <a:endParaRPr lang="en-US" sz="1600" b="0" strike="noStrike" spc="-1">
              <a:solidFill>
                <a:srgbClr val="FFFFFF"/>
              </a:solidFill>
              <a:latin typeface="Arial"/>
            </a:endParaRPr>
          </a:p>
        </p:txBody>
      </p:sp>
      <p:sp>
        <p:nvSpPr>
          <p:cNvPr id="246"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lt1"/>
                </a:solidFill>
                <a:latin typeface="微软雅黑"/>
                <a:ea typeface="微软雅黑"/>
              </a:rPr>
              <a:t>安排互动讨论环节</a:t>
            </a:r>
            <a:endParaRPr lang="en-US" sz="2000" b="0" strike="noStrike" spc="-1">
              <a:solidFill>
                <a:srgbClr val="FFFFFF"/>
              </a:solidFill>
              <a:latin typeface="Arial"/>
            </a:endParaRPr>
          </a:p>
        </p:txBody>
      </p:sp>
      <p:pic>
        <p:nvPicPr>
          <p:cNvPr id="247" name="图片 3"/>
          <p:cNvPicPr/>
          <p:nvPr/>
        </p:nvPicPr>
        <p:blipFill>
          <a:blip r:embed="rId2"/>
          <a:srcRect l="58434" t="62955" r="30472" b="25797"/>
          <a:stretch>
            <a:fillRect/>
          </a:stretch>
        </p:blipFill>
        <p:spPr>
          <a:xfrm>
            <a:off x="300600" y="4977360"/>
            <a:ext cx="2662560" cy="112500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6" presetClass="entr" presetSubtype="16" dur="2000" fill="hold" nodeType="withEffect">
                                  <p:stCondLst>
                                    <p:cond delay="0"/>
                                  </p:stCondLst>
                                  <p:childTnLst>
                                    <p:set>
                                      <p:cBhvr>
                                        <p:cTn id="6" dur="1" fill="hold">
                                          <p:stCondLst>
                                            <p:cond delay="0"/>
                                          </p:stCondLst>
                                        </p:cTn>
                                        <p:tgtEl>
                                          <p:spTgt spid="247"/>
                                        </p:tgtEl>
                                        <p:attrNameLst>
                                          <p:attrName>style.visibility</p:attrName>
                                        </p:attrNameLst>
                                      </p:cBhvr>
                                      <p:to>
                                        <p:strVal val="visible"/>
                                      </p:to>
                                    </p:set>
                                    <p:animEffect transition="in" filter="circle(in)">
                                      <p:cBhvr additive="repl">
                                        <p:cTn id="7" dur="2000"/>
                                        <p:tgtEl>
                                          <p:spTgt spid="247"/>
                                        </p:tgtEl>
                                      </p:cBhvr>
                                    </p:animEffect>
                                  </p:childTnLst>
                                </p:cTn>
                              </p:par>
                              <p:par>
                                <p:cTn id="8" presetID="6" presetClass="entr" presetSubtype="16" dur="2000" fill="hold" nodeType="withEffect">
                                  <p:stCondLst>
                                    <p:cond delay="0"/>
                                  </p:stCondLst>
                                  <p:childTnLst>
                                    <p:set>
                                      <p:cBhvr>
                                        <p:cTn id="9" dur="1" fill="hold">
                                          <p:stCondLst>
                                            <p:cond delay="0"/>
                                          </p:stCondLst>
                                        </p:cTn>
                                        <p:tgtEl>
                                          <p:spTgt spid="236"/>
                                        </p:tgtEl>
                                        <p:attrNameLst>
                                          <p:attrName>style.visibility</p:attrName>
                                        </p:attrNameLst>
                                      </p:cBhvr>
                                      <p:to>
                                        <p:strVal val="visible"/>
                                      </p:to>
                                    </p:set>
                                    <p:animEffect transition="in" filter="circle(in)">
                                      <p:cBhvr additive="repl">
                                        <p:cTn id="10" dur="2000"/>
                                        <p:tgtEl>
                                          <p:spTgt spid="236"/>
                                        </p:tgtEl>
                                      </p:cBhvr>
                                    </p:animEffect>
                                  </p:childTnLst>
                                </p:cTn>
                              </p:par>
                              <p:par>
                                <p:cTn id="11" presetID="6" presetClass="entr" presetSubtype="16" dur="1000" fill="hold" nodeType="withEffect">
                                  <p:stCondLst>
                                    <p:cond delay="0"/>
                                  </p:stCondLst>
                                  <p:childTnLst>
                                    <p:set>
                                      <p:cBhvr>
                                        <p:cTn id="12" dur="1" fill="hold">
                                          <p:stCondLst>
                                            <p:cond delay="0"/>
                                          </p:stCondLst>
                                        </p:cTn>
                                        <p:tgtEl>
                                          <p:spTgt spid="235"/>
                                        </p:tgtEl>
                                        <p:attrNameLst>
                                          <p:attrName>style.visibility</p:attrName>
                                        </p:attrNameLst>
                                      </p:cBhvr>
                                      <p:to>
                                        <p:strVal val="visible"/>
                                      </p:to>
                                    </p:set>
                                    <p:animEffect transition="in" filter="circle(in)">
                                      <p:cBhvr additive="repl">
                                        <p:cTn id="13" dur="1000"/>
                                        <p:tgtEl>
                                          <p:spTgt spid="2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https://d.book118.com/118141032010006050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132</Paragraphs>
  <Slides>21</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21</vt:i4>
      </vt:variant>
    </vt:vector>
  </HeadingPairs>
  <TitlesOfParts>
    <vt:vector baseType="lpstr" size="29">
      <vt:lpstr>Arial</vt:lpstr>
      <vt:lpstr>Calibri</vt:lpstr>
      <vt:lpstr>微软雅黑</vt:lpstr>
      <vt:lpstr>Times New Roman</vt:lpstr>
      <vt:lpstr>Wingdings</vt:lpstr>
      <vt:lpstr>Symbol</vt:lpstr>
      <vt:lpstr>DejaVu Sans</vt:lpstr>
      <vt:lpstr>Office Theme</vt:lpstr>
      <vt:lpstr>企业礼仪培训的最佳实践</vt:lpstr>
      <vt:lpstr>目录</vt:lpstr>
      <vt:lpstr>第1章 企业礼仪培训的重要性</vt:lpstr>
      <vt:lpstr> </vt:lpstr>
      <vt:lpstr>企业礼仪培训的意义</vt:lpstr>
      <vt:lpstr>企业礼仪培训的目标</vt:lpstr>
      <vt:lpstr>企业礼仪培训的内容</vt:lpstr>
      <vt:lpstr>企业礼仪培训的内容扩展</vt:lpstr>
      <vt:lpstr>第2章 企业礼仪培训的内容和形式</vt:lpstr>
      <vt:lpstr> </vt:lpstr>
      <vt:lpstr>商务礼仪指南</vt:lpstr>
      <vt:lpstr> </vt:lpstr>
      <vt:lpstr>培训方式选择</vt:lpstr>
      <vt:lpstr>案例分析</vt:lpstr>
      <vt:lpstr> </vt:lpstr>
      <vt:lpstr>第3章 企业礼仪培训的实施步骤</vt:lpstr>
      <vt:lpstr> </vt:lpstr>
      <vt:lpstr>宣传和报名</vt:lpstr>
      <vt:lpstr>培训准备工作</vt:lpstr>
      <vt:lpstr>培训实施和跟进</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2024-09-29T14:42:14.529</cp:lastPrinted>
  <dcterms:created xsi:type="dcterms:W3CDTF">2024-09-29T06:42:14Z</dcterms:created>
  <dcterms:modified xsi:type="dcterms:W3CDTF">2024-09-29T06:42:16Z</dcterms:modified>
</cp:coreProperties>
</file>