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7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C099D-80E4-43E7-BD45-7D54E25B7DF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A460E-D40C-47F7-9EE6-41F2277FB40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0C3B45-28F8-42D7-B1BB-6DD6D9EB051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6627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2662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0C3B45-28F8-42D7-B1BB-6DD6D9EB051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12291" name="备注占位符 2"/>
          <p:cNvSpPr txBox="1"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2292" name="灯片编号占位符 3"/>
          <p:cNvSpPr>
            <a:spLocks noGrp="1"/>
          </p:cNvSpPr>
          <p:nvPr>
            <p:ph type="sldNum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algn="r" defTabSz="457200" eaLnBrk="1" hangingPunct="1">
              <a:spcBef>
                <a:spcPct val="0"/>
              </a:spcBef>
            </a:pPr>
            <a:fld id="{1810EF3A-25C4-46CC-9FA4-49DE6B7461CB}" type="slidenum">
              <a:rPr lang="zh-CN" altLang="en-US"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6627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>
              <a:spcBef>
                <a:spcPct val="0"/>
              </a:spcBef>
            </a:pPr>
            <a:endParaRPr lang="zh-CN" altLang="en-US"/>
          </a:p>
        </p:txBody>
      </p:sp>
      <p:sp>
        <p:nvSpPr>
          <p:cNvPr id="2662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49671-C43F-4B08-964C-79C03AE4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51587-EF93-4C56-AEBB-B1AA3CB2D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50B31-7BAC-40D8-B0BF-8855ABC52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DE5A7-51BA-495A-BEC8-122B4DB3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6D5A2-B076-4A5D-9B4E-C2731819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A35A8-EFE3-4467-B1EA-89A7FB514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E68BB-3BDA-4007-92C0-E655BCED4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8AEEA-86C3-435A-A2AF-0F760C8E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B00E2-0785-4244-8374-D0B16A122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A3095-9C78-4AE1-A0C4-3A347E5D3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F4274-B86F-4B90-9C65-7019C91AC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矩形 1"/>
          <p:cNvSpPr/>
          <p:nvPr/>
        </p:nvSpPr>
        <p:spPr>
          <a:xfrm>
            <a:off x="0" y="0"/>
            <a:ext cx="12192000" cy="218651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rgbClr val="B7E0EC"/>
              </a:gs>
            </a:gsLst>
            <a:lin ang="16200000" scaled="1"/>
          </a:gradFill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endParaRPr kumimoji="1" lang="zh-CN" altLang="en-US" sz="2400">
              <a:solidFill>
                <a:srgbClr val="FFFFFF"/>
              </a:solidFill>
            </a:endParaRPr>
          </a:p>
        </p:txBody>
      </p:sp>
      <p:pic>
        <p:nvPicPr>
          <p:cNvPr id="1027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4176184"/>
            <a:ext cx="12192000" cy="2681816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8" name="图片 8" descr="荣德基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918" y="120651"/>
            <a:ext cx="1722967" cy="673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9" name="Picture 39" descr="구름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451" y="179917"/>
            <a:ext cx="910167" cy="36406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30" name="Picture 40" descr="구름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767" y="503767"/>
            <a:ext cx="1390651" cy="55456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31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矩形 1"/>
          <p:cNvSpPr/>
          <p:nvPr/>
        </p:nvSpPr>
        <p:spPr>
          <a:xfrm>
            <a:off x="0" y="0"/>
            <a:ext cx="12192000" cy="7177616"/>
          </a:xfrm>
          <a:prstGeom prst="rect">
            <a:avLst/>
          </a:prstGeom>
          <a:gradFill rotWithShape="1">
            <a:gsLst>
              <a:gs pos="0">
                <a:srgbClr val="FFFFFF"/>
              </a:gs>
              <a:gs pos="100000">
                <a:srgbClr val="B7E0EC"/>
              </a:gs>
            </a:gsLst>
            <a:lin ang="16200000" scaled="1"/>
          </a:gradFill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9200" eaLnBrk="1" hangingPunct="1"/>
            <a:endParaRPr kumimoji="1" lang="zh-CN" altLang="en-US" sz="2400">
              <a:solidFill>
                <a:srgbClr val="FFFFFF"/>
              </a:solidFill>
            </a:endParaRPr>
          </a:p>
        </p:txBody>
      </p:sp>
      <p:pic>
        <p:nvPicPr>
          <p:cNvPr id="2051" name="图片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4497917"/>
            <a:ext cx="12192000" cy="2681816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52" name="图片 8" descr="荣德基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918" y="120651"/>
            <a:ext cx="1722967" cy="6731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53" name="Picture 39" descr="구름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451" y="179917"/>
            <a:ext cx="910167" cy="36406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54" name="Picture 40" descr="구름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7767" y="503767"/>
            <a:ext cx="1390651" cy="55456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55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177616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1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09600" y="274639"/>
            <a:ext cx="10972800" cy="58515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57.xml" /><Relationship Id="rId16" Type="http://schemas.openxmlformats.org/officeDocument/2006/relationships/tags" Target="../tags/tag58.xml" /><Relationship Id="rId17" Type="http://schemas.openxmlformats.org/officeDocument/2006/relationships/tags" Target="../tags/tag59.xml" /><Relationship Id="rId18" Type="http://schemas.openxmlformats.org/officeDocument/2006/relationships/tags" Target="../tags/tag60.xml" /><Relationship Id="rId19" Type="http://schemas.openxmlformats.org/officeDocument/2006/relationships/tags" Target="../tags/tag61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6.pn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7.jpeg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jpe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7.jpeg" /><Relationship Id="rId4" Type="http://schemas.openxmlformats.org/officeDocument/2006/relationships/image" Target="../media/image9.png" /><Relationship Id="rId5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Relationship Id="rId4" Type="http://schemas.openxmlformats.org/officeDocument/2006/relationships/tags" Target="../tags/tag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243400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t>统编版一年级语文下册</a:t>
            </a: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t>4 小公鸡和小鸭子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1" title=""/>
          <p:cNvSpPr txBox="1"/>
          <p:nvPr/>
        </p:nvSpPr>
        <p:spPr bwMode="auto">
          <a:xfrm>
            <a:off x="1104900" y="1126067"/>
            <a:ext cx="3183467" cy="721784"/>
          </a:xfrm>
          <a:prstGeom prst="rect">
            <a:avLst/>
          </a:prstGeom>
          <a:gradFill>
            <a:gsLst>
              <a:gs pos="0">
                <a:srgbClr val="88BA4E"/>
              </a:gs>
              <a:gs pos="48000">
                <a:srgbClr val="70AD47">
                  <a:lumMod val="97000"/>
                  <a:lumOff val="3000"/>
                </a:srgbClr>
              </a:gs>
              <a:gs pos="100000">
                <a:srgbClr val="70AD47">
                  <a:lumMod val="60000"/>
                  <a:lumOff val="40000"/>
                </a:srgb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57150" dist="19050" dir="5400000" algn="ctr" rotWithShape="0">
              <a:srgbClr val="808080">
                <a:alpha val="62999"/>
              </a:srgbClr>
            </a:outerShdw>
          </a:effectLst>
        </p:spPr>
        <p:txBody>
          <a:bodyPr anchor="b" anchorCtr="0">
            <a:noAutofit/>
          </a:bodyPr>
          <a:lstStyle>
            <a:defPPr>
              <a:defRPr lang="zh-CN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defTabSz="1219200">
              <a:lnSpc>
                <a:spcPct val="90000"/>
              </a:lnSpc>
            </a:pPr>
            <a:r>
              <a:rPr lang="zh-CN" altLang="en-US" sz="4265" b="1">
                <a:solidFill>
                  <a:srgbClr val="FFFFFF"/>
                </a:solidFill>
                <a:latin typeface="黑体" pitchFamily="49" charset="-122"/>
                <a:ea typeface="黑体" pitchFamily="49" charset="-122"/>
              </a:rPr>
              <a:t>激趣导入</a:t>
            </a:r>
            <a:endParaRPr lang="zh-CN" altLang="en-US" sz="4265" b="1">
              <a:solidFill>
                <a:srgbClr val="FFFFFF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9219" name="文本框 2" title=""/>
          <p:cNvSpPr/>
          <p:nvPr/>
        </p:nvSpPr>
        <p:spPr>
          <a:xfrm>
            <a:off x="1966384" y="2749550"/>
            <a:ext cx="8434917" cy="168116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836295" eaLnBrk="1" hangingPunct="1">
              <a:lnSpc>
                <a:spcPct val="150000"/>
              </a:lnSpc>
            </a:pPr>
            <a:r>
              <a:rPr lang="zh-CN" altLang="en-US" sz="3735" b="1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让我们用摘苹果的方法来复习一下上节课认识的生字宝宝吧！</a:t>
            </a:r>
            <a:endParaRPr lang="zh-CN" altLang="en-US" sz="3735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9220" name="TextBox 9219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524087" y="786553"/>
            <a:ext cx="4124960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聚焦对话，朗读感悟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440180" y="2252134"/>
            <a:ext cx="8795173" cy="7489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公鸡弟弟，我到河里捉鱼给你吃。 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3440008" y="3689773"/>
            <a:ext cx="2457873" cy="74898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我也去。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440181" y="5068147"/>
            <a:ext cx="9110980" cy="7489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不行不行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，你不会游泳，会淹死的！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Picture 15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t="7904" r="53654" b="14582"/>
          <a:stretch>
            <a:fillRect/>
          </a:stretch>
        </p:blipFill>
        <p:spPr>
          <a:xfrm>
            <a:off x="1440180" y="3464560"/>
            <a:ext cx="1498600" cy="1190413"/>
          </a:xfrm>
          <a:prstGeom prst="ellipse">
            <a:avLst/>
          </a:prstGeom>
          <a:noFill/>
          <a:ln w="38100">
            <a:noFill/>
          </a:ln>
        </p:spPr>
      </p:pic>
      <p:pic>
        <p:nvPicPr>
          <p:cNvPr id="12" name="Picture 15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/>
          <a:srcRect l="42772"/>
          <a:stretch>
            <a:fillRect/>
          </a:stretch>
        </p:blipFill>
        <p:spPr>
          <a:xfrm>
            <a:off x="9592734" y="1656927"/>
            <a:ext cx="1469813" cy="1373293"/>
          </a:xfrm>
          <a:prstGeom prst="ellipse">
            <a:avLst/>
          </a:prstGeom>
          <a:noFill/>
          <a:ln w="38100">
            <a:noFill/>
          </a:ln>
        </p:spPr>
      </p:pic>
      <p:pic>
        <p:nvPicPr>
          <p:cNvPr id="10" name="Picture 15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2"/>
          <a:srcRect l="42772"/>
          <a:stretch>
            <a:fillRect/>
          </a:stretch>
        </p:blipFill>
        <p:spPr>
          <a:xfrm>
            <a:off x="10092267" y="4472940"/>
            <a:ext cx="1469813" cy="1373293"/>
          </a:xfrm>
          <a:prstGeom prst="ellipse">
            <a:avLst/>
          </a:prstGeom>
          <a:noFill/>
          <a:ln w="38100">
            <a:noFill/>
          </a:ln>
        </p:spPr>
      </p:pic>
      <p:sp>
        <p:nvSpPr>
          <p:cNvPr id="13" name="TextBox 12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 title=""/>
          <p:cNvSpPr txBox="1"/>
          <p:nvPr/>
        </p:nvSpPr>
        <p:spPr>
          <a:xfrm>
            <a:off x="1391768" y="403220"/>
            <a:ext cx="2236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+mn-ea"/>
              </a:rPr>
              <a:t>核心问题</a:t>
            </a:r>
            <a:endParaRPr lang="zh-CN" altLang="en-US" sz="4000" b="1">
              <a:latin typeface="+mn-ea"/>
            </a:endParaRP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5222688" y="3686642"/>
            <a:ext cx="615352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42925">
              <a:lnSpc>
                <a:spcPct val="150000"/>
              </a:lnSpc>
              <a:defRPr/>
            </a:pPr>
            <a:r>
              <a:rPr lang="zh-CN" altLang="en-US" sz="2400">
                <a:solidFill>
                  <a:srgbClr val="FF0000"/>
                </a:solidFill>
                <a:latin typeface="+mj-ea"/>
                <a:ea typeface="+mj-ea"/>
              </a:rPr>
              <a:t>小公鸡捉虫子给小鸭子吃，小鸭子要捉鱼给小公鸡吃，还把落水的小公鸡救上了岸。</a:t>
            </a:r>
            <a:endParaRPr lang="zh-CN" altLang="en-US" sz="2400">
              <a:solidFill>
                <a:srgbClr val="FF0000"/>
              </a:solidFill>
              <a:latin typeface="+mj-ea"/>
              <a:ea typeface="+mj-ea"/>
            </a:endParaRP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5092701" y="2627779"/>
            <a:ext cx="596078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30555">
              <a:lnSpc>
                <a:spcPct val="150000"/>
              </a:lnSpc>
              <a:spcAft>
                <a:spcPts val="600"/>
              </a:spcAft>
              <a:defRPr/>
            </a:pPr>
            <a:r>
              <a:rPr lang="zh-CN" altLang="en-US" sz="2400">
                <a:solidFill>
                  <a:srgbClr val="000000"/>
                </a:solidFill>
                <a:latin typeface="+mj-ea"/>
                <a:ea typeface="+mj-ea"/>
                <a:sym typeface="Calibri" pitchFamily="34" charset="0"/>
              </a:rPr>
              <a:t>小公鸡和小鸭子是怎样互相帮助的？</a:t>
            </a:r>
            <a:endParaRPr lang="zh-CN" altLang="en-US" sz="2400">
              <a:solidFill>
                <a:srgbClr val="000000"/>
              </a:solidFill>
              <a:latin typeface="+mj-ea"/>
              <a:ea typeface="+mj-ea"/>
              <a:sym typeface="Calibri" pitchFamily="34" charset="0"/>
            </a:endParaRPr>
          </a:p>
        </p:txBody>
      </p:sp>
      <p:pic>
        <p:nvPicPr>
          <p:cNvPr id="7" name="Picture 23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false"/>
              </a:ext>
            </a:extLst>
          </a:blip>
          <a:stretch>
            <a:fillRect/>
          </a:stretch>
        </p:blipFill>
        <p:spPr bwMode="auto">
          <a:xfrm>
            <a:off x="1175965" y="2349873"/>
            <a:ext cx="3534296" cy="241324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图片 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5" y="312820"/>
            <a:ext cx="974654" cy="646403"/>
          </a:xfrm>
          <a:prstGeom prst="rect">
            <a:avLst/>
          </a:prstGeom>
        </p:spPr>
      </p:pic>
      <p:sp>
        <p:nvSpPr>
          <p:cNvPr id="24" name="TextBox 23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2784" y="893233"/>
            <a:ext cx="10348384" cy="5765800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0243" name="组合 13" title=""/>
          <p:cNvGrpSpPr/>
          <p:nvPr/>
        </p:nvGrpSpPr>
        <p:grpSpPr>
          <a:xfrm>
            <a:off x="2518834" y="1638300"/>
            <a:ext cx="1475317" cy="1475317"/>
            <a:chOff x="1889679" y="1229187"/>
            <a:chExt cx="1106488" cy="1106026"/>
          </a:xfrm>
        </p:grpSpPr>
        <p:pic>
          <p:nvPicPr>
            <p:cNvPr id="10277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889679" y="1229187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78" name="TextBox 18"/>
            <p:cNvSpPr/>
            <p:nvPr/>
          </p:nvSpPr>
          <p:spPr>
            <a:xfrm>
              <a:off x="1996042" y="1319637"/>
              <a:ext cx="855662" cy="9921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捉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44" name="组合 15" title=""/>
          <p:cNvGrpSpPr/>
          <p:nvPr/>
        </p:nvGrpSpPr>
        <p:grpSpPr>
          <a:xfrm>
            <a:off x="4260851" y="1278467"/>
            <a:ext cx="1475317" cy="1475316"/>
            <a:chOff x="3195720" y="959312"/>
            <a:chExt cx="1106488" cy="1106026"/>
          </a:xfrm>
        </p:grpSpPr>
        <p:pic>
          <p:nvPicPr>
            <p:cNvPr id="10275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95720" y="959312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76" name="TextBox 19"/>
            <p:cNvSpPr/>
            <p:nvPr/>
          </p:nvSpPr>
          <p:spPr>
            <a:xfrm>
              <a:off x="3252870" y="1049762"/>
              <a:ext cx="857250" cy="99216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急  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45" name="组合 17" title=""/>
          <p:cNvGrpSpPr/>
          <p:nvPr/>
        </p:nvGrpSpPr>
        <p:grpSpPr>
          <a:xfrm>
            <a:off x="8398934" y="1399117"/>
            <a:ext cx="1475317" cy="1475937"/>
            <a:chOff x="5697537" y="1049372"/>
            <a:chExt cx="1106488" cy="1106026"/>
          </a:xfrm>
        </p:grpSpPr>
        <p:pic>
          <p:nvPicPr>
            <p:cNvPr id="10273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697537" y="1049372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74" name="TextBox 23"/>
            <p:cNvSpPr/>
            <p:nvPr/>
          </p:nvSpPr>
          <p:spPr>
            <a:xfrm>
              <a:off x="5767387" y="1158818"/>
              <a:ext cx="857250" cy="99174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行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46" name="组合 12" title=""/>
          <p:cNvGrpSpPr/>
          <p:nvPr/>
        </p:nvGrpSpPr>
        <p:grpSpPr>
          <a:xfrm>
            <a:off x="5848350" y="2753783"/>
            <a:ext cx="1475317" cy="1475839"/>
            <a:chOff x="3195024" y="2890712"/>
            <a:chExt cx="1106488" cy="1107154"/>
          </a:xfrm>
        </p:grpSpPr>
        <p:pic>
          <p:nvPicPr>
            <p:cNvPr id="10271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95024" y="2890712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72" name="TextBox 21"/>
            <p:cNvSpPr/>
            <p:nvPr/>
          </p:nvSpPr>
          <p:spPr>
            <a:xfrm>
              <a:off x="3268049" y="3005040"/>
              <a:ext cx="857250" cy="9928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信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47" name="组合 19" title=""/>
          <p:cNvGrpSpPr/>
          <p:nvPr/>
        </p:nvGrpSpPr>
        <p:grpSpPr>
          <a:xfrm>
            <a:off x="6134100" y="1149349"/>
            <a:ext cx="1475317" cy="1473200"/>
            <a:chOff x="4600574" y="862475"/>
            <a:chExt cx="1106488" cy="1106026"/>
          </a:xfrm>
        </p:grpSpPr>
        <p:pic>
          <p:nvPicPr>
            <p:cNvPr id="10269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00574" y="862475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70" name="TextBox 28"/>
            <p:cNvSpPr/>
            <p:nvPr/>
          </p:nvSpPr>
          <p:spPr>
            <a:xfrm>
              <a:off x="4657724" y="954644"/>
              <a:ext cx="857250" cy="99359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直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48" name="组合 16" title=""/>
          <p:cNvGrpSpPr/>
          <p:nvPr/>
        </p:nvGrpSpPr>
        <p:grpSpPr>
          <a:xfrm>
            <a:off x="10280652" y="1706033"/>
            <a:ext cx="1477433" cy="1490657"/>
            <a:chOff x="6908006" y="1193963"/>
            <a:chExt cx="1106488" cy="1116656"/>
          </a:xfrm>
        </p:grpSpPr>
        <p:pic>
          <p:nvPicPr>
            <p:cNvPr id="10267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08006" y="1193963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68" name="TextBox 35"/>
            <p:cNvSpPr/>
            <p:nvPr/>
          </p:nvSpPr>
          <p:spPr>
            <a:xfrm>
              <a:off x="7004705" y="1319226"/>
              <a:ext cx="857607" cy="9913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死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49" name="组合 11" title=""/>
          <p:cNvGrpSpPr/>
          <p:nvPr/>
        </p:nvGrpSpPr>
        <p:grpSpPr>
          <a:xfrm>
            <a:off x="438149" y="601133"/>
            <a:ext cx="2396067" cy="1498600"/>
            <a:chOff x="-80700" y="450617"/>
            <a:chExt cx="1796527" cy="1124574"/>
          </a:xfrm>
        </p:grpSpPr>
        <p:sp>
          <p:nvSpPr>
            <p:cNvPr id="10265" name="TextBox 2"/>
            <p:cNvSpPr txBox="1">
              <a:spLocks noChangeArrowheads="1"/>
            </p:cNvSpPr>
            <p:nvPr/>
          </p:nvSpPr>
          <p:spPr bwMode="auto">
            <a:xfrm>
              <a:off x="127075" y="450871"/>
              <a:ext cx="1377295" cy="82951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lIns="91440" tIns="45720" rIns="91440" bIns="45720" numCol="1">
              <a:prstTxWarp prst="textArchDown">
                <a:avLst/>
              </a:prstTxWarp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defTabSz="609600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4265" b="1" spc="533">
                  <a:latin typeface="微软雅黑" pitchFamily="34" charset="-122"/>
                  <a:ea typeface="微软雅黑" pitchFamily="34" charset="-122"/>
                </a:rPr>
                <a:t>摘苹果</a:t>
              </a:r>
              <a:endParaRPr lang="zh-CN" altLang="en-US" sz="4265" b="1" spc="533"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10266" name="Picture 34" descr="C:\Users\Administrator\Desktop\图片\79567ce6122fb47.jp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-80700" y="1003066"/>
              <a:ext cx="1796527" cy="57212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10250" name="组合 35" title=""/>
          <p:cNvGrpSpPr/>
          <p:nvPr/>
        </p:nvGrpSpPr>
        <p:grpSpPr>
          <a:xfrm>
            <a:off x="982134" y="2510367"/>
            <a:ext cx="1475317" cy="1486422"/>
            <a:chOff x="4962563" y="1028604"/>
            <a:chExt cx="1476000" cy="1485582"/>
          </a:xfrm>
        </p:grpSpPr>
        <p:pic>
          <p:nvPicPr>
            <p:cNvPr id="10263" name="图片 15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962563" y="1028604"/>
              <a:ext cx="1476000" cy="1476001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64" name="TextBox 22"/>
            <p:cNvSpPr/>
            <p:nvPr/>
          </p:nvSpPr>
          <p:spPr>
            <a:xfrm>
              <a:off x="5028209" y="1191495"/>
              <a:ext cx="1143529" cy="132269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块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51" name="组合 12" title=""/>
          <p:cNvGrpSpPr/>
          <p:nvPr/>
        </p:nvGrpSpPr>
        <p:grpSpPr>
          <a:xfrm>
            <a:off x="7609416" y="3113615"/>
            <a:ext cx="1475317" cy="1475839"/>
            <a:chOff x="3195024" y="2890712"/>
            <a:chExt cx="1106488" cy="1107154"/>
          </a:xfrm>
        </p:grpSpPr>
        <p:pic>
          <p:nvPicPr>
            <p:cNvPr id="10261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95024" y="2890712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62" name="TextBox 21"/>
            <p:cNvSpPr/>
            <p:nvPr/>
          </p:nvSpPr>
          <p:spPr>
            <a:xfrm>
              <a:off x="3268049" y="3005040"/>
              <a:ext cx="857250" cy="9928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跟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52" name="组合 12" title=""/>
          <p:cNvGrpSpPr/>
          <p:nvPr/>
        </p:nvGrpSpPr>
        <p:grpSpPr>
          <a:xfrm>
            <a:off x="2785534" y="3481916"/>
            <a:ext cx="1475317" cy="1475839"/>
            <a:chOff x="3195024" y="2890712"/>
            <a:chExt cx="1106488" cy="1107154"/>
          </a:xfrm>
        </p:grpSpPr>
        <p:pic>
          <p:nvPicPr>
            <p:cNvPr id="10259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95024" y="2890712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60" name="TextBox 21"/>
            <p:cNvSpPr/>
            <p:nvPr/>
          </p:nvSpPr>
          <p:spPr>
            <a:xfrm>
              <a:off x="3268049" y="3005040"/>
              <a:ext cx="857250" cy="9928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喊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53" name="组合 12" title=""/>
          <p:cNvGrpSpPr/>
          <p:nvPr/>
        </p:nvGrpSpPr>
        <p:grpSpPr>
          <a:xfrm>
            <a:off x="9544051" y="3462865"/>
            <a:ext cx="1475317" cy="1475839"/>
            <a:chOff x="3195024" y="2890712"/>
            <a:chExt cx="1106488" cy="1107154"/>
          </a:xfrm>
        </p:grpSpPr>
        <p:pic>
          <p:nvPicPr>
            <p:cNvPr id="10257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95024" y="2890712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58" name="TextBox 21"/>
            <p:cNvSpPr/>
            <p:nvPr/>
          </p:nvSpPr>
          <p:spPr>
            <a:xfrm>
              <a:off x="3268049" y="3005040"/>
              <a:ext cx="857250" cy="99282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身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0254" name="组合 12" title=""/>
          <p:cNvGrpSpPr/>
          <p:nvPr/>
        </p:nvGrpSpPr>
        <p:grpSpPr>
          <a:xfrm>
            <a:off x="4286251" y="3022603"/>
            <a:ext cx="1475317" cy="1475885"/>
            <a:chOff x="3195024" y="2890712"/>
            <a:chExt cx="1106488" cy="1106857"/>
          </a:xfrm>
        </p:grpSpPr>
        <p:pic>
          <p:nvPicPr>
            <p:cNvPr id="10255" name="图片 8" descr="6.gi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95024" y="2890712"/>
              <a:ext cx="1106488" cy="110602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0256" name="TextBox 21"/>
            <p:cNvSpPr/>
            <p:nvPr/>
          </p:nvSpPr>
          <p:spPr>
            <a:xfrm>
              <a:off x="3268049" y="3005040"/>
              <a:ext cx="857250" cy="99252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80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忽</a:t>
              </a:r>
              <a:endParaRPr lang="zh-CN" altLang="en-US" sz="80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10279" name="TextBox 10278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 nodeType="clickPar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2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 title=""/>
          <p:cNvSpPr txBox="1"/>
          <p:nvPr/>
        </p:nvSpPr>
        <p:spPr>
          <a:xfrm>
            <a:off x="10403198" y="1286951"/>
            <a:ext cx="1205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热情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6665489" y="2386047"/>
            <a:ext cx="1205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迫切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10964247" y="3307226"/>
            <a:ext cx="1205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担心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752995" y="5180773"/>
            <a:ext cx="1205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感激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文本框 20" title=""/>
          <p:cNvSpPr txBox="1"/>
          <p:nvPr/>
        </p:nvSpPr>
        <p:spPr>
          <a:xfrm>
            <a:off x="755801" y="560927"/>
            <a:ext cx="2046861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文本框 21" title=""/>
          <p:cNvSpPr txBox="1"/>
          <p:nvPr/>
        </p:nvSpPr>
        <p:spPr>
          <a:xfrm>
            <a:off x="755802" y="424820"/>
            <a:ext cx="1997338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角色体验</a:t>
            </a:r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0" name="组合 9" title=""/>
          <p:cNvGrpSpPr/>
          <p:nvPr/>
        </p:nvGrpSpPr>
        <p:grpSpPr>
          <a:xfrm>
            <a:off x="568880" y="850368"/>
            <a:ext cx="10871337" cy="4391522"/>
            <a:chOff x="568880" y="850368"/>
            <a:chExt cx="10871337" cy="4391522"/>
          </a:xfrm>
        </p:grpSpPr>
        <p:grpSp>
          <p:nvGrpSpPr>
            <p:cNvPr id="2" name="组合 1"/>
            <p:cNvGrpSpPr/>
            <p:nvPr/>
          </p:nvGrpSpPr>
          <p:grpSpPr>
            <a:xfrm>
              <a:off x="1304278" y="850368"/>
              <a:ext cx="9094137" cy="1328820"/>
              <a:chOff x="1304278" y="850368"/>
              <a:chExt cx="9094137" cy="1328820"/>
            </a:xfrm>
          </p:grpSpPr>
          <p:sp>
            <p:nvSpPr>
              <p:cNvPr id="30" name="圆角矩形 5"/>
              <p:cNvSpPr/>
              <p:nvPr/>
            </p:nvSpPr>
            <p:spPr>
              <a:xfrm flipV="1">
                <a:off x="1304278" y="1237887"/>
                <a:ext cx="8370005" cy="757894"/>
              </a:xfrm>
              <a:prstGeom prst="roundRect">
                <a:avLst>
                  <a:gd name="adj" fmla="val 50000"/>
                </a:avLst>
              </a:prstGeom>
              <a:solidFill>
                <a:srgbClr val="E8FB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/>
              <p:nvPr/>
            </p:nvSpPr>
            <p:spPr>
              <a:xfrm flipV="1">
                <a:off x="9142338" y="1003701"/>
                <a:ext cx="1256077" cy="1175487"/>
              </a:xfrm>
              <a:prstGeom prst="ellipse">
                <a:avLst/>
              </a:prstGeom>
              <a:solidFill>
                <a:srgbClr val="E8FB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pic>
            <p:nvPicPr>
              <p:cNvPr id="8" name="图片 7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false"/>
                  </a:ext>
                </a:extLst>
              </a:blip>
              <a:stretch>
                <a:fillRect/>
              </a:stretch>
            </p:blipFill>
            <p:spPr>
              <a:xfrm>
                <a:off x="9378446" y="850368"/>
                <a:ext cx="957946" cy="1247071"/>
              </a:xfrm>
              <a:prstGeom prst="rect">
                <a:avLst/>
              </a:prstGeom>
            </p:spPr>
          </p:pic>
          <p:sp>
            <p:nvSpPr>
              <p:cNvPr id="25" name="矩形 24"/>
              <p:cNvSpPr/>
              <p:nvPr/>
            </p:nvSpPr>
            <p:spPr>
              <a:xfrm>
                <a:off x="1574833" y="1346562"/>
                <a:ext cx="7872697" cy="523220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rgbClr val="B8EDFE"/>
                </a:solidFill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solidFill>
                      <a:srgbClr val="0070C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小鸭子说：“公鸡弟弟，我到河里捉鱼给你吃。”</a:t>
                </a:r>
                <a:endParaRPr lang="zh-CN" altLang="en-US" sz="2800">
                  <a:solidFill>
                    <a:srgbClr val="0070C0"/>
                  </a:solidFill>
                </a:endParaRPr>
              </a:p>
            </p:txBody>
          </p:sp>
        </p:grpSp>
        <p:grpSp>
          <p:nvGrpSpPr>
            <p:cNvPr id="6" name="组合 5"/>
            <p:cNvGrpSpPr/>
            <p:nvPr/>
          </p:nvGrpSpPr>
          <p:grpSpPr>
            <a:xfrm>
              <a:off x="1392863" y="2022376"/>
              <a:ext cx="5281063" cy="1175487"/>
              <a:chOff x="1392863" y="2022376"/>
              <a:chExt cx="5281063" cy="1175487"/>
            </a:xfrm>
          </p:grpSpPr>
          <p:sp>
            <p:nvSpPr>
              <p:cNvPr id="34" name="椭圆 33"/>
              <p:cNvSpPr/>
              <p:nvPr/>
            </p:nvSpPr>
            <p:spPr>
              <a:xfrm flipV="1">
                <a:off x="5417849" y="2022376"/>
                <a:ext cx="1256077" cy="1175487"/>
              </a:xfrm>
              <a:prstGeom prst="ellipse">
                <a:avLst/>
              </a:prstGeom>
              <a:solidFill>
                <a:srgbClr val="E4EFC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2" name="圆角矩形 5"/>
              <p:cNvSpPr/>
              <p:nvPr/>
            </p:nvSpPr>
            <p:spPr>
              <a:xfrm flipV="1">
                <a:off x="1392863" y="2237269"/>
                <a:ext cx="4628543" cy="757894"/>
              </a:xfrm>
              <a:prstGeom prst="roundRect">
                <a:avLst>
                  <a:gd name="adj" fmla="val 50000"/>
                </a:avLst>
              </a:prstGeom>
              <a:solidFill>
                <a:srgbClr val="E4EFC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pic>
            <p:nvPicPr>
              <p:cNvPr id="11" name="图片 10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false"/>
                  </a:ext>
                </a:extLst>
              </a:blip>
              <a:srcRect l="39484" t="39467" r="34942" b="17866"/>
              <a:stretch>
                <a:fillRect/>
              </a:stretch>
            </p:blipFill>
            <p:spPr>
              <a:xfrm>
                <a:off x="5714930" y="2184422"/>
                <a:ext cx="763642" cy="891844"/>
              </a:xfrm>
              <a:prstGeom prst="rect">
                <a:avLst/>
              </a:prstGeom>
            </p:spPr>
          </p:pic>
          <p:sp>
            <p:nvSpPr>
              <p:cNvPr id="3" name="矩形 2"/>
              <p:cNvSpPr/>
              <p:nvPr/>
            </p:nvSpPr>
            <p:spPr>
              <a:xfrm>
                <a:off x="1635205" y="2375226"/>
                <a:ext cx="4134465" cy="523220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solidFill>
                      <a:schemeClr val="accent4">
                        <a:lumMod val="50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小公鸡说：“我也去。”</a:t>
                </a:r>
                <a:endParaRPr lang="zh-CN" altLang="en-US" sz="280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p:grpSp>
        <p:grpSp>
          <p:nvGrpSpPr>
            <p:cNvPr id="7" name="组合 6"/>
            <p:cNvGrpSpPr/>
            <p:nvPr/>
          </p:nvGrpSpPr>
          <p:grpSpPr>
            <a:xfrm>
              <a:off x="1304278" y="2924636"/>
              <a:ext cx="9879066" cy="1280779"/>
              <a:chOff x="1304278" y="2924636"/>
              <a:chExt cx="9879066" cy="1280779"/>
            </a:xfrm>
          </p:grpSpPr>
          <p:sp>
            <p:nvSpPr>
              <p:cNvPr id="35" name="圆角矩形 5"/>
              <p:cNvSpPr/>
              <p:nvPr/>
            </p:nvSpPr>
            <p:spPr>
              <a:xfrm flipV="1">
                <a:off x="1304278" y="3264114"/>
                <a:ext cx="8921762" cy="757894"/>
              </a:xfrm>
              <a:prstGeom prst="roundRect">
                <a:avLst>
                  <a:gd name="adj" fmla="val 50000"/>
                </a:avLst>
              </a:prstGeom>
              <a:solidFill>
                <a:srgbClr val="E8FB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6" name="椭圆 35"/>
              <p:cNvSpPr/>
              <p:nvPr/>
            </p:nvSpPr>
            <p:spPr>
              <a:xfrm flipV="1">
                <a:off x="9704649" y="3029928"/>
                <a:ext cx="1256077" cy="1175487"/>
              </a:xfrm>
              <a:prstGeom prst="ellipse">
                <a:avLst/>
              </a:prstGeom>
              <a:solidFill>
                <a:srgbClr val="E8FB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" name="矩形 3"/>
              <p:cNvSpPr/>
              <p:nvPr/>
            </p:nvSpPr>
            <p:spPr>
              <a:xfrm>
                <a:off x="1574833" y="3472756"/>
                <a:ext cx="8309508" cy="523220"/>
              </a:xfrm>
              <a:prstGeom prst="rect">
                <a:avLst/>
              </a:prstGeom>
              <a:solidFill>
                <a:srgbClr val="E8FBFF"/>
              </a:solidFill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pic>
            <p:nvPicPr>
              <p:cNvPr id="13" name="图片 12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false"/>
                  </a:ext>
                </a:extLst>
              </a:blip>
              <a:stretch>
                <a:fillRect/>
              </a:stretch>
            </p:blipFill>
            <p:spPr>
              <a:xfrm>
                <a:off x="10225397" y="2924636"/>
                <a:ext cx="957947" cy="1247072"/>
              </a:xfrm>
              <a:prstGeom prst="rect">
                <a:avLst/>
              </a:prstGeom>
            </p:spPr>
          </p:pic>
          <p:sp>
            <p:nvSpPr>
              <p:cNvPr id="27" name="矩形 26"/>
              <p:cNvSpPr/>
              <p:nvPr/>
            </p:nvSpPr>
            <p:spPr>
              <a:xfrm>
                <a:off x="1690093" y="3382166"/>
                <a:ext cx="8579039" cy="523220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rgbClr val="B8EDFE"/>
                </a:solidFill>
              </a:ln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solidFill>
                      <a:srgbClr val="0070C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小鸭子说：“不行，不行，你不会游泳，会淹死的！”</a:t>
                </a:r>
                <a:endParaRPr lang="zh-CN" altLang="en-US" sz="2800">
                  <a:solidFill>
                    <a:srgbClr val="0070C0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>
              <a:off x="568880" y="4066403"/>
              <a:ext cx="10871337" cy="1175487"/>
              <a:chOff x="568880" y="4066403"/>
              <a:chExt cx="10871337" cy="1175487"/>
            </a:xfrm>
          </p:grpSpPr>
          <p:sp>
            <p:nvSpPr>
              <p:cNvPr id="38" name="椭圆 37"/>
              <p:cNvSpPr/>
              <p:nvPr/>
            </p:nvSpPr>
            <p:spPr>
              <a:xfrm flipV="1">
                <a:off x="568880" y="4066403"/>
                <a:ext cx="1256077" cy="1175487"/>
              </a:xfrm>
              <a:prstGeom prst="ellipse">
                <a:avLst/>
              </a:prstGeom>
              <a:solidFill>
                <a:srgbClr val="E4EFC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圆角矩形 5"/>
              <p:cNvSpPr/>
              <p:nvPr/>
            </p:nvSpPr>
            <p:spPr>
              <a:xfrm flipV="1">
                <a:off x="1392863" y="4277000"/>
                <a:ext cx="10047354" cy="757894"/>
              </a:xfrm>
              <a:prstGeom prst="roundRect">
                <a:avLst>
                  <a:gd name="adj" fmla="val 50000"/>
                </a:avLst>
              </a:prstGeom>
              <a:solidFill>
                <a:srgbClr val="E4EFC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矩形 4"/>
              <p:cNvSpPr/>
              <p:nvPr/>
            </p:nvSpPr>
            <p:spPr>
              <a:xfrm>
                <a:off x="1574833" y="4336409"/>
                <a:ext cx="9400021" cy="523220"/>
              </a:xfrm>
              <a:prstGeom prst="rect">
                <a:avLst/>
              </a:prstGeom>
              <a:solidFill>
                <a:srgbClr val="E4EFC9"/>
              </a:solidFill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/>
              </a:p>
            </p:txBody>
          </p:sp>
          <p:pic>
            <p:nvPicPr>
              <p:cNvPr id="14" name="图片 13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false"/>
                  </a:ext>
                </a:extLst>
              </a:blip>
              <a:srcRect l="39484" t="39467" r="34942" b="17866"/>
              <a:stretch>
                <a:fillRect/>
              </a:stretch>
            </p:blipFill>
            <p:spPr>
              <a:xfrm>
                <a:off x="766320" y="4277000"/>
                <a:ext cx="765420" cy="831253"/>
              </a:xfrm>
              <a:prstGeom prst="rect">
                <a:avLst/>
              </a:prstGeom>
            </p:spPr>
          </p:pic>
          <p:sp>
            <p:nvSpPr>
              <p:cNvPr id="28" name="矩形 27"/>
              <p:cNvSpPr/>
              <p:nvPr/>
            </p:nvSpPr>
            <p:spPr>
              <a:xfrm>
                <a:off x="1689701" y="4408651"/>
                <a:ext cx="9520555" cy="523220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rgbClr val="A2C840"/>
                </a:solidFill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solidFill>
                      <a:schemeClr val="accent6">
                        <a:lumMod val="75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小公鸡上了岸，笑着对小鸭子说：“鸭子哥哥，谢谢你。”</a:t>
                </a:r>
                <a:endParaRPr lang="zh-CN" altLang="en-US" sz="280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</p:grpSp>
      <p:sp>
        <p:nvSpPr>
          <p:cNvPr id="15" name="文本框 14" title=""/>
          <p:cNvSpPr txBox="1"/>
          <p:nvPr/>
        </p:nvSpPr>
        <p:spPr>
          <a:xfrm>
            <a:off x="3482340" y="5200650"/>
            <a:ext cx="5755005" cy="1246505"/>
          </a:xfrm>
          <a:prstGeom prst="wedgeRoundRectCallout">
            <a:avLst>
              <a:gd name="adj1" fmla="val 56305"/>
              <a:gd name="adj2" fmla="val 17853"/>
              <a:gd name="adj3" fmla="val 16667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4">
                  <a:lumMod val="20000"/>
                  <a:lumOff val="8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803E0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分角色朗读，注意读出小公鸡和小鸭子说话的语气和情感。</a:t>
            </a:r>
            <a:endParaRPr lang="zh-CN" altLang="en-US" sz="2800">
              <a:solidFill>
                <a:srgbClr val="803E0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9" name="文本框 38" title=""/>
          <p:cNvSpPr txBox="1"/>
          <p:nvPr/>
        </p:nvSpPr>
        <p:spPr>
          <a:xfrm>
            <a:off x="3657601" y="504476"/>
            <a:ext cx="7872697" cy="598249"/>
          </a:xfrm>
          <a:prstGeom prst="roundRect">
            <a:avLst/>
          </a:prstGeom>
          <a:solidFill>
            <a:srgbClr val="E5FAF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1C86E5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在课文中用不同颜色标出小公鸡和小鸭子说的话。</a:t>
            </a:r>
            <a:endParaRPr lang="zh-CN" altLang="en-US" sz="2800">
              <a:solidFill>
                <a:srgbClr val="1C86E5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0" name="TextBox 39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/>
        </p:nvSpPr>
        <p:spPr>
          <a:xfrm>
            <a:off x="7226960" y="1993508"/>
            <a:ext cx="4541949" cy="2889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0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“不行，不行，你不会游泳，会淹死的！”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200000"/>
              </a:lnSpc>
            </a:pPr>
            <a:endParaRPr lang="en-US" altLang="zh-CN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 eaLnBrk="1" hangingPunct="1">
              <a:lnSpc>
                <a:spcPct val="20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“鸭子哥哥，谢谢你。”</a:t>
            </a:r>
            <a:endParaRPr lang="zh-CN" altLang="en-US" sz="2400"/>
          </a:p>
        </p:txBody>
      </p:sp>
      <p:pic>
        <p:nvPicPr>
          <p:cNvPr id="2" name="Picture 15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7904" r="53654" b="14582"/>
          <a:stretch>
            <a:fillRect/>
          </a:stretch>
        </p:blipFill>
        <p:spPr>
          <a:xfrm>
            <a:off x="391160" y="3673687"/>
            <a:ext cx="1168400" cy="1784773"/>
          </a:xfrm>
          <a:prstGeom prst="ellipse">
            <a:avLst/>
          </a:prstGeom>
          <a:noFill/>
          <a:ln w="38100">
            <a:noFill/>
          </a:ln>
        </p:spPr>
      </p:pic>
      <p:sp>
        <p:nvSpPr>
          <p:cNvPr id="5" name="文本框 4" title=""/>
          <p:cNvSpPr txBox="1"/>
          <p:nvPr/>
        </p:nvSpPr>
        <p:spPr>
          <a:xfrm>
            <a:off x="4221481" y="525781"/>
            <a:ext cx="4212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" name="文本框 5" title=""/>
          <p:cNvSpPr txBox="1"/>
          <p:nvPr/>
        </p:nvSpPr>
        <p:spPr>
          <a:xfrm>
            <a:off x="3861648" y="525780"/>
            <a:ext cx="5287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关注对话中的标点符号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1559561" y="1993901"/>
            <a:ext cx="4068233" cy="35394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“公鸡弟弟，我到河里捉鱼给你吃。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”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200000"/>
              </a:lnSpc>
            </a:pP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“我也去。”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圆角矩形 6" title=""/>
          <p:cNvSpPr/>
          <p:nvPr/>
        </p:nvSpPr>
        <p:spPr>
          <a:xfrm>
            <a:off x="3312160" y="4278207"/>
            <a:ext cx="383573" cy="642620"/>
          </a:xfrm>
          <a:prstGeom prst="roundRect">
            <a:avLst/>
          </a:prstGeom>
          <a:noFill/>
          <a:ln w="3810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8" name="圆角矩形 7" title=""/>
          <p:cNvSpPr/>
          <p:nvPr/>
        </p:nvSpPr>
        <p:spPr>
          <a:xfrm>
            <a:off x="10224460" y="2495150"/>
            <a:ext cx="288713" cy="576580"/>
          </a:xfrm>
          <a:prstGeom prst="roundRect">
            <a:avLst/>
          </a:prstGeom>
          <a:noFill/>
          <a:ln w="3810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" name="圆角矩形 9" title=""/>
          <p:cNvSpPr/>
          <p:nvPr/>
        </p:nvSpPr>
        <p:spPr>
          <a:xfrm>
            <a:off x="10992545" y="4336607"/>
            <a:ext cx="305647" cy="576580"/>
          </a:xfrm>
          <a:prstGeom prst="roundRect">
            <a:avLst/>
          </a:prstGeom>
          <a:noFill/>
          <a:ln w="3810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1" name="圆角矩形 10" title=""/>
          <p:cNvSpPr/>
          <p:nvPr/>
        </p:nvSpPr>
        <p:spPr>
          <a:xfrm>
            <a:off x="4114800" y="2501054"/>
            <a:ext cx="353907" cy="576580"/>
          </a:xfrm>
          <a:prstGeom prst="roundRect">
            <a:avLst/>
          </a:prstGeom>
          <a:noFill/>
          <a:ln w="3810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pic>
        <p:nvPicPr>
          <p:cNvPr id="4" name="Picture 15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t="7904" r="53654" b="14582"/>
          <a:stretch>
            <a:fillRect/>
          </a:stretch>
        </p:blipFill>
        <p:spPr>
          <a:xfrm>
            <a:off x="5895340" y="3673687"/>
            <a:ext cx="1166707" cy="1784773"/>
          </a:xfrm>
          <a:prstGeom prst="ellipse">
            <a:avLst/>
          </a:prstGeom>
          <a:noFill/>
          <a:ln w="38100">
            <a:noFill/>
          </a:ln>
        </p:spPr>
      </p:pic>
      <p:pic>
        <p:nvPicPr>
          <p:cNvPr id="12" name="Picture 15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3"/>
          <a:srcRect l="42772"/>
          <a:stretch>
            <a:fillRect/>
          </a:stretch>
        </p:blipFill>
        <p:spPr>
          <a:xfrm>
            <a:off x="390314" y="1731433"/>
            <a:ext cx="1220047" cy="1696720"/>
          </a:xfrm>
          <a:prstGeom prst="ellipse">
            <a:avLst/>
          </a:prstGeom>
          <a:noFill/>
          <a:ln w="38100">
            <a:noFill/>
          </a:ln>
        </p:spPr>
      </p:pic>
      <p:pic>
        <p:nvPicPr>
          <p:cNvPr id="13" name="Picture 15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rcRect l="42772"/>
          <a:stretch>
            <a:fillRect/>
          </a:stretch>
        </p:blipFill>
        <p:spPr>
          <a:xfrm>
            <a:off x="5895341" y="1731433"/>
            <a:ext cx="1220047" cy="1696720"/>
          </a:xfrm>
          <a:prstGeom prst="ellipse">
            <a:avLst/>
          </a:prstGeom>
          <a:noFill/>
          <a:ln w="38100">
            <a:noFill/>
          </a:ln>
        </p:spPr>
      </p:pic>
      <p:sp>
        <p:nvSpPr>
          <p:cNvPr id="14" name="TextBox 8" title=""/>
          <p:cNvSpPr txBox="1"/>
          <p:nvPr/>
        </p:nvSpPr>
        <p:spPr bwMode="auto">
          <a:xfrm>
            <a:off x="431371" y="525781"/>
            <a:ext cx="3683429" cy="6667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读出人物</a:t>
            </a:r>
            <a:r>
              <a:rPr lang="zh-CN" altLang="en-US" sz="373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心情</a:t>
            </a:r>
            <a:endParaRPr lang="zh-CN" altLang="en-US" sz="373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1" name="TextBox 100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 title=""/>
          <p:cNvSpPr txBox="1"/>
          <p:nvPr/>
        </p:nvSpPr>
        <p:spPr>
          <a:xfrm>
            <a:off x="1391769" y="403220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+mn-ea"/>
              </a:rPr>
              <a:t>延伸问题</a:t>
            </a:r>
            <a:endParaRPr lang="zh-CN" altLang="en-US" sz="4000" b="1">
              <a:latin typeface="+mn-ea"/>
            </a:endParaRPr>
          </a:p>
        </p:txBody>
      </p:sp>
      <p:sp>
        <p:nvSpPr>
          <p:cNvPr id="4" name="内容占位符 2" title=""/>
          <p:cNvSpPr txBox="1">
            <a:spLocks noChangeArrowheads="1"/>
          </p:cNvSpPr>
          <p:nvPr/>
        </p:nvSpPr>
        <p:spPr bwMode="auto">
          <a:xfrm>
            <a:off x="5737225" y="2588746"/>
            <a:ext cx="5962276" cy="75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>
                <a:latin typeface="+mj-ea"/>
                <a:ea typeface="+mj-ea"/>
                <a:cs typeface="宋体" pitchFamily="2" charset="-122"/>
              </a:rPr>
              <a:t>在草地上，小公鸡是如何帮助小鸭子的？</a:t>
            </a:r>
            <a:endParaRPr lang="zh-CN" altLang="en-US" sz="2400">
              <a:latin typeface="+mj-ea"/>
              <a:ea typeface="+mj-ea"/>
              <a:cs typeface="宋体" pitchFamily="2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5154375" y="3549134"/>
            <a:ext cx="6221837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</a:rPr>
              <a:t>       在草地上，小鸭子捉不到虫子，小公鸡捉虫子给小鸭子吃。</a:t>
            </a:r>
            <a:endParaRPr lang="zh-CN" altLang="en-US" sz="2400">
              <a:solidFill>
                <a:srgbClr val="FF0000"/>
              </a:solidFill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false"/>
              </a:ext>
            </a:extLst>
          </a:blip>
          <a:stretch>
            <a:fillRect/>
          </a:stretch>
        </p:blipFill>
        <p:spPr>
          <a:xfrm>
            <a:off x="766481" y="2213143"/>
            <a:ext cx="3954184" cy="263612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图片 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5" y="312820"/>
            <a:ext cx="974654" cy="646403"/>
          </a:xfrm>
          <a:prstGeom prst="rect">
            <a:avLst/>
          </a:prstGeom>
        </p:spPr>
      </p:pic>
      <p:sp>
        <p:nvSpPr>
          <p:cNvPr id="24" name="TextBox 23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680700" y="10579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755801" y="1258598"/>
            <a:ext cx="10643797" cy="5194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小公鸡和小鸭子一块儿出去玩。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他们走进草地里。小公鸡找到了许多虫子，吃得很欢。小鸭子捉不到虫子，急得直哭。小公鸡看见了，捉到虫子就给小鸭子吃。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他们走到小河边。小鸭子说：“公鸡弟弟，我到河里捉鱼给你吃。”小公鸡说：“我也去。”小鸭子说：“不行，不行，你不会游泳，会淹死的！”小公鸡不信，偷偷地跟在小鸭子后面，也下了水。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小鸭子正在水里捉鱼，忽然，听见小公鸡喊救命。他飞快地游到小公鸡身边，让小公鸡坐在自己的背上。小公鸡上了岸，笑着对小鸭子说：“鸭子哥哥，谢谢你。”</a:t>
            </a:r>
            <a:endParaRPr lang="zh-CN" altLang="en-US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798953" y="612267"/>
            <a:ext cx="34439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小公鸡和小鸭子</a:t>
            </a:r>
            <a:endParaRPr lang="zh-CN" altLang="en-US" sz="36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7818223" y="418541"/>
            <a:ext cx="3941129" cy="1246299"/>
          </a:xfrm>
          <a:prstGeom prst="roundRect">
            <a:avLst/>
          </a:prstGeom>
          <a:solidFill>
            <a:srgbClr val="E5FAF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圈出带“不”的词组，注意“不”的读音。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1" name="组合 10" title=""/>
          <p:cNvGrpSpPr/>
          <p:nvPr/>
        </p:nvGrpSpPr>
        <p:grpSpPr>
          <a:xfrm>
            <a:off x="826569" y="2309061"/>
            <a:ext cx="10366476" cy="2021423"/>
            <a:chOff x="1054463" y="2238179"/>
            <a:chExt cx="10366476" cy="2021423"/>
          </a:xfrm>
        </p:grpSpPr>
        <p:sp>
          <p:nvSpPr>
            <p:cNvPr id="7" name="椭圆 6"/>
            <p:cNvSpPr/>
            <p:nvPr/>
          </p:nvSpPr>
          <p:spPr>
            <a:xfrm>
              <a:off x="8154524" y="3297191"/>
              <a:ext cx="773761" cy="455934"/>
            </a:xfrm>
            <a:prstGeom prst="ellipse">
              <a:avLst/>
            </a:prstGeom>
            <a:noFill/>
            <a:ln w="38100">
              <a:solidFill>
                <a:srgbClr val="FF7C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9242921" y="3284491"/>
              <a:ext cx="773761" cy="474584"/>
            </a:xfrm>
            <a:prstGeom prst="ellipse">
              <a:avLst/>
            </a:prstGeom>
            <a:noFill/>
            <a:ln w="38100">
              <a:solidFill>
                <a:srgbClr val="FF7C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/>
          </p:nvSpPr>
          <p:spPr>
            <a:xfrm>
              <a:off x="5336525" y="3801251"/>
              <a:ext cx="773761" cy="458351"/>
            </a:xfrm>
            <a:prstGeom prst="ellipse">
              <a:avLst/>
            </a:prstGeom>
            <a:noFill/>
            <a:ln w="38100">
              <a:solidFill>
                <a:srgbClr val="FF7C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4463" y="2238179"/>
              <a:ext cx="1091131" cy="535739"/>
            </a:xfrm>
            <a:prstGeom prst="ellipse">
              <a:avLst/>
            </a:prstGeom>
            <a:noFill/>
            <a:ln w="38100">
              <a:solidFill>
                <a:srgbClr val="FF7C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椭圆 15"/>
            <p:cNvSpPr/>
            <p:nvPr/>
          </p:nvSpPr>
          <p:spPr>
            <a:xfrm>
              <a:off x="10647178" y="3278541"/>
              <a:ext cx="773761" cy="474584"/>
            </a:xfrm>
            <a:prstGeom prst="ellipse">
              <a:avLst/>
            </a:prstGeom>
            <a:noFill/>
            <a:ln w="38100">
              <a:solidFill>
                <a:srgbClr val="FF7C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" name="文本框 12" title=""/>
          <p:cNvSpPr txBox="1"/>
          <p:nvPr/>
        </p:nvSpPr>
        <p:spPr>
          <a:xfrm>
            <a:off x="755801" y="560927"/>
            <a:ext cx="2046861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755802" y="424820"/>
            <a:ext cx="1997338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圈一圈</a:t>
            </a:r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TextBox 16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1" title=""/>
          <p:cNvSpPr/>
          <p:nvPr/>
        </p:nvSpPr>
        <p:spPr>
          <a:xfrm>
            <a:off x="1361016" y="2313518"/>
            <a:ext cx="9450917" cy="170674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1066800" eaLnBrk="1" hangingPunct="1">
              <a:lnSpc>
                <a:spcPct val="150000"/>
              </a:lnSpc>
            </a:pPr>
            <a:r>
              <a:rPr lang="zh-CN" altLang="zh-CN" sz="3735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看插图，说说小公鸡和小鸭子哪里长的不一样？</a:t>
            </a:r>
            <a:endParaRPr lang="en-US" altLang="zh-CN" sz="3735" b="1">
              <a:solidFill>
                <a:srgbClr val="FF0000"/>
              </a:solidFill>
              <a:latin typeface="Times New Roman" pitchFamily="18" charset="0"/>
              <a:ea typeface="仿宋" panose="02010609060101010101" charset="-122"/>
            </a:endParaRPr>
          </a:p>
        </p:txBody>
      </p:sp>
      <p:pic>
        <p:nvPicPr>
          <p:cNvPr id="11267" name="Picture 2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216" y="874185"/>
            <a:ext cx="3395133" cy="1299633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1268" name="TextBox 11267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Box 8" title=""/>
          <p:cNvSpPr txBox="1"/>
          <p:nvPr/>
        </p:nvSpPr>
        <p:spPr bwMode="auto">
          <a:xfrm>
            <a:off x="529167" y="740834"/>
            <a:ext cx="3332480" cy="6667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9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</a:rPr>
              <a:t>读出人物心情</a:t>
            </a:r>
            <a:endParaRPr lang="zh-CN" altLang="en-US" sz="3735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Picture 15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854787"/>
            <a:ext cx="2131907" cy="2003213"/>
          </a:xfrm>
          <a:prstGeom prst="ellipse">
            <a:avLst/>
          </a:prstGeom>
          <a:noFill/>
          <a:ln w="38100">
            <a:noFill/>
          </a:ln>
        </p:spPr>
      </p:pic>
      <p:sp>
        <p:nvSpPr>
          <p:cNvPr id="5" name="文本框 4" title=""/>
          <p:cNvSpPr txBox="1"/>
          <p:nvPr/>
        </p:nvSpPr>
        <p:spPr>
          <a:xfrm>
            <a:off x="4221481" y="525781"/>
            <a:ext cx="4212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6" name="文本框 5" title=""/>
          <p:cNvSpPr txBox="1"/>
          <p:nvPr/>
        </p:nvSpPr>
        <p:spPr>
          <a:xfrm>
            <a:off x="3861647" y="740833"/>
            <a:ext cx="5803053" cy="666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373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加提示语</a:t>
            </a:r>
            <a:endParaRPr lang="zh-CN" altLang="en-US" sz="373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1491827" y="2024380"/>
            <a:ext cx="9872133" cy="173400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小公鸡（      ）说：“我也去。”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4473271" y="2296855"/>
            <a:ext cx="1999827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着急地</a:t>
            </a:r>
            <a:endParaRPr lang="zh-CN" altLang="en-US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755139" y="3318934"/>
            <a:ext cx="9333415" cy="271901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小鸭子（      ）说：“不行，不行，你不会游泳，会淹死的！”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4472933" y="3566161"/>
            <a:ext cx="1999827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担心地</a:t>
            </a:r>
            <a:endParaRPr lang="zh-CN" altLang="en-US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1" name="TextBox 100" title=""/>
          <p:cNvSpPr txBox="1"/>
          <p:nvPr/>
        </p:nvSpPr>
        <p:spPr>
          <a:xfrm>
            <a:off x="6400800" y="64008"/>
            <a:ext cx="309880" cy="5219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>
              <a:defRPr sz="1000" b="1">
                <a:solidFill>
                  <a:srgbClr val="FBE4E4"/>
                </a:solidFill>
              </a:defRPr>
            </a:p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https://d.book118.com/125024340013011120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b"/>
  <p:tag name="KSO_WM_UNIT_VALUE" val="111"/>
</p:tagLst>
</file>

<file path=ppt/tags/tag64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UNIT_PLACING_PICTURE_USER_VIEWPORT" val="{&quot;height&quot;:5167,&quot;width&quot;:5143}"/>
  <p:tag name="REFSHAPE" val="967273828"/>
</p:tagLst>
</file>

<file path=ppt/tags/tag66.xml><?xml version="1.0" encoding="utf-8"?>
<p:tagLst xmlns:p="http://schemas.openxmlformats.org/presentationml/2006/main">
  <p:tag name="KSO_WM_UNIT_PLACING_PICTURE_USER_VIEWPORT" val="{&quot;height&quot;:5167,&quot;width&quot;:5143}"/>
  <p:tag name="REFSHAPE" val="967273828"/>
</p:tagLst>
</file>

<file path=ppt/tags/tag67.xml><?xml version="1.0" encoding="utf-8"?>
<p:tagLst xmlns:p="http://schemas.openxmlformats.org/presentationml/2006/main">
  <p:tag name="KSO_WM_UNIT_PLACING_PICTURE_USER_VIEWPORT" val="{&quot;height&quot;:5167,&quot;width&quot;:5143}"/>
  <p:tag name="REFSHAPE" val="967273828"/>
</p:tagLst>
</file>

<file path=ppt/tags/tag68.xml><?xml version="1.0" encoding="utf-8"?>
<p:tagLst xmlns:p="http://schemas.openxmlformats.org/presentationml/2006/main">
  <p:tag name="KSO_WM_UNIT_PLACING_PICTURE_USER_VIEWPORT" val="{&quot;height&quot;:5167,&quot;width&quot;:5143}"/>
  <p:tag name="REFSHAPE" val="967273828"/>
</p:tagLst>
</file>

<file path=ppt/tags/tag69.xml><?xml version="1.0" encoding="utf-8"?>
<p:tagLst xmlns:p="http://schemas.openxmlformats.org/presentationml/2006/main">
  <p:tag name="KSO_WM_UNIT_PLACING_PICTURE_USER_VIEWPORT" val="{&quot;height&quot;:5167,&quot;width&quot;:5143}"/>
  <p:tag name="REFSHAPE" val="967273828"/>
</p:tagLst>
</file>

<file path=ppt/tags/tag70.xml><?xml version="1.0" encoding="utf-8"?>
<p:tagLst xmlns:p="http://schemas.openxmlformats.org/presentationml/2006/main">
  <p:tag name="KSO_WM_UNIT_PLACING_PICTURE_USER_VIEWPORT" val="{&quot;height&quot;:5167,&quot;width&quot;:5143}"/>
  <p:tag name="REFSHAPE" val="967273828"/>
</p:tagLst>
</file>

<file path=ppt/tags/tag71.xml><?xml version="1.0" encoding="utf-8"?>
<p:tagLst xmlns:p="http://schemas.openxmlformats.org/presentationml/2006/main">
  <p:tag name="KSO_WM_UNIT_PLACING_PICTURE_USER_VIEWPORT" val="{&quot;height&quot;:5167,&quot;width&quot;:5143}"/>
  <p:tag name="REFSHAPE" val="967273828"/>
</p:tagLst>
</file>

<file path=ppt/tags/tag72.xml><?xml version="1.0" encoding="utf-8"?>
<p:tagLst xmlns:p="http://schemas.openxmlformats.org/presentationml/2006/main">
  <p:tag name="KSO_WM_UNIT_PLACING_PICTURE_USER_VIEWPORT" val="{&quot;height&quot;:5167,&quot;width&quot;:5143}"/>
  <p:tag name="REFSHAPE" val="967273828"/>
</p:tagLst>
</file>

<file path=ppt/tags/tag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宋体</vt:lpstr>
      <vt:lpstr>黑体</vt:lpstr>
      <vt:lpstr>楷体</vt:lpstr>
      <vt:lpstr>等线 Light</vt:lpstr>
      <vt:lpstr>等线</vt:lpstr>
      <vt:lpstr>华文楷体</vt:lpstr>
      <vt:lpstr>Times New Roman</vt:lpstr>
      <vt:lpstr>仿宋</vt:lpstr>
      <vt:lpstr>Office Theme</vt:lpstr>
      <vt:lpstr>统编版一年级语文下册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2024-09-22T09:52:17.351</cp:lastPrinted>
  <dcterms:created xsi:type="dcterms:W3CDTF">2024-09-22T01:52:17Z</dcterms:created>
  <dcterms:modified xsi:type="dcterms:W3CDTF">2024-09-22T01:52:19Z</dcterms:modified>
</cp:coreProperties>
</file>