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F8DC9066-F9A3-40A5-9794-D520094FA89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8FE554C-A6BB-40F2-80D4-A13AD4F0324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547BEF7A-1093-430A-81F2-ED8C01D73A7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CEB843B4-E4BE-4393-8275-C42AA8A3BD8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BC9C4F01-4209-4F2E-B68F-6F354AEBA80D}"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87BEEBF2-D1F3-4D49-B074-C18055C50A48}"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44332BD8-B38A-4B20-9F1E-E5236E8C883E}"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E63246F-B7C9-409B-88F5-D0B70203907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9C042FB1-498F-4EAD-902A-1DE90779C01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9A5D5B6-CA26-4B19-9273-3710C72FAC8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D4A10DB-798C-4D1D-AC37-D31843AF404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12504210204101110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955091" y="1771650"/>
            <a:ext cx="8281818" cy="1950224"/>
          </a:xfrm>
          <a:prstGeom prst="rect">
            <a:avLst/>
          </a:prstGeom>
          <a:noFill/>
        </p:spPr>
        <p:txBody>
          <a:bodyPr vert="horz" wrap="square" lIns="91440" tIns="45720" rIns="91440" bIns="4572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4950" b="1">
                <a:solidFill>
                  <a:srgbClr val="FFFFFF">
                    <a:alpha val="100000"/>
                  </a:srgbClr>
                </a:solidFill>
                <a:latin typeface="Microsoft Yahei"/>
                <a:ea typeface="Microsoft Yahei"/>
                <a:cs typeface="Microsoft Yahei"/>
              </a:rPr>
              <a:t>智能建筑与城市规划构建城市智慧交通系统的技术策略</a:t>
            </a:r>
            <a:endParaRPr lang="en-US" sz="1100"/>
          </a:p>
        </p:txBody>
      </p:sp>
      <p:sp>
        <p:nvSpPr>
          <p:cNvPr id="3" name="AutoShape 3"/>
          <p:cNvSpPr/>
          <p:nvPr/>
        </p:nvSpPr>
        <p:spPr>
          <a:xfrm>
            <a:off x="6000750" y="4095750"/>
            <a:ext cx="4101027" cy="524871"/>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025">
                <a:solidFill>
                  <a:srgbClr val="FFFFFF">
                    <a:alpha val="100000"/>
                  </a:srgbClr>
                </a:solidFill>
                <a:latin typeface="Microsoft Yahei"/>
                <a:ea typeface="Microsoft Yahei"/>
                <a:cs typeface="Microsoft Yahei"/>
              </a:rPr>
              <a:t>汇报时间：2024-01-20</a:t>
            </a:r>
            <a:endParaRPr lang="en-US" sz="1100"/>
          </a:p>
        </p:txBody>
      </p:sp>
      <p:sp>
        <p:nvSpPr>
          <p:cNvPr id="4" name="AutoShape 4"/>
          <p:cNvSpPr/>
          <p:nvPr/>
        </p:nvSpPr>
        <p:spPr>
          <a:xfrm>
            <a:off x="714375" y="4095750"/>
            <a:ext cx="4956128" cy="524871"/>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025">
                <a:solidFill>
                  <a:srgbClr val="FFFFFF">
                    <a:alpha val="100000"/>
                  </a:srgbClr>
                </a:solidFill>
                <a:latin typeface="Microsoft Yahei"/>
                <a:ea typeface="Microsoft Yahei"/>
                <a:cs typeface="Microsoft Yahei"/>
              </a:rPr>
              <a:t>汇报人：PPT可修改</a:t>
            </a:r>
            <a:endParaRPr lang="en-US" sz="1100"/>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287250" cy="6857204"/>
          </a:xfrm>
          <a:prstGeom prst="rect">
            <a:avLst/>
          </a:prstGeom>
        </p:spPr>
      </p:pic>
      <p:grpSp>
        <p:nvGrpSpPr>
          <p:cNvPr id="3" name="Group 3"/>
          <p:cNvGrpSpPr/>
          <p:nvPr/>
        </p:nvGrpSpPr>
        <p:grpSpPr>
          <a:xfrm>
            <a:off x="2336170" y="682396"/>
            <a:ext cx="1539079" cy="823690"/>
            <a:chOff x="2336170" y="682396"/>
            <a:chExt cx="1539079" cy="823690"/>
          </a:xfrm>
        </p:grpSpPr>
        <p:sp>
          <p:nvSpPr>
            <p:cNvPr id="4" name="TextBox 4"/>
            <p:cNvSpPr txBox="1"/>
            <p:nvPr/>
          </p:nvSpPr>
          <p:spPr>
            <a:xfrm>
              <a:off x="2336170" y="682396"/>
              <a:ext cx="1539079" cy="823690"/>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4950" b="1">
                  <a:solidFill>
                    <a:srgbClr val="FFFFFF">
                      <a:alpha val="100000"/>
                    </a:srgbClr>
                  </a:solidFill>
                  <a:latin typeface="Microsoft Yahei"/>
                  <a:ea typeface="Microsoft Yahei"/>
                  <a:cs typeface="Microsoft Yahei"/>
                </a:rPr>
                <a:t>目录</a:t>
              </a:r>
            </a:p>
          </p:txBody>
        </p:sp>
      </p:grpSp>
      <p:sp>
        <p:nvSpPr>
          <p:cNvPr id="5" name="TextBox 5"/>
          <p:cNvSpPr txBox="1"/>
          <p:nvPr/>
        </p:nvSpPr>
        <p:spPr>
          <a:xfrm>
            <a:off x="5749260" y="682396"/>
            <a:ext cx="5359177" cy="4587716"/>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引言</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智能建筑与城市规划概述</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城市智慧交通系统技术策略</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智能建筑在城市智慧交通系统中的应用</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287250" cy="6857204"/>
          </a:xfrm>
          <a:prstGeom prst="rect">
            <a:avLst/>
          </a:prstGeom>
        </p:spPr>
      </p:pic>
      <p:grpSp>
        <p:nvGrpSpPr>
          <p:cNvPr id="3" name="Group 3"/>
          <p:cNvGrpSpPr/>
          <p:nvPr/>
        </p:nvGrpSpPr>
        <p:grpSpPr>
          <a:xfrm>
            <a:off x="2336170" y="682396"/>
            <a:ext cx="1539079" cy="823690"/>
            <a:chOff x="2336170" y="682396"/>
            <a:chExt cx="1539079" cy="823690"/>
          </a:xfrm>
        </p:grpSpPr>
        <p:sp>
          <p:nvSpPr>
            <p:cNvPr id="4" name="TextBox 4"/>
            <p:cNvSpPr txBox="1"/>
            <p:nvPr/>
          </p:nvSpPr>
          <p:spPr>
            <a:xfrm>
              <a:off x="2336170" y="682396"/>
              <a:ext cx="1539079" cy="823690"/>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4950" b="1">
                  <a:solidFill>
                    <a:srgbClr val="FFFFFF">
                      <a:alpha val="100000"/>
                    </a:srgbClr>
                  </a:solidFill>
                  <a:latin typeface="Microsoft Yahei"/>
                  <a:ea typeface="Microsoft Yahei"/>
                  <a:cs typeface="Microsoft Yahei"/>
                </a:rPr>
                <a:t>目录</a:t>
              </a:r>
            </a:p>
          </p:txBody>
        </p:sp>
      </p:grpSp>
      <p:sp>
        <p:nvSpPr>
          <p:cNvPr id="5" name="TextBox 5"/>
          <p:cNvSpPr txBox="1"/>
          <p:nvPr/>
        </p:nvSpPr>
        <p:spPr>
          <a:xfrm>
            <a:off x="5749260" y="682396"/>
            <a:ext cx="5359177" cy="4587716"/>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城市规划在城市智慧交通系统中的应用</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城市智慧交通系统的发展趋势与挑战</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结论与展望</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706395" y="2969779"/>
            <a:ext cx="6779209" cy="1362191"/>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FFFFFF">
                    <a:alpha val="100000"/>
                  </a:srgbClr>
                </a:solidFill>
                <a:latin typeface="Microsoft Yahei"/>
                <a:ea typeface="Microsoft Yahei"/>
                <a:cs typeface="Microsoft Yahei"/>
              </a:rPr>
              <a:t>引言</a:t>
            </a:r>
          </a:p>
        </p:txBody>
      </p:sp>
      <p:grpSp>
        <p:nvGrpSpPr>
          <p:cNvPr id="3" name="Group 3"/>
          <p:cNvGrpSpPr/>
          <p:nvPr/>
        </p:nvGrpSpPr>
        <p:grpSpPr>
          <a:xfrm>
            <a:off x="3563014" y="1906186"/>
            <a:ext cx="5065972" cy="823690"/>
            <a:chOff x="3563014" y="1906186"/>
            <a:chExt cx="5065972" cy="823690"/>
          </a:xfrm>
        </p:grpSpPr>
        <p:sp>
          <p:nvSpPr>
            <p:cNvPr id="4" name="TextBox 4"/>
            <p:cNvSpPr txBox="1"/>
            <p:nvPr/>
          </p:nvSpPr>
          <p:spPr>
            <a:xfrm>
              <a:off x="3563014" y="1906186"/>
              <a:ext cx="5065972" cy="823690"/>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4950" b="1">
                  <a:solidFill>
                    <a:srgbClr val="FFFFFF">
                      <a:alpha val="100000"/>
                    </a:srgbClr>
                  </a:solidFill>
                  <a:latin typeface="Microsoft Yahei"/>
                  <a:ea typeface="Microsoft Yahei"/>
                  <a:cs typeface="Microsoft Yahei"/>
                </a:rPr>
                <a:t>01</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19358" y="2191992"/>
            <a:ext cx="1600605" cy="731803"/>
          </a:xfrm>
          <a:prstGeom prst="rect">
            <a:avLst/>
          </a:prstGeom>
          <a:solidFill>
            <a:schemeClr val="accent1">
              <a:alpha val="67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799">
                <a:solidFill>
                  <a:schemeClr val="lt1">
                    <a:alpha val="67000"/>
                  </a:schemeClr>
                </a:solidFill>
                <a:latin typeface="Microsoft Yahei"/>
                <a:ea typeface="Microsoft Yahei"/>
                <a:cs typeface="Microsoft Yahei"/>
              </a:rPr>
              <a:t>01</a:t>
            </a:r>
            <a:endParaRPr lang="en-US" sz="1100"/>
          </a:p>
        </p:txBody>
      </p:sp>
      <p:sp>
        <p:nvSpPr>
          <p:cNvPr id="3" name="AutoShape 3"/>
          <p:cNvSpPr/>
          <p:nvPr/>
        </p:nvSpPr>
        <p:spPr>
          <a:xfrm>
            <a:off x="2219963" y="2191992"/>
            <a:ext cx="5479433" cy="731803"/>
          </a:xfrm>
          <a:prstGeom prst="rect">
            <a:avLst/>
          </a:prstGeom>
          <a:solidFill>
            <a:schemeClr val="accent1">
              <a:alpha val="84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799">
                <a:solidFill>
                  <a:schemeClr val="lt1">
                    <a:alpha val="84000"/>
                  </a:schemeClr>
                </a:solidFill>
                <a:latin typeface="Microsoft Yahei"/>
                <a:ea typeface="Microsoft Yahei"/>
                <a:cs typeface="Microsoft Yahei"/>
              </a:rPr>
              <a:t>02</a:t>
            </a:r>
            <a:endParaRPr lang="en-US" sz="1100"/>
          </a:p>
        </p:txBody>
      </p:sp>
      <p:sp>
        <p:nvSpPr>
          <p:cNvPr id="4" name="AutoShape 4"/>
          <p:cNvSpPr/>
          <p:nvPr/>
        </p:nvSpPr>
        <p:spPr>
          <a:xfrm>
            <a:off x="7699396" y="2191992"/>
            <a:ext cx="3873249" cy="731803"/>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799">
                <a:solidFill>
                  <a:schemeClr val="lt1">
                    <a:alpha val="100000"/>
                  </a:schemeClr>
                </a:solidFill>
                <a:latin typeface="Microsoft Yahei"/>
                <a:ea typeface="Microsoft Yahei"/>
                <a:cs typeface="Microsoft Yahei"/>
              </a:rPr>
              <a:t>03</a:t>
            </a:r>
            <a:endParaRPr lang="en-US" sz="1100"/>
          </a:p>
        </p:txBody>
      </p:sp>
      <p:sp>
        <p:nvSpPr>
          <p:cNvPr id="5" name="AutoShape 5"/>
          <p:cNvSpPr/>
          <p:nvPr/>
        </p:nvSpPr>
        <p:spPr>
          <a:xfrm>
            <a:off x="619358" y="4213754"/>
            <a:ext cx="3464154" cy="155501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defRPr/>
            </a:pPr>
            <a:r>
              <a:rPr lang="en-US" sz="1425">
                <a:solidFill>
                  <a:schemeClr val="dk1">
                    <a:alpha val="100000"/>
                  </a:schemeClr>
                </a:solidFill>
                <a:latin typeface="Microsoft Yahei"/>
                <a:ea typeface="Microsoft Yahei"/>
                <a:cs typeface="Microsoft Yahei"/>
              </a:rPr>
              <a:t>随着全球城市化进程的推进，城市交通拥堵、交通事故、环境污染等问题日益严重，构建城市智慧交通系统成为解决这些问题的重要手段。</a:t>
            </a:r>
            <a:endParaRPr lang="en-US" sz="1100"/>
          </a:p>
        </p:txBody>
      </p:sp>
      <p:sp>
        <p:nvSpPr>
          <p:cNvPr id="6" name="AutoShape 6"/>
          <p:cNvSpPr/>
          <p:nvPr/>
        </p:nvSpPr>
        <p:spPr>
          <a:xfrm>
            <a:off x="619358" y="3627301"/>
            <a:ext cx="3358143" cy="369332"/>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defRPr/>
            </a:pPr>
            <a:r>
              <a:rPr lang="en-US" sz="1575" b="1">
                <a:solidFill>
                  <a:schemeClr val="accent1">
                    <a:alpha val="100000"/>
                  </a:schemeClr>
                </a:solidFill>
                <a:latin typeface="Microsoft Yahei"/>
                <a:ea typeface="Microsoft Yahei"/>
                <a:cs typeface="Microsoft Yahei"/>
              </a:rPr>
              <a:t>城市化进程加速</a:t>
            </a:r>
            <a:endParaRPr lang="en-US" sz="1100"/>
          </a:p>
        </p:txBody>
      </p:sp>
      <p:sp>
        <p:nvSpPr>
          <p:cNvPr id="7" name="AutoShape 7"/>
          <p:cNvSpPr/>
          <p:nvPr/>
        </p:nvSpPr>
        <p:spPr>
          <a:xfrm>
            <a:off x="4363925" y="4213754"/>
            <a:ext cx="3464154" cy="1271197"/>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defRPr/>
            </a:pPr>
            <a:r>
              <a:rPr lang="en-US" sz="1425">
                <a:solidFill>
                  <a:schemeClr val="dk1">
                    <a:alpha val="100000"/>
                  </a:schemeClr>
                </a:solidFill>
                <a:latin typeface="Microsoft Yahei"/>
                <a:ea typeface="Microsoft Yahei"/>
                <a:cs typeface="Microsoft Yahei"/>
              </a:rPr>
              <a:t>智能建筑与城市规划的融合发展，为城市智慧交通系统的构建提供了重要的技术支持和理论基础。</a:t>
            </a:r>
            <a:endParaRPr lang="en-US" sz="1100"/>
          </a:p>
        </p:txBody>
      </p:sp>
      <p:sp>
        <p:nvSpPr>
          <p:cNvPr id="8" name="AutoShape 8"/>
          <p:cNvSpPr/>
          <p:nvPr/>
        </p:nvSpPr>
        <p:spPr>
          <a:xfrm>
            <a:off x="4363925" y="3627301"/>
            <a:ext cx="3335471" cy="369332"/>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defRPr/>
            </a:pPr>
            <a:r>
              <a:rPr lang="en-US" sz="1575" b="1">
                <a:solidFill>
                  <a:schemeClr val="accent1">
                    <a:alpha val="100000"/>
                  </a:schemeClr>
                </a:solidFill>
                <a:latin typeface="Microsoft Yahei"/>
                <a:ea typeface="Microsoft Yahei"/>
                <a:cs typeface="Microsoft Yahei"/>
              </a:rPr>
              <a:t>智能建筑与城市规划的融合发展</a:t>
            </a:r>
            <a:endParaRPr lang="en-US" sz="1100"/>
          </a:p>
        </p:txBody>
      </p:sp>
      <p:sp>
        <p:nvSpPr>
          <p:cNvPr id="9" name="AutoShape 9"/>
          <p:cNvSpPr/>
          <p:nvPr/>
        </p:nvSpPr>
        <p:spPr>
          <a:xfrm>
            <a:off x="8108491" y="4213754"/>
            <a:ext cx="3464154" cy="144585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defRPr/>
            </a:pPr>
            <a:r>
              <a:rPr lang="en-US" sz="1425">
                <a:solidFill>
                  <a:schemeClr val="dk1">
                    <a:alpha val="100000"/>
                  </a:schemeClr>
                </a:solidFill>
                <a:latin typeface="Microsoft Yahei"/>
                <a:ea typeface="Microsoft Yahei"/>
                <a:cs typeface="Microsoft Yahei"/>
              </a:rPr>
              <a:t>城市智慧交通系统能够通过实时监测和调度，提高城市交通运行效率，减少交通拥堵和延误，提高城市交通系统的整体性能。</a:t>
            </a:r>
            <a:endParaRPr lang="en-US" sz="1100"/>
          </a:p>
        </p:txBody>
      </p:sp>
      <p:sp>
        <p:nvSpPr>
          <p:cNvPr id="10" name="AutoShape 10"/>
          <p:cNvSpPr/>
          <p:nvPr/>
        </p:nvSpPr>
        <p:spPr>
          <a:xfrm>
            <a:off x="8108491" y="3627301"/>
            <a:ext cx="3373750" cy="369332"/>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defRPr/>
            </a:pPr>
            <a:r>
              <a:rPr lang="en-US" sz="1575" b="1">
                <a:solidFill>
                  <a:schemeClr val="accent1">
                    <a:alpha val="100000"/>
                  </a:schemeClr>
                </a:solidFill>
                <a:latin typeface="Microsoft Yahei"/>
                <a:ea typeface="Microsoft Yahei"/>
                <a:cs typeface="Microsoft Yahei"/>
              </a:rPr>
              <a:t>提高城市交通运行效率</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背景与意义</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574882" y="1165346"/>
            <a:ext cx="5016408" cy="5733525"/>
          </a:xfrm>
          <a:prstGeom prst="parallelogram">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l="28412" r="28412"/>
          <a:stretch>
            <a:fillRect/>
          </a:stretch>
        </p:blipFill>
        <p:spPr>
          <a:xfrm>
            <a:off x="161995" y="1165346"/>
            <a:ext cx="4300143" cy="5733525"/>
          </a:xfrm>
          <a:prstGeom prst="parallelogram">
            <a:avLst/>
          </a:prstGeom>
        </p:spPr>
      </p:pic>
      <p:sp>
        <p:nvSpPr>
          <p:cNvPr id="4" name="TextBox 4"/>
          <p:cNvSpPr txBox="1"/>
          <p:nvPr/>
        </p:nvSpPr>
        <p:spPr>
          <a:xfrm>
            <a:off x="5272221" y="1165346"/>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国外研究现状</a:t>
            </a:r>
          </a:p>
        </p:txBody>
      </p:sp>
      <p:sp>
        <p:nvSpPr>
          <p:cNvPr id="5" name="AutoShape 5"/>
          <p:cNvSpPr/>
          <p:nvPr/>
        </p:nvSpPr>
        <p:spPr>
          <a:xfrm>
            <a:off x="3908867" y="1360418"/>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51619"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3633815"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3810637" y="1233134"/>
            <a:ext cx="799698"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01</a:t>
            </a:r>
          </a:p>
        </p:txBody>
      </p:sp>
      <p:sp>
        <p:nvSpPr>
          <p:cNvPr id="9" name="TextBox 9"/>
          <p:cNvSpPr txBox="1"/>
          <p:nvPr/>
        </p:nvSpPr>
        <p:spPr>
          <a:xfrm>
            <a:off x="5272221" y="1692114"/>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发达国家在智能建筑与城市规划、智慧交通系统等方面进行了深入研究，取得了显著的成果，如美国的智能交通系统（ITS）、日本的智能交通系统（VICS）等。</a:t>
            </a:r>
          </a:p>
        </p:txBody>
      </p:sp>
      <p:sp>
        <p:nvSpPr>
          <p:cNvPr id="10" name="TextBox 10"/>
          <p:cNvSpPr txBox="1"/>
          <p:nvPr/>
        </p:nvSpPr>
        <p:spPr>
          <a:xfrm>
            <a:off x="4832636" y="2904135"/>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国内研究现状</a:t>
            </a:r>
          </a:p>
        </p:txBody>
      </p:sp>
      <p:sp>
        <p:nvSpPr>
          <p:cNvPr id="11" name="AutoShape 11"/>
          <p:cNvSpPr/>
          <p:nvPr/>
        </p:nvSpPr>
        <p:spPr>
          <a:xfrm>
            <a:off x="3469283" y="3099207"/>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912035"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194231"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3249042" y="2971923"/>
            <a:ext cx="1102577"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02</a:t>
            </a:r>
          </a:p>
        </p:txBody>
      </p:sp>
      <p:sp>
        <p:nvSpPr>
          <p:cNvPr id="15" name="TextBox 15"/>
          <p:cNvSpPr txBox="1"/>
          <p:nvPr/>
        </p:nvSpPr>
        <p:spPr>
          <a:xfrm>
            <a:off x="4832636" y="3430903"/>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我国在城市智慧交通系统的研究方面也取得了一定的进展，如北京、上海等大城市已经建立了城市智慧交通系统，并在实践中不断完善和发展。</a:t>
            </a:r>
          </a:p>
        </p:txBody>
      </p:sp>
      <p:sp>
        <p:nvSpPr>
          <p:cNvPr id="16" name="TextBox 16"/>
          <p:cNvSpPr txBox="1"/>
          <p:nvPr/>
        </p:nvSpPr>
        <p:spPr>
          <a:xfrm>
            <a:off x="4431562" y="4642924"/>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发展趋势</a:t>
            </a:r>
          </a:p>
        </p:txBody>
      </p:sp>
      <p:sp>
        <p:nvSpPr>
          <p:cNvPr id="17" name="AutoShape 17"/>
          <p:cNvSpPr/>
          <p:nvPr/>
        </p:nvSpPr>
        <p:spPr>
          <a:xfrm>
            <a:off x="3068208" y="4837996"/>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3510960"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2793156"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2878500" y="4710712"/>
            <a:ext cx="1115711"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03</a:t>
            </a:r>
          </a:p>
        </p:txBody>
      </p:sp>
      <p:sp>
        <p:nvSpPr>
          <p:cNvPr id="21" name="TextBox 21"/>
          <p:cNvSpPr txBox="1"/>
          <p:nvPr/>
        </p:nvSpPr>
        <p:spPr>
          <a:xfrm>
            <a:off x="4431562" y="5169692"/>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未来城市智慧交通系统将更加注重人性化、智能化和绿色化发展，实现城市交通系统的全面优化和升级。</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国内外研究现状</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本研究旨在探讨智能建筑与城市规划构建城市智慧交通系统的技术策略，为城市交通系统的优化和升级提供理论支持和实践指导。</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研究目的</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通过本研究，可以深入了解智能建筑与城市规划在城市智慧交通系统构建中的作用和影响，为城市交通系统的规划、设计和管理提供科学依据和技术支持，推动城市交通系统的可持续发展。同时，本研究还可以为相关领域的研究提供借鉴和参考，促进学术交流和合作。</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研究意义</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tailEnd type="none"/>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研究目的与意义</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706395" y="2969779"/>
            <a:ext cx="6779209" cy="1362191"/>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FFFFFF">
                    <a:alpha val="100000"/>
                  </a:srgbClr>
                </a:solidFill>
                <a:latin typeface="Microsoft Yahei"/>
                <a:ea typeface="Microsoft Yahei"/>
                <a:cs typeface="Microsoft Yahei"/>
              </a:rPr>
              <a:t>智能建筑与城市规划概述</a:t>
            </a:r>
          </a:p>
        </p:txBody>
      </p:sp>
      <p:grpSp>
        <p:nvGrpSpPr>
          <p:cNvPr id="3" name="Group 3"/>
          <p:cNvGrpSpPr/>
          <p:nvPr/>
        </p:nvGrpSpPr>
        <p:grpSpPr>
          <a:xfrm>
            <a:off x="3563014" y="1906186"/>
            <a:ext cx="5065972" cy="823690"/>
            <a:chOff x="3563014" y="1906186"/>
            <a:chExt cx="5065972" cy="823690"/>
          </a:xfrm>
        </p:grpSpPr>
        <p:sp>
          <p:nvSpPr>
            <p:cNvPr id="4" name="TextBox 4"/>
            <p:cNvSpPr txBox="1"/>
            <p:nvPr/>
          </p:nvSpPr>
          <p:spPr>
            <a:xfrm>
              <a:off x="3563014" y="1906186"/>
              <a:ext cx="5065972" cy="823690"/>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4950" b="1">
                  <a:solidFill>
                    <a:srgbClr val="FFFFFF">
                      <a:alpha val="100000"/>
                    </a:srgbClr>
                  </a:solidFill>
                  <a:latin typeface="Microsoft Yahei"/>
                  <a:ea typeface="Microsoft Yahei"/>
                  <a:cs typeface="Microsoft Yahei"/>
                </a:rPr>
                <a:t>02</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854583" y="1877473"/>
            <a:ext cx="563213" cy="1253299"/>
            <a:chOff x="854583" y="1877473"/>
            <a:chExt cx="563213" cy="1253299"/>
          </a:xfrm>
        </p:grpSpPr>
        <p:sp>
          <p:nvSpPr>
            <p:cNvPr id="3" name="AutoShape 3"/>
            <p:cNvSpPr/>
            <p:nvPr/>
          </p:nvSpPr>
          <p:spPr>
            <a:xfrm>
              <a:off x="962406" y="1984343"/>
              <a:ext cx="347186" cy="378904"/>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rot="457219">
              <a:off x="854583" y="1877473"/>
              <a:ext cx="98393" cy="543877"/>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rot="21142780" flipH="1">
              <a:off x="1319403" y="1877473"/>
              <a:ext cx="98393" cy="5488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rot="21437230" flipH="1">
              <a:off x="1168241" y="2264378"/>
              <a:ext cx="156686" cy="86639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rot="162769">
              <a:off x="943356" y="2264378"/>
              <a:ext cx="156686" cy="86639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874776" y="1448943"/>
            <a:ext cx="514445" cy="580739"/>
            <a:chOff x="874776" y="1448943"/>
            <a:chExt cx="514445" cy="580739"/>
          </a:xfrm>
        </p:grpSpPr>
        <p:sp>
          <p:nvSpPr>
            <p:cNvPr id="9" name="Freeform 9"/>
            <p:cNvSpPr/>
            <p:nvPr/>
          </p:nvSpPr>
          <p:spPr>
            <a:xfrm>
              <a:off x="1014698" y="1448943"/>
              <a:ext cx="234601" cy="304991"/>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874776" y="1732788"/>
              <a:ext cx="514445" cy="296894"/>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1102900" y="1782128"/>
              <a:ext cx="59817" cy="44482"/>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6843332" y="1448848"/>
            <a:ext cx="536161" cy="977455"/>
            <a:chOff x="6843332" y="1448848"/>
            <a:chExt cx="536161" cy="977455"/>
          </a:xfrm>
        </p:grpSpPr>
        <p:sp>
          <p:nvSpPr>
            <p:cNvPr id="13" name="AutoShape 13"/>
            <p:cNvSpPr/>
            <p:nvPr/>
          </p:nvSpPr>
          <p:spPr>
            <a:xfrm>
              <a:off x="6942487" y="1984343"/>
              <a:ext cx="336137" cy="378904"/>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rot="457219">
              <a:off x="6843332" y="1877473"/>
              <a:ext cx="98393" cy="543877"/>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rot="21142780" flipH="1">
              <a:off x="7281100" y="1877473"/>
              <a:ext cx="98393" cy="5488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6867811" y="1448848"/>
              <a:ext cx="494824" cy="580834"/>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6922580" y="2267521"/>
            <a:ext cx="372522" cy="866394"/>
            <a:chOff x="6922580" y="2267521"/>
            <a:chExt cx="372522" cy="866394"/>
          </a:xfrm>
        </p:grpSpPr>
        <p:sp>
          <p:nvSpPr>
            <p:cNvPr id="18" name="AutoShape 18"/>
            <p:cNvSpPr/>
            <p:nvPr/>
          </p:nvSpPr>
          <p:spPr>
            <a:xfrm rot="21437230" flipH="1">
              <a:off x="7138416" y="2267521"/>
              <a:ext cx="156686" cy="86639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rot="162769">
              <a:off x="6922580" y="2267521"/>
              <a:ext cx="156686" cy="86639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0" name="Group 20"/>
          <p:cNvGrpSpPr/>
          <p:nvPr/>
        </p:nvGrpSpPr>
        <p:grpSpPr>
          <a:xfrm>
            <a:off x="1664446" y="1696307"/>
            <a:ext cx="1897380" cy="1288637"/>
            <a:chOff x="1664446" y="1696307"/>
            <a:chExt cx="1897380" cy="1288637"/>
          </a:xfrm>
        </p:grpSpPr>
        <p:sp>
          <p:nvSpPr>
            <p:cNvPr id="21" name="TextBox 21"/>
            <p:cNvSpPr txBox="1"/>
            <p:nvPr/>
          </p:nvSpPr>
          <p:spPr>
            <a:xfrm>
              <a:off x="1664446" y="1696307"/>
              <a:ext cx="1897380" cy="758190"/>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4400" b="1">
                  <a:solidFill>
                    <a:schemeClr val="accent1">
                      <a:alpha val="100000"/>
                    </a:schemeClr>
                  </a:solidFill>
                  <a:latin typeface="Microsoft Yahei"/>
                  <a:ea typeface="Microsoft Yahei"/>
                  <a:cs typeface="Microsoft Yahei"/>
                </a:rPr>
                <a:t>01</a:t>
              </a:r>
            </a:p>
          </p:txBody>
        </p:sp>
        <p:sp>
          <p:nvSpPr>
            <p:cNvPr id="22" name="TextBox 22"/>
            <p:cNvSpPr txBox="1"/>
            <p:nvPr/>
          </p:nvSpPr>
          <p:spPr>
            <a:xfrm>
              <a:off x="1664446" y="2655379"/>
              <a:ext cx="1897380" cy="32956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1575" b="1">
                  <a:solidFill>
                    <a:schemeClr val="accent1">
                      <a:alpha val="100000"/>
                    </a:schemeClr>
                  </a:solidFill>
                  <a:latin typeface="Microsoft Yahei"/>
                  <a:ea typeface="Microsoft Yahei"/>
                  <a:cs typeface="Microsoft Yahei"/>
                </a:rPr>
                <a:t>定义</a:t>
              </a:r>
            </a:p>
          </p:txBody>
        </p:sp>
      </p:grpSp>
      <p:grpSp>
        <p:nvGrpSpPr>
          <p:cNvPr id="23" name="Group 23"/>
          <p:cNvGrpSpPr/>
          <p:nvPr/>
        </p:nvGrpSpPr>
        <p:grpSpPr>
          <a:xfrm>
            <a:off x="7583853" y="1696307"/>
            <a:ext cx="1897380" cy="1288637"/>
            <a:chOff x="7583853" y="1696307"/>
            <a:chExt cx="1897380" cy="1288637"/>
          </a:xfrm>
        </p:grpSpPr>
        <p:sp>
          <p:nvSpPr>
            <p:cNvPr id="24" name="TextBox 24"/>
            <p:cNvSpPr txBox="1"/>
            <p:nvPr/>
          </p:nvSpPr>
          <p:spPr>
            <a:xfrm>
              <a:off x="7583853" y="1696307"/>
              <a:ext cx="1897380" cy="758190"/>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4400" b="1">
                  <a:solidFill>
                    <a:schemeClr val="accent1">
                      <a:alpha val="100000"/>
                    </a:schemeClr>
                  </a:solidFill>
                  <a:latin typeface="Microsoft Yahei"/>
                  <a:ea typeface="Microsoft Yahei"/>
                  <a:cs typeface="Microsoft Yahei"/>
                </a:rPr>
                <a:t>02</a:t>
              </a:r>
            </a:p>
          </p:txBody>
        </p:sp>
        <p:sp>
          <p:nvSpPr>
            <p:cNvPr id="25" name="TextBox 25"/>
            <p:cNvSpPr txBox="1"/>
            <p:nvPr/>
          </p:nvSpPr>
          <p:spPr>
            <a:xfrm>
              <a:off x="7583853" y="2655379"/>
              <a:ext cx="1897380" cy="32956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1575" b="1">
                  <a:solidFill>
                    <a:schemeClr val="accent1">
                      <a:alpha val="100000"/>
                    </a:schemeClr>
                  </a:solidFill>
                  <a:latin typeface="Microsoft Yahei"/>
                  <a:ea typeface="Microsoft Yahei"/>
                  <a:cs typeface="Microsoft Yahei"/>
                </a:rPr>
                <a:t>发展历程</a:t>
              </a:r>
            </a:p>
          </p:txBody>
        </p:sp>
      </p:grpSp>
      <p:grpSp>
        <p:nvGrpSpPr>
          <p:cNvPr id="26" name="Group 26"/>
          <p:cNvGrpSpPr/>
          <p:nvPr/>
        </p:nvGrpSpPr>
        <p:grpSpPr>
          <a:xfrm>
            <a:off x="854583" y="3639788"/>
            <a:ext cx="248317" cy="552641"/>
            <a:chOff x="854583" y="3639788"/>
            <a:chExt cx="248317" cy="552641"/>
          </a:xfrm>
        </p:grpSpPr>
        <p:sp>
          <p:nvSpPr>
            <p:cNvPr id="27" name="AutoShape 27"/>
            <p:cNvSpPr/>
            <p:nvPr/>
          </p:nvSpPr>
          <p:spPr>
            <a:xfrm>
              <a:off x="902113"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rot="457219">
              <a:off x="854583"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rot="21142780" flipH="1">
              <a:off x="1059561"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rot="21437230" flipH="1">
              <a:off x="992886"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rot="162769">
              <a:off x="893731"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2" name="Group 32"/>
          <p:cNvGrpSpPr/>
          <p:nvPr/>
        </p:nvGrpSpPr>
        <p:grpSpPr>
          <a:xfrm>
            <a:off x="863537" y="3450812"/>
            <a:ext cx="226885" cy="256032"/>
            <a:chOff x="863537" y="3450812"/>
            <a:chExt cx="226885" cy="256032"/>
          </a:xfrm>
        </p:grpSpPr>
        <p:sp>
          <p:nvSpPr>
            <p:cNvPr id="33" name="Freeform 33"/>
            <p:cNvSpPr/>
            <p:nvPr/>
          </p:nvSpPr>
          <p:spPr>
            <a:xfrm>
              <a:off x="925163"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Freeform 34"/>
            <p:cNvSpPr/>
            <p:nvPr/>
          </p:nvSpPr>
          <p:spPr>
            <a:xfrm>
              <a:off x="863537"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964121"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6" name="Group 36"/>
          <p:cNvGrpSpPr/>
          <p:nvPr/>
        </p:nvGrpSpPr>
        <p:grpSpPr>
          <a:xfrm>
            <a:off x="1316450" y="3639788"/>
            <a:ext cx="248317" cy="552641"/>
            <a:chOff x="1316450" y="3639788"/>
            <a:chExt cx="248317" cy="552641"/>
          </a:xfrm>
        </p:grpSpPr>
        <p:sp>
          <p:nvSpPr>
            <p:cNvPr id="37" name="AutoShape 37"/>
            <p:cNvSpPr/>
            <p:nvPr/>
          </p:nvSpPr>
          <p:spPr>
            <a:xfrm>
              <a:off x="1363980"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rot="457219">
              <a:off x="1316450"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rot="21142780" flipH="1">
              <a:off x="1521428"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rot="21437230" flipH="1">
              <a:off x="1454753"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rot="162769">
              <a:off x="1355598"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42" name="Group 42"/>
          <p:cNvGrpSpPr/>
          <p:nvPr/>
        </p:nvGrpSpPr>
        <p:grpSpPr>
          <a:xfrm>
            <a:off x="1325404" y="3450812"/>
            <a:ext cx="226885" cy="256032"/>
            <a:chOff x="1325404" y="3450812"/>
            <a:chExt cx="226885" cy="256032"/>
          </a:xfrm>
        </p:grpSpPr>
        <p:sp>
          <p:nvSpPr>
            <p:cNvPr id="43" name="Freeform 43"/>
            <p:cNvSpPr/>
            <p:nvPr/>
          </p:nvSpPr>
          <p:spPr>
            <a:xfrm>
              <a:off x="1387030"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Freeform 44"/>
            <p:cNvSpPr/>
            <p:nvPr/>
          </p:nvSpPr>
          <p:spPr>
            <a:xfrm>
              <a:off x="1325404"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Freeform 45"/>
            <p:cNvSpPr/>
            <p:nvPr/>
          </p:nvSpPr>
          <p:spPr>
            <a:xfrm>
              <a:off x="1425988"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46" name="Group 46"/>
          <p:cNvGrpSpPr/>
          <p:nvPr/>
        </p:nvGrpSpPr>
        <p:grpSpPr>
          <a:xfrm>
            <a:off x="1778317" y="3639788"/>
            <a:ext cx="248318" cy="552641"/>
            <a:chOff x="1778317" y="3639788"/>
            <a:chExt cx="248318" cy="552641"/>
          </a:xfrm>
        </p:grpSpPr>
        <p:sp>
          <p:nvSpPr>
            <p:cNvPr id="47" name="AutoShape 47"/>
            <p:cNvSpPr/>
            <p:nvPr/>
          </p:nvSpPr>
          <p:spPr>
            <a:xfrm>
              <a:off x="1825847"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rot="457219">
              <a:off x="1778317"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AutoShape 49"/>
            <p:cNvSpPr/>
            <p:nvPr/>
          </p:nvSpPr>
          <p:spPr>
            <a:xfrm rot="21142780" flipH="1">
              <a:off x="1983296"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AutoShape 50"/>
            <p:cNvSpPr/>
            <p:nvPr/>
          </p:nvSpPr>
          <p:spPr>
            <a:xfrm rot="21437230" flipH="1">
              <a:off x="1916621"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AutoShape 51"/>
            <p:cNvSpPr/>
            <p:nvPr/>
          </p:nvSpPr>
          <p:spPr>
            <a:xfrm rot="162769">
              <a:off x="1817465"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52" name="Group 52"/>
          <p:cNvGrpSpPr/>
          <p:nvPr/>
        </p:nvGrpSpPr>
        <p:grpSpPr>
          <a:xfrm>
            <a:off x="1787271" y="3450812"/>
            <a:ext cx="226885" cy="256032"/>
            <a:chOff x="1787271" y="3450812"/>
            <a:chExt cx="226885" cy="256032"/>
          </a:xfrm>
        </p:grpSpPr>
        <p:sp>
          <p:nvSpPr>
            <p:cNvPr id="53" name="Freeform 53"/>
            <p:cNvSpPr/>
            <p:nvPr/>
          </p:nvSpPr>
          <p:spPr>
            <a:xfrm>
              <a:off x="1848898"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Freeform 54"/>
            <p:cNvSpPr/>
            <p:nvPr/>
          </p:nvSpPr>
          <p:spPr>
            <a:xfrm>
              <a:off x="1787271"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Freeform 55"/>
            <p:cNvSpPr/>
            <p:nvPr/>
          </p:nvSpPr>
          <p:spPr>
            <a:xfrm>
              <a:off x="1887855"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56" name="Group 56"/>
          <p:cNvGrpSpPr/>
          <p:nvPr/>
        </p:nvGrpSpPr>
        <p:grpSpPr>
          <a:xfrm>
            <a:off x="2240185" y="3639788"/>
            <a:ext cx="248317" cy="552641"/>
            <a:chOff x="2240185" y="3639788"/>
            <a:chExt cx="248317" cy="552641"/>
          </a:xfrm>
        </p:grpSpPr>
        <p:sp>
          <p:nvSpPr>
            <p:cNvPr id="57" name="AutoShape 57"/>
            <p:cNvSpPr/>
            <p:nvPr/>
          </p:nvSpPr>
          <p:spPr>
            <a:xfrm>
              <a:off x="2287714"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8" name="AutoShape 58"/>
            <p:cNvSpPr/>
            <p:nvPr/>
          </p:nvSpPr>
          <p:spPr>
            <a:xfrm rot="457219">
              <a:off x="2240185"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9" name="AutoShape 59"/>
            <p:cNvSpPr/>
            <p:nvPr/>
          </p:nvSpPr>
          <p:spPr>
            <a:xfrm rot="21142780" flipH="1">
              <a:off x="2445163"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0" name="AutoShape 60"/>
            <p:cNvSpPr/>
            <p:nvPr/>
          </p:nvSpPr>
          <p:spPr>
            <a:xfrm rot="21437230" flipH="1">
              <a:off x="2378488"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1" name="AutoShape 61"/>
            <p:cNvSpPr/>
            <p:nvPr/>
          </p:nvSpPr>
          <p:spPr>
            <a:xfrm rot="162769">
              <a:off x="2279333"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2" name="Group 62"/>
          <p:cNvGrpSpPr/>
          <p:nvPr/>
        </p:nvGrpSpPr>
        <p:grpSpPr>
          <a:xfrm>
            <a:off x="2249138" y="3450812"/>
            <a:ext cx="226885" cy="256032"/>
            <a:chOff x="2249138" y="3450812"/>
            <a:chExt cx="226885" cy="256032"/>
          </a:xfrm>
        </p:grpSpPr>
        <p:sp>
          <p:nvSpPr>
            <p:cNvPr id="63" name="Freeform 63"/>
            <p:cNvSpPr/>
            <p:nvPr/>
          </p:nvSpPr>
          <p:spPr>
            <a:xfrm>
              <a:off x="2310765"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4" name="Freeform 64"/>
            <p:cNvSpPr/>
            <p:nvPr/>
          </p:nvSpPr>
          <p:spPr>
            <a:xfrm>
              <a:off x="2249138"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5" name="Freeform 65"/>
            <p:cNvSpPr/>
            <p:nvPr/>
          </p:nvSpPr>
          <p:spPr>
            <a:xfrm>
              <a:off x="2349722"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6" name="Group 66"/>
          <p:cNvGrpSpPr/>
          <p:nvPr/>
        </p:nvGrpSpPr>
        <p:grpSpPr>
          <a:xfrm>
            <a:off x="2702052" y="3639788"/>
            <a:ext cx="248317" cy="552641"/>
            <a:chOff x="2702052" y="3639788"/>
            <a:chExt cx="248317" cy="552641"/>
          </a:xfrm>
        </p:grpSpPr>
        <p:sp>
          <p:nvSpPr>
            <p:cNvPr id="67" name="AutoShape 67"/>
            <p:cNvSpPr/>
            <p:nvPr/>
          </p:nvSpPr>
          <p:spPr>
            <a:xfrm>
              <a:off x="2749582"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8" name="AutoShape 68"/>
            <p:cNvSpPr/>
            <p:nvPr/>
          </p:nvSpPr>
          <p:spPr>
            <a:xfrm rot="457219">
              <a:off x="2702052"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9" name="AutoShape 69"/>
            <p:cNvSpPr/>
            <p:nvPr/>
          </p:nvSpPr>
          <p:spPr>
            <a:xfrm rot="21142780" flipH="1">
              <a:off x="2907030"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0" name="AutoShape 70"/>
            <p:cNvSpPr/>
            <p:nvPr/>
          </p:nvSpPr>
          <p:spPr>
            <a:xfrm rot="21437230" flipH="1">
              <a:off x="2840355"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1" name="AutoShape 71"/>
            <p:cNvSpPr/>
            <p:nvPr/>
          </p:nvSpPr>
          <p:spPr>
            <a:xfrm rot="162769">
              <a:off x="2741200"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72" name="Group 72"/>
          <p:cNvGrpSpPr/>
          <p:nvPr/>
        </p:nvGrpSpPr>
        <p:grpSpPr>
          <a:xfrm>
            <a:off x="2711005" y="3450812"/>
            <a:ext cx="226885" cy="256032"/>
            <a:chOff x="2711005" y="3450812"/>
            <a:chExt cx="226885" cy="256032"/>
          </a:xfrm>
        </p:grpSpPr>
        <p:sp>
          <p:nvSpPr>
            <p:cNvPr id="73" name="Freeform 73"/>
            <p:cNvSpPr/>
            <p:nvPr/>
          </p:nvSpPr>
          <p:spPr>
            <a:xfrm>
              <a:off x="2772728"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4" name="Freeform 74"/>
            <p:cNvSpPr/>
            <p:nvPr/>
          </p:nvSpPr>
          <p:spPr>
            <a:xfrm>
              <a:off x="2711005"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5" name="Freeform 75"/>
            <p:cNvSpPr/>
            <p:nvPr/>
          </p:nvSpPr>
          <p:spPr>
            <a:xfrm>
              <a:off x="2811589"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76" name="Group 76"/>
          <p:cNvGrpSpPr/>
          <p:nvPr/>
        </p:nvGrpSpPr>
        <p:grpSpPr>
          <a:xfrm>
            <a:off x="3163919" y="3639788"/>
            <a:ext cx="248317" cy="552641"/>
            <a:chOff x="3163919" y="3639788"/>
            <a:chExt cx="248317" cy="552641"/>
          </a:xfrm>
        </p:grpSpPr>
        <p:sp>
          <p:nvSpPr>
            <p:cNvPr id="77" name="AutoShape 77"/>
            <p:cNvSpPr/>
            <p:nvPr/>
          </p:nvSpPr>
          <p:spPr>
            <a:xfrm>
              <a:off x="3211449"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8" name="AutoShape 78"/>
            <p:cNvSpPr/>
            <p:nvPr/>
          </p:nvSpPr>
          <p:spPr>
            <a:xfrm rot="457219">
              <a:off x="3163919"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9" name="AutoShape 79"/>
            <p:cNvSpPr/>
            <p:nvPr/>
          </p:nvSpPr>
          <p:spPr>
            <a:xfrm rot="21142780" flipH="1">
              <a:off x="3368897"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0" name="AutoShape 80"/>
            <p:cNvSpPr/>
            <p:nvPr/>
          </p:nvSpPr>
          <p:spPr>
            <a:xfrm rot="21437230" flipH="1">
              <a:off x="3302222"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1" name="AutoShape 81"/>
            <p:cNvSpPr/>
            <p:nvPr/>
          </p:nvSpPr>
          <p:spPr>
            <a:xfrm rot="162769">
              <a:off x="3203067"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2" name="Group 82"/>
          <p:cNvGrpSpPr/>
          <p:nvPr/>
        </p:nvGrpSpPr>
        <p:grpSpPr>
          <a:xfrm>
            <a:off x="3172873" y="3450812"/>
            <a:ext cx="226885" cy="256032"/>
            <a:chOff x="3172873" y="3450812"/>
            <a:chExt cx="226885" cy="256032"/>
          </a:xfrm>
        </p:grpSpPr>
        <p:sp>
          <p:nvSpPr>
            <p:cNvPr id="83" name="Freeform 83"/>
            <p:cNvSpPr/>
            <p:nvPr/>
          </p:nvSpPr>
          <p:spPr>
            <a:xfrm>
              <a:off x="3234595"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4" name="Freeform 84"/>
            <p:cNvSpPr/>
            <p:nvPr/>
          </p:nvSpPr>
          <p:spPr>
            <a:xfrm>
              <a:off x="3172873"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5" name="Freeform 85"/>
            <p:cNvSpPr/>
            <p:nvPr/>
          </p:nvSpPr>
          <p:spPr>
            <a:xfrm>
              <a:off x="3273457"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6" name="Group 86"/>
          <p:cNvGrpSpPr/>
          <p:nvPr/>
        </p:nvGrpSpPr>
        <p:grpSpPr>
          <a:xfrm>
            <a:off x="3625787" y="3639788"/>
            <a:ext cx="248316" cy="552641"/>
            <a:chOff x="3625787" y="3639788"/>
            <a:chExt cx="248316" cy="552641"/>
          </a:xfrm>
        </p:grpSpPr>
        <p:sp>
          <p:nvSpPr>
            <p:cNvPr id="87" name="AutoShape 87"/>
            <p:cNvSpPr/>
            <p:nvPr/>
          </p:nvSpPr>
          <p:spPr>
            <a:xfrm>
              <a:off x="3673316"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8" name="AutoShape 88"/>
            <p:cNvSpPr/>
            <p:nvPr/>
          </p:nvSpPr>
          <p:spPr>
            <a:xfrm rot="457219">
              <a:off x="3625787"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9" name="AutoShape 89"/>
            <p:cNvSpPr/>
            <p:nvPr/>
          </p:nvSpPr>
          <p:spPr>
            <a:xfrm rot="21142780" flipH="1">
              <a:off x="3830764"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0" name="AutoShape 90"/>
            <p:cNvSpPr/>
            <p:nvPr/>
          </p:nvSpPr>
          <p:spPr>
            <a:xfrm rot="21437230" flipH="1">
              <a:off x="3764089"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1" name="AutoShape 91"/>
            <p:cNvSpPr/>
            <p:nvPr/>
          </p:nvSpPr>
          <p:spPr>
            <a:xfrm rot="162769">
              <a:off x="3664934"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2" name="Group 92"/>
          <p:cNvGrpSpPr/>
          <p:nvPr/>
        </p:nvGrpSpPr>
        <p:grpSpPr>
          <a:xfrm>
            <a:off x="3634740" y="3450812"/>
            <a:ext cx="226885" cy="256032"/>
            <a:chOff x="3634740" y="3450812"/>
            <a:chExt cx="226885" cy="256032"/>
          </a:xfrm>
        </p:grpSpPr>
        <p:sp>
          <p:nvSpPr>
            <p:cNvPr id="93" name="Freeform 93"/>
            <p:cNvSpPr/>
            <p:nvPr/>
          </p:nvSpPr>
          <p:spPr>
            <a:xfrm>
              <a:off x="3696462"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4" name="Freeform 94"/>
            <p:cNvSpPr/>
            <p:nvPr/>
          </p:nvSpPr>
          <p:spPr>
            <a:xfrm>
              <a:off x="3634740"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5" name="Freeform 95"/>
            <p:cNvSpPr/>
            <p:nvPr/>
          </p:nvSpPr>
          <p:spPr>
            <a:xfrm>
              <a:off x="3735324"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6" name="Group 96"/>
          <p:cNvGrpSpPr/>
          <p:nvPr/>
        </p:nvGrpSpPr>
        <p:grpSpPr>
          <a:xfrm>
            <a:off x="4087654" y="3639788"/>
            <a:ext cx="248317" cy="552641"/>
            <a:chOff x="4087654" y="3639788"/>
            <a:chExt cx="248317" cy="552641"/>
          </a:xfrm>
        </p:grpSpPr>
        <p:sp>
          <p:nvSpPr>
            <p:cNvPr id="97" name="AutoShape 97"/>
            <p:cNvSpPr/>
            <p:nvPr/>
          </p:nvSpPr>
          <p:spPr>
            <a:xfrm>
              <a:off x="4135184"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8" name="AutoShape 98"/>
            <p:cNvSpPr/>
            <p:nvPr/>
          </p:nvSpPr>
          <p:spPr>
            <a:xfrm rot="457219">
              <a:off x="4087654"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9" name="AutoShape 99"/>
            <p:cNvSpPr/>
            <p:nvPr/>
          </p:nvSpPr>
          <p:spPr>
            <a:xfrm rot="21142780" flipH="1">
              <a:off x="4292632"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0" name="AutoShape 100"/>
            <p:cNvSpPr/>
            <p:nvPr/>
          </p:nvSpPr>
          <p:spPr>
            <a:xfrm rot="21437230" flipH="1">
              <a:off x="4225957"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1" name="AutoShape 101"/>
            <p:cNvSpPr/>
            <p:nvPr/>
          </p:nvSpPr>
          <p:spPr>
            <a:xfrm rot="162769">
              <a:off x="4126802"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2" name="Group 102"/>
          <p:cNvGrpSpPr/>
          <p:nvPr/>
        </p:nvGrpSpPr>
        <p:grpSpPr>
          <a:xfrm>
            <a:off x="4096607" y="3450812"/>
            <a:ext cx="226885" cy="256032"/>
            <a:chOff x="4096607" y="3450812"/>
            <a:chExt cx="226885" cy="256032"/>
          </a:xfrm>
        </p:grpSpPr>
        <p:sp>
          <p:nvSpPr>
            <p:cNvPr id="103" name="Freeform 103"/>
            <p:cNvSpPr/>
            <p:nvPr/>
          </p:nvSpPr>
          <p:spPr>
            <a:xfrm>
              <a:off x="4158329"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4" name="Freeform 104"/>
            <p:cNvSpPr/>
            <p:nvPr/>
          </p:nvSpPr>
          <p:spPr>
            <a:xfrm>
              <a:off x="4096607"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5" name="Freeform 105"/>
            <p:cNvSpPr/>
            <p:nvPr/>
          </p:nvSpPr>
          <p:spPr>
            <a:xfrm>
              <a:off x="4197191"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6" name="Group 106"/>
          <p:cNvGrpSpPr/>
          <p:nvPr/>
        </p:nvGrpSpPr>
        <p:grpSpPr>
          <a:xfrm>
            <a:off x="4549521" y="3639788"/>
            <a:ext cx="248317" cy="552641"/>
            <a:chOff x="4549521" y="3639788"/>
            <a:chExt cx="248317" cy="552641"/>
          </a:xfrm>
        </p:grpSpPr>
        <p:sp>
          <p:nvSpPr>
            <p:cNvPr id="107" name="AutoShape 107"/>
            <p:cNvSpPr/>
            <p:nvPr/>
          </p:nvSpPr>
          <p:spPr>
            <a:xfrm>
              <a:off x="4597051"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8" name="AutoShape 108"/>
            <p:cNvSpPr/>
            <p:nvPr/>
          </p:nvSpPr>
          <p:spPr>
            <a:xfrm rot="457219">
              <a:off x="4549521"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9" name="AutoShape 109"/>
            <p:cNvSpPr/>
            <p:nvPr/>
          </p:nvSpPr>
          <p:spPr>
            <a:xfrm rot="21142780" flipH="1">
              <a:off x="4754499"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0" name="AutoShape 110"/>
            <p:cNvSpPr/>
            <p:nvPr/>
          </p:nvSpPr>
          <p:spPr>
            <a:xfrm rot="21437230" flipH="1">
              <a:off x="4687824"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1" name="AutoShape 111"/>
            <p:cNvSpPr/>
            <p:nvPr/>
          </p:nvSpPr>
          <p:spPr>
            <a:xfrm rot="162769">
              <a:off x="4588669"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12" name="Group 112"/>
          <p:cNvGrpSpPr/>
          <p:nvPr/>
        </p:nvGrpSpPr>
        <p:grpSpPr>
          <a:xfrm>
            <a:off x="4558474" y="3450812"/>
            <a:ext cx="226885" cy="256032"/>
            <a:chOff x="4558474" y="3450812"/>
            <a:chExt cx="226885" cy="256032"/>
          </a:xfrm>
        </p:grpSpPr>
        <p:sp>
          <p:nvSpPr>
            <p:cNvPr id="113" name="Freeform 113"/>
            <p:cNvSpPr/>
            <p:nvPr/>
          </p:nvSpPr>
          <p:spPr>
            <a:xfrm>
              <a:off x="4620196"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4" name="Freeform 114"/>
            <p:cNvSpPr/>
            <p:nvPr/>
          </p:nvSpPr>
          <p:spPr>
            <a:xfrm>
              <a:off x="4558474"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5" name="Freeform 115"/>
            <p:cNvSpPr/>
            <p:nvPr/>
          </p:nvSpPr>
          <p:spPr>
            <a:xfrm>
              <a:off x="4659059"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16" name="Group 116"/>
          <p:cNvGrpSpPr/>
          <p:nvPr/>
        </p:nvGrpSpPr>
        <p:grpSpPr>
          <a:xfrm>
            <a:off x="5011388" y="3639788"/>
            <a:ext cx="248317" cy="552641"/>
            <a:chOff x="5011388" y="3639788"/>
            <a:chExt cx="248317" cy="552641"/>
          </a:xfrm>
        </p:grpSpPr>
        <p:sp>
          <p:nvSpPr>
            <p:cNvPr id="117" name="AutoShape 117"/>
            <p:cNvSpPr/>
            <p:nvPr/>
          </p:nvSpPr>
          <p:spPr>
            <a:xfrm>
              <a:off x="5059013"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8" name="AutoShape 118"/>
            <p:cNvSpPr/>
            <p:nvPr/>
          </p:nvSpPr>
          <p:spPr>
            <a:xfrm rot="457219">
              <a:off x="5011388"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9" name="AutoShape 119"/>
            <p:cNvSpPr/>
            <p:nvPr/>
          </p:nvSpPr>
          <p:spPr>
            <a:xfrm rot="21142780" flipH="1">
              <a:off x="5216366"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0" name="AutoShape 120"/>
            <p:cNvSpPr/>
            <p:nvPr/>
          </p:nvSpPr>
          <p:spPr>
            <a:xfrm rot="21437230" flipH="1">
              <a:off x="5149691"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1" name="AutoShape 121"/>
            <p:cNvSpPr/>
            <p:nvPr/>
          </p:nvSpPr>
          <p:spPr>
            <a:xfrm rot="162769">
              <a:off x="5050536"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2" name="Group 122"/>
          <p:cNvGrpSpPr/>
          <p:nvPr/>
        </p:nvGrpSpPr>
        <p:grpSpPr>
          <a:xfrm>
            <a:off x="5020342" y="3450812"/>
            <a:ext cx="226885" cy="256032"/>
            <a:chOff x="5020342" y="3450812"/>
            <a:chExt cx="226885" cy="256032"/>
          </a:xfrm>
        </p:grpSpPr>
        <p:sp>
          <p:nvSpPr>
            <p:cNvPr id="123" name="Freeform 123"/>
            <p:cNvSpPr/>
            <p:nvPr/>
          </p:nvSpPr>
          <p:spPr>
            <a:xfrm>
              <a:off x="5082064"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4" name="Freeform 124"/>
            <p:cNvSpPr/>
            <p:nvPr/>
          </p:nvSpPr>
          <p:spPr>
            <a:xfrm>
              <a:off x="5020342"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5" name="Freeform 125"/>
            <p:cNvSpPr/>
            <p:nvPr/>
          </p:nvSpPr>
          <p:spPr>
            <a:xfrm>
              <a:off x="5120926"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6" name="Group 126"/>
          <p:cNvGrpSpPr/>
          <p:nvPr/>
        </p:nvGrpSpPr>
        <p:grpSpPr>
          <a:xfrm>
            <a:off x="854583" y="4613529"/>
            <a:ext cx="248317" cy="552641"/>
            <a:chOff x="854583" y="4613529"/>
            <a:chExt cx="248317" cy="552641"/>
          </a:xfrm>
        </p:grpSpPr>
        <p:sp>
          <p:nvSpPr>
            <p:cNvPr id="127" name="AutoShape 127"/>
            <p:cNvSpPr/>
            <p:nvPr/>
          </p:nvSpPr>
          <p:spPr>
            <a:xfrm>
              <a:off x="902113"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8" name="AutoShape 128"/>
            <p:cNvSpPr/>
            <p:nvPr/>
          </p:nvSpPr>
          <p:spPr>
            <a:xfrm rot="457219">
              <a:off x="854583"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9" name="AutoShape 129"/>
            <p:cNvSpPr/>
            <p:nvPr/>
          </p:nvSpPr>
          <p:spPr>
            <a:xfrm rot="21142780" flipH="1">
              <a:off x="1059561"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0" name="AutoShape 130"/>
            <p:cNvSpPr/>
            <p:nvPr/>
          </p:nvSpPr>
          <p:spPr>
            <a:xfrm rot="21437230" flipH="1">
              <a:off x="992886"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1" name="AutoShape 131"/>
            <p:cNvSpPr/>
            <p:nvPr/>
          </p:nvSpPr>
          <p:spPr>
            <a:xfrm rot="162769">
              <a:off x="893731"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2" name="Group 132"/>
          <p:cNvGrpSpPr/>
          <p:nvPr/>
        </p:nvGrpSpPr>
        <p:grpSpPr>
          <a:xfrm>
            <a:off x="863537" y="4424553"/>
            <a:ext cx="226885" cy="256032"/>
            <a:chOff x="863537" y="4424553"/>
            <a:chExt cx="226885" cy="256032"/>
          </a:xfrm>
        </p:grpSpPr>
        <p:sp>
          <p:nvSpPr>
            <p:cNvPr id="133" name="Freeform 133"/>
            <p:cNvSpPr/>
            <p:nvPr/>
          </p:nvSpPr>
          <p:spPr>
            <a:xfrm>
              <a:off x="925163"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4" name="Freeform 134"/>
            <p:cNvSpPr/>
            <p:nvPr/>
          </p:nvSpPr>
          <p:spPr>
            <a:xfrm>
              <a:off x="863537"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5" name="Freeform 135"/>
            <p:cNvSpPr/>
            <p:nvPr/>
          </p:nvSpPr>
          <p:spPr>
            <a:xfrm>
              <a:off x="964121"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6" name="Group 136"/>
          <p:cNvGrpSpPr/>
          <p:nvPr/>
        </p:nvGrpSpPr>
        <p:grpSpPr>
          <a:xfrm>
            <a:off x="1316450" y="4613529"/>
            <a:ext cx="248317" cy="552641"/>
            <a:chOff x="1316450" y="4613529"/>
            <a:chExt cx="248317" cy="552641"/>
          </a:xfrm>
        </p:grpSpPr>
        <p:sp>
          <p:nvSpPr>
            <p:cNvPr id="137" name="AutoShape 137"/>
            <p:cNvSpPr/>
            <p:nvPr/>
          </p:nvSpPr>
          <p:spPr>
            <a:xfrm>
              <a:off x="1363980"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8" name="AutoShape 138"/>
            <p:cNvSpPr/>
            <p:nvPr/>
          </p:nvSpPr>
          <p:spPr>
            <a:xfrm rot="457219">
              <a:off x="1316450"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9" name="AutoShape 139"/>
            <p:cNvSpPr/>
            <p:nvPr/>
          </p:nvSpPr>
          <p:spPr>
            <a:xfrm rot="21142780" flipH="1">
              <a:off x="1521428"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0" name="AutoShape 140"/>
            <p:cNvSpPr/>
            <p:nvPr/>
          </p:nvSpPr>
          <p:spPr>
            <a:xfrm rot="21437230" flipH="1">
              <a:off x="1454753"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1" name="AutoShape 141"/>
            <p:cNvSpPr/>
            <p:nvPr/>
          </p:nvSpPr>
          <p:spPr>
            <a:xfrm rot="162769">
              <a:off x="1355598"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42" name="Group 142"/>
          <p:cNvGrpSpPr/>
          <p:nvPr/>
        </p:nvGrpSpPr>
        <p:grpSpPr>
          <a:xfrm>
            <a:off x="1325404" y="4424553"/>
            <a:ext cx="226885" cy="256032"/>
            <a:chOff x="1325404" y="4424553"/>
            <a:chExt cx="226885" cy="256032"/>
          </a:xfrm>
        </p:grpSpPr>
        <p:sp>
          <p:nvSpPr>
            <p:cNvPr id="143" name="Freeform 143"/>
            <p:cNvSpPr/>
            <p:nvPr/>
          </p:nvSpPr>
          <p:spPr>
            <a:xfrm>
              <a:off x="1387030"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4" name="Freeform 144"/>
            <p:cNvSpPr/>
            <p:nvPr/>
          </p:nvSpPr>
          <p:spPr>
            <a:xfrm>
              <a:off x="1325404"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5" name="Freeform 145"/>
            <p:cNvSpPr/>
            <p:nvPr/>
          </p:nvSpPr>
          <p:spPr>
            <a:xfrm>
              <a:off x="1425988"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46" name="Group 146"/>
          <p:cNvGrpSpPr/>
          <p:nvPr/>
        </p:nvGrpSpPr>
        <p:grpSpPr>
          <a:xfrm>
            <a:off x="1778317" y="4613529"/>
            <a:ext cx="248318" cy="552641"/>
            <a:chOff x="1778317" y="4613529"/>
            <a:chExt cx="248318" cy="552641"/>
          </a:xfrm>
        </p:grpSpPr>
        <p:sp>
          <p:nvSpPr>
            <p:cNvPr id="147" name="AutoShape 147"/>
            <p:cNvSpPr/>
            <p:nvPr/>
          </p:nvSpPr>
          <p:spPr>
            <a:xfrm>
              <a:off x="1825847"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8" name="AutoShape 148"/>
            <p:cNvSpPr/>
            <p:nvPr/>
          </p:nvSpPr>
          <p:spPr>
            <a:xfrm rot="457219">
              <a:off x="1778317"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9" name="AutoShape 149"/>
            <p:cNvSpPr/>
            <p:nvPr/>
          </p:nvSpPr>
          <p:spPr>
            <a:xfrm rot="21142780" flipH="1">
              <a:off x="1983296"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0" name="AutoShape 150"/>
            <p:cNvSpPr/>
            <p:nvPr/>
          </p:nvSpPr>
          <p:spPr>
            <a:xfrm rot="21437230" flipH="1">
              <a:off x="1916621"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1" name="AutoShape 151"/>
            <p:cNvSpPr/>
            <p:nvPr/>
          </p:nvSpPr>
          <p:spPr>
            <a:xfrm rot="162769">
              <a:off x="1817465"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52" name="Group 152"/>
          <p:cNvGrpSpPr/>
          <p:nvPr/>
        </p:nvGrpSpPr>
        <p:grpSpPr>
          <a:xfrm>
            <a:off x="1787271" y="4424553"/>
            <a:ext cx="226885" cy="256032"/>
            <a:chOff x="1787271" y="4424553"/>
            <a:chExt cx="226885" cy="256032"/>
          </a:xfrm>
        </p:grpSpPr>
        <p:sp>
          <p:nvSpPr>
            <p:cNvPr id="153" name="Freeform 153"/>
            <p:cNvSpPr/>
            <p:nvPr/>
          </p:nvSpPr>
          <p:spPr>
            <a:xfrm>
              <a:off x="1848898"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4" name="Freeform 154"/>
            <p:cNvSpPr/>
            <p:nvPr/>
          </p:nvSpPr>
          <p:spPr>
            <a:xfrm>
              <a:off x="1787271"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5" name="Freeform 155"/>
            <p:cNvSpPr/>
            <p:nvPr/>
          </p:nvSpPr>
          <p:spPr>
            <a:xfrm>
              <a:off x="1887855"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56" name="Group 156"/>
          <p:cNvGrpSpPr/>
          <p:nvPr/>
        </p:nvGrpSpPr>
        <p:grpSpPr>
          <a:xfrm>
            <a:off x="2240185" y="4613529"/>
            <a:ext cx="248317" cy="552641"/>
            <a:chOff x="2240185" y="4613529"/>
            <a:chExt cx="248317" cy="552641"/>
          </a:xfrm>
        </p:grpSpPr>
        <p:sp>
          <p:nvSpPr>
            <p:cNvPr id="157" name="AutoShape 157"/>
            <p:cNvSpPr/>
            <p:nvPr/>
          </p:nvSpPr>
          <p:spPr>
            <a:xfrm>
              <a:off x="2287714"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8" name="AutoShape 158"/>
            <p:cNvSpPr/>
            <p:nvPr/>
          </p:nvSpPr>
          <p:spPr>
            <a:xfrm rot="457219">
              <a:off x="2240185"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9" name="AutoShape 159"/>
            <p:cNvSpPr/>
            <p:nvPr/>
          </p:nvSpPr>
          <p:spPr>
            <a:xfrm rot="21142780" flipH="1">
              <a:off x="2445163"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0" name="AutoShape 160"/>
            <p:cNvSpPr/>
            <p:nvPr/>
          </p:nvSpPr>
          <p:spPr>
            <a:xfrm rot="21437230" flipH="1">
              <a:off x="2378488"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1" name="AutoShape 161"/>
            <p:cNvSpPr/>
            <p:nvPr/>
          </p:nvSpPr>
          <p:spPr>
            <a:xfrm rot="162769">
              <a:off x="2279333"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62" name="Group 162"/>
          <p:cNvGrpSpPr/>
          <p:nvPr/>
        </p:nvGrpSpPr>
        <p:grpSpPr>
          <a:xfrm>
            <a:off x="2249138" y="4424553"/>
            <a:ext cx="226885" cy="256032"/>
            <a:chOff x="2249138" y="4424553"/>
            <a:chExt cx="226885" cy="256032"/>
          </a:xfrm>
        </p:grpSpPr>
        <p:sp>
          <p:nvSpPr>
            <p:cNvPr id="163" name="Freeform 163"/>
            <p:cNvSpPr/>
            <p:nvPr/>
          </p:nvSpPr>
          <p:spPr>
            <a:xfrm>
              <a:off x="2310765"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4" name="Freeform 164"/>
            <p:cNvSpPr/>
            <p:nvPr/>
          </p:nvSpPr>
          <p:spPr>
            <a:xfrm>
              <a:off x="2249138"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5" name="Freeform 165"/>
            <p:cNvSpPr/>
            <p:nvPr/>
          </p:nvSpPr>
          <p:spPr>
            <a:xfrm>
              <a:off x="2349722"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66" name="Group 166"/>
          <p:cNvGrpSpPr/>
          <p:nvPr/>
        </p:nvGrpSpPr>
        <p:grpSpPr>
          <a:xfrm>
            <a:off x="2702052" y="4613529"/>
            <a:ext cx="248317" cy="552641"/>
            <a:chOff x="2702052" y="4613529"/>
            <a:chExt cx="248317" cy="552641"/>
          </a:xfrm>
        </p:grpSpPr>
        <p:sp>
          <p:nvSpPr>
            <p:cNvPr id="167" name="AutoShape 167"/>
            <p:cNvSpPr/>
            <p:nvPr/>
          </p:nvSpPr>
          <p:spPr>
            <a:xfrm>
              <a:off x="2749582"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8" name="AutoShape 168"/>
            <p:cNvSpPr/>
            <p:nvPr/>
          </p:nvSpPr>
          <p:spPr>
            <a:xfrm rot="457219">
              <a:off x="2702052"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9" name="AutoShape 169"/>
            <p:cNvSpPr/>
            <p:nvPr/>
          </p:nvSpPr>
          <p:spPr>
            <a:xfrm rot="21142780" flipH="1">
              <a:off x="2907030"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0" name="AutoShape 170"/>
            <p:cNvSpPr/>
            <p:nvPr/>
          </p:nvSpPr>
          <p:spPr>
            <a:xfrm rot="21437230" flipH="1">
              <a:off x="2840355"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1" name="AutoShape 171"/>
            <p:cNvSpPr/>
            <p:nvPr/>
          </p:nvSpPr>
          <p:spPr>
            <a:xfrm rot="162769">
              <a:off x="2741200"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2" name="Group 172"/>
          <p:cNvGrpSpPr/>
          <p:nvPr/>
        </p:nvGrpSpPr>
        <p:grpSpPr>
          <a:xfrm>
            <a:off x="2711005" y="4424553"/>
            <a:ext cx="226885" cy="256032"/>
            <a:chOff x="2711005" y="4424553"/>
            <a:chExt cx="226885" cy="256032"/>
          </a:xfrm>
        </p:grpSpPr>
        <p:sp>
          <p:nvSpPr>
            <p:cNvPr id="173" name="Freeform 173"/>
            <p:cNvSpPr/>
            <p:nvPr/>
          </p:nvSpPr>
          <p:spPr>
            <a:xfrm>
              <a:off x="2772728"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4" name="Freeform 174"/>
            <p:cNvSpPr/>
            <p:nvPr/>
          </p:nvSpPr>
          <p:spPr>
            <a:xfrm>
              <a:off x="2711005"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5" name="Freeform 175"/>
            <p:cNvSpPr/>
            <p:nvPr/>
          </p:nvSpPr>
          <p:spPr>
            <a:xfrm>
              <a:off x="2811589"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6" name="Group 176"/>
          <p:cNvGrpSpPr/>
          <p:nvPr/>
        </p:nvGrpSpPr>
        <p:grpSpPr>
          <a:xfrm>
            <a:off x="3163919" y="4613529"/>
            <a:ext cx="248317" cy="552641"/>
            <a:chOff x="3163919" y="4613529"/>
            <a:chExt cx="248317" cy="552641"/>
          </a:xfrm>
        </p:grpSpPr>
        <p:sp>
          <p:nvSpPr>
            <p:cNvPr id="177" name="AutoShape 177"/>
            <p:cNvSpPr/>
            <p:nvPr/>
          </p:nvSpPr>
          <p:spPr>
            <a:xfrm>
              <a:off x="3211449"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8" name="AutoShape 178"/>
            <p:cNvSpPr/>
            <p:nvPr/>
          </p:nvSpPr>
          <p:spPr>
            <a:xfrm rot="457219">
              <a:off x="3163919"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9" name="AutoShape 179"/>
            <p:cNvSpPr/>
            <p:nvPr/>
          </p:nvSpPr>
          <p:spPr>
            <a:xfrm rot="21142780" flipH="1">
              <a:off x="3368897"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0" name="AutoShape 180"/>
            <p:cNvSpPr/>
            <p:nvPr/>
          </p:nvSpPr>
          <p:spPr>
            <a:xfrm rot="21437230" flipH="1">
              <a:off x="3302222"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1" name="AutoShape 181"/>
            <p:cNvSpPr/>
            <p:nvPr/>
          </p:nvSpPr>
          <p:spPr>
            <a:xfrm rot="162769">
              <a:off x="3203067"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2" name="Group 182"/>
          <p:cNvGrpSpPr/>
          <p:nvPr/>
        </p:nvGrpSpPr>
        <p:grpSpPr>
          <a:xfrm>
            <a:off x="3172873" y="4424553"/>
            <a:ext cx="226885" cy="256032"/>
            <a:chOff x="3172873" y="4424553"/>
            <a:chExt cx="226885" cy="256032"/>
          </a:xfrm>
        </p:grpSpPr>
        <p:sp>
          <p:nvSpPr>
            <p:cNvPr id="183" name="Freeform 183"/>
            <p:cNvSpPr/>
            <p:nvPr/>
          </p:nvSpPr>
          <p:spPr>
            <a:xfrm>
              <a:off x="3234595"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4" name="Freeform 184"/>
            <p:cNvSpPr/>
            <p:nvPr/>
          </p:nvSpPr>
          <p:spPr>
            <a:xfrm>
              <a:off x="3172873"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5" name="Freeform 185"/>
            <p:cNvSpPr/>
            <p:nvPr/>
          </p:nvSpPr>
          <p:spPr>
            <a:xfrm>
              <a:off x="3273457"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6" name="Group 186"/>
          <p:cNvGrpSpPr/>
          <p:nvPr/>
        </p:nvGrpSpPr>
        <p:grpSpPr>
          <a:xfrm>
            <a:off x="3625787" y="4613529"/>
            <a:ext cx="248316" cy="552641"/>
            <a:chOff x="3625787" y="4613529"/>
            <a:chExt cx="248316" cy="552641"/>
          </a:xfrm>
        </p:grpSpPr>
        <p:sp>
          <p:nvSpPr>
            <p:cNvPr id="187" name="AutoShape 187"/>
            <p:cNvSpPr/>
            <p:nvPr/>
          </p:nvSpPr>
          <p:spPr>
            <a:xfrm>
              <a:off x="3673316"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8" name="AutoShape 188"/>
            <p:cNvSpPr/>
            <p:nvPr/>
          </p:nvSpPr>
          <p:spPr>
            <a:xfrm rot="457219">
              <a:off x="3625787"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9" name="AutoShape 189"/>
            <p:cNvSpPr/>
            <p:nvPr/>
          </p:nvSpPr>
          <p:spPr>
            <a:xfrm rot="21142780" flipH="1">
              <a:off x="3830764"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0" name="AutoShape 190"/>
            <p:cNvSpPr/>
            <p:nvPr/>
          </p:nvSpPr>
          <p:spPr>
            <a:xfrm rot="21437230" flipH="1">
              <a:off x="3764089"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1" name="AutoShape 191"/>
            <p:cNvSpPr/>
            <p:nvPr/>
          </p:nvSpPr>
          <p:spPr>
            <a:xfrm rot="162769">
              <a:off x="3664934"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92" name="Group 192"/>
          <p:cNvGrpSpPr/>
          <p:nvPr/>
        </p:nvGrpSpPr>
        <p:grpSpPr>
          <a:xfrm>
            <a:off x="3634740" y="4424553"/>
            <a:ext cx="226885" cy="256032"/>
            <a:chOff x="3634740" y="4424553"/>
            <a:chExt cx="226885" cy="256032"/>
          </a:xfrm>
        </p:grpSpPr>
        <p:sp>
          <p:nvSpPr>
            <p:cNvPr id="193" name="Freeform 193"/>
            <p:cNvSpPr/>
            <p:nvPr/>
          </p:nvSpPr>
          <p:spPr>
            <a:xfrm>
              <a:off x="3696462"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4" name="Freeform 194"/>
            <p:cNvSpPr/>
            <p:nvPr/>
          </p:nvSpPr>
          <p:spPr>
            <a:xfrm>
              <a:off x="3634740"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5" name="Freeform 195"/>
            <p:cNvSpPr/>
            <p:nvPr/>
          </p:nvSpPr>
          <p:spPr>
            <a:xfrm>
              <a:off x="3735324"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96" name="Group 196"/>
          <p:cNvGrpSpPr/>
          <p:nvPr/>
        </p:nvGrpSpPr>
        <p:grpSpPr>
          <a:xfrm>
            <a:off x="4087654" y="4613529"/>
            <a:ext cx="248317" cy="552641"/>
            <a:chOff x="4087654" y="4613529"/>
            <a:chExt cx="248317" cy="552641"/>
          </a:xfrm>
        </p:grpSpPr>
        <p:sp>
          <p:nvSpPr>
            <p:cNvPr id="197" name="AutoShape 197"/>
            <p:cNvSpPr/>
            <p:nvPr/>
          </p:nvSpPr>
          <p:spPr>
            <a:xfrm>
              <a:off x="4135184"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8" name="AutoShape 198"/>
            <p:cNvSpPr/>
            <p:nvPr/>
          </p:nvSpPr>
          <p:spPr>
            <a:xfrm rot="457219">
              <a:off x="4087654"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9" name="AutoShape 199"/>
            <p:cNvSpPr/>
            <p:nvPr/>
          </p:nvSpPr>
          <p:spPr>
            <a:xfrm rot="21142780" flipH="1">
              <a:off x="4292632"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0" name="AutoShape 200"/>
            <p:cNvSpPr/>
            <p:nvPr/>
          </p:nvSpPr>
          <p:spPr>
            <a:xfrm rot="21437230" flipH="1">
              <a:off x="4225957"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1" name="AutoShape 201"/>
            <p:cNvSpPr/>
            <p:nvPr/>
          </p:nvSpPr>
          <p:spPr>
            <a:xfrm rot="162769">
              <a:off x="4126802"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02" name="Group 202"/>
          <p:cNvGrpSpPr/>
          <p:nvPr/>
        </p:nvGrpSpPr>
        <p:grpSpPr>
          <a:xfrm>
            <a:off x="4096607" y="4424553"/>
            <a:ext cx="226885" cy="256032"/>
            <a:chOff x="4096607" y="4424553"/>
            <a:chExt cx="226885" cy="256032"/>
          </a:xfrm>
        </p:grpSpPr>
        <p:sp>
          <p:nvSpPr>
            <p:cNvPr id="203" name="Freeform 203"/>
            <p:cNvSpPr/>
            <p:nvPr/>
          </p:nvSpPr>
          <p:spPr>
            <a:xfrm>
              <a:off x="4158329"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4" name="Freeform 204"/>
            <p:cNvSpPr/>
            <p:nvPr/>
          </p:nvSpPr>
          <p:spPr>
            <a:xfrm>
              <a:off x="4096607"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5" name="Freeform 205"/>
            <p:cNvSpPr/>
            <p:nvPr/>
          </p:nvSpPr>
          <p:spPr>
            <a:xfrm>
              <a:off x="4197191"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06" name="Group 206"/>
          <p:cNvGrpSpPr/>
          <p:nvPr/>
        </p:nvGrpSpPr>
        <p:grpSpPr>
          <a:xfrm>
            <a:off x="4549521" y="4613529"/>
            <a:ext cx="248317" cy="552641"/>
            <a:chOff x="4549521" y="4613529"/>
            <a:chExt cx="248317" cy="552641"/>
          </a:xfrm>
        </p:grpSpPr>
        <p:sp>
          <p:nvSpPr>
            <p:cNvPr id="207" name="AutoShape 207"/>
            <p:cNvSpPr/>
            <p:nvPr/>
          </p:nvSpPr>
          <p:spPr>
            <a:xfrm>
              <a:off x="4597051"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8" name="AutoShape 208"/>
            <p:cNvSpPr/>
            <p:nvPr/>
          </p:nvSpPr>
          <p:spPr>
            <a:xfrm rot="457219">
              <a:off x="4549521"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9" name="AutoShape 209"/>
            <p:cNvSpPr/>
            <p:nvPr/>
          </p:nvSpPr>
          <p:spPr>
            <a:xfrm rot="21142780" flipH="1">
              <a:off x="4754499"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0" name="AutoShape 210"/>
            <p:cNvSpPr/>
            <p:nvPr/>
          </p:nvSpPr>
          <p:spPr>
            <a:xfrm rot="21437230" flipH="1">
              <a:off x="4687824"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1" name="AutoShape 211"/>
            <p:cNvSpPr/>
            <p:nvPr/>
          </p:nvSpPr>
          <p:spPr>
            <a:xfrm rot="162769">
              <a:off x="4588669"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2" name="Group 212"/>
          <p:cNvGrpSpPr/>
          <p:nvPr/>
        </p:nvGrpSpPr>
        <p:grpSpPr>
          <a:xfrm>
            <a:off x="4558474" y="4424553"/>
            <a:ext cx="226885" cy="256032"/>
            <a:chOff x="4558474" y="4424553"/>
            <a:chExt cx="226885" cy="256032"/>
          </a:xfrm>
        </p:grpSpPr>
        <p:sp>
          <p:nvSpPr>
            <p:cNvPr id="213" name="Freeform 213"/>
            <p:cNvSpPr/>
            <p:nvPr/>
          </p:nvSpPr>
          <p:spPr>
            <a:xfrm>
              <a:off x="4620196"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4" name="Freeform 214"/>
            <p:cNvSpPr/>
            <p:nvPr/>
          </p:nvSpPr>
          <p:spPr>
            <a:xfrm>
              <a:off x="4558474"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5" name="Freeform 215"/>
            <p:cNvSpPr/>
            <p:nvPr/>
          </p:nvSpPr>
          <p:spPr>
            <a:xfrm>
              <a:off x="4659059"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6" name="Group 216"/>
          <p:cNvGrpSpPr/>
          <p:nvPr/>
        </p:nvGrpSpPr>
        <p:grpSpPr>
          <a:xfrm>
            <a:off x="5011388" y="4613529"/>
            <a:ext cx="248317" cy="552641"/>
            <a:chOff x="5011388" y="4613529"/>
            <a:chExt cx="248317" cy="552641"/>
          </a:xfrm>
        </p:grpSpPr>
        <p:sp>
          <p:nvSpPr>
            <p:cNvPr id="217" name="AutoShape 217"/>
            <p:cNvSpPr/>
            <p:nvPr/>
          </p:nvSpPr>
          <p:spPr>
            <a:xfrm>
              <a:off x="5059013"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8" name="AutoShape 218"/>
            <p:cNvSpPr/>
            <p:nvPr/>
          </p:nvSpPr>
          <p:spPr>
            <a:xfrm rot="457219">
              <a:off x="5011388"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9" name="AutoShape 219"/>
            <p:cNvSpPr/>
            <p:nvPr/>
          </p:nvSpPr>
          <p:spPr>
            <a:xfrm rot="21142780" flipH="1">
              <a:off x="5216366"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0" name="AutoShape 220"/>
            <p:cNvSpPr/>
            <p:nvPr/>
          </p:nvSpPr>
          <p:spPr>
            <a:xfrm rot="21437230" flipH="1">
              <a:off x="5149691"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1" name="AutoShape 221"/>
            <p:cNvSpPr/>
            <p:nvPr/>
          </p:nvSpPr>
          <p:spPr>
            <a:xfrm rot="162769">
              <a:off x="5050536"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22" name="Group 222"/>
          <p:cNvGrpSpPr/>
          <p:nvPr/>
        </p:nvGrpSpPr>
        <p:grpSpPr>
          <a:xfrm>
            <a:off x="5020342" y="4424553"/>
            <a:ext cx="226885" cy="256032"/>
            <a:chOff x="5020342" y="4424553"/>
            <a:chExt cx="226885" cy="256032"/>
          </a:xfrm>
        </p:grpSpPr>
        <p:sp>
          <p:nvSpPr>
            <p:cNvPr id="223" name="Freeform 223"/>
            <p:cNvSpPr/>
            <p:nvPr/>
          </p:nvSpPr>
          <p:spPr>
            <a:xfrm>
              <a:off x="5082064"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4" name="Freeform 224"/>
            <p:cNvSpPr/>
            <p:nvPr/>
          </p:nvSpPr>
          <p:spPr>
            <a:xfrm>
              <a:off x="5020342"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5" name="Freeform 225"/>
            <p:cNvSpPr/>
            <p:nvPr/>
          </p:nvSpPr>
          <p:spPr>
            <a:xfrm>
              <a:off x="5120926"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26" name="Group 226"/>
          <p:cNvGrpSpPr/>
          <p:nvPr/>
        </p:nvGrpSpPr>
        <p:grpSpPr>
          <a:xfrm>
            <a:off x="6807708" y="3451003"/>
            <a:ext cx="236315" cy="430816"/>
            <a:chOff x="6807708" y="3451003"/>
            <a:chExt cx="236315" cy="430816"/>
          </a:xfrm>
        </p:grpSpPr>
        <p:sp>
          <p:nvSpPr>
            <p:cNvPr id="227" name="AutoShape 227"/>
            <p:cNvSpPr/>
            <p:nvPr/>
          </p:nvSpPr>
          <p:spPr>
            <a:xfrm>
              <a:off x="6851428"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8" name="AutoShape 228"/>
            <p:cNvSpPr/>
            <p:nvPr/>
          </p:nvSpPr>
          <p:spPr>
            <a:xfrm rot="457219">
              <a:off x="6807708"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9" name="AutoShape 229"/>
            <p:cNvSpPr/>
            <p:nvPr/>
          </p:nvSpPr>
          <p:spPr>
            <a:xfrm rot="21142780" flipH="1">
              <a:off x="7000684"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0" name="Freeform 230"/>
            <p:cNvSpPr/>
            <p:nvPr/>
          </p:nvSpPr>
          <p:spPr>
            <a:xfrm>
              <a:off x="6818471"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31" name="Group 231"/>
          <p:cNvGrpSpPr/>
          <p:nvPr/>
        </p:nvGrpSpPr>
        <p:grpSpPr>
          <a:xfrm>
            <a:off x="6842665" y="3811905"/>
            <a:ext cx="164211" cy="381952"/>
            <a:chOff x="6842665" y="3811905"/>
            <a:chExt cx="164211" cy="381952"/>
          </a:xfrm>
        </p:grpSpPr>
        <p:sp>
          <p:nvSpPr>
            <p:cNvPr id="232" name="AutoShape 232"/>
            <p:cNvSpPr/>
            <p:nvPr/>
          </p:nvSpPr>
          <p:spPr>
            <a:xfrm rot="21437230" flipH="1">
              <a:off x="6937820"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3" name="AutoShape 233"/>
            <p:cNvSpPr/>
            <p:nvPr/>
          </p:nvSpPr>
          <p:spPr>
            <a:xfrm rot="162769">
              <a:off x="6842665"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34" name="Group 234"/>
          <p:cNvGrpSpPr/>
          <p:nvPr/>
        </p:nvGrpSpPr>
        <p:grpSpPr>
          <a:xfrm>
            <a:off x="7270909" y="3451003"/>
            <a:ext cx="236315" cy="430816"/>
            <a:chOff x="7270909" y="3451003"/>
            <a:chExt cx="236315" cy="430816"/>
          </a:xfrm>
        </p:grpSpPr>
        <p:sp>
          <p:nvSpPr>
            <p:cNvPr id="235" name="AutoShape 235"/>
            <p:cNvSpPr/>
            <p:nvPr/>
          </p:nvSpPr>
          <p:spPr>
            <a:xfrm>
              <a:off x="7314629"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6" name="AutoShape 236"/>
            <p:cNvSpPr/>
            <p:nvPr/>
          </p:nvSpPr>
          <p:spPr>
            <a:xfrm rot="457219">
              <a:off x="7270909"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7" name="AutoShape 237"/>
            <p:cNvSpPr/>
            <p:nvPr/>
          </p:nvSpPr>
          <p:spPr>
            <a:xfrm rot="21142780" flipH="1">
              <a:off x="7463885"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8" name="Freeform 238"/>
            <p:cNvSpPr/>
            <p:nvPr/>
          </p:nvSpPr>
          <p:spPr>
            <a:xfrm>
              <a:off x="7281672"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39" name="Group 239"/>
          <p:cNvGrpSpPr/>
          <p:nvPr/>
        </p:nvGrpSpPr>
        <p:grpSpPr>
          <a:xfrm>
            <a:off x="7305866" y="3811905"/>
            <a:ext cx="164210" cy="381952"/>
            <a:chOff x="7305866" y="3811905"/>
            <a:chExt cx="164210" cy="381952"/>
          </a:xfrm>
        </p:grpSpPr>
        <p:sp>
          <p:nvSpPr>
            <p:cNvPr id="240" name="AutoShape 240"/>
            <p:cNvSpPr/>
            <p:nvPr/>
          </p:nvSpPr>
          <p:spPr>
            <a:xfrm rot="21437230" flipH="1">
              <a:off x="7401020"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1" name="AutoShape 241"/>
            <p:cNvSpPr/>
            <p:nvPr/>
          </p:nvSpPr>
          <p:spPr>
            <a:xfrm rot="162769">
              <a:off x="7305866"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42" name="Group 242"/>
          <p:cNvGrpSpPr/>
          <p:nvPr/>
        </p:nvGrpSpPr>
        <p:grpSpPr>
          <a:xfrm>
            <a:off x="7734109" y="3451003"/>
            <a:ext cx="236316" cy="430816"/>
            <a:chOff x="7734109" y="3451003"/>
            <a:chExt cx="236316" cy="430816"/>
          </a:xfrm>
        </p:grpSpPr>
        <p:sp>
          <p:nvSpPr>
            <p:cNvPr id="243" name="AutoShape 243"/>
            <p:cNvSpPr/>
            <p:nvPr/>
          </p:nvSpPr>
          <p:spPr>
            <a:xfrm>
              <a:off x="7777829"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4" name="AutoShape 244"/>
            <p:cNvSpPr/>
            <p:nvPr/>
          </p:nvSpPr>
          <p:spPr>
            <a:xfrm rot="457219">
              <a:off x="7734109"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5" name="AutoShape 245"/>
            <p:cNvSpPr/>
            <p:nvPr/>
          </p:nvSpPr>
          <p:spPr>
            <a:xfrm rot="21142780" flipH="1">
              <a:off x="7927086"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6" name="Freeform 246"/>
            <p:cNvSpPr/>
            <p:nvPr/>
          </p:nvSpPr>
          <p:spPr>
            <a:xfrm>
              <a:off x="7744873"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47" name="Group 247"/>
          <p:cNvGrpSpPr/>
          <p:nvPr/>
        </p:nvGrpSpPr>
        <p:grpSpPr>
          <a:xfrm>
            <a:off x="7769066" y="3811905"/>
            <a:ext cx="164211" cy="381952"/>
            <a:chOff x="7769066" y="3811905"/>
            <a:chExt cx="164211" cy="381952"/>
          </a:xfrm>
        </p:grpSpPr>
        <p:sp>
          <p:nvSpPr>
            <p:cNvPr id="248" name="AutoShape 248"/>
            <p:cNvSpPr/>
            <p:nvPr/>
          </p:nvSpPr>
          <p:spPr>
            <a:xfrm rot="21437230" flipH="1">
              <a:off x="7864221"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9" name="AutoShape 249"/>
            <p:cNvSpPr/>
            <p:nvPr/>
          </p:nvSpPr>
          <p:spPr>
            <a:xfrm rot="162769">
              <a:off x="7769066"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50" name="Group 250"/>
          <p:cNvGrpSpPr/>
          <p:nvPr/>
        </p:nvGrpSpPr>
        <p:grpSpPr>
          <a:xfrm>
            <a:off x="8197310" y="3451003"/>
            <a:ext cx="236316" cy="430816"/>
            <a:chOff x="8197310" y="3451003"/>
            <a:chExt cx="236316" cy="430816"/>
          </a:xfrm>
        </p:grpSpPr>
        <p:sp>
          <p:nvSpPr>
            <p:cNvPr id="251" name="AutoShape 251"/>
            <p:cNvSpPr/>
            <p:nvPr/>
          </p:nvSpPr>
          <p:spPr>
            <a:xfrm>
              <a:off x="8241030"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2" name="AutoShape 252"/>
            <p:cNvSpPr/>
            <p:nvPr/>
          </p:nvSpPr>
          <p:spPr>
            <a:xfrm rot="457219">
              <a:off x="8197310"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3" name="AutoShape 253"/>
            <p:cNvSpPr/>
            <p:nvPr/>
          </p:nvSpPr>
          <p:spPr>
            <a:xfrm rot="21142780" flipH="1">
              <a:off x="8390287"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4" name="Freeform 254"/>
            <p:cNvSpPr/>
            <p:nvPr/>
          </p:nvSpPr>
          <p:spPr>
            <a:xfrm>
              <a:off x="8208073"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55" name="Group 255"/>
          <p:cNvGrpSpPr/>
          <p:nvPr/>
        </p:nvGrpSpPr>
        <p:grpSpPr>
          <a:xfrm>
            <a:off x="8232267" y="3811905"/>
            <a:ext cx="164211" cy="381952"/>
            <a:chOff x="8232267" y="3811905"/>
            <a:chExt cx="164211" cy="381952"/>
          </a:xfrm>
        </p:grpSpPr>
        <p:sp>
          <p:nvSpPr>
            <p:cNvPr id="256" name="AutoShape 256"/>
            <p:cNvSpPr/>
            <p:nvPr/>
          </p:nvSpPr>
          <p:spPr>
            <a:xfrm rot="21437230" flipH="1">
              <a:off x="8327422"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7" name="AutoShape 257"/>
            <p:cNvSpPr/>
            <p:nvPr/>
          </p:nvSpPr>
          <p:spPr>
            <a:xfrm rot="162769">
              <a:off x="8232267"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58" name="Group 258"/>
          <p:cNvGrpSpPr/>
          <p:nvPr/>
        </p:nvGrpSpPr>
        <p:grpSpPr>
          <a:xfrm>
            <a:off x="8660511" y="3451003"/>
            <a:ext cx="236316" cy="430816"/>
            <a:chOff x="8660511" y="3451003"/>
            <a:chExt cx="236316" cy="430816"/>
          </a:xfrm>
        </p:grpSpPr>
        <p:sp>
          <p:nvSpPr>
            <p:cNvPr id="259" name="AutoShape 259"/>
            <p:cNvSpPr/>
            <p:nvPr/>
          </p:nvSpPr>
          <p:spPr>
            <a:xfrm>
              <a:off x="8704231"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0" name="AutoShape 260"/>
            <p:cNvSpPr/>
            <p:nvPr/>
          </p:nvSpPr>
          <p:spPr>
            <a:xfrm rot="457219">
              <a:off x="8660511"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1" name="AutoShape 261"/>
            <p:cNvSpPr/>
            <p:nvPr/>
          </p:nvSpPr>
          <p:spPr>
            <a:xfrm rot="21142780" flipH="1">
              <a:off x="8853488"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2" name="Freeform 262"/>
            <p:cNvSpPr/>
            <p:nvPr/>
          </p:nvSpPr>
          <p:spPr>
            <a:xfrm>
              <a:off x="8671274"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63" name="Group 263"/>
          <p:cNvGrpSpPr/>
          <p:nvPr/>
        </p:nvGrpSpPr>
        <p:grpSpPr>
          <a:xfrm>
            <a:off x="8695467" y="3811905"/>
            <a:ext cx="164212" cy="381952"/>
            <a:chOff x="8695467" y="3811905"/>
            <a:chExt cx="164212" cy="381952"/>
          </a:xfrm>
        </p:grpSpPr>
        <p:sp>
          <p:nvSpPr>
            <p:cNvPr id="264" name="AutoShape 264"/>
            <p:cNvSpPr/>
            <p:nvPr/>
          </p:nvSpPr>
          <p:spPr>
            <a:xfrm rot="21437230" flipH="1">
              <a:off x="8790623"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5" name="AutoShape 265"/>
            <p:cNvSpPr/>
            <p:nvPr/>
          </p:nvSpPr>
          <p:spPr>
            <a:xfrm rot="162769">
              <a:off x="8695467"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66" name="Group 266"/>
          <p:cNvGrpSpPr/>
          <p:nvPr/>
        </p:nvGrpSpPr>
        <p:grpSpPr>
          <a:xfrm>
            <a:off x="9123712" y="3451003"/>
            <a:ext cx="236315" cy="430816"/>
            <a:chOff x="9123712" y="3451003"/>
            <a:chExt cx="236315" cy="430816"/>
          </a:xfrm>
        </p:grpSpPr>
        <p:sp>
          <p:nvSpPr>
            <p:cNvPr id="267" name="AutoShape 267"/>
            <p:cNvSpPr/>
            <p:nvPr/>
          </p:nvSpPr>
          <p:spPr>
            <a:xfrm>
              <a:off x="9167432"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8" name="AutoShape 268"/>
            <p:cNvSpPr/>
            <p:nvPr/>
          </p:nvSpPr>
          <p:spPr>
            <a:xfrm rot="457219">
              <a:off x="9123712"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9" name="AutoShape 269"/>
            <p:cNvSpPr/>
            <p:nvPr/>
          </p:nvSpPr>
          <p:spPr>
            <a:xfrm rot="21142780" flipH="1">
              <a:off x="9316688"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0" name="Freeform 270"/>
            <p:cNvSpPr/>
            <p:nvPr/>
          </p:nvSpPr>
          <p:spPr>
            <a:xfrm>
              <a:off x="9134475"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71" name="Group 271"/>
          <p:cNvGrpSpPr/>
          <p:nvPr/>
        </p:nvGrpSpPr>
        <p:grpSpPr>
          <a:xfrm>
            <a:off x="9158668" y="3811905"/>
            <a:ext cx="164212" cy="381952"/>
            <a:chOff x="9158668" y="3811905"/>
            <a:chExt cx="164212" cy="381952"/>
          </a:xfrm>
        </p:grpSpPr>
        <p:sp>
          <p:nvSpPr>
            <p:cNvPr id="272" name="AutoShape 272"/>
            <p:cNvSpPr/>
            <p:nvPr/>
          </p:nvSpPr>
          <p:spPr>
            <a:xfrm rot="21437230" flipH="1">
              <a:off x="9253824"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3" name="AutoShape 273"/>
            <p:cNvSpPr/>
            <p:nvPr/>
          </p:nvSpPr>
          <p:spPr>
            <a:xfrm rot="162769">
              <a:off x="9158668"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74" name="Group 274"/>
          <p:cNvGrpSpPr/>
          <p:nvPr/>
        </p:nvGrpSpPr>
        <p:grpSpPr>
          <a:xfrm>
            <a:off x="9586913" y="3451003"/>
            <a:ext cx="236315" cy="430816"/>
            <a:chOff x="9586913" y="3451003"/>
            <a:chExt cx="236315" cy="430816"/>
          </a:xfrm>
        </p:grpSpPr>
        <p:sp>
          <p:nvSpPr>
            <p:cNvPr id="275" name="AutoShape 275"/>
            <p:cNvSpPr/>
            <p:nvPr/>
          </p:nvSpPr>
          <p:spPr>
            <a:xfrm>
              <a:off x="9630633"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6" name="AutoShape 276"/>
            <p:cNvSpPr/>
            <p:nvPr/>
          </p:nvSpPr>
          <p:spPr>
            <a:xfrm rot="457219">
              <a:off x="9586913"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7" name="AutoShape 277"/>
            <p:cNvSpPr/>
            <p:nvPr/>
          </p:nvSpPr>
          <p:spPr>
            <a:xfrm rot="21142780" flipH="1">
              <a:off x="9779889"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8" name="Freeform 278"/>
            <p:cNvSpPr/>
            <p:nvPr/>
          </p:nvSpPr>
          <p:spPr>
            <a:xfrm>
              <a:off x="9597771"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79" name="Group 279"/>
          <p:cNvGrpSpPr/>
          <p:nvPr/>
        </p:nvGrpSpPr>
        <p:grpSpPr>
          <a:xfrm>
            <a:off x="9621869" y="3811905"/>
            <a:ext cx="164211" cy="381952"/>
            <a:chOff x="9621869" y="3811905"/>
            <a:chExt cx="164211" cy="381952"/>
          </a:xfrm>
        </p:grpSpPr>
        <p:sp>
          <p:nvSpPr>
            <p:cNvPr id="280" name="AutoShape 280"/>
            <p:cNvSpPr/>
            <p:nvPr/>
          </p:nvSpPr>
          <p:spPr>
            <a:xfrm rot="21437230" flipH="1">
              <a:off x="9717024"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1" name="AutoShape 281"/>
            <p:cNvSpPr/>
            <p:nvPr/>
          </p:nvSpPr>
          <p:spPr>
            <a:xfrm rot="162769">
              <a:off x="9621869"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82" name="Group 282"/>
          <p:cNvGrpSpPr/>
          <p:nvPr/>
        </p:nvGrpSpPr>
        <p:grpSpPr>
          <a:xfrm>
            <a:off x="10050113" y="3451003"/>
            <a:ext cx="236316" cy="430816"/>
            <a:chOff x="10050113" y="3451003"/>
            <a:chExt cx="236316" cy="430816"/>
          </a:xfrm>
        </p:grpSpPr>
        <p:sp>
          <p:nvSpPr>
            <p:cNvPr id="283" name="AutoShape 283"/>
            <p:cNvSpPr/>
            <p:nvPr/>
          </p:nvSpPr>
          <p:spPr>
            <a:xfrm>
              <a:off x="10093833"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4" name="AutoShape 284"/>
            <p:cNvSpPr/>
            <p:nvPr/>
          </p:nvSpPr>
          <p:spPr>
            <a:xfrm rot="457219">
              <a:off x="10050113"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5" name="AutoShape 285"/>
            <p:cNvSpPr/>
            <p:nvPr/>
          </p:nvSpPr>
          <p:spPr>
            <a:xfrm rot="21142780" flipH="1">
              <a:off x="10243090"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6" name="Freeform 286"/>
            <p:cNvSpPr/>
            <p:nvPr/>
          </p:nvSpPr>
          <p:spPr>
            <a:xfrm>
              <a:off x="10060972"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87" name="Group 287"/>
          <p:cNvGrpSpPr/>
          <p:nvPr/>
        </p:nvGrpSpPr>
        <p:grpSpPr>
          <a:xfrm>
            <a:off x="10085070" y="3811905"/>
            <a:ext cx="164211" cy="381952"/>
            <a:chOff x="10085070" y="3811905"/>
            <a:chExt cx="164211" cy="381952"/>
          </a:xfrm>
        </p:grpSpPr>
        <p:sp>
          <p:nvSpPr>
            <p:cNvPr id="288" name="AutoShape 288"/>
            <p:cNvSpPr/>
            <p:nvPr/>
          </p:nvSpPr>
          <p:spPr>
            <a:xfrm rot="21437230" flipH="1">
              <a:off x="10180225"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9" name="AutoShape 289"/>
            <p:cNvSpPr/>
            <p:nvPr/>
          </p:nvSpPr>
          <p:spPr>
            <a:xfrm rot="162769">
              <a:off x="10085070"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90" name="Group 290"/>
          <p:cNvGrpSpPr/>
          <p:nvPr/>
        </p:nvGrpSpPr>
        <p:grpSpPr>
          <a:xfrm>
            <a:off x="10513409" y="3451003"/>
            <a:ext cx="236221" cy="430816"/>
            <a:chOff x="10513409" y="3451003"/>
            <a:chExt cx="236221" cy="430816"/>
          </a:xfrm>
        </p:grpSpPr>
        <p:sp>
          <p:nvSpPr>
            <p:cNvPr id="291" name="AutoShape 291"/>
            <p:cNvSpPr/>
            <p:nvPr/>
          </p:nvSpPr>
          <p:spPr>
            <a:xfrm>
              <a:off x="10557034"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2" name="AutoShape 292"/>
            <p:cNvSpPr/>
            <p:nvPr/>
          </p:nvSpPr>
          <p:spPr>
            <a:xfrm rot="457219">
              <a:off x="10513409"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3" name="AutoShape 293"/>
            <p:cNvSpPr/>
            <p:nvPr/>
          </p:nvSpPr>
          <p:spPr>
            <a:xfrm rot="21142780" flipH="1">
              <a:off x="10706291"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4" name="Freeform 294"/>
            <p:cNvSpPr/>
            <p:nvPr/>
          </p:nvSpPr>
          <p:spPr>
            <a:xfrm>
              <a:off x="10524173"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95" name="Group 295"/>
          <p:cNvGrpSpPr/>
          <p:nvPr/>
        </p:nvGrpSpPr>
        <p:grpSpPr>
          <a:xfrm>
            <a:off x="10548271" y="3811905"/>
            <a:ext cx="164211" cy="381952"/>
            <a:chOff x="10548271" y="3811905"/>
            <a:chExt cx="164211" cy="381952"/>
          </a:xfrm>
        </p:grpSpPr>
        <p:sp>
          <p:nvSpPr>
            <p:cNvPr id="296" name="AutoShape 296"/>
            <p:cNvSpPr/>
            <p:nvPr/>
          </p:nvSpPr>
          <p:spPr>
            <a:xfrm rot="21437230" flipH="1">
              <a:off x="10643426"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7" name="AutoShape 297"/>
            <p:cNvSpPr/>
            <p:nvPr/>
          </p:nvSpPr>
          <p:spPr>
            <a:xfrm rot="162769">
              <a:off x="10548271"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98" name="Group 298"/>
          <p:cNvGrpSpPr/>
          <p:nvPr/>
        </p:nvGrpSpPr>
        <p:grpSpPr>
          <a:xfrm>
            <a:off x="10976610" y="3451003"/>
            <a:ext cx="236220" cy="430816"/>
            <a:chOff x="10976610" y="3451003"/>
            <a:chExt cx="236220" cy="430816"/>
          </a:xfrm>
        </p:grpSpPr>
        <p:sp>
          <p:nvSpPr>
            <p:cNvPr id="299" name="AutoShape 299"/>
            <p:cNvSpPr/>
            <p:nvPr/>
          </p:nvSpPr>
          <p:spPr>
            <a:xfrm>
              <a:off x="11020234"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0" name="AutoShape 300"/>
            <p:cNvSpPr/>
            <p:nvPr/>
          </p:nvSpPr>
          <p:spPr>
            <a:xfrm rot="457219">
              <a:off x="10976610"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1" name="AutoShape 301"/>
            <p:cNvSpPr/>
            <p:nvPr/>
          </p:nvSpPr>
          <p:spPr>
            <a:xfrm rot="21142780" flipH="1">
              <a:off x="11169491"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2" name="Freeform 302"/>
            <p:cNvSpPr/>
            <p:nvPr/>
          </p:nvSpPr>
          <p:spPr>
            <a:xfrm>
              <a:off x="10987374"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03" name="Group 303"/>
          <p:cNvGrpSpPr/>
          <p:nvPr/>
        </p:nvGrpSpPr>
        <p:grpSpPr>
          <a:xfrm>
            <a:off x="11011472" y="3811905"/>
            <a:ext cx="164211" cy="381952"/>
            <a:chOff x="11011472" y="3811905"/>
            <a:chExt cx="164211" cy="381952"/>
          </a:xfrm>
        </p:grpSpPr>
        <p:sp>
          <p:nvSpPr>
            <p:cNvPr id="304" name="AutoShape 304"/>
            <p:cNvSpPr/>
            <p:nvPr/>
          </p:nvSpPr>
          <p:spPr>
            <a:xfrm rot="21437230" flipH="1">
              <a:off x="11106627"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5" name="AutoShape 305"/>
            <p:cNvSpPr/>
            <p:nvPr/>
          </p:nvSpPr>
          <p:spPr>
            <a:xfrm rot="162769">
              <a:off x="11011472"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06" name="Group 306"/>
          <p:cNvGrpSpPr/>
          <p:nvPr/>
        </p:nvGrpSpPr>
        <p:grpSpPr>
          <a:xfrm>
            <a:off x="6807708" y="4424744"/>
            <a:ext cx="236315" cy="430911"/>
            <a:chOff x="6807708" y="4424744"/>
            <a:chExt cx="236315" cy="430911"/>
          </a:xfrm>
        </p:grpSpPr>
        <p:sp>
          <p:nvSpPr>
            <p:cNvPr id="307" name="AutoShape 307"/>
            <p:cNvSpPr/>
            <p:nvPr/>
          </p:nvSpPr>
          <p:spPr>
            <a:xfrm>
              <a:off x="6851428"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8" name="AutoShape 308"/>
            <p:cNvSpPr/>
            <p:nvPr/>
          </p:nvSpPr>
          <p:spPr>
            <a:xfrm rot="457219">
              <a:off x="6807708"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9" name="AutoShape 309"/>
            <p:cNvSpPr/>
            <p:nvPr/>
          </p:nvSpPr>
          <p:spPr>
            <a:xfrm rot="21142780" flipH="1">
              <a:off x="7000684"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0" name="Freeform 310"/>
            <p:cNvSpPr/>
            <p:nvPr/>
          </p:nvSpPr>
          <p:spPr>
            <a:xfrm>
              <a:off x="6818471"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11" name="Group 311"/>
          <p:cNvGrpSpPr/>
          <p:nvPr/>
        </p:nvGrpSpPr>
        <p:grpSpPr>
          <a:xfrm>
            <a:off x="6842665" y="4785646"/>
            <a:ext cx="164211" cy="381952"/>
            <a:chOff x="6842665" y="4785646"/>
            <a:chExt cx="164211" cy="381952"/>
          </a:xfrm>
        </p:grpSpPr>
        <p:sp>
          <p:nvSpPr>
            <p:cNvPr id="312" name="AutoShape 312"/>
            <p:cNvSpPr/>
            <p:nvPr/>
          </p:nvSpPr>
          <p:spPr>
            <a:xfrm rot="21437230" flipH="1">
              <a:off x="6937820"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3" name="AutoShape 313"/>
            <p:cNvSpPr/>
            <p:nvPr/>
          </p:nvSpPr>
          <p:spPr>
            <a:xfrm rot="162769">
              <a:off x="6842665"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14" name="Group 314"/>
          <p:cNvGrpSpPr/>
          <p:nvPr/>
        </p:nvGrpSpPr>
        <p:grpSpPr>
          <a:xfrm>
            <a:off x="7270909" y="4424744"/>
            <a:ext cx="236315" cy="430911"/>
            <a:chOff x="7270909" y="4424744"/>
            <a:chExt cx="236315" cy="430911"/>
          </a:xfrm>
        </p:grpSpPr>
        <p:sp>
          <p:nvSpPr>
            <p:cNvPr id="315" name="AutoShape 315"/>
            <p:cNvSpPr/>
            <p:nvPr/>
          </p:nvSpPr>
          <p:spPr>
            <a:xfrm>
              <a:off x="7314629"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6" name="AutoShape 316"/>
            <p:cNvSpPr/>
            <p:nvPr/>
          </p:nvSpPr>
          <p:spPr>
            <a:xfrm rot="457219">
              <a:off x="7270909"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7" name="AutoShape 317"/>
            <p:cNvSpPr/>
            <p:nvPr/>
          </p:nvSpPr>
          <p:spPr>
            <a:xfrm rot="21142780" flipH="1">
              <a:off x="7463885"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8" name="Freeform 318"/>
            <p:cNvSpPr/>
            <p:nvPr/>
          </p:nvSpPr>
          <p:spPr>
            <a:xfrm>
              <a:off x="7281672"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19" name="Group 319"/>
          <p:cNvGrpSpPr/>
          <p:nvPr/>
        </p:nvGrpSpPr>
        <p:grpSpPr>
          <a:xfrm>
            <a:off x="7305866" y="4785646"/>
            <a:ext cx="164210" cy="381952"/>
            <a:chOff x="7305866" y="4785646"/>
            <a:chExt cx="164210" cy="381952"/>
          </a:xfrm>
        </p:grpSpPr>
        <p:sp>
          <p:nvSpPr>
            <p:cNvPr id="320" name="AutoShape 320"/>
            <p:cNvSpPr/>
            <p:nvPr/>
          </p:nvSpPr>
          <p:spPr>
            <a:xfrm rot="21437230" flipH="1">
              <a:off x="7401020"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1" name="AutoShape 321"/>
            <p:cNvSpPr/>
            <p:nvPr/>
          </p:nvSpPr>
          <p:spPr>
            <a:xfrm rot="162769">
              <a:off x="7305866"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22" name="Group 322"/>
          <p:cNvGrpSpPr/>
          <p:nvPr/>
        </p:nvGrpSpPr>
        <p:grpSpPr>
          <a:xfrm>
            <a:off x="7734109" y="4424744"/>
            <a:ext cx="236316" cy="430911"/>
            <a:chOff x="7734109" y="4424744"/>
            <a:chExt cx="236316" cy="430911"/>
          </a:xfrm>
        </p:grpSpPr>
        <p:sp>
          <p:nvSpPr>
            <p:cNvPr id="323" name="AutoShape 323"/>
            <p:cNvSpPr/>
            <p:nvPr/>
          </p:nvSpPr>
          <p:spPr>
            <a:xfrm>
              <a:off x="7777829"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4" name="AutoShape 324"/>
            <p:cNvSpPr/>
            <p:nvPr/>
          </p:nvSpPr>
          <p:spPr>
            <a:xfrm rot="457219">
              <a:off x="7734109"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5" name="AutoShape 325"/>
            <p:cNvSpPr/>
            <p:nvPr/>
          </p:nvSpPr>
          <p:spPr>
            <a:xfrm rot="21142780" flipH="1">
              <a:off x="7927086"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6" name="Freeform 326"/>
            <p:cNvSpPr/>
            <p:nvPr/>
          </p:nvSpPr>
          <p:spPr>
            <a:xfrm>
              <a:off x="7744873"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27" name="Group 327"/>
          <p:cNvGrpSpPr/>
          <p:nvPr/>
        </p:nvGrpSpPr>
        <p:grpSpPr>
          <a:xfrm>
            <a:off x="7769066" y="4785646"/>
            <a:ext cx="164211" cy="381952"/>
            <a:chOff x="7769066" y="4785646"/>
            <a:chExt cx="164211" cy="381952"/>
          </a:xfrm>
        </p:grpSpPr>
        <p:sp>
          <p:nvSpPr>
            <p:cNvPr id="328" name="AutoShape 328"/>
            <p:cNvSpPr/>
            <p:nvPr/>
          </p:nvSpPr>
          <p:spPr>
            <a:xfrm rot="21437230" flipH="1">
              <a:off x="7864221"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9" name="AutoShape 329"/>
            <p:cNvSpPr/>
            <p:nvPr/>
          </p:nvSpPr>
          <p:spPr>
            <a:xfrm rot="162769">
              <a:off x="7769066"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30" name="Group 330"/>
          <p:cNvGrpSpPr/>
          <p:nvPr/>
        </p:nvGrpSpPr>
        <p:grpSpPr>
          <a:xfrm>
            <a:off x="8197310" y="4424744"/>
            <a:ext cx="236316" cy="430911"/>
            <a:chOff x="8197310" y="4424744"/>
            <a:chExt cx="236316" cy="430911"/>
          </a:xfrm>
        </p:grpSpPr>
        <p:sp>
          <p:nvSpPr>
            <p:cNvPr id="331" name="AutoShape 331"/>
            <p:cNvSpPr/>
            <p:nvPr/>
          </p:nvSpPr>
          <p:spPr>
            <a:xfrm>
              <a:off x="8241030"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2" name="AutoShape 332"/>
            <p:cNvSpPr/>
            <p:nvPr/>
          </p:nvSpPr>
          <p:spPr>
            <a:xfrm rot="457219">
              <a:off x="8197310"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3" name="AutoShape 333"/>
            <p:cNvSpPr/>
            <p:nvPr/>
          </p:nvSpPr>
          <p:spPr>
            <a:xfrm rot="21142780" flipH="1">
              <a:off x="8390287"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4" name="Freeform 334"/>
            <p:cNvSpPr/>
            <p:nvPr/>
          </p:nvSpPr>
          <p:spPr>
            <a:xfrm>
              <a:off x="8208073"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35" name="Group 335"/>
          <p:cNvGrpSpPr/>
          <p:nvPr/>
        </p:nvGrpSpPr>
        <p:grpSpPr>
          <a:xfrm>
            <a:off x="8232267" y="4785646"/>
            <a:ext cx="164211" cy="381952"/>
            <a:chOff x="8232267" y="4785646"/>
            <a:chExt cx="164211" cy="381952"/>
          </a:xfrm>
        </p:grpSpPr>
        <p:sp>
          <p:nvSpPr>
            <p:cNvPr id="336" name="AutoShape 336"/>
            <p:cNvSpPr/>
            <p:nvPr/>
          </p:nvSpPr>
          <p:spPr>
            <a:xfrm rot="21437230" flipH="1">
              <a:off x="8327422"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7" name="AutoShape 337"/>
            <p:cNvSpPr/>
            <p:nvPr/>
          </p:nvSpPr>
          <p:spPr>
            <a:xfrm rot="162769">
              <a:off x="8232267"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38" name="Group 338"/>
          <p:cNvGrpSpPr/>
          <p:nvPr/>
        </p:nvGrpSpPr>
        <p:grpSpPr>
          <a:xfrm>
            <a:off x="8660511" y="4424744"/>
            <a:ext cx="236316" cy="430911"/>
            <a:chOff x="8660511" y="4424744"/>
            <a:chExt cx="236316" cy="430911"/>
          </a:xfrm>
        </p:grpSpPr>
        <p:sp>
          <p:nvSpPr>
            <p:cNvPr id="339" name="AutoShape 339"/>
            <p:cNvSpPr/>
            <p:nvPr/>
          </p:nvSpPr>
          <p:spPr>
            <a:xfrm>
              <a:off x="8704231"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0" name="AutoShape 340"/>
            <p:cNvSpPr/>
            <p:nvPr/>
          </p:nvSpPr>
          <p:spPr>
            <a:xfrm rot="457219">
              <a:off x="8660511"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1" name="AutoShape 341"/>
            <p:cNvSpPr/>
            <p:nvPr/>
          </p:nvSpPr>
          <p:spPr>
            <a:xfrm rot="21142780" flipH="1">
              <a:off x="8853488"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2" name="Freeform 342"/>
            <p:cNvSpPr/>
            <p:nvPr/>
          </p:nvSpPr>
          <p:spPr>
            <a:xfrm>
              <a:off x="8671274"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43" name="Group 343"/>
          <p:cNvGrpSpPr/>
          <p:nvPr/>
        </p:nvGrpSpPr>
        <p:grpSpPr>
          <a:xfrm>
            <a:off x="8695467" y="4785646"/>
            <a:ext cx="164212" cy="381952"/>
            <a:chOff x="8695467" y="4785646"/>
            <a:chExt cx="164212" cy="381952"/>
          </a:xfrm>
        </p:grpSpPr>
        <p:sp>
          <p:nvSpPr>
            <p:cNvPr id="344" name="AutoShape 344"/>
            <p:cNvSpPr/>
            <p:nvPr/>
          </p:nvSpPr>
          <p:spPr>
            <a:xfrm rot="21437230" flipH="1">
              <a:off x="8790623"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5" name="AutoShape 345"/>
            <p:cNvSpPr/>
            <p:nvPr/>
          </p:nvSpPr>
          <p:spPr>
            <a:xfrm rot="162769">
              <a:off x="8695467"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46" name="Group 346"/>
          <p:cNvGrpSpPr/>
          <p:nvPr/>
        </p:nvGrpSpPr>
        <p:grpSpPr>
          <a:xfrm>
            <a:off x="9123712" y="4424744"/>
            <a:ext cx="236315" cy="430911"/>
            <a:chOff x="9123712" y="4424744"/>
            <a:chExt cx="236315" cy="430911"/>
          </a:xfrm>
        </p:grpSpPr>
        <p:sp>
          <p:nvSpPr>
            <p:cNvPr id="347" name="AutoShape 347"/>
            <p:cNvSpPr/>
            <p:nvPr/>
          </p:nvSpPr>
          <p:spPr>
            <a:xfrm>
              <a:off x="9167432"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8" name="AutoShape 348"/>
            <p:cNvSpPr/>
            <p:nvPr/>
          </p:nvSpPr>
          <p:spPr>
            <a:xfrm rot="457219">
              <a:off x="9123712"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9" name="AutoShape 349"/>
            <p:cNvSpPr/>
            <p:nvPr/>
          </p:nvSpPr>
          <p:spPr>
            <a:xfrm rot="21142780" flipH="1">
              <a:off x="9316688"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0" name="Freeform 350"/>
            <p:cNvSpPr/>
            <p:nvPr/>
          </p:nvSpPr>
          <p:spPr>
            <a:xfrm>
              <a:off x="9134475"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51" name="Group 351"/>
          <p:cNvGrpSpPr/>
          <p:nvPr/>
        </p:nvGrpSpPr>
        <p:grpSpPr>
          <a:xfrm>
            <a:off x="9158668" y="4785646"/>
            <a:ext cx="164212" cy="381952"/>
            <a:chOff x="9158668" y="4785646"/>
            <a:chExt cx="164212" cy="381952"/>
          </a:xfrm>
        </p:grpSpPr>
        <p:sp>
          <p:nvSpPr>
            <p:cNvPr id="352" name="AutoShape 352"/>
            <p:cNvSpPr/>
            <p:nvPr/>
          </p:nvSpPr>
          <p:spPr>
            <a:xfrm rot="21437230" flipH="1">
              <a:off x="9253824"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3" name="AutoShape 353"/>
            <p:cNvSpPr/>
            <p:nvPr/>
          </p:nvSpPr>
          <p:spPr>
            <a:xfrm rot="162769">
              <a:off x="9158668"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54" name="Group 354"/>
          <p:cNvGrpSpPr/>
          <p:nvPr/>
        </p:nvGrpSpPr>
        <p:grpSpPr>
          <a:xfrm>
            <a:off x="9586913" y="4424744"/>
            <a:ext cx="236315" cy="430911"/>
            <a:chOff x="9586913" y="4424744"/>
            <a:chExt cx="236315" cy="430911"/>
          </a:xfrm>
        </p:grpSpPr>
        <p:sp>
          <p:nvSpPr>
            <p:cNvPr id="355" name="AutoShape 355"/>
            <p:cNvSpPr/>
            <p:nvPr/>
          </p:nvSpPr>
          <p:spPr>
            <a:xfrm>
              <a:off x="9630633"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6" name="AutoShape 356"/>
            <p:cNvSpPr/>
            <p:nvPr/>
          </p:nvSpPr>
          <p:spPr>
            <a:xfrm rot="457219">
              <a:off x="9586913"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7" name="AutoShape 357"/>
            <p:cNvSpPr/>
            <p:nvPr/>
          </p:nvSpPr>
          <p:spPr>
            <a:xfrm rot="21142780" flipH="1">
              <a:off x="9779889"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8" name="Freeform 358"/>
            <p:cNvSpPr/>
            <p:nvPr/>
          </p:nvSpPr>
          <p:spPr>
            <a:xfrm>
              <a:off x="9597771"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59" name="Group 359"/>
          <p:cNvGrpSpPr/>
          <p:nvPr/>
        </p:nvGrpSpPr>
        <p:grpSpPr>
          <a:xfrm>
            <a:off x="9621869" y="4785646"/>
            <a:ext cx="164211" cy="381952"/>
            <a:chOff x="9621869" y="4785646"/>
            <a:chExt cx="164211" cy="381952"/>
          </a:xfrm>
        </p:grpSpPr>
        <p:sp>
          <p:nvSpPr>
            <p:cNvPr id="360" name="AutoShape 360"/>
            <p:cNvSpPr/>
            <p:nvPr/>
          </p:nvSpPr>
          <p:spPr>
            <a:xfrm rot="21437230" flipH="1">
              <a:off x="9717024"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1" name="AutoShape 361"/>
            <p:cNvSpPr/>
            <p:nvPr/>
          </p:nvSpPr>
          <p:spPr>
            <a:xfrm rot="162769">
              <a:off x="9621869"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62" name="Group 362"/>
          <p:cNvGrpSpPr/>
          <p:nvPr/>
        </p:nvGrpSpPr>
        <p:grpSpPr>
          <a:xfrm>
            <a:off x="10050113" y="4424744"/>
            <a:ext cx="236316" cy="430911"/>
            <a:chOff x="10050113" y="4424744"/>
            <a:chExt cx="236316" cy="430911"/>
          </a:xfrm>
        </p:grpSpPr>
        <p:sp>
          <p:nvSpPr>
            <p:cNvPr id="363" name="AutoShape 363"/>
            <p:cNvSpPr/>
            <p:nvPr/>
          </p:nvSpPr>
          <p:spPr>
            <a:xfrm>
              <a:off x="10093833"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4" name="AutoShape 364"/>
            <p:cNvSpPr/>
            <p:nvPr/>
          </p:nvSpPr>
          <p:spPr>
            <a:xfrm rot="457219">
              <a:off x="10050113"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5" name="AutoShape 365"/>
            <p:cNvSpPr/>
            <p:nvPr/>
          </p:nvSpPr>
          <p:spPr>
            <a:xfrm rot="21142780" flipH="1">
              <a:off x="10243090"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6" name="Freeform 366"/>
            <p:cNvSpPr/>
            <p:nvPr/>
          </p:nvSpPr>
          <p:spPr>
            <a:xfrm>
              <a:off x="10060972"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67" name="Group 367"/>
          <p:cNvGrpSpPr/>
          <p:nvPr/>
        </p:nvGrpSpPr>
        <p:grpSpPr>
          <a:xfrm>
            <a:off x="10085070" y="4785646"/>
            <a:ext cx="164211" cy="381952"/>
            <a:chOff x="10085070" y="4785646"/>
            <a:chExt cx="164211" cy="381952"/>
          </a:xfrm>
        </p:grpSpPr>
        <p:sp>
          <p:nvSpPr>
            <p:cNvPr id="368" name="AutoShape 368"/>
            <p:cNvSpPr/>
            <p:nvPr/>
          </p:nvSpPr>
          <p:spPr>
            <a:xfrm rot="21437230" flipH="1">
              <a:off x="10180225"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9" name="AutoShape 369"/>
            <p:cNvSpPr/>
            <p:nvPr/>
          </p:nvSpPr>
          <p:spPr>
            <a:xfrm rot="162769">
              <a:off x="10085070"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70" name="Group 370"/>
          <p:cNvGrpSpPr/>
          <p:nvPr/>
        </p:nvGrpSpPr>
        <p:grpSpPr>
          <a:xfrm>
            <a:off x="10513409" y="4424744"/>
            <a:ext cx="236221" cy="430911"/>
            <a:chOff x="10513409" y="4424744"/>
            <a:chExt cx="236221" cy="430911"/>
          </a:xfrm>
        </p:grpSpPr>
        <p:sp>
          <p:nvSpPr>
            <p:cNvPr id="371" name="AutoShape 371"/>
            <p:cNvSpPr/>
            <p:nvPr/>
          </p:nvSpPr>
          <p:spPr>
            <a:xfrm>
              <a:off x="10557034"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2" name="AutoShape 372"/>
            <p:cNvSpPr/>
            <p:nvPr/>
          </p:nvSpPr>
          <p:spPr>
            <a:xfrm rot="457219">
              <a:off x="10513409"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3" name="AutoShape 373"/>
            <p:cNvSpPr/>
            <p:nvPr/>
          </p:nvSpPr>
          <p:spPr>
            <a:xfrm rot="21142780" flipH="1">
              <a:off x="10706291"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4" name="Freeform 374"/>
            <p:cNvSpPr/>
            <p:nvPr/>
          </p:nvSpPr>
          <p:spPr>
            <a:xfrm>
              <a:off x="10524173"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75" name="Group 375"/>
          <p:cNvGrpSpPr/>
          <p:nvPr/>
        </p:nvGrpSpPr>
        <p:grpSpPr>
          <a:xfrm>
            <a:off x="10548271" y="4785646"/>
            <a:ext cx="164211" cy="381952"/>
            <a:chOff x="10548271" y="4785646"/>
            <a:chExt cx="164211" cy="381952"/>
          </a:xfrm>
        </p:grpSpPr>
        <p:sp>
          <p:nvSpPr>
            <p:cNvPr id="376" name="AutoShape 376"/>
            <p:cNvSpPr/>
            <p:nvPr/>
          </p:nvSpPr>
          <p:spPr>
            <a:xfrm rot="21437230" flipH="1">
              <a:off x="10643426"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7" name="AutoShape 377"/>
            <p:cNvSpPr/>
            <p:nvPr/>
          </p:nvSpPr>
          <p:spPr>
            <a:xfrm rot="162769">
              <a:off x="10548271"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78" name="Group 378"/>
          <p:cNvGrpSpPr/>
          <p:nvPr/>
        </p:nvGrpSpPr>
        <p:grpSpPr>
          <a:xfrm>
            <a:off x="10976610" y="4424744"/>
            <a:ext cx="236220" cy="430911"/>
            <a:chOff x="10976610" y="4424744"/>
            <a:chExt cx="236220" cy="430911"/>
          </a:xfrm>
        </p:grpSpPr>
        <p:sp>
          <p:nvSpPr>
            <p:cNvPr id="379" name="AutoShape 379"/>
            <p:cNvSpPr/>
            <p:nvPr/>
          </p:nvSpPr>
          <p:spPr>
            <a:xfrm>
              <a:off x="11020234"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0" name="AutoShape 380"/>
            <p:cNvSpPr/>
            <p:nvPr/>
          </p:nvSpPr>
          <p:spPr>
            <a:xfrm rot="457219">
              <a:off x="10976610"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1" name="AutoShape 381"/>
            <p:cNvSpPr/>
            <p:nvPr/>
          </p:nvSpPr>
          <p:spPr>
            <a:xfrm rot="21142780" flipH="1">
              <a:off x="11169491"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2" name="Freeform 382"/>
            <p:cNvSpPr/>
            <p:nvPr/>
          </p:nvSpPr>
          <p:spPr>
            <a:xfrm>
              <a:off x="10987374"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83" name="Group 383"/>
          <p:cNvGrpSpPr/>
          <p:nvPr/>
        </p:nvGrpSpPr>
        <p:grpSpPr>
          <a:xfrm>
            <a:off x="11011472" y="4785646"/>
            <a:ext cx="164211" cy="381952"/>
            <a:chOff x="11011472" y="4785646"/>
            <a:chExt cx="164211" cy="381952"/>
          </a:xfrm>
        </p:grpSpPr>
        <p:sp>
          <p:nvSpPr>
            <p:cNvPr id="384" name="AutoShape 384"/>
            <p:cNvSpPr/>
            <p:nvPr/>
          </p:nvSpPr>
          <p:spPr>
            <a:xfrm rot="21437230" flipH="1">
              <a:off x="11106627"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5" name="AutoShape 385"/>
            <p:cNvSpPr/>
            <p:nvPr/>
          </p:nvSpPr>
          <p:spPr>
            <a:xfrm rot="162769">
              <a:off x="11011472"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386" name="AutoShape 386"/>
          <p:cNvSpPr/>
          <p:nvPr/>
        </p:nvSpPr>
        <p:spPr>
          <a:xfrm>
            <a:off x="692334" y="5368319"/>
            <a:ext cx="4775817" cy="982897"/>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200">
                <a:solidFill>
                  <a:schemeClr val="dk1">
                    <a:alpha val="100000"/>
                  </a:schemeClr>
                </a:solidFill>
                <a:latin typeface="Microsoft Yahei"/>
                <a:ea typeface="Microsoft Yahei"/>
                <a:cs typeface="Microsoft Yahei"/>
              </a:rPr>
              <a:t>智能建筑是指通过先进的计算机技术、通信技术、自动化技术等，将建筑物的结构、系统、服务和管理进行优化组合，提供一个高效、舒适、安全、便利的建筑环境。</a:t>
            </a:r>
            <a:endParaRPr lang="en-US" sz="1100"/>
          </a:p>
        </p:txBody>
      </p:sp>
      <p:sp>
        <p:nvSpPr>
          <p:cNvPr id="387" name="AutoShape 387"/>
          <p:cNvSpPr/>
          <p:nvPr/>
        </p:nvSpPr>
        <p:spPr>
          <a:xfrm>
            <a:off x="6723849" y="5368319"/>
            <a:ext cx="4775817" cy="904863"/>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200">
                <a:solidFill>
                  <a:schemeClr val="dk1">
                    <a:alpha val="100000"/>
                  </a:schemeClr>
                </a:solidFill>
                <a:latin typeface="Microsoft Yahei"/>
                <a:ea typeface="Microsoft Yahei"/>
                <a:cs typeface="Microsoft Yahei"/>
              </a:rPr>
              <a:t>智能建筑起源于20世纪80年代，随着科技的进步和人们对建筑环境要求的提高，智能建筑逐渐得到广泛应用。目前，智能建筑已经成为现代城市发展的重要组成部分。</a:t>
            </a:r>
            <a:endParaRPr lang="en-US" sz="1100"/>
          </a:p>
        </p:txBody>
      </p:sp>
      <p:grpSp>
        <p:nvGrpSpPr>
          <p:cNvPr id="388" name="Group 388"/>
          <p:cNvGrpSpPr/>
          <p:nvPr/>
        </p:nvGrpSpPr>
        <p:grpSpPr>
          <a:xfrm>
            <a:off x="454963" y="93878"/>
            <a:ext cx="10641129" cy="914400"/>
            <a:chOff x="454963" y="93878"/>
            <a:chExt cx="10641129" cy="914400"/>
          </a:xfrm>
        </p:grpSpPr>
        <p:sp>
          <p:nvSpPr>
            <p:cNvPr id="389" name="AutoShape 38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0" name="AutoShape 39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1" name="AutoShape 39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2" name="AutoShape 39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3" name="AutoShape 39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4" name="AutoShape 39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5" name="AutoShape 39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6" name="AutoShape 39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7" name="AutoShape 39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8" name="AutoShape 39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9" name="AutoShape 39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0" name="AutoShape 40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1" name="AutoShape 40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2" name="AutoShape 40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3" name="AutoShape 40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4" name="AutoShape 40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5" name="AutoShape 40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6" name="AutoShape 40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7" name="AutoShape 40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8" name="AutoShape 40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9" name="TextBox 40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智能建筑的定义与发展</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3617" b="3617"/>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城市规划需要遵循整体性、长期性、科学性、民主性和法治性等原则，确保城市的可持续发展。</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城市规划的主要目标是实现城市经济、社会和环境的协调发展，提高城市居民的生活质量和幸福感。</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城市规划的原则与目标</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目标</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原则</a:t>
            </a:r>
            <a:endParaRPr lang="en-US" sz="1100"/>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相互促进</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智能建筑通过提供高效、舒适、安全的建筑环境，为城市规划提供了有力支持；同时，城市规划通过优化城市空间布局和功能分区，为智能建筑的发展提供了广阔的空间和机遇。</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共同发展</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智能建筑与城市规划在推动城市可持续发展方面具有共同的目标和使命。通过加强合作与交流，二者可以相互促进、共同发展，为构建智慧城市打下坚实的基础。</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7570" r="27570"/>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智能建筑与城市规划的关系</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706395" y="2969779"/>
            <a:ext cx="6779209" cy="1362191"/>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FFFFFF">
                    <a:alpha val="100000"/>
                  </a:srgbClr>
                </a:solidFill>
                <a:latin typeface="Microsoft Yahei"/>
                <a:ea typeface="Microsoft Yahei"/>
                <a:cs typeface="Microsoft Yahei"/>
              </a:rPr>
              <a:t>城市智慧交通系统技术策略</a:t>
            </a:r>
          </a:p>
        </p:txBody>
      </p:sp>
      <p:grpSp>
        <p:nvGrpSpPr>
          <p:cNvPr id="3" name="Group 3"/>
          <p:cNvGrpSpPr/>
          <p:nvPr/>
        </p:nvGrpSpPr>
        <p:grpSpPr>
          <a:xfrm>
            <a:off x="3563014" y="1906186"/>
            <a:ext cx="5065972" cy="823690"/>
            <a:chOff x="3563014" y="1906186"/>
            <a:chExt cx="5065972" cy="823690"/>
          </a:xfrm>
        </p:grpSpPr>
        <p:sp>
          <p:nvSpPr>
            <p:cNvPr id="4" name="TextBox 4"/>
            <p:cNvSpPr txBox="1"/>
            <p:nvPr/>
          </p:nvSpPr>
          <p:spPr>
            <a:xfrm>
              <a:off x="3563014" y="1906186"/>
              <a:ext cx="5065972" cy="823690"/>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4950" b="1">
                  <a:solidFill>
                    <a:srgbClr val="FFFFFF">
                      <a:alpha val="100000"/>
                    </a:srgbClr>
                  </a:solidFill>
                  <a:latin typeface="Microsoft Yahei"/>
                  <a:ea typeface="Microsoft Yahei"/>
                  <a:cs typeface="Microsoft Yahei"/>
                </a:rPr>
                <a:t>03</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定义</a:t>
            </a:r>
          </a:p>
        </p:txBody>
      </p:sp>
      <p:sp>
        <p:nvSpPr>
          <p:cNvPr id="3" name="AutoShape 3"/>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1951634" y="6029346"/>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智慧交通系统（Intelligent Transportation System, ITS）是一种先进的交通管理系统，通过集成先进的通信技术、电子控制技术、计算机技术等，实现对交通运行状态的实时感知、智能决策和高效管理。</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功能</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智慧交通系统具有实时交通信息采集与处理、交通状态预测与评估、交通事件自动检测与报警、交通信号控制优化、智能导航与路径规划、公共交通智能调度与管理等功能，旨在提高城市交通运行效率、减少交通拥堵和事故、提升公众出行体验。</a:t>
            </a:r>
          </a:p>
        </p:txBody>
      </p:sp>
      <p:sp>
        <p:nvSpPr>
          <p:cNvPr id="10" name="AutoShape 10"/>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a:off x="4253725" y="3380232"/>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智慧交通系统的定义与功能</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39110" y="2088608"/>
            <a:ext cx="3386305"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通过各类传感器、摄像头等数据采集设备，实时采集交通运行状态、车辆行驶信息、道路环境等信息。</a:t>
            </a:r>
          </a:p>
        </p:txBody>
      </p:sp>
      <p:sp>
        <p:nvSpPr>
          <p:cNvPr id="3" name="TextBox 3"/>
          <p:cNvSpPr txBox="1"/>
          <p:nvPr/>
        </p:nvSpPr>
        <p:spPr>
          <a:xfrm>
            <a:off x="539110" y="1679033"/>
            <a:ext cx="2409825" cy="4286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1875" b="1">
                <a:solidFill>
                  <a:schemeClr val="accent1">
                    <a:alpha val="100000"/>
                  </a:schemeClr>
                </a:solidFill>
                <a:latin typeface="Microsoft Yahei"/>
                <a:ea typeface="Microsoft Yahei"/>
                <a:cs typeface="Microsoft Yahei"/>
              </a:rPr>
              <a:t>感知层</a:t>
            </a:r>
          </a:p>
        </p:txBody>
      </p:sp>
      <p:sp>
        <p:nvSpPr>
          <p:cNvPr id="4" name="AutoShape 4"/>
          <p:cNvSpPr/>
          <p:nvPr/>
        </p:nvSpPr>
        <p:spPr>
          <a:xfrm>
            <a:off x="4912196" y="1843297"/>
            <a:ext cx="1473877" cy="1300480"/>
          </a:xfrm>
          <a:prstGeom prst="triangle">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rot="4275690">
            <a:off x="6489457" y="2982571"/>
            <a:ext cx="1473877" cy="1300480"/>
          </a:xfrm>
          <a:prstGeom prst="triangle">
            <a:avLst>
              <a:gd name="adj" fmla="val 500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rot="2700000" flipH="1">
            <a:off x="3730001" y="2945995"/>
            <a:ext cx="1473877" cy="1300480"/>
          </a:xfrm>
          <a:prstGeom prst="triangle">
            <a:avLst>
              <a:gd name="adj" fmla="val 500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rot="-8546356" flipH="1">
            <a:off x="3967371" y="4880960"/>
            <a:ext cx="1473877" cy="1300480"/>
          </a:xfrm>
          <a:prstGeom prst="triangle">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rot="8546493" flipH="1">
            <a:off x="5914885" y="4872729"/>
            <a:ext cx="1473877" cy="1300480"/>
          </a:xfrm>
          <a:prstGeom prst="triangle">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539110" y="4666479"/>
            <a:ext cx="3386315"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为政府交通管理部门、企业和公众等用户提供智慧交通服务。</a:t>
            </a:r>
          </a:p>
        </p:txBody>
      </p:sp>
      <p:sp>
        <p:nvSpPr>
          <p:cNvPr id="10" name="TextBox 10"/>
          <p:cNvSpPr txBox="1"/>
          <p:nvPr/>
        </p:nvSpPr>
        <p:spPr>
          <a:xfrm>
            <a:off x="539110" y="4256904"/>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用户层</a:t>
            </a:r>
          </a:p>
        </p:txBody>
      </p:sp>
      <p:sp>
        <p:nvSpPr>
          <p:cNvPr id="11" name="TextBox 11"/>
          <p:cNvSpPr txBox="1"/>
          <p:nvPr/>
        </p:nvSpPr>
        <p:spPr>
          <a:xfrm>
            <a:off x="6201617" y="1625514"/>
            <a:ext cx="3418981"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利用有线或无线通信技术，将感知层采集的数据传输至数据中心进行处理和分析。</a:t>
            </a:r>
          </a:p>
        </p:txBody>
      </p:sp>
      <p:sp>
        <p:nvSpPr>
          <p:cNvPr id="12" name="TextBox 12"/>
          <p:cNvSpPr txBox="1"/>
          <p:nvPr/>
        </p:nvSpPr>
        <p:spPr>
          <a:xfrm>
            <a:off x="6201617" y="1268111"/>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网络层</a:t>
            </a:r>
          </a:p>
        </p:txBody>
      </p:sp>
      <p:sp>
        <p:nvSpPr>
          <p:cNvPr id="13" name="TextBox 13"/>
          <p:cNvSpPr txBox="1"/>
          <p:nvPr/>
        </p:nvSpPr>
        <p:spPr>
          <a:xfrm>
            <a:off x="8237407" y="3376213"/>
            <a:ext cx="3410419"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对采集的数据进行清洗、整合和存储，形成交通大数据，为上层应用提供数据支撑。</a:t>
            </a:r>
          </a:p>
        </p:txBody>
      </p:sp>
      <p:sp>
        <p:nvSpPr>
          <p:cNvPr id="14" name="TextBox 14"/>
          <p:cNvSpPr txBox="1"/>
          <p:nvPr/>
        </p:nvSpPr>
        <p:spPr>
          <a:xfrm>
            <a:off x="8237407" y="3050744"/>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数据层</a:t>
            </a:r>
          </a:p>
        </p:txBody>
      </p:sp>
      <p:sp>
        <p:nvSpPr>
          <p:cNvPr id="15" name="TextBox 15"/>
          <p:cNvSpPr txBox="1"/>
          <p:nvPr/>
        </p:nvSpPr>
        <p:spPr>
          <a:xfrm>
            <a:off x="7268208" y="5464523"/>
            <a:ext cx="3434524"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基于数据层提供的数据，开发各类智慧交通应用，如实时路况查询、智能导航、公交查询等。</a:t>
            </a:r>
          </a:p>
        </p:txBody>
      </p:sp>
      <p:sp>
        <p:nvSpPr>
          <p:cNvPr id="16" name="TextBox 16"/>
          <p:cNvSpPr txBox="1"/>
          <p:nvPr/>
        </p:nvSpPr>
        <p:spPr>
          <a:xfrm>
            <a:off x="7268208" y="5054948"/>
            <a:ext cx="2409825" cy="4381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1950" b="1">
                <a:solidFill>
                  <a:schemeClr val="accent1">
                    <a:alpha val="100000"/>
                  </a:schemeClr>
                </a:solidFill>
                <a:latin typeface="Microsoft Yahei"/>
                <a:ea typeface="Microsoft Yahei"/>
                <a:cs typeface="Microsoft Yahei"/>
              </a:rPr>
              <a:t>应用层</a:t>
            </a:r>
          </a:p>
        </p:txBody>
      </p:sp>
      <p:sp>
        <p:nvSpPr>
          <p:cNvPr id="17" name="TextBox 17"/>
          <p:cNvSpPr txBox="1"/>
          <p:nvPr/>
        </p:nvSpPr>
        <p:spPr>
          <a:xfrm>
            <a:off x="5254897" y="2293598"/>
            <a:ext cx="1232768" cy="64350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spcBef>
                <a:spcPts val="450"/>
              </a:spcBef>
            </a:pPr>
            <a:r>
              <a:rPr lang="en-US" sz="3450" b="1">
                <a:solidFill>
                  <a:srgbClr val="FFFFFF">
                    <a:alpha val="100000"/>
                  </a:srgbClr>
                </a:solidFill>
                <a:latin typeface="Microsoft Yahei"/>
                <a:ea typeface="Microsoft Yahei"/>
                <a:cs typeface="Microsoft Yahei"/>
              </a:rPr>
              <a:t>02</a:t>
            </a:r>
          </a:p>
        </p:txBody>
      </p:sp>
      <p:sp>
        <p:nvSpPr>
          <p:cNvPr id="18" name="TextBox 18"/>
          <p:cNvSpPr txBox="1"/>
          <p:nvPr/>
        </p:nvSpPr>
        <p:spPr>
          <a:xfrm>
            <a:off x="3925415" y="3408550"/>
            <a:ext cx="1232768" cy="64350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spcBef>
                <a:spcPts val="450"/>
              </a:spcBef>
            </a:pPr>
            <a:r>
              <a:rPr lang="en-US" sz="3450" b="1">
                <a:solidFill>
                  <a:srgbClr val="FFFFFF">
                    <a:alpha val="100000"/>
                  </a:srgbClr>
                </a:solidFill>
                <a:latin typeface="Microsoft Yahei"/>
                <a:ea typeface="Microsoft Yahei"/>
                <a:cs typeface="Microsoft Yahei"/>
              </a:rPr>
              <a:t>01</a:t>
            </a:r>
          </a:p>
        </p:txBody>
      </p:sp>
      <p:sp>
        <p:nvSpPr>
          <p:cNvPr id="19" name="TextBox 19"/>
          <p:cNvSpPr txBox="1"/>
          <p:nvPr/>
        </p:nvSpPr>
        <p:spPr>
          <a:xfrm>
            <a:off x="6651824" y="3377086"/>
            <a:ext cx="1232768" cy="64350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spcBef>
                <a:spcPts val="450"/>
              </a:spcBef>
            </a:pPr>
            <a:r>
              <a:rPr lang="en-US" sz="3450" b="1">
                <a:solidFill>
                  <a:srgbClr val="FFFFFF">
                    <a:alpha val="100000"/>
                  </a:srgbClr>
                </a:solidFill>
                <a:latin typeface="Microsoft Yahei"/>
                <a:ea typeface="Microsoft Yahei"/>
                <a:cs typeface="Microsoft Yahei"/>
              </a:rPr>
              <a:t>03</a:t>
            </a:r>
          </a:p>
        </p:txBody>
      </p:sp>
      <p:sp>
        <p:nvSpPr>
          <p:cNvPr id="20" name="TextBox 20"/>
          <p:cNvSpPr txBox="1"/>
          <p:nvPr/>
        </p:nvSpPr>
        <p:spPr>
          <a:xfrm>
            <a:off x="6069918" y="5038167"/>
            <a:ext cx="1232768" cy="64350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spcBef>
                <a:spcPts val="450"/>
              </a:spcBef>
            </a:pPr>
            <a:r>
              <a:rPr lang="en-US" sz="3450" b="1">
                <a:solidFill>
                  <a:srgbClr val="FFFFFF">
                    <a:alpha val="100000"/>
                  </a:srgbClr>
                </a:solidFill>
                <a:latin typeface="Microsoft Yahei"/>
                <a:ea typeface="Microsoft Yahei"/>
                <a:cs typeface="Microsoft Yahei"/>
              </a:rPr>
              <a:t>04</a:t>
            </a:r>
          </a:p>
        </p:txBody>
      </p:sp>
      <p:sp>
        <p:nvSpPr>
          <p:cNvPr id="21" name="TextBox 21"/>
          <p:cNvSpPr txBox="1"/>
          <p:nvPr/>
        </p:nvSpPr>
        <p:spPr>
          <a:xfrm>
            <a:off x="4466940" y="5038167"/>
            <a:ext cx="1232768" cy="64350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spcBef>
                <a:spcPts val="450"/>
              </a:spcBef>
            </a:pPr>
            <a:r>
              <a:rPr lang="en-US" sz="3450" b="1">
                <a:solidFill>
                  <a:srgbClr val="FFFFFF">
                    <a:alpha val="100000"/>
                  </a:srgbClr>
                </a:solidFill>
                <a:latin typeface="Microsoft Yahei"/>
                <a:ea typeface="Microsoft Yahei"/>
                <a:cs typeface="Microsoft Yahei"/>
              </a:rPr>
              <a:t>05</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智慧交通系统技术架构</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5530845" y="2528385"/>
            <a:ext cx="1097280" cy="1097280"/>
          </a:xfrm>
          <a:prstGeom prst="ellipse">
            <a:avLst/>
          </a:pr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620017" y="5027098"/>
            <a:ext cx="1097280" cy="109728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436105" y="5027098"/>
            <a:ext cx="1097280" cy="109728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rot="2135991">
            <a:off x="6736988" y="2931817"/>
            <a:ext cx="422364" cy="509626"/>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rot="-2296662">
            <a:off x="5066977" y="2906819"/>
            <a:ext cx="422364" cy="509626"/>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rot="-6933846">
            <a:off x="4575518" y="4436445"/>
            <a:ext cx="422364" cy="509626"/>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rot="10800000">
            <a:off x="5870342" y="5320925"/>
            <a:ext cx="422364" cy="509626"/>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rot="6699367">
            <a:off x="7223592" y="4470770"/>
            <a:ext cx="422364" cy="509626"/>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132415" y="2756572"/>
            <a:ext cx="3895725"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通信技术</a:t>
            </a:r>
          </a:p>
        </p:txBody>
      </p:sp>
      <p:sp>
        <p:nvSpPr>
          <p:cNvPr id="11" name="TextBox 11"/>
          <p:cNvSpPr txBox="1"/>
          <p:nvPr/>
        </p:nvSpPr>
        <p:spPr>
          <a:xfrm>
            <a:off x="8132415" y="3244806"/>
            <a:ext cx="3314700"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实现车与车、车与路、车与基础设施之间的实时通信，为智能交通系统提供信息交互基础。</a:t>
            </a:r>
          </a:p>
        </p:txBody>
      </p:sp>
      <p:sp>
        <p:nvSpPr>
          <p:cNvPr id="12" name="TextBox 12"/>
          <p:cNvSpPr txBox="1"/>
          <p:nvPr/>
        </p:nvSpPr>
        <p:spPr>
          <a:xfrm>
            <a:off x="4541030" y="1027328"/>
            <a:ext cx="4124325"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大数据技术</a:t>
            </a:r>
          </a:p>
        </p:txBody>
      </p:sp>
      <p:sp>
        <p:nvSpPr>
          <p:cNvPr id="13" name="TextBox 13"/>
          <p:cNvSpPr txBox="1"/>
          <p:nvPr/>
        </p:nvSpPr>
        <p:spPr>
          <a:xfrm>
            <a:off x="4541030" y="1453445"/>
            <a:ext cx="3314700"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对海量交通数据进行高效处理和分析，挖掘数据价值，为交通管理和决策提供支持。</a:t>
            </a:r>
          </a:p>
        </p:txBody>
      </p:sp>
      <p:sp>
        <p:nvSpPr>
          <p:cNvPr id="14" name="Freeform 14"/>
          <p:cNvSpPr/>
          <p:nvPr/>
        </p:nvSpPr>
        <p:spPr>
          <a:xfrm>
            <a:off x="5793785" y="2791325"/>
            <a:ext cx="571400" cy="571400"/>
          </a:xfrm>
          <a:custGeom>
            <a:rect l="l" t="t" r="r" b="b"/>
            <a:pathLst>
              <a:path w="304800" h="304800">
                <a:moveTo>
                  <a:pt x="147180" y="28632"/>
                </a:moveTo>
                <a:lnTo>
                  <a:pt x="19907" y="83468"/>
                </a:lnTo>
                <a:lnTo>
                  <a:pt x="147304" y="137874"/>
                </a:lnTo>
                <a:lnTo>
                  <a:pt x="276015" y="83344"/>
                </a:lnTo>
                <a:lnTo>
                  <a:pt x="147180" y="28632"/>
                </a:lnTo>
                <a:close/>
                <a:moveTo>
                  <a:pt x="152400" y="144723"/>
                </a:moveTo>
                <a:lnTo>
                  <a:pt x="152400" y="276168"/>
                </a:lnTo>
                <a:lnTo>
                  <a:pt x="276177" y="217408"/>
                </a:lnTo>
                <a:lnTo>
                  <a:pt x="276177" y="92145"/>
                </a:lnTo>
                <a:lnTo>
                  <a:pt x="152400" y="144723"/>
                </a:lnTo>
                <a:close/>
                <a:moveTo>
                  <a:pt x="19098" y="217408"/>
                </a:moveTo>
                <a:lnTo>
                  <a:pt x="143294" y="276168"/>
                </a:lnTo>
                <a:lnTo>
                  <a:pt x="143294" y="144723"/>
                </a:lnTo>
                <a:lnTo>
                  <a:pt x="19098" y="92145"/>
                </a:lnTo>
                <a:lnTo>
                  <a:pt x="19098" y="217408"/>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958501" y="3293513"/>
            <a:ext cx="1097280" cy="1097280"/>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7250975" y="3585987"/>
            <a:ext cx="512333" cy="512333"/>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101166" y="3337992"/>
            <a:ext cx="1097280" cy="109728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4403006" y="3595353"/>
            <a:ext cx="493600" cy="49360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4922225" y="5355934"/>
            <a:ext cx="476843" cy="476843"/>
          </a:xfrm>
          <a:custGeom>
            <a:rect l="l" t="t" r="r" b="b"/>
            <a:pathLst>
              <a:path w="304800" h="304800">
                <a:moveTo>
                  <a:pt x="116843" y="182880"/>
                </a:moveTo>
                <a:lnTo>
                  <a:pt x="30480" y="182880"/>
                </a:lnTo>
                <a:lnTo>
                  <a:pt x="30480" y="304800"/>
                </a:lnTo>
                <a:lnTo>
                  <a:pt x="0" y="304800"/>
                </a:lnTo>
                <a:lnTo>
                  <a:pt x="0" y="0"/>
                </a:lnTo>
                <a:lnTo>
                  <a:pt x="182880" y="0"/>
                </a:lnTo>
                <a:lnTo>
                  <a:pt x="187957" y="30480"/>
                </a:lnTo>
                <a:lnTo>
                  <a:pt x="304800" y="30480"/>
                </a:lnTo>
                <a:lnTo>
                  <a:pt x="259080" y="121920"/>
                </a:lnTo>
                <a:lnTo>
                  <a:pt x="304800" y="213360"/>
                </a:lnTo>
                <a:lnTo>
                  <a:pt x="121920" y="213360"/>
                </a:lnTo>
                <a:lnTo>
                  <a:pt x="116843" y="18288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6598325" y="5290510"/>
            <a:ext cx="570456" cy="570456"/>
          </a:xfrm>
          <a:custGeom>
            <a:rect l="l" t="t" r="r" b="b"/>
            <a:pathLst>
              <a:path w="304800" h="304800">
                <a:moveTo>
                  <a:pt x="310886" y="167269"/>
                </a:moveTo>
                <a:cubicBezTo>
                  <a:pt x="310886" y="167269"/>
                  <a:pt x="267148" y="122672"/>
                  <a:pt x="206873" y="122672"/>
                </a:cubicBezTo>
                <a:cubicBezTo>
                  <a:pt x="147980" y="122672"/>
                  <a:pt x="89764" y="167269"/>
                  <a:pt x="89764" y="167269"/>
                </a:cubicBezTo>
                <a:lnTo>
                  <a:pt x="57064" y="153619"/>
                </a:lnTo>
                <a:lnTo>
                  <a:pt x="57064" y="193662"/>
                </a:lnTo>
                <a:cubicBezTo>
                  <a:pt x="62217" y="195415"/>
                  <a:pt x="65989" y="200158"/>
                  <a:pt x="65989" y="205902"/>
                </a:cubicBezTo>
                <a:cubicBezTo>
                  <a:pt x="65989" y="211703"/>
                  <a:pt x="62141" y="216456"/>
                  <a:pt x="56912" y="218170"/>
                </a:cubicBezTo>
                <a:lnTo>
                  <a:pt x="66580" y="245135"/>
                </a:lnTo>
                <a:lnTo>
                  <a:pt x="38043" y="245135"/>
                </a:lnTo>
                <a:lnTo>
                  <a:pt x="47796" y="217942"/>
                </a:lnTo>
                <a:cubicBezTo>
                  <a:pt x="43110" y="215951"/>
                  <a:pt x="39834" y="211322"/>
                  <a:pt x="39834" y="205902"/>
                </a:cubicBezTo>
                <a:cubicBezTo>
                  <a:pt x="39834" y="200597"/>
                  <a:pt x="43015" y="196082"/>
                  <a:pt x="47558" y="194024"/>
                </a:cubicBezTo>
                <a:lnTo>
                  <a:pt x="47558" y="149647"/>
                </a:lnTo>
                <a:lnTo>
                  <a:pt x="0" y="129816"/>
                </a:lnTo>
                <a:lnTo>
                  <a:pt x="209255" y="35890"/>
                </a:lnTo>
                <a:lnTo>
                  <a:pt x="401241" y="130997"/>
                </a:lnTo>
                <a:lnTo>
                  <a:pt x="310886" y="167269"/>
                </a:lnTo>
                <a:close/>
                <a:moveTo>
                  <a:pt x="204492" y="145266"/>
                </a:moveTo>
                <a:cubicBezTo>
                  <a:pt x="265128" y="145266"/>
                  <a:pt x="294846" y="177365"/>
                  <a:pt x="294846" y="177365"/>
                </a:cubicBezTo>
                <a:lnTo>
                  <a:pt x="294846" y="243945"/>
                </a:lnTo>
                <a:cubicBezTo>
                  <a:pt x="294846" y="243945"/>
                  <a:pt x="263938" y="268910"/>
                  <a:pt x="199739" y="268910"/>
                </a:cubicBezTo>
                <a:cubicBezTo>
                  <a:pt x="135541" y="268910"/>
                  <a:pt x="114138" y="243945"/>
                  <a:pt x="114138" y="243945"/>
                </a:cubicBezTo>
                <a:lnTo>
                  <a:pt x="114138" y="177365"/>
                </a:lnTo>
                <a:cubicBezTo>
                  <a:pt x="114138" y="177365"/>
                  <a:pt x="143856" y="145266"/>
                  <a:pt x="204492" y="145266"/>
                </a:cubicBezTo>
                <a:close/>
                <a:moveTo>
                  <a:pt x="203302" y="254641"/>
                </a:moveTo>
                <a:cubicBezTo>
                  <a:pt x="245326" y="254641"/>
                  <a:pt x="279397" y="246116"/>
                  <a:pt x="279397" y="235620"/>
                </a:cubicBezTo>
                <a:cubicBezTo>
                  <a:pt x="279397" y="225123"/>
                  <a:pt x="245326" y="216599"/>
                  <a:pt x="203302" y="216599"/>
                </a:cubicBezTo>
                <a:cubicBezTo>
                  <a:pt x="161277" y="216599"/>
                  <a:pt x="127216" y="225123"/>
                  <a:pt x="127216" y="235620"/>
                </a:cubicBezTo>
                <a:cubicBezTo>
                  <a:pt x="127216" y="246116"/>
                  <a:pt x="161277" y="254641"/>
                  <a:pt x="203302" y="254641"/>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TextBox 21"/>
          <p:cNvSpPr txBox="1"/>
          <p:nvPr/>
        </p:nvSpPr>
        <p:spPr>
          <a:xfrm>
            <a:off x="7824133" y="4891283"/>
            <a:ext cx="3895725"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人工智能技术</a:t>
            </a:r>
          </a:p>
        </p:txBody>
      </p:sp>
      <p:sp>
        <p:nvSpPr>
          <p:cNvPr id="22" name="TextBox 22"/>
          <p:cNvSpPr txBox="1"/>
          <p:nvPr/>
        </p:nvSpPr>
        <p:spPr>
          <a:xfrm>
            <a:off x="7824133" y="5360468"/>
            <a:ext cx="3314700"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通过深度学习、机器学习等技术，对交通数据进行智能分析和预测，提高交通管理和决策的智能化水平。</a:t>
            </a:r>
          </a:p>
        </p:txBody>
      </p:sp>
      <p:sp>
        <p:nvSpPr>
          <p:cNvPr id="23" name="TextBox 23"/>
          <p:cNvSpPr txBox="1"/>
          <p:nvPr/>
        </p:nvSpPr>
        <p:spPr>
          <a:xfrm>
            <a:off x="689125" y="2785147"/>
            <a:ext cx="3895725"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物联网技术</a:t>
            </a:r>
          </a:p>
        </p:txBody>
      </p:sp>
      <p:sp>
        <p:nvSpPr>
          <p:cNvPr id="24" name="TextBox 24"/>
          <p:cNvSpPr txBox="1"/>
          <p:nvPr/>
        </p:nvSpPr>
        <p:spPr>
          <a:xfrm>
            <a:off x="689125" y="3244806"/>
            <a:ext cx="3314700"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通过物联网技术实现对交通设施、车辆等对象的全面感知和互联，为智慧交通系统提供全面的数据支撑。</a:t>
            </a:r>
          </a:p>
        </p:txBody>
      </p:sp>
      <p:sp>
        <p:nvSpPr>
          <p:cNvPr id="25" name="TextBox 25"/>
          <p:cNvSpPr txBox="1"/>
          <p:nvPr/>
        </p:nvSpPr>
        <p:spPr>
          <a:xfrm>
            <a:off x="1054890" y="4891283"/>
            <a:ext cx="3895725"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云计算技术</a:t>
            </a:r>
          </a:p>
        </p:txBody>
      </p:sp>
      <p:sp>
        <p:nvSpPr>
          <p:cNvPr id="26" name="TextBox 26"/>
          <p:cNvSpPr txBox="1"/>
          <p:nvPr/>
        </p:nvSpPr>
        <p:spPr>
          <a:xfrm>
            <a:off x="1054890" y="5360468"/>
            <a:ext cx="3314700"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提供弹性可扩展的计算资源和服务，支持智慧交通系统的高效运行和数据处理。</a:t>
            </a:r>
          </a:p>
        </p:txBody>
      </p:sp>
      <p:grpSp>
        <p:nvGrpSpPr>
          <p:cNvPr id="27" name="Group 27"/>
          <p:cNvGrpSpPr/>
          <p:nvPr/>
        </p:nvGrpSpPr>
        <p:grpSpPr>
          <a:xfrm>
            <a:off x="454963" y="93878"/>
            <a:ext cx="10641129" cy="914400"/>
            <a:chOff x="454963" y="93878"/>
            <a:chExt cx="10641129" cy="914400"/>
          </a:xfrm>
        </p:grpSpPr>
        <p:sp>
          <p:nvSpPr>
            <p:cNvPr id="28" name="AutoShape 2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TextBox 4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智慧交通系统关键技术</a:t>
              </a:r>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https://d.book118.com/125042102041011103</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1C7EBD"/>
      </a:dk1>
      <a:lt1>
        <a:srgbClr val="F4FBFF"/>
      </a:lt1>
      <a:dk2>
        <a:srgbClr val="5CACDF"/>
      </a:dk2>
      <a:lt2>
        <a:srgbClr val="E0F4FF"/>
      </a:lt2>
      <a:accent1>
        <a:srgbClr val="43AEF2"/>
      </a:accent1>
      <a:accent2>
        <a:srgbClr val="64BDF5"/>
      </a:accent2>
      <a:accent3>
        <a:srgbClr val="84CDFA"/>
      </a:accent3>
      <a:accent4>
        <a:srgbClr val="87DDF1"/>
      </a:accent4>
      <a:accent5>
        <a:srgbClr val="7AAED5"/>
      </a:accent5>
      <a:accent6>
        <a:srgbClr val="C7E1F0"/>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93</Paragraphs>
  <Slides>16</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16</vt:i4>
      </vt:variant>
    </vt:vector>
  </HeadingPairs>
  <TitlesOfParts>
    <vt:vector baseType="lpstr" size="20">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2024-09-12T10:56:55.747</cp:lastPrinted>
  <dcterms:created xsi:type="dcterms:W3CDTF">2024-09-12T02:56:55Z</dcterms:created>
  <dcterms:modified xsi:type="dcterms:W3CDTF">2024-09-12T02:56:57Z</dcterms:modified>
</cp:coreProperties>
</file>