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23355-13B4-4D9A-AD7E-CB6589C1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63428-0E66-4187-9CDC-3925AD696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6BD3C-C97B-4417-8324-ADAA9C2A5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27C9C-406D-4CD9-8995-88B39706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2BDF2-C374-4B11-806F-1EE1109B2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D25495-047D-4029-8033-2CF78C6E8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47416-F595-4FCD-A33C-64C71F2F1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3F9B5-A3B9-46C6-A80E-0276F1E9B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C28F6-F602-4335-9FEF-DDE8D2C33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60D05-7F2B-4E31-8F2B-0762ABB79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13F80-71C1-4890-B135-0C70A7F9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74320" y="321260"/>
            <a:ext cx="11683455" cy="393053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8" name="任意形状 8"/>
          <p:cNvSpPr/>
          <p:nvPr userDrawn="1">
            <p:custDataLst>
              <p:tags r:id="rId2"/>
            </p:custDataLst>
          </p:nvPr>
        </p:nvSpPr>
        <p:spPr>
          <a:xfrm>
            <a:off x="9490237" y="321259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99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9" name="任意形状 9"/>
          <p:cNvSpPr/>
          <p:nvPr userDrawn="1">
            <p:custDataLst>
              <p:tags r:id="rId3"/>
            </p:custDataLst>
          </p:nvPr>
        </p:nvSpPr>
        <p:spPr>
          <a:xfrm rot="10800000">
            <a:off x="261015" y="2411670"/>
            <a:ext cx="1887415" cy="184012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9471025" y="6254750"/>
            <a:ext cx="180022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 userDrawn="1">
            <p:custDataLst>
              <p:tags r:id="rId5"/>
            </p:custDataLst>
          </p:nvPr>
        </p:nvSpPr>
        <p:spPr>
          <a:xfrm flipV="1">
            <a:off x="750570" y="6305550"/>
            <a:ext cx="71564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 userDrawn="1">
            <p:custDataLst>
              <p:tags r:id="rId6"/>
            </p:custDataLst>
          </p:nvPr>
        </p:nvSpPr>
        <p:spPr>
          <a:xfrm>
            <a:off x="1555115" y="6306820"/>
            <a:ext cx="88900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 userDrawn="1">
            <p:custDataLst>
              <p:tags r:id="rId7"/>
            </p:custDataLst>
          </p:nvPr>
        </p:nvSpPr>
        <p:spPr>
          <a:xfrm>
            <a:off x="1731010" y="6306820"/>
            <a:ext cx="25336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883644" y="809127"/>
            <a:ext cx="9144000" cy="1896745"/>
          </a:xfrm>
        </p:spPr>
        <p:txBody>
          <a:bodyPr lIns="91440" tIns="45720" rIns="91440" bIns="0" anchor="b" anchorCtr="0">
            <a:normAutofit/>
          </a:bodyPr>
          <a:lstStyle>
            <a:lvl1pPr algn="l">
              <a:defRPr sz="6600" b="1" spc="600" baseline="0">
                <a:latin typeface="Arial" pitchFamily="34" charset="0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883643" y="3017520"/>
            <a:ext cx="9144000" cy="890270"/>
          </a:xfrm>
        </p:spPr>
        <p:txBody>
          <a:bodyPr lIns="91440" tIns="0" rIns="91440" bIns="4572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83644" y="5050433"/>
            <a:ext cx="3365430" cy="579657"/>
          </a:xfrm>
        </p:spPr>
        <p:txBody>
          <a:bodyPr lIns="91440" tIns="45720" rIns="91440" bIns="45720">
            <a:normAutofit/>
          </a:bodyPr>
          <a:lstStyle>
            <a:lvl1pPr marL="0" indent="0">
              <a:buNone/>
              <a:defRPr sz="2400" baseline="0">
                <a:solidFill>
                  <a:schemeClr val="accent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1"/>
            </p:custDataLst>
          </p:nvPr>
        </p:nvSpPr>
        <p:spPr>
          <a:xfrm>
            <a:off x="0" y="6474460"/>
            <a:ext cx="12249150" cy="3835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4676775" y="2059757"/>
            <a:ext cx="6243774" cy="922021"/>
          </a:xfrm>
        </p:spPr>
        <p:txBody>
          <a:bodyPr lIns="91440" tIns="45720" rIns="91440" bIns="0" anchor="b" anchorCtr="0">
            <a:normAutofit/>
          </a:bodyPr>
          <a:lstStyle>
            <a:lvl1pPr>
              <a:defRPr sz="54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4676775" y="3102596"/>
            <a:ext cx="6243774" cy="1401006"/>
          </a:xfrm>
        </p:spPr>
        <p:txBody>
          <a:bodyPr lIns="91440" tIns="0" rIns="91440" bIns="45720">
            <a:normAutofit/>
          </a:bodyPr>
          <a:lstStyle>
            <a:lvl1pPr marL="0" indent="0" eaLnBrk="1" fontAlgn="auto" latinLnBrk="0" hangingPunct="1"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7628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4522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66065" y="313690"/>
            <a:ext cx="11683365" cy="5634990"/>
          </a:xfrm>
          <a:prstGeom prst="rect">
            <a:avLst/>
          </a:prstGeom>
          <a:solidFill>
            <a:schemeClr val="tx2"/>
          </a:solidFill>
          <a:ln w="28575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>
            <a:off x="1422400" y="4064000"/>
            <a:ext cx="5283200" cy="12700"/>
          </a:xfrm>
          <a:prstGeom prst="rect">
            <a:avLst/>
          </a:prstGeom>
          <a:solidFill>
            <a:schemeClr val="accent1">
              <a:lumMod val="50000"/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形状 8"/>
          <p:cNvSpPr/>
          <p:nvPr userDrawn="1">
            <p:custDataLst>
              <p:tags r:id="rId3"/>
            </p:custDataLst>
          </p:nvPr>
        </p:nvSpPr>
        <p:spPr>
          <a:xfrm>
            <a:off x="9480712" y="313004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8" name="任意形状 9"/>
          <p:cNvSpPr/>
          <p:nvPr userDrawn="1">
            <p:custDataLst>
              <p:tags r:id="rId4"/>
            </p:custDataLst>
          </p:nvPr>
        </p:nvSpPr>
        <p:spPr>
          <a:xfrm rot="10800000">
            <a:off x="261015" y="4113028"/>
            <a:ext cx="1887415" cy="184012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99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20799" y="2376714"/>
            <a:ext cx="6653601" cy="1607337"/>
          </a:xfrm>
        </p:spPr>
        <p:txBody>
          <a:bodyPr vert="horz" lIns="91440" tIns="45720" rIns="9144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96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/>
          <p:cNvSpPr/>
          <p:nvPr userDrawn="1">
            <p:custDataLst>
              <p:tags r:id="rId1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6" name="任意形状 8"/>
          <p:cNvSpPr/>
          <p:nvPr userDrawn="1">
            <p:custDataLst>
              <p:tags r:id="rId2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6" name="任意形状 8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10" name="任意形状 9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3825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8" name="任意形状 9"/>
          <p:cNvSpPr/>
          <p:nvPr userDrawn="1">
            <p:custDataLst>
              <p:tags r:id="rId2"/>
            </p:custDataLst>
          </p:nvPr>
        </p:nvSpPr>
        <p:spPr>
          <a:xfrm rot="16200000">
            <a:off x="-18383" y="15240"/>
            <a:ext cx="1243965" cy="121348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6" name="任意形状 8"/>
          <p:cNvSpPr/>
          <p:nvPr userDrawn="1">
            <p:custDataLst>
              <p:tags r:id="rId3"/>
            </p:custDataLst>
          </p:nvPr>
        </p:nvSpPr>
        <p:spPr>
          <a:xfrm>
            <a:off x="10344785" y="0"/>
            <a:ext cx="1847215" cy="180149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3810" y="5029201"/>
            <a:ext cx="12192000" cy="1828799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0" name="任意形状 9"/>
          <p:cNvSpPr/>
          <p:nvPr userDrawn="1">
            <p:custDataLst>
              <p:tags r:id="rId2"/>
            </p:custDataLst>
          </p:nvPr>
        </p:nvSpPr>
        <p:spPr>
          <a:xfrm rot="10800000">
            <a:off x="3810" y="5905500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-3492"/>
            <a:ext cx="12192000" cy="914400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755" y="193040"/>
            <a:ext cx="11037570" cy="521335"/>
          </a:xfrm>
        </p:spPr>
        <p:txBody>
          <a:bodyPr>
            <a:noAutofit/>
          </a:bodyPr>
          <a:lstStyle>
            <a:lvl1pPr>
              <a:defRPr sz="28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accent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image" Target="../media/image2.jpeg" /><Relationship Id="rId13" Type="http://schemas.openxmlformats.org/officeDocument/2006/relationships/tags" Target="../tags/tag15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430411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83644" y="1982607"/>
            <a:ext cx="9144000" cy="1896745"/>
          </a:xfrm>
        </p:spPr>
        <p:txBody>
          <a:bodyPr/>
          <a:lstStyle/>
          <a:p>
            <a:r>
              <a:rPr lang="zh-CN" altLang="en-US" sz="9600">
                <a:solidFill>
                  <a:schemeClr val="accent1"/>
                </a:solidFill>
                <a:sym typeface="Arial" pitchFamily="34" charset="0"/>
              </a:rPr>
              <a:t>山水画的意境</a:t>
            </a:r>
            <a:endParaRPr lang="zh-CN" altLang="en-US" sz="9600">
              <a:solidFill>
                <a:schemeClr val="accent1"/>
              </a:solidFill>
              <a:sym typeface="Arial" pitchFamily="34" charset="0"/>
            </a:endParaRPr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83644" y="4486553"/>
            <a:ext cx="3365430" cy="579657"/>
          </a:xfrm>
        </p:spPr>
        <p:txBody>
          <a:bodyPr>
            <a:noAutofit/>
          </a:bodyPr>
          <a:lstStyle/>
          <a:p>
            <a:r>
              <a:rPr lang="zh-CN" altLang="en-US" sz="4800">
                <a:sym typeface="Arial" pitchFamily="34" charset="0"/>
              </a:rPr>
              <a:t>李可染</a:t>
            </a:r>
            <a:endParaRPr lang="zh-CN" altLang="en-US" sz="4800">
              <a:solidFill>
                <a:schemeClr val="accent1"/>
              </a:solidFill>
              <a:sym typeface="Arial" pitchFamily="34" charset="0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学习目标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7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8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9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0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1892883" y="1977452"/>
            <a:ext cx="8382634" cy="381698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1、理解文章内容，了解作者文中作者的观点。2、掌握本文使用的论证方法，梳理文章的论证思路。（重难点）</a:t>
            </a:r>
            <a:endParaRPr lang="zh-CN" altLang="en-US" sz="32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了解作者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7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8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9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0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5664200" y="1731010"/>
            <a:ext cx="4554855" cy="43091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李可染（1907--1989年）室名师牛堂，江苏徐州人。自幼习画，先入上海美专师范科，杭州西湖国立艺专研究生班，师事法国名画家克罗多学习油画，深受潘天寿、林风眠影响，并师从齐白石、黄宾虹学画，曾在多所艺术院校任教。解放后，任中央美院教授、中国美协副主席、中国画研究院院长。擅长画山水、人物，尤其擅长画牛。代表作有《漓江胜境图》《万山红遍》《井冈山》等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0" name="图片 99" title=""/>
          <p:cNvPicPr/>
          <p:nvPr/>
        </p:nvPicPr>
        <p:blipFill>
          <a:blip r:embed="rId12"/>
          <a:srcRect l="4836" r="17819"/>
          <a:stretch>
            <a:fillRect/>
          </a:stretch>
        </p:blipFill>
        <p:spPr>
          <a:xfrm>
            <a:off x="1948815" y="2047240"/>
            <a:ext cx="3317240" cy="2409190"/>
          </a:xfrm>
          <a:prstGeom prst="ellipse">
            <a:avLst/>
          </a:prstGeom>
          <a:noFill/>
          <a:ln w="9525">
            <a:noFill/>
          </a:ln>
        </p:spPr>
      </p:pic>
    </p:spTree>
    <p:custDataLst>
      <p:tags r:id="rId13"/>
    </p:custData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检查预习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1" name="Title 6" title=""/>
          <p:cNvSpPr txBox="1"/>
          <p:nvPr>
            <p:custDataLst>
              <p:tags r:id="rId6"/>
            </p:custDataLst>
          </p:nvPr>
        </p:nvSpPr>
        <p:spPr>
          <a:xfrm>
            <a:off x="553720" y="984885"/>
            <a:ext cx="10977245" cy="32423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读准字音
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惆怅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chóuchàng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 </a:t>
            </a:r>
            <a:r>
              <a:rPr altLang="zh-CN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	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挚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zhì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 </a:t>
            </a:r>
            <a:r>
              <a:rPr altLang="zh-CN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	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渲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染(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xuàn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 气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概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gài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 </a:t>
            </a:r>
            <a:r>
              <a:rPr altLang="zh-CN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		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暮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霭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ǎi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 </a:t>
            </a:r>
            <a:r>
              <a:rPr altLang="zh-CN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	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赋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予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yǔ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 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颐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和园（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yí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 </a:t>
            </a:r>
            <a:r>
              <a:rPr altLang="zh-CN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		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惨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淡（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cǎn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 </a:t>
            </a:r>
            <a:r>
              <a:rPr altLang="zh-CN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		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夔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门(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kuí</a:t>
            </a:r>
            <a:r>
              <a:rPr lang="zh-CN" altLang="en-US" sz="3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)</a:t>
            </a:r>
            <a:endParaRPr lang="zh-CN" altLang="en-US" sz="32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7"/>
    </p:custData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词语解释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7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8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9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0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1892883" y="1731304"/>
            <a:ext cx="8382634" cy="430927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①惆怅：伤感，失意。</a:t>
            </a: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②浮光掠影：比喻印象不深刻，好像水面的光和掠过的影子一样，一晃就消逝。</a:t>
            </a: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③语不惊人死不休：形容写作时在语言上下苦功夫。</a:t>
            </a: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④胸有成竹：后比喻做事之前已经有通盘的考虑。</a:t>
            </a: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⑤木然：一时痴呆不知所措的样子。</a:t>
            </a: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⑥苦心经营：用尽心思去筹划安排。</a:t>
            </a: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⑦身临其境:亲身面临那种境地。</a:t>
            </a:r>
            <a:endParaRPr lang="zh-CN" altLang="en-US" sz="24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sym typeface="+mn-ea"/>
              </a:rPr>
              <a:t>熟读课文、划分层次。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7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8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9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0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1892883" y="1731304"/>
            <a:ext cx="8382634" cy="430927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第一部分（1）：提出中心论点：意境是山水画的灵魂。</a:t>
            </a: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第二部分（2-8）：具体论述阐述什么是意境以及获得意境的途径。</a:t>
            </a: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第三部分（9）：论述意境需要意匠传达。</a:t>
            </a: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默读课文，问题探究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7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8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9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0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1892883" y="1731304"/>
            <a:ext cx="8382634" cy="430927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36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1、本文的中心论点是什么？</a:t>
            </a: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Title 6" title=""/>
          <p:cNvSpPr txBox="1"/>
          <p:nvPr>
            <p:custDataLst>
              <p:tags r:id="rId12"/>
            </p:custDataLst>
          </p:nvPr>
        </p:nvSpPr>
        <p:spPr>
          <a:xfrm>
            <a:off x="1892883" y="2555534"/>
            <a:ext cx="8382634" cy="430927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36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意境是山水画的灵魂。</a:t>
            </a:r>
            <a:endParaRPr lang="zh-CN" altLang="en-US" sz="36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3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默读课文，问题探究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7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8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9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0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2046603" y="1977452"/>
            <a:ext cx="8075195" cy="381698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36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2、作者认为意境是什么？意匠又是什么？</a:t>
            </a: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36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Title 6" title=""/>
          <p:cNvSpPr txBox="1"/>
          <p:nvPr>
            <p:custDataLst>
              <p:tags r:id="rId12"/>
            </p:custDataLst>
          </p:nvPr>
        </p:nvSpPr>
        <p:spPr>
          <a:xfrm>
            <a:off x="2066925" y="2881630"/>
            <a:ext cx="8351520" cy="381698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36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意境就是景与情的结合；写景就是写情。</a:t>
            </a:r>
            <a:endParaRPr lang="zh-CN" altLang="en-US" sz="36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36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意匠即表现手法、表现手段的设计，简单地说，就是加工手段。</a:t>
            </a:r>
            <a:endParaRPr lang="zh-CN" altLang="en-US" sz="36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3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默读课文，问题探究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1" name="Title 6" title=""/>
          <p:cNvSpPr txBox="1"/>
          <p:nvPr>
            <p:custDataLst>
              <p:tags r:id="rId6"/>
            </p:custDataLst>
          </p:nvPr>
        </p:nvSpPr>
        <p:spPr>
          <a:xfrm>
            <a:off x="2548231" y="1503033"/>
            <a:ext cx="7095537" cy="324233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3、为什么山水画要讲究意境？</a:t>
            </a: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Title 6" title=""/>
          <p:cNvSpPr txBox="1"/>
          <p:nvPr>
            <p:custDataLst>
              <p:tags r:id="rId7"/>
            </p:custDataLst>
          </p:nvPr>
        </p:nvSpPr>
        <p:spPr>
          <a:xfrm>
            <a:off x="2568551" y="2361553"/>
            <a:ext cx="7095537" cy="324233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山水画不是地理、自然环境的说明和图解，更重要的还是表现人对自然的思想感情，见景生情，景与情要结合，要寓情于景。如果片面追求自然科学的一面，画风景也缺乏情趣，没有画意。写景就是写情，诗画有意境，就有了灵魂。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默读课文，问题探究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1" name="Title 6" title=""/>
          <p:cNvSpPr txBox="1"/>
          <p:nvPr>
            <p:custDataLst>
              <p:tags r:id="rId6"/>
            </p:custDataLst>
          </p:nvPr>
        </p:nvSpPr>
        <p:spPr>
          <a:xfrm>
            <a:off x="1797685" y="1436370"/>
            <a:ext cx="8504555" cy="407098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4、作者要说的是山水画的意境，为什么要大篇幅地分析诗歌的意境？这样写有什么好处？
</a:t>
            </a: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Title 6" title=""/>
          <p:cNvSpPr txBox="1"/>
          <p:nvPr>
            <p:custDataLst>
              <p:tags r:id="rId7"/>
            </p:custDataLst>
          </p:nvPr>
        </p:nvSpPr>
        <p:spPr>
          <a:xfrm>
            <a:off x="1833245" y="1913890"/>
            <a:ext cx="8504555" cy="407098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诗歌通过写景，充分表现了人的思想感情，便有了意境，而描写自然的景色与绘出的景色无异，也就是说诗歌中的意境与山水画的意境是相通的，并无二致。因此，作者以大家熟悉的诗歌意境为例，也就能更好地诠释山水画的意境。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默读课文，问题探究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11" name="Title 6" title=""/>
          <p:cNvSpPr txBox="1"/>
          <p:nvPr>
            <p:custDataLst>
              <p:tags r:id="rId6"/>
            </p:custDataLst>
          </p:nvPr>
        </p:nvSpPr>
        <p:spPr>
          <a:xfrm>
            <a:off x="2548255" y="1282700"/>
            <a:ext cx="7095490" cy="422465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5、获得意境的途径有哪些？</a:t>
            </a: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Title 6" title=""/>
          <p:cNvSpPr txBox="1"/>
          <p:nvPr>
            <p:custDataLst>
              <p:tags r:id="rId7"/>
            </p:custDataLst>
          </p:nvPr>
        </p:nvSpPr>
        <p:spPr>
          <a:xfrm>
            <a:off x="2507615" y="1805940"/>
            <a:ext cx="7095490" cy="422465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①要深刻认识对象，要有强烈、真挚的思想感情；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②要身临其境，长期观察；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③要高于现实；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④把握对象的精神实质，把自己的思想感情夸张渲染；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⑤要苦心经营意匠。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 title="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" name="直接连接符 2" title=""/>
          <p:cNvCxnSpPr/>
          <p:nvPr>
            <p:custDataLst>
              <p:tags r:id="rId4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5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默读课文，问题探究</a:t>
            </a:r>
            <a:endParaRPr lang="zh-CN" err="1">
              <a:solidFill>
                <a:schemeClr val="dk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7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8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9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0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1892883" y="1977452"/>
            <a:ext cx="8382634" cy="381698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6、“肯定地说，画画要有意境，否则力量无处使，但是有了意境不够，还要有意匠。”</a:t>
            </a: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第9段这句话在内容和结构上各有什么作用？</a:t>
            </a:r>
            <a:r>
              <a:rPr lang="zh-CN" altLang="en-US" sz="2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Title 6" title=""/>
          <p:cNvSpPr txBox="1"/>
          <p:nvPr>
            <p:custDataLst>
              <p:tags r:id="rId12"/>
            </p:custDataLst>
          </p:nvPr>
        </p:nvSpPr>
        <p:spPr>
          <a:xfrm>
            <a:off x="1882723" y="2820732"/>
            <a:ext cx="8382634" cy="381698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内容上，强调画画既要有意境，也要有意匠；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结构上，承上启下，承接上文对意境的论述，引起下文对意匠的论述。</a:t>
            </a: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endParaRPr lang="zh-CN" altLang="en-US" sz="2800" spc="100">
              <a:ln w="3175">
                <a:noFill/>
                <a:prstDash val="dash"/>
              </a:ln>
              <a:solidFill>
                <a:srgbClr val="FF0000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3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https://d.book118.com/125043041143011034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6915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空白演示经典风格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者："/>
  <p:tag name="KSO_WM_UNIT_SUBTYPE" val="b"/>
  <p:tag name="KSO_WM_UNIT_TEXT_FILL_FORE_SCHEMECOLOR_INDEX" val="5"/>
  <p:tag name="KSO_WM_UNIT_TEXT_FILL_FORE_SCHEMECOLOR_INDEX_BRIGHTNESS" val="0"/>
  <p:tag name="KSO_WM_UNIT_TEXT_FILL_TYPE" val="1"/>
  <p:tag name="KSO_WM_UNIT_TYPE" val="f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ID" val="custom20206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6915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3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136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137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13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13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140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141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14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14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147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14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14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150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15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152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153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4&quot;,&quot;maxSize&quot;:{&quot;size1&quot;:20},&quot;minSize&quot;:{&quot;size1&quot;:11.2},&quot;normalSize&quot;:{&quot;size1&quot;:11.2},&quot;subLayout&quot;:[{&quot;id&quot;:&quot;2024-01-04T15:42:14&quot;,&quot;margin&quot;:{&quot;bottom&quot;:0.025999998673796654,&quot;left&quot;:1.2699999809265137,&quot;right&quot;:1.2699999809265137,&quot;top&quot;:0.4230000376701355},&quot;type&quot;:0},{&quot;id&quot;:&quot;2024-01-04T15:42:14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15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158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4"/>
</p:tagLst>
</file>

<file path=ppt/tags/tag159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16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164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165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166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167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16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169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17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17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175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176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177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17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17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180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181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186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187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18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18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190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191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192.xml><?xml version="1.0" encoding="utf-8"?>
<p:tagLst xmlns:p="http://schemas.openxmlformats.org/presentationml/2006/main">
  <p:tag name="KSO_WM_ASSEMBLE_CHIP_INDEX" val="ff7d2160ef064691979e787d147d2e44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588"/>
  <p:tag name="WM_BEAUTIFY_ZORDER_FLAG_TAG" val="8"/>
</p:tagLst>
</file>

<file path=ppt/tags/tag193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19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19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200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0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0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03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204.xml><?xml version="1.0" encoding="utf-8"?>
<p:tagLst xmlns:p="http://schemas.openxmlformats.org/presentationml/2006/main">
  <p:tag name="KSO_WM_ASSEMBLE_CHIP_INDEX" val="ff7d2160ef064691979e787d147d2e44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588"/>
  <p:tag name="WM_BEAUTIFY_ZORDER_FLAG_TAG" val="8"/>
</p:tagLst>
</file>

<file path=ppt/tags/tag20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10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4"/>
</p:tagLst>
</file>

<file path=ppt/tags/tag211.xml><?xml version="1.0" encoding="utf-8"?>
<p:tagLst xmlns:p="http://schemas.openxmlformats.org/presentationml/2006/main">
  <p:tag name="KSO_WM_ASSEMBLE_CHIP_INDEX" val="dc8ab5172452436899286f2808371cac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290"/>
  <p:tag name="WM_BEAUTIFY_ZORDER_FLAG_TAG" val="4"/>
</p:tagLst>
</file>

<file path=ppt/tags/tag21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17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4"/>
</p:tagLst>
</file>

<file path=ppt/tags/tag218.xml><?xml version="1.0" encoding="utf-8"?>
<p:tagLst xmlns:p="http://schemas.openxmlformats.org/presentationml/2006/main">
  <p:tag name="KSO_WM_ASSEMBLE_CHIP_INDEX" val="dc8ab5172452436899286f2808371cac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290"/>
  <p:tag name="WM_BEAUTIFY_ZORDER_FLAG_TAG" val="4"/>
</p:tagLst>
</file>

<file path=ppt/tags/tag219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24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4"/>
</p:tagLst>
</file>

<file path=ppt/tags/tag225.xml><?xml version="1.0" encoding="utf-8"?>
<p:tagLst xmlns:p="http://schemas.openxmlformats.org/presentationml/2006/main">
  <p:tag name="KSO_WM_ASSEMBLE_CHIP_INDEX" val="dc8ab5172452436899286f2808371cac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290"/>
  <p:tag name="WM_BEAUTIFY_ZORDER_FLAG_TAG" val="4"/>
</p:tagLst>
</file>

<file path=ppt/tags/tag226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3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23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233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34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35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36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237.xml><?xml version="1.0" encoding="utf-8"?>
<p:tagLst xmlns:p="http://schemas.openxmlformats.org/presentationml/2006/main">
  <p:tag name="KSO_WM_ASSEMBLE_CHIP_INDEX" val="ff7d2160ef064691979e787d147d2e44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588"/>
  <p:tag name="WM_BEAUTIFY_ZORDER_FLAG_TAG" val="8"/>
</p:tagLst>
</file>

<file path=ppt/tags/tag23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1-04T15:42:15&quot;,&quot;maxSize&quot;:{&quot;size1&quot;:20},&quot;minSize&quot;:{&quot;size1&quot;:11.2},&quot;normalSize&quot;:{&quot;size1&quot;:11.2},&quot;subLayout&quot;:[{&quot;id&quot;:&quot;2024-01-04T15:42:15&quot;,&quot;margin&quot;:{&quot;bottom&quot;:0.025999998673796654,&quot;left&quot;:1.2699999809265137,&quot;right&quot;:1.2699999809265137,&quot;top&quot;:0.4230000376701355},&quot;type&quot;:0},{&quot;id&quot;:&quot;2024-01-04T15:42:15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SM 预置配色-浅色">
      <a:dk1>
        <a:srgbClr val="000000"/>
      </a:dk1>
      <a:lt1>
        <a:srgbClr val="FFFFFF"/>
      </a:lt1>
      <a:dk2>
        <a:srgbClr val="F5F5F8"/>
      </a:dk2>
      <a:lt2>
        <a:srgbClr val="FFFFFF"/>
      </a:lt2>
      <a:accent1>
        <a:srgbClr val="577CCE"/>
      </a:accent1>
      <a:accent2>
        <a:srgbClr val="5999AF"/>
      </a:accent2>
      <a:accent3>
        <a:srgbClr val="5BA080"/>
      </a:accent3>
      <a:accent4>
        <a:srgbClr val="8BAA69"/>
      </a:accent4>
      <a:accent5>
        <a:srgbClr val="D6B250"/>
      </a:accent5>
      <a:accent6>
        <a:srgbClr val="E79647"/>
      </a:accent6>
      <a:hlink>
        <a:srgbClr val="0000FF"/>
      </a:hlink>
      <a:folHlink>
        <a:srgbClr val="FF00FF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宋体"/>
        <a:cs typeface="Arial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宋体"/>
        <a:cs typeface="Arial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Segoe UI</vt:lpstr>
      <vt:lpstr>Office Theme</vt:lpstr>
      <vt:lpstr>山水画的意境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2024-08-30T00:16:47.595</cp:lastPrinted>
  <dcterms:created xsi:type="dcterms:W3CDTF">2024-08-29T16:16:47Z</dcterms:created>
  <dcterms:modified xsi:type="dcterms:W3CDTF">2024-08-29T16:16:50Z</dcterms:modified>
</cp:coreProperties>
</file>