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2" r:id="rId21"/>
  </p:sldIdLst>
  <p:sldSz cx="12192000" cy="6858000"/>
  <p:notesSz cx="6858000" cy="9144000"/>
  <p:custDataLst>
    <p:tags r:id="rId2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tags" Target="tags/tag1.xml" /><Relationship Id="rId23" Type="http://schemas.openxmlformats.org/officeDocument/2006/relationships/presProps" Target="presProps.xml" /><Relationship Id="rId24" Type="http://schemas.openxmlformats.org/officeDocument/2006/relationships/viewProps" Target="viewProps.xml" /><Relationship Id="rId25" Type="http://schemas.openxmlformats.org/officeDocument/2006/relationships/theme" Target="theme/theme1.xml" /><Relationship Id="rId26"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FEB08FB-E2BB-4D95-A571-E6BC83B5609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D4167C-889E-47FD-AC1A-3C96619A4B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6137D16-72F8-4690-8C68-2A68125D24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A7B73BD-4A01-4B25-8F1C-1C5100D756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8E899C6-EDA5-47DF-BB59-06F0F249CC1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50530F-9868-477D-BDF0-DC6739037A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370147-0A68-4A58-8F18-936C8E31B6C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6E71F2F-2F7C-4E0F-9DBA-36AFCC7808E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9B57B1-F85A-4744-9866-5BCFEA3D24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B755B7-EF16-43A8-B683-FA496E10AB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E03A554-1203-49F9-B74F-5B6FFB3998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9.pn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png" /><Relationship Id="rId3" Type="http://schemas.openxmlformats.org/officeDocument/2006/relationships/image" Target="../media/image11.jpeg" /><Relationship Id="rId4" Type="http://schemas.openxmlformats.org/officeDocument/2006/relationships/image" Target="../media/image2.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510423333401112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中国结直肠癌治疗指南解读</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2024-01-19</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结直肠癌概述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诊断与评估</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治疗原则与方法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不同分期结直肠癌的治疗策略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特殊类型结直肠癌的治疗策略</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并发症的预防与处理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患者教育与心理支持</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该指南旨在通过系统梳理和总结国内外结直肠癌治疗领域的最新研究成果和临床经验，为临床医生提供科学、规范、实用的治疗建议，从而提高我国结直肠癌的整体治疗水平。</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结直肠癌是我国常见的恶性肿瘤之一，发病率逐年上升。该指南的制定旨在为患者提供更加个性化、精准的治疗方案，提高患者的生活质量和预后。</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提高结直肠癌治疗水平</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适应患者需求</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sp>
        <p:nvSpPr>
          <p:cNvPr id="2" name="AutoShape 2"/>
          <p:cNvSpPr/>
          <p:nvPr/>
        </p:nvSpPr>
        <p:spPr>
          <a:xfrm>
            <a:off x="1227369"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901952"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43676"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418259"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59860"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934444"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776167" y="2345863"/>
            <a:ext cx="2194560" cy="3169920"/>
          </a:xfrm>
          <a:prstGeom prst="rect">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450750" y="1923166"/>
            <a:ext cx="845393" cy="84539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229505"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专家团队组建</a:t>
            </a:r>
            <a:endParaRPr lang="en-US" sz="1100"/>
          </a:p>
        </p:txBody>
      </p:sp>
      <p:sp>
        <p:nvSpPr>
          <p:cNvPr id="11" name="AutoShape 11"/>
          <p:cNvSpPr/>
          <p:nvPr/>
        </p:nvSpPr>
        <p:spPr>
          <a:xfrm>
            <a:off x="133465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指南制定由国内结直肠癌领域的权威专家组成团队，包括临床医生、科研人员、方法学专家等。</a:t>
            </a:r>
            <a:endParaRPr lang="en-US" sz="1100"/>
          </a:p>
        </p:txBody>
      </p:sp>
      <p:pic>
        <p:nvPicPr>
          <p:cNvPr id="12" name="Picture 12"/>
          <p:cNvPicPr>
            <a:picLocks noChangeAspect="1"/>
          </p:cNvPicPr>
          <p:nvPr/>
        </p:nvPicPr>
        <p:blipFill>
          <a:blip r:embed="rId2"/>
          <a:stretch>
            <a:fillRect/>
          </a:stretch>
        </p:blipFill>
        <p:spPr>
          <a:xfrm>
            <a:off x="2097609" y="2090166"/>
            <a:ext cx="454080" cy="511393"/>
          </a:xfrm>
          <a:prstGeom prst="rect">
            <a:avLst/>
          </a:prstGeom>
        </p:spPr>
      </p:pic>
      <p:pic>
        <p:nvPicPr>
          <p:cNvPr id="13" name="Picture 13"/>
          <p:cNvPicPr>
            <a:picLocks noChangeAspect="1"/>
          </p:cNvPicPr>
          <p:nvPr/>
        </p:nvPicPr>
        <p:blipFill>
          <a:blip r:embed="rId3"/>
          <a:stretch>
            <a:fillRect/>
          </a:stretch>
        </p:blipFill>
        <p:spPr>
          <a:xfrm>
            <a:off x="4542449" y="2130947"/>
            <a:ext cx="631897" cy="492528"/>
          </a:xfrm>
          <a:prstGeom prst="rect">
            <a:avLst/>
          </a:prstGeom>
        </p:spPr>
      </p:pic>
      <p:pic>
        <p:nvPicPr>
          <p:cNvPr id="14" name="Picture 14"/>
          <p:cNvPicPr>
            <a:picLocks noChangeAspect="1"/>
          </p:cNvPicPr>
          <p:nvPr/>
        </p:nvPicPr>
        <p:blipFill>
          <a:blip r:embed="rId4"/>
          <a:stretch>
            <a:fillRect/>
          </a:stretch>
        </p:blipFill>
        <p:spPr>
          <a:xfrm>
            <a:off x="7122968" y="2113811"/>
            <a:ext cx="468345" cy="464103"/>
          </a:xfrm>
          <a:prstGeom prst="rect">
            <a:avLst/>
          </a:prstGeom>
        </p:spPr>
      </p:pic>
      <p:pic>
        <p:nvPicPr>
          <p:cNvPr id="15" name="Picture 15"/>
          <p:cNvPicPr>
            <a:picLocks noChangeAspect="1"/>
          </p:cNvPicPr>
          <p:nvPr/>
        </p:nvPicPr>
        <p:blipFill>
          <a:blip r:embed="rId5"/>
          <a:stretch>
            <a:fillRect/>
          </a:stretch>
        </p:blipFill>
        <p:spPr>
          <a:xfrm>
            <a:off x="9587742" y="2159730"/>
            <a:ext cx="571411" cy="445417"/>
          </a:xfrm>
          <a:prstGeom prst="rect">
            <a:avLst/>
          </a:prstGeom>
        </p:spPr>
      </p:pic>
      <p:sp>
        <p:nvSpPr>
          <p:cNvPr id="16" name="AutoShape 16"/>
          <p:cNvSpPr/>
          <p:nvPr/>
        </p:nvSpPr>
        <p:spPr>
          <a:xfrm>
            <a:off x="3743676"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文献检索与筛选</a:t>
            </a:r>
            <a:endParaRPr lang="en-US" sz="1100"/>
          </a:p>
        </p:txBody>
      </p:sp>
      <p:sp>
        <p:nvSpPr>
          <p:cNvPr id="17" name="AutoShape 17"/>
          <p:cNvSpPr/>
          <p:nvPr/>
        </p:nvSpPr>
        <p:spPr>
          <a:xfrm>
            <a:off x="3848829"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团队对国内外相关文献进行系统检索和筛选，确保纳入指南的文献具有高质量和代表性。</a:t>
            </a:r>
            <a:endParaRPr lang="en-US" sz="1100"/>
          </a:p>
        </p:txBody>
      </p:sp>
      <p:sp>
        <p:nvSpPr>
          <p:cNvPr id="18" name="AutoShape 18"/>
          <p:cNvSpPr/>
          <p:nvPr/>
        </p:nvSpPr>
        <p:spPr>
          <a:xfrm>
            <a:off x="6259860"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证据评价与推荐</a:t>
            </a:r>
            <a:endParaRPr lang="en-US" sz="1100"/>
          </a:p>
        </p:txBody>
      </p:sp>
      <p:sp>
        <p:nvSpPr>
          <p:cNvPr id="19" name="AutoShape 19"/>
          <p:cNvSpPr/>
          <p:nvPr/>
        </p:nvSpPr>
        <p:spPr>
          <a:xfrm>
            <a:off x="6365014"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根据文献质量和临床重要性，团队对各项治疗措施进行证据评价和推荐等级划分。</a:t>
            </a:r>
            <a:endParaRPr lang="en-US" sz="1100"/>
          </a:p>
        </p:txBody>
      </p:sp>
      <p:sp>
        <p:nvSpPr>
          <p:cNvPr id="20" name="AutoShape 20"/>
          <p:cNvSpPr/>
          <p:nvPr/>
        </p:nvSpPr>
        <p:spPr>
          <a:xfrm>
            <a:off x="8776167" y="2889069"/>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指南撰写与审稿</a:t>
            </a:r>
            <a:endParaRPr lang="en-US" sz="1100"/>
          </a:p>
        </p:txBody>
      </p:sp>
      <p:sp>
        <p:nvSpPr>
          <p:cNvPr id="21" name="AutoShape 21"/>
          <p:cNvSpPr/>
          <p:nvPr/>
        </p:nvSpPr>
        <p:spPr>
          <a:xfrm>
            <a:off x="8881321" y="3274531"/>
            <a:ext cx="1980224" cy="200391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在完成初稿后，指南经过多轮专家审稿和修改，最终定稿并发布。</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指南制定过程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结直肠癌概述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结直肠癌是全球范围内常见的恶性肿瘤之一，其发病率和死亡率在不同国家和地区存在差异。中国结直肠癌的发病率和死亡率逐年上升，且年轻化趋势明显。</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危险因素</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结直肠癌的发病与多种危险因素有关，包括年龄、性别、遗传因素、饮食习惯、生活方式等。其中，高脂肪、低纤维饮食、缺乏运动、吸烟和饮酒等不良生活习惯是结直肠癌的重要危险因素。</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发病率和死亡率</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流行病学</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16056" b="16056"/>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遗传因素</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结直肠癌具有一定的家族聚集性，部分患者存在家族遗传史。一些遗传性结直肠癌综合征如家族性腺瘤性息肉病（FAP）和林奇综合征（Lynch syndrome）等可增加结直肠癌的发病风险。</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环境因素</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环境因素在结直肠癌的发生发展中起着重要作用。饮食因素如高脂肪、低纤维饮食可增加肠道内胆酸和中性固醇的浓度，从而促进肿瘤的发生。此外，缺乏运动、肥胖、吸烟和饮酒等不良生活习惯也与结直肠癌的发病密切相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结直肠癌的组织学类型多样，包括腺癌、腺鳞癌、鳞状细胞癌等。其中，腺癌是最常见的类型，占结直肠癌的95%以上。</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组织学类型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结直肠癌的分期对于治疗方案的制定和预后评估具有重要意义。根据肿瘤浸润深度、淋巴结转移情况和远处转移情况，结直肠癌可分为Ⅰ-Ⅳ期。早期结直肠癌患者预后较好，5年生存率可达90%以上；而晚期患者预后较差，5年生存率仅为10%左右。因此，早期发现和治疗对于提高患者生存率具有重要意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分期和预后</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病理学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诊断与评估</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症状</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结直肠癌早期常无症状，随着病情发展，可能出现便血、腹痛、腹部肿块、排便习惯改变等症状。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体征</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晚期患者可能出现贫血、消瘦、恶病质等体征。</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6325453" y="2201509"/>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71268" y="3917777"/>
            <a:ext cx="1295400" cy="12954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25453" y="3917777"/>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21227"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1227"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620731" y="2201509"/>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620731" y="3917777"/>
            <a:ext cx="3650041" cy="1295400"/>
          </a:xfrm>
          <a:prstGeom prst="rect">
            <a:avLst/>
          </a:prstGeom>
          <a:solidFill>
            <a:schemeClr val="accent1">
              <a:alpha val="1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51871" y="2201468"/>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血常规</a:t>
            </a:r>
            <a:endParaRPr lang="en-US" sz="1100"/>
          </a:p>
        </p:txBody>
      </p:sp>
      <p:sp>
        <p:nvSpPr>
          <p:cNvPr id="10" name="AutoShape 10"/>
          <p:cNvSpPr/>
          <p:nvPr/>
        </p:nvSpPr>
        <p:spPr>
          <a:xfrm>
            <a:off x="951871" y="2556134"/>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了解患者有无贫血、感染等情况。</a:t>
            </a:r>
            <a:endParaRPr lang="en-US" sz="1100"/>
          </a:p>
        </p:txBody>
      </p:sp>
      <p:sp>
        <p:nvSpPr>
          <p:cNvPr id="11" name="AutoShape 11"/>
          <p:cNvSpPr/>
          <p:nvPr/>
        </p:nvSpPr>
        <p:spPr>
          <a:xfrm>
            <a:off x="951871" y="3917737"/>
            <a:ext cx="3619398"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便常规</a:t>
            </a:r>
            <a:endParaRPr lang="en-US" sz="1100"/>
          </a:p>
        </p:txBody>
      </p:sp>
      <p:sp>
        <p:nvSpPr>
          <p:cNvPr id="12" name="AutoShape 12"/>
          <p:cNvSpPr/>
          <p:nvPr/>
        </p:nvSpPr>
        <p:spPr>
          <a:xfrm>
            <a:off x="951871" y="4293372"/>
            <a:ext cx="3619398"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检查有无便血及肠道感染等。</a:t>
            </a:r>
            <a:endParaRPr lang="en-US" sz="1100"/>
          </a:p>
        </p:txBody>
      </p:sp>
      <p:sp>
        <p:nvSpPr>
          <p:cNvPr id="13" name="AutoShape 13"/>
          <p:cNvSpPr/>
          <p:nvPr/>
        </p:nvSpPr>
        <p:spPr>
          <a:xfrm>
            <a:off x="7675726" y="2201468"/>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尿常规</a:t>
            </a:r>
            <a:endParaRPr lang="en-US" sz="1100"/>
          </a:p>
        </p:txBody>
      </p:sp>
      <p:sp>
        <p:nvSpPr>
          <p:cNvPr id="14" name="AutoShape 14"/>
          <p:cNvSpPr/>
          <p:nvPr/>
        </p:nvSpPr>
        <p:spPr>
          <a:xfrm>
            <a:off x="7675726" y="2556134"/>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评估患者肾功能及有无尿路感染等。</a:t>
            </a:r>
            <a:endParaRPr lang="en-US" sz="1100"/>
          </a:p>
        </p:txBody>
      </p:sp>
      <p:sp>
        <p:nvSpPr>
          <p:cNvPr id="15" name="AutoShape 15"/>
          <p:cNvSpPr/>
          <p:nvPr/>
        </p:nvSpPr>
        <p:spPr>
          <a:xfrm>
            <a:off x="7620854" y="3917737"/>
            <a:ext cx="359504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血清肿瘤标志物</a:t>
            </a:r>
            <a:endParaRPr lang="en-US" sz="1100"/>
          </a:p>
        </p:txBody>
      </p:sp>
      <p:sp>
        <p:nvSpPr>
          <p:cNvPr id="16" name="AutoShape 16"/>
          <p:cNvSpPr/>
          <p:nvPr/>
        </p:nvSpPr>
        <p:spPr>
          <a:xfrm>
            <a:off x="7620854" y="4293372"/>
            <a:ext cx="3595046" cy="96864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如CEA、CA19-9等，对结直肠癌的诊断和预后评估有一定价值。</a:t>
            </a:r>
            <a:endParaRPr lang="en-US" sz="1100"/>
          </a:p>
        </p:txBody>
      </p:sp>
      <p:sp>
        <p:nvSpPr>
          <p:cNvPr id="17" name="Freeform 17"/>
          <p:cNvSpPr/>
          <p:nvPr/>
        </p:nvSpPr>
        <p:spPr>
          <a:xfrm>
            <a:off x="6867022" y="2819156"/>
            <a:ext cx="211409" cy="225430"/>
          </a:xfrm>
          <a:custGeom>
            <a:rect l="l" t="t" r="r" b="b"/>
            <a:pathLst>
              <a:path w="265" h="281">
                <a:moveTo>
                  <a:pt x="0" y="131"/>
                </a:moveTo>
                <a:lnTo>
                  <a:pt x="38" y="169"/>
                </a:lnTo>
                <a:lnTo>
                  <a:pt x="107" y="102"/>
                </a:lnTo>
                <a:lnTo>
                  <a:pt x="105" y="281"/>
                </a:lnTo>
                <a:lnTo>
                  <a:pt x="159" y="281"/>
                </a:lnTo>
                <a:lnTo>
                  <a:pt x="159" y="102"/>
                </a:lnTo>
                <a:lnTo>
                  <a:pt x="227" y="169"/>
                </a:lnTo>
                <a:lnTo>
                  <a:pt x="265" y="131"/>
                </a:lnTo>
                <a:lnTo>
                  <a:pt x="132" y="0"/>
                </a:lnTo>
                <a:lnTo>
                  <a:pt x="0" y="1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4915761" y="4291457"/>
            <a:ext cx="606417" cy="547958"/>
          </a:xfrm>
          <a:custGeom>
            <a:rect l="l" t="t" r="r" b="b"/>
            <a:pathLst>
              <a:path w="746" h="638">
                <a:moveTo>
                  <a:pt x="689" y="125"/>
                </a:moveTo>
                <a:cubicBezTo>
                  <a:pt x="552" y="125"/>
                  <a:pt x="552" y="125"/>
                  <a:pt x="552" y="125"/>
                </a:cubicBezTo>
                <a:cubicBezTo>
                  <a:pt x="552" y="57"/>
                  <a:pt x="552" y="57"/>
                  <a:pt x="552" y="57"/>
                </a:cubicBezTo>
                <a:cubicBezTo>
                  <a:pt x="552" y="26"/>
                  <a:pt x="526" y="0"/>
                  <a:pt x="495" y="0"/>
                </a:cubicBezTo>
                <a:cubicBezTo>
                  <a:pt x="253" y="0"/>
                  <a:pt x="253" y="0"/>
                  <a:pt x="253" y="0"/>
                </a:cubicBezTo>
                <a:cubicBezTo>
                  <a:pt x="221" y="0"/>
                  <a:pt x="196" y="26"/>
                  <a:pt x="196" y="57"/>
                </a:cubicBezTo>
                <a:cubicBezTo>
                  <a:pt x="196" y="125"/>
                  <a:pt x="196" y="125"/>
                  <a:pt x="196" y="125"/>
                </a:cubicBezTo>
                <a:cubicBezTo>
                  <a:pt x="57" y="125"/>
                  <a:pt x="57" y="125"/>
                  <a:pt x="57" y="125"/>
                </a:cubicBezTo>
                <a:cubicBezTo>
                  <a:pt x="25" y="125"/>
                  <a:pt x="0" y="151"/>
                  <a:pt x="0" y="182"/>
                </a:cubicBezTo>
                <a:cubicBezTo>
                  <a:pt x="0" y="581"/>
                  <a:pt x="0" y="581"/>
                  <a:pt x="0" y="581"/>
                </a:cubicBezTo>
                <a:cubicBezTo>
                  <a:pt x="0" y="612"/>
                  <a:pt x="25" y="638"/>
                  <a:pt x="57" y="638"/>
                </a:cubicBezTo>
                <a:cubicBezTo>
                  <a:pt x="689" y="638"/>
                  <a:pt x="689" y="638"/>
                  <a:pt x="689" y="638"/>
                </a:cubicBezTo>
                <a:cubicBezTo>
                  <a:pt x="721" y="638"/>
                  <a:pt x="746" y="612"/>
                  <a:pt x="746" y="581"/>
                </a:cubicBezTo>
                <a:cubicBezTo>
                  <a:pt x="746" y="182"/>
                  <a:pt x="746" y="182"/>
                  <a:pt x="746" y="182"/>
                </a:cubicBezTo>
                <a:cubicBezTo>
                  <a:pt x="746" y="151"/>
                  <a:pt x="721" y="125"/>
                  <a:pt x="689" y="125"/>
                </a:cubicBezTo>
                <a:close/>
                <a:moveTo>
                  <a:pt x="239" y="57"/>
                </a:moveTo>
                <a:cubicBezTo>
                  <a:pt x="239" y="50"/>
                  <a:pt x="245" y="44"/>
                  <a:pt x="253" y="44"/>
                </a:cubicBezTo>
                <a:cubicBezTo>
                  <a:pt x="495" y="44"/>
                  <a:pt x="495" y="44"/>
                  <a:pt x="495" y="44"/>
                </a:cubicBezTo>
                <a:cubicBezTo>
                  <a:pt x="502" y="44"/>
                  <a:pt x="508" y="50"/>
                  <a:pt x="508" y="57"/>
                </a:cubicBezTo>
                <a:cubicBezTo>
                  <a:pt x="508" y="125"/>
                  <a:pt x="508" y="125"/>
                  <a:pt x="508" y="125"/>
                </a:cubicBezTo>
                <a:cubicBezTo>
                  <a:pt x="239" y="125"/>
                  <a:pt x="239" y="125"/>
                  <a:pt x="239" y="125"/>
                </a:cubicBezTo>
                <a:lnTo>
                  <a:pt x="239" y="57"/>
                </a:lnTo>
                <a:close/>
                <a:moveTo>
                  <a:pt x="57" y="169"/>
                </a:moveTo>
                <a:cubicBezTo>
                  <a:pt x="689" y="169"/>
                  <a:pt x="689" y="169"/>
                  <a:pt x="689" y="169"/>
                </a:cubicBezTo>
                <a:cubicBezTo>
                  <a:pt x="697" y="169"/>
                  <a:pt x="703" y="175"/>
                  <a:pt x="703" y="182"/>
                </a:cubicBezTo>
                <a:cubicBezTo>
                  <a:pt x="703" y="295"/>
                  <a:pt x="703" y="295"/>
                  <a:pt x="703" y="295"/>
                </a:cubicBezTo>
                <a:cubicBezTo>
                  <a:pt x="545" y="295"/>
                  <a:pt x="545" y="295"/>
                  <a:pt x="545" y="295"/>
                </a:cubicBezTo>
                <a:cubicBezTo>
                  <a:pt x="545" y="267"/>
                  <a:pt x="545" y="267"/>
                  <a:pt x="545" y="267"/>
                </a:cubicBezTo>
                <a:cubicBezTo>
                  <a:pt x="501" y="267"/>
                  <a:pt x="501" y="267"/>
                  <a:pt x="501" y="267"/>
                </a:cubicBezTo>
                <a:cubicBezTo>
                  <a:pt x="501" y="295"/>
                  <a:pt x="501" y="295"/>
                  <a:pt x="501" y="295"/>
                </a:cubicBezTo>
                <a:cubicBezTo>
                  <a:pt x="245" y="295"/>
                  <a:pt x="245" y="295"/>
                  <a:pt x="245" y="295"/>
                </a:cubicBezTo>
                <a:cubicBezTo>
                  <a:pt x="245" y="266"/>
                  <a:pt x="245" y="266"/>
                  <a:pt x="245" y="266"/>
                </a:cubicBezTo>
                <a:cubicBezTo>
                  <a:pt x="201" y="266"/>
                  <a:pt x="201" y="266"/>
                  <a:pt x="201" y="266"/>
                </a:cubicBezTo>
                <a:cubicBezTo>
                  <a:pt x="201" y="295"/>
                  <a:pt x="201" y="295"/>
                  <a:pt x="201" y="295"/>
                </a:cubicBezTo>
                <a:cubicBezTo>
                  <a:pt x="43" y="295"/>
                  <a:pt x="43" y="295"/>
                  <a:pt x="43" y="295"/>
                </a:cubicBezTo>
                <a:cubicBezTo>
                  <a:pt x="43" y="182"/>
                  <a:pt x="43" y="182"/>
                  <a:pt x="43" y="182"/>
                </a:cubicBezTo>
                <a:cubicBezTo>
                  <a:pt x="43" y="175"/>
                  <a:pt x="49" y="169"/>
                  <a:pt x="57" y="169"/>
                </a:cubicBezTo>
                <a:close/>
                <a:moveTo>
                  <a:pt x="689" y="594"/>
                </a:moveTo>
                <a:cubicBezTo>
                  <a:pt x="57" y="594"/>
                  <a:pt x="57" y="594"/>
                  <a:pt x="57" y="594"/>
                </a:cubicBezTo>
                <a:cubicBezTo>
                  <a:pt x="49" y="594"/>
                  <a:pt x="43" y="588"/>
                  <a:pt x="43" y="581"/>
                </a:cubicBezTo>
                <a:cubicBezTo>
                  <a:pt x="43" y="338"/>
                  <a:pt x="43" y="338"/>
                  <a:pt x="43" y="338"/>
                </a:cubicBezTo>
                <a:cubicBezTo>
                  <a:pt x="201" y="338"/>
                  <a:pt x="201" y="338"/>
                  <a:pt x="201" y="338"/>
                </a:cubicBezTo>
                <a:cubicBezTo>
                  <a:pt x="201" y="368"/>
                  <a:pt x="201" y="368"/>
                  <a:pt x="201" y="368"/>
                </a:cubicBezTo>
                <a:cubicBezTo>
                  <a:pt x="245" y="368"/>
                  <a:pt x="245" y="368"/>
                  <a:pt x="245" y="368"/>
                </a:cubicBezTo>
                <a:cubicBezTo>
                  <a:pt x="245" y="338"/>
                  <a:pt x="245" y="338"/>
                  <a:pt x="245" y="338"/>
                </a:cubicBezTo>
                <a:cubicBezTo>
                  <a:pt x="501" y="338"/>
                  <a:pt x="501" y="338"/>
                  <a:pt x="501" y="338"/>
                </a:cubicBezTo>
                <a:cubicBezTo>
                  <a:pt x="501" y="369"/>
                  <a:pt x="501" y="369"/>
                  <a:pt x="501" y="369"/>
                </a:cubicBezTo>
                <a:cubicBezTo>
                  <a:pt x="545" y="369"/>
                  <a:pt x="545" y="369"/>
                  <a:pt x="545" y="369"/>
                </a:cubicBezTo>
                <a:cubicBezTo>
                  <a:pt x="545" y="338"/>
                  <a:pt x="545" y="338"/>
                  <a:pt x="545" y="338"/>
                </a:cubicBezTo>
                <a:cubicBezTo>
                  <a:pt x="703" y="338"/>
                  <a:pt x="703" y="338"/>
                  <a:pt x="703" y="338"/>
                </a:cubicBezTo>
                <a:cubicBezTo>
                  <a:pt x="703" y="581"/>
                  <a:pt x="703" y="581"/>
                  <a:pt x="703" y="581"/>
                </a:cubicBezTo>
                <a:cubicBezTo>
                  <a:pt x="703" y="588"/>
                  <a:pt x="697" y="594"/>
                  <a:pt x="689" y="59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9466" y="2608738"/>
            <a:ext cx="727375" cy="547787"/>
          </a:xfrm>
          <a:custGeom>
            <a:rect l="l" t="t" r="r" b="b"/>
            <a:pathLst>
              <a:path w="747" h="562">
                <a:moveTo>
                  <a:pt x="692" y="240"/>
                </a:moveTo>
                <a:cubicBezTo>
                  <a:pt x="661" y="210"/>
                  <a:pt x="622" y="191"/>
                  <a:pt x="579" y="186"/>
                </a:cubicBezTo>
                <a:cubicBezTo>
                  <a:pt x="574" y="139"/>
                  <a:pt x="554" y="95"/>
                  <a:pt x="520" y="61"/>
                </a:cubicBezTo>
                <a:cubicBezTo>
                  <a:pt x="481" y="22"/>
                  <a:pt x="429" y="0"/>
                  <a:pt x="374" y="0"/>
                </a:cubicBezTo>
                <a:cubicBezTo>
                  <a:pt x="318" y="0"/>
                  <a:pt x="267" y="22"/>
                  <a:pt x="228" y="61"/>
                </a:cubicBezTo>
                <a:cubicBezTo>
                  <a:pt x="193" y="95"/>
                  <a:pt x="173" y="139"/>
                  <a:pt x="168" y="186"/>
                </a:cubicBezTo>
                <a:cubicBezTo>
                  <a:pt x="125" y="191"/>
                  <a:pt x="86" y="210"/>
                  <a:pt x="55" y="240"/>
                </a:cubicBezTo>
                <a:cubicBezTo>
                  <a:pt x="20" y="276"/>
                  <a:pt x="0" y="323"/>
                  <a:pt x="0" y="374"/>
                </a:cubicBezTo>
                <a:cubicBezTo>
                  <a:pt x="0" y="424"/>
                  <a:pt x="20" y="471"/>
                  <a:pt x="55" y="507"/>
                </a:cubicBezTo>
                <a:cubicBezTo>
                  <a:pt x="91" y="542"/>
                  <a:pt x="138" y="562"/>
                  <a:pt x="189" y="562"/>
                </a:cubicBezTo>
                <a:cubicBezTo>
                  <a:pt x="559" y="562"/>
                  <a:pt x="559" y="562"/>
                  <a:pt x="559" y="562"/>
                </a:cubicBezTo>
                <a:cubicBezTo>
                  <a:pt x="609" y="562"/>
                  <a:pt x="657" y="542"/>
                  <a:pt x="692" y="507"/>
                </a:cubicBezTo>
                <a:cubicBezTo>
                  <a:pt x="728" y="471"/>
                  <a:pt x="747" y="424"/>
                  <a:pt x="747" y="374"/>
                </a:cubicBezTo>
                <a:cubicBezTo>
                  <a:pt x="747" y="323"/>
                  <a:pt x="728" y="276"/>
                  <a:pt x="692" y="240"/>
                </a:cubicBezTo>
                <a:close/>
                <a:moveTo>
                  <a:pt x="559" y="518"/>
                </a:moveTo>
                <a:cubicBezTo>
                  <a:pt x="189" y="518"/>
                  <a:pt x="189" y="518"/>
                  <a:pt x="189" y="518"/>
                </a:cubicBezTo>
                <a:cubicBezTo>
                  <a:pt x="109" y="518"/>
                  <a:pt x="44" y="453"/>
                  <a:pt x="44" y="374"/>
                </a:cubicBezTo>
                <a:cubicBezTo>
                  <a:pt x="44" y="294"/>
                  <a:pt x="109" y="229"/>
                  <a:pt x="188" y="229"/>
                </a:cubicBezTo>
                <a:cubicBezTo>
                  <a:pt x="211" y="229"/>
                  <a:pt x="211" y="229"/>
                  <a:pt x="211" y="229"/>
                </a:cubicBezTo>
                <a:cubicBezTo>
                  <a:pt x="211" y="207"/>
                  <a:pt x="211" y="207"/>
                  <a:pt x="211" y="207"/>
                </a:cubicBezTo>
                <a:cubicBezTo>
                  <a:pt x="211" y="207"/>
                  <a:pt x="211" y="207"/>
                  <a:pt x="211" y="207"/>
                </a:cubicBezTo>
                <a:cubicBezTo>
                  <a:pt x="211" y="117"/>
                  <a:pt x="284" y="44"/>
                  <a:pt x="374" y="44"/>
                </a:cubicBezTo>
                <a:cubicBezTo>
                  <a:pt x="463" y="44"/>
                  <a:pt x="536" y="117"/>
                  <a:pt x="536" y="206"/>
                </a:cubicBezTo>
                <a:cubicBezTo>
                  <a:pt x="536" y="207"/>
                  <a:pt x="536" y="207"/>
                  <a:pt x="536" y="207"/>
                </a:cubicBezTo>
                <a:cubicBezTo>
                  <a:pt x="536" y="229"/>
                  <a:pt x="536" y="229"/>
                  <a:pt x="536" y="229"/>
                </a:cubicBezTo>
                <a:cubicBezTo>
                  <a:pt x="558" y="229"/>
                  <a:pt x="558" y="229"/>
                  <a:pt x="558" y="229"/>
                </a:cubicBezTo>
                <a:cubicBezTo>
                  <a:pt x="559" y="229"/>
                  <a:pt x="559" y="229"/>
                  <a:pt x="559" y="229"/>
                </a:cubicBezTo>
                <a:cubicBezTo>
                  <a:pt x="639" y="229"/>
                  <a:pt x="704" y="294"/>
                  <a:pt x="704" y="374"/>
                </a:cubicBezTo>
                <a:cubicBezTo>
                  <a:pt x="704" y="453"/>
                  <a:pt x="639" y="518"/>
                  <a:pt x="559" y="51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71268" y="2201509"/>
            <a:ext cx="1295400" cy="129540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1" name="Picture 21"/>
          <p:cNvPicPr>
            <a:picLocks noChangeAspect="1"/>
          </p:cNvPicPr>
          <p:nvPr/>
        </p:nvPicPr>
        <p:blipFill>
          <a:blip r:embed="rId2"/>
          <a:stretch>
            <a:fillRect/>
          </a:stretch>
        </p:blipFill>
        <p:spPr>
          <a:xfrm>
            <a:off x="4901854" y="2602017"/>
            <a:ext cx="634228" cy="494386"/>
          </a:xfrm>
          <a:prstGeom prst="rect">
            <a:avLst/>
          </a:prstGeom>
        </p:spPr>
      </p:pic>
      <p:pic>
        <p:nvPicPr>
          <p:cNvPr id="22" name="Picture 22"/>
          <p:cNvPicPr>
            <a:picLocks noChangeAspect="1"/>
          </p:cNvPicPr>
          <p:nvPr/>
        </p:nvPicPr>
        <p:blipFill>
          <a:blip r:embed="rId3"/>
          <a:stretch>
            <a:fillRect/>
          </a:stretch>
        </p:blipFill>
        <p:spPr>
          <a:xfrm>
            <a:off x="6722669" y="4270675"/>
            <a:ext cx="500969" cy="589605"/>
          </a:xfrm>
          <a:prstGeom prst="rect">
            <a:avLst/>
          </a:prstGeom>
        </p:spPr>
      </p:pic>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实验室检查</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rot="2714886">
            <a:off x="5094176" y="2836252"/>
            <a:ext cx="2009746" cy="2009746"/>
          </a:xfrm>
          <a:prstGeom prst="rect">
            <a:avLst/>
          </a:prstGeom>
          <a:noFill/>
          <a:ln w="95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9280" y="2019239"/>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08287"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669280" y="4551274"/>
            <a:ext cx="907085" cy="90708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062094" y="3403519"/>
            <a:ext cx="827715" cy="82771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24975" y="16886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腹部X线平片</a:t>
            </a:r>
            <a:endParaRPr lang="en-US" sz="1100"/>
          </a:p>
        </p:txBody>
      </p:sp>
      <p:sp>
        <p:nvSpPr>
          <p:cNvPr id="8" name="AutoShape 8"/>
          <p:cNvSpPr/>
          <p:nvPr/>
        </p:nvSpPr>
        <p:spPr>
          <a:xfrm>
            <a:off x="724975" y="2014081"/>
            <a:ext cx="3241937" cy="1625801"/>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可发现腹部异常钙化影或肠梗阻等征象，但特异性较低。</a:t>
            </a:r>
            <a:endParaRPr lang="en-US" sz="1100"/>
          </a:p>
        </p:txBody>
      </p:sp>
      <p:sp>
        <p:nvSpPr>
          <p:cNvPr id="9" name="AutoShape 9"/>
          <p:cNvSpPr/>
          <p:nvPr/>
        </p:nvSpPr>
        <p:spPr>
          <a:xfrm>
            <a:off x="8231186" y="1658092"/>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腹部CT</a:t>
            </a:r>
            <a:endParaRPr lang="en-US" sz="1100"/>
          </a:p>
        </p:txBody>
      </p:sp>
      <p:sp>
        <p:nvSpPr>
          <p:cNvPr id="10" name="AutoShape 10"/>
          <p:cNvSpPr/>
          <p:nvPr/>
        </p:nvSpPr>
        <p:spPr>
          <a:xfrm>
            <a:off x="8231186" y="1983478"/>
            <a:ext cx="3241937" cy="1647503"/>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可清晰显示结直肠癌病灶及其与周围组织的关系，评估淋巴结转移和远处转移情况，是术前分期的重要手段。</a:t>
            </a:r>
            <a:endParaRPr lang="en-US" sz="1100"/>
          </a:p>
        </p:txBody>
      </p:sp>
      <p:sp>
        <p:nvSpPr>
          <p:cNvPr id="11" name="AutoShape 11"/>
          <p:cNvSpPr/>
          <p:nvPr/>
        </p:nvSpPr>
        <p:spPr>
          <a:xfrm>
            <a:off x="724975" y="3885433"/>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375"/>
              </a:spcBef>
              <a:defRPr/>
            </a:pPr>
            <a:r>
              <a:rPr lang="en-US" sz="2025" b="1">
                <a:solidFill>
                  <a:schemeClr val="accent1">
                    <a:alpha val="100000"/>
                  </a:schemeClr>
                </a:solidFill>
                <a:latin typeface="Microsoft Yahei"/>
                <a:ea typeface="Microsoft Yahei"/>
                <a:cs typeface="Microsoft Yahei"/>
              </a:rPr>
              <a:t>MRI</a:t>
            </a:r>
            <a:endParaRPr lang="en-US" sz="1100"/>
          </a:p>
        </p:txBody>
      </p:sp>
      <p:sp>
        <p:nvSpPr>
          <p:cNvPr id="12" name="AutoShape 12"/>
          <p:cNvSpPr/>
          <p:nvPr/>
        </p:nvSpPr>
        <p:spPr>
          <a:xfrm>
            <a:off x="724975" y="4210824"/>
            <a:ext cx="3241937" cy="163833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defRPr/>
            </a:pPr>
            <a:r>
              <a:rPr lang="en-US" sz="1500">
                <a:solidFill>
                  <a:schemeClr val="dk1">
                    <a:alpha val="100000"/>
                  </a:schemeClr>
                </a:solidFill>
                <a:latin typeface="Microsoft Yahei"/>
                <a:ea typeface="Microsoft Yahei"/>
                <a:cs typeface="Microsoft Yahei"/>
              </a:rPr>
              <a:t>对直肠癌的局部浸润程度和淋巴结转移的评估有较高价值。</a:t>
            </a:r>
            <a:endParaRPr lang="en-US" sz="1100"/>
          </a:p>
        </p:txBody>
      </p:sp>
      <p:sp>
        <p:nvSpPr>
          <p:cNvPr id="13" name="AutoShape 13"/>
          <p:cNvSpPr/>
          <p:nvPr/>
        </p:nvSpPr>
        <p:spPr>
          <a:xfrm>
            <a:off x="8231186" y="3854834"/>
            <a:ext cx="3241937"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PET-CT</a:t>
            </a:r>
            <a:endParaRPr lang="en-US" sz="1100"/>
          </a:p>
        </p:txBody>
      </p:sp>
      <p:sp>
        <p:nvSpPr>
          <p:cNvPr id="14" name="AutoShape 14"/>
          <p:cNvSpPr/>
          <p:nvPr/>
        </p:nvSpPr>
        <p:spPr>
          <a:xfrm>
            <a:off x="8231186" y="4180220"/>
            <a:ext cx="3241937" cy="166893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主要用于复发或转移性结直肠癌的评估，可发现早期转移灶。</a:t>
            </a:r>
            <a:endParaRPr lang="en-US" sz="1100"/>
          </a:p>
        </p:txBody>
      </p:sp>
      <p:grpSp>
        <p:nvGrpSpPr>
          <p:cNvPr id="15" name="Group 15"/>
          <p:cNvGrpSpPr/>
          <p:nvPr/>
        </p:nvGrpSpPr>
        <p:grpSpPr>
          <a:xfrm>
            <a:off x="5835091" y="2197120"/>
            <a:ext cx="575584" cy="551200"/>
            <a:chOff x="5835091" y="2197120"/>
            <a:chExt cx="575584" cy="551200"/>
          </a:xfrm>
        </p:grpSpPr>
        <p:sp>
          <p:nvSpPr>
            <p:cNvPr id="16" name="Freeform 16"/>
            <p:cNvSpPr/>
            <p:nvPr/>
          </p:nvSpPr>
          <p:spPr>
            <a:xfrm>
              <a:off x="5835091" y="2197120"/>
              <a:ext cx="575584" cy="551200"/>
            </a:xfrm>
            <a:custGeom>
              <a:rect l="l" t="t" r="r" b="b"/>
              <a:pathLst>
                <a:path w="21600" h="21600">
                  <a:moveTo>
                    <a:pt x="18180" y="12132"/>
                  </a:moveTo>
                  <a:cubicBezTo>
                    <a:pt x="17710" y="12226"/>
                    <a:pt x="17327" y="12561"/>
                    <a:pt x="17170" y="13012"/>
                  </a:cubicBezTo>
                  <a:cubicBezTo>
                    <a:pt x="17083" y="13261"/>
                    <a:pt x="16981" y="13503"/>
                    <a:pt x="16868" y="13738"/>
                  </a:cubicBezTo>
                  <a:cubicBezTo>
                    <a:pt x="16658" y="14169"/>
                    <a:pt x="16694" y="14677"/>
                    <a:pt x="16959" y="15075"/>
                  </a:cubicBezTo>
                  <a:lnTo>
                    <a:pt x="18131" y="16833"/>
                  </a:lnTo>
                  <a:lnTo>
                    <a:pt x="16832" y="18132"/>
                  </a:lnTo>
                  <a:lnTo>
                    <a:pt x="15075" y="16960"/>
                  </a:lnTo>
                  <a:cubicBezTo>
                    <a:pt x="14850" y="16810"/>
                    <a:pt x="14589" y="16733"/>
                    <a:pt x="14326" y="16733"/>
                  </a:cubicBezTo>
                  <a:cubicBezTo>
                    <a:pt x="14126" y="16733"/>
                    <a:pt x="13924" y="16778"/>
                    <a:pt x="13738" y="16868"/>
                  </a:cubicBezTo>
                  <a:cubicBezTo>
                    <a:pt x="13504" y="16981"/>
                    <a:pt x="13262" y="17083"/>
                    <a:pt x="13012" y="17170"/>
                  </a:cubicBezTo>
                  <a:cubicBezTo>
                    <a:pt x="12561" y="17327"/>
                    <a:pt x="12226" y="17712"/>
                    <a:pt x="12133" y="18180"/>
                  </a:cubicBezTo>
                  <a:lnTo>
                    <a:pt x="11717" y="20249"/>
                  </a:lnTo>
                  <a:lnTo>
                    <a:pt x="9881" y="20249"/>
                  </a:lnTo>
                  <a:lnTo>
                    <a:pt x="9467" y="18180"/>
                  </a:lnTo>
                  <a:cubicBezTo>
                    <a:pt x="9373" y="17712"/>
                    <a:pt x="9039" y="17327"/>
                    <a:pt x="8588" y="17170"/>
                  </a:cubicBezTo>
                  <a:cubicBezTo>
                    <a:pt x="8339" y="17083"/>
                    <a:pt x="8096" y="16983"/>
                    <a:pt x="7861" y="16869"/>
                  </a:cubicBezTo>
                  <a:cubicBezTo>
                    <a:pt x="7675" y="16778"/>
                    <a:pt x="7474" y="16733"/>
                    <a:pt x="7273" y="16733"/>
                  </a:cubicBezTo>
                  <a:cubicBezTo>
                    <a:pt x="7011" y="16733"/>
                    <a:pt x="6750" y="16810"/>
                    <a:pt x="6525" y="16960"/>
                  </a:cubicBezTo>
                  <a:lnTo>
                    <a:pt x="4767" y="18132"/>
                  </a:lnTo>
                  <a:lnTo>
                    <a:pt x="3468" y="16833"/>
                  </a:lnTo>
                  <a:lnTo>
                    <a:pt x="4639" y="15075"/>
                  </a:lnTo>
                  <a:cubicBezTo>
                    <a:pt x="4904" y="14677"/>
                    <a:pt x="4939" y="14169"/>
                    <a:pt x="4732" y="13738"/>
                  </a:cubicBezTo>
                  <a:cubicBezTo>
                    <a:pt x="4618" y="13504"/>
                    <a:pt x="4516" y="13263"/>
                    <a:pt x="4429" y="13013"/>
                  </a:cubicBezTo>
                  <a:cubicBezTo>
                    <a:pt x="4273" y="12561"/>
                    <a:pt x="3888" y="12227"/>
                    <a:pt x="3419" y="12133"/>
                  </a:cubicBezTo>
                  <a:lnTo>
                    <a:pt x="1350" y="11718"/>
                  </a:lnTo>
                  <a:lnTo>
                    <a:pt x="1349" y="9882"/>
                  </a:lnTo>
                  <a:lnTo>
                    <a:pt x="3419" y="9468"/>
                  </a:lnTo>
                  <a:cubicBezTo>
                    <a:pt x="3888" y="9374"/>
                    <a:pt x="4273" y="9039"/>
                    <a:pt x="4429" y="8588"/>
                  </a:cubicBezTo>
                  <a:cubicBezTo>
                    <a:pt x="4516" y="8338"/>
                    <a:pt x="4617" y="8096"/>
                    <a:pt x="4731" y="7862"/>
                  </a:cubicBezTo>
                  <a:cubicBezTo>
                    <a:pt x="4940" y="7431"/>
                    <a:pt x="4905" y="6923"/>
                    <a:pt x="4639" y="6524"/>
                  </a:cubicBezTo>
                  <a:lnTo>
                    <a:pt x="3468" y="4767"/>
                  </a:lnTo>
                  <a:lnTo>
                    <a:pt x="4767" y="3468"/>
                  </a:lnTo>
                  <a:lnTo>
                    <a:pt x="6525" y="4639"/>
                  </a:lnTo>
                  <a:cubicBezTo>
                    <a:pt x="6750" y="4790"/>
                    <a:pt x="7011" y="4866"/>
                    <a:pt x="7273" y="4866"/>
                  </a:cubicBezTo>
                  <a:cubicBezTo>
                    <a:pt x="7474" y="4866"/>
                    <a:pt x="7674" y="4822"/>
                    <a:pt x="7861" y="4732"/>
                  </a:cubicBezTo>
                  <a:cubicBezTo>
                    <a:pt x="8095" y="4619"/>
                    <a:pt x="8337" y="4517"/>
                    <a:pt x="8586" y="4430"/>
                  </a:cubicBezTo>
                  <a:cubicBezTo>
                    <a:pt x="9039" y="4272"/>
                    <a:pt x="9373" y="3888"/>
                    <a:pt x="9467" y="3420"/>
                  </a:cubicBezTo>
                  <a:lnTo>
                    <a:pt x="9881" y="1350"/>
                  </a:lnTo>
                  <a:lnTo>
                    <a:pt x="11717" y="1350"/>
                  </a:lnTo>
                  <a:lnTo>
                    <a:pt x="12131" y="3420"/>
                  </a:lnTo>
                  <a:cubicBezTo>
                    <a:pt x="12225" y="3888"/>
                    <a:pt x="12560" y="4272"/>
                    <a:pt x="13012" y="4430"/>
                  </a:cubicBezTo>
                  <a:cubicBezTo>
                    <a:pt x="13261" y="4517"/>
                    <a:pt x="13502" y="4617"/>
                    <a:pt x="13737" y="4731"/>
                  </a:cubicBezTo>
                  <a:cubicBezTo>
                    <a:pt x="13924" y="4822"/>
                    <a:pt x="14125" y="4866"/>
                    <a:pt x="14326" y="4866"/>
                  </a:cubicBezTo>
                  <a:cubicBezTo>
                    <a:pt x="14589" y="4866"/>
                    <a:pt x="14850" y="4790"/>
                    <a:pt x="15075" y="4639"/>
                  </a:cubicBezTo>
                  <a:lnTo>
                    <a:pt x="16832" y="3468"/>
                  </a:lnTo>
                  <a:lnTo>
                    <a:pt x="18131" y="4767"/>
                  </a:lnTo>
                  <a:lnTo>
                    <a:pt x="16959" y="6524"/>
                  </a:lnTo>
                  <a:cubicBezTo>
                    <a:pt x="16694" y="6923"/>
                    <a:pt x="16660" y="7431"/>
                    <a:pt x="16867" y="7861"/>
                  </a:cubicBezTo>
                  <a:cubicBezTo>
                    <a:pt x="16980" y="8096"/>
                    <a:pt x="17083" y="8337"/>
                    <a:pt x="17170" y="8587"/>
                  </a:cubicBezTo>
                  <a:cubicBezTo>
                    <a:pt x="17327" y="9039"/>
                    <a:pt x="17710" y="9373"/>
                    <a:pt x="18180" y="9467"/>
                  </a:cubicBezTo>
                  <a:lnTo>
                    <a:pt x="20248" y="9882"/>
                  </a:lnTo>
                  <a:lnTo>
                    <a:pt x="20250" y="11718"/>
                  </a:lnTo>
                  <a:cubicBezTo>
                    <a:pt x="20250" y="11718"/>
                    <a:pt x="18180" y="12132"/>
                    <a:pt x="18180" y="12132"/>
                  </a:cubicBezTo>
                  <a:close/>
                  <a:moveTo>
                    <a:pt x="20513" y="8558"/>
                  </a:moveTo>
                  <a:lnTo>
                    <a:pt x="18445" y="8143"/>
                  </a:lnTo>
                  <a:cubicBezTo>
                    <a:pt x="18341" y="7844"/>
                    <a:pt x="18218" y="7554"/>
                    <a:pt x="18082" y="7273"/>
                  </a:cubicBezTo>
                  <a:lnTo>
                    <a:pt x="19254" y="5516"/>
                  </a:lnTo>
                  <a:cubicBezTo>
                    <a:pt x="19611" y="4980"/>
                    <a:pt x="19540" y="4268"/>
                    <a:pt x="19085" y="3813"/>
                  </a:cubicBezTo>
                  <a:lnTo>
                    <a:pt x="17787" y="2514"/>
                  </a:lnTo>
                  <a:cubicBezTo>
                    <a:pt x="17526" y="2253"/>
                    <a:pt x="17181" y="2118"/>
                    <a:pt x="16831" y="2118"/>
                  </a:cubicBezTo>
                  <a:cubicBezTo>
                    <a:pt x="16573" y="2118"/>
                    <a:pt x="16312" y="2193"/>
                    <a:pt x="16084" y="2345"/>
                  </a:cubicBezTo>
                  <a:lnTo>
                    <a:pt x="14326" y="3516"/>
                  </a:lnTo>
                  <a:cubicBezTo>
                    <a:pt x="14044" y="3380"/>
                    <a:pt x="13754" y="3258"/>
                    <a:pt x="13455" y="3155"/>
                  </a:cubicBezTo>
                  <a:lnTo>
                    <a:pt x="13041" y="1085"/>
                  </a:lnTo>
                  <a:cubicBezTo>
                    <a:pt x="12916" y="454"/>
                    <a:pt x="12361" y="0"/>
                    <a:pt x="11717" y="0"/>
                  </a:cubicBezTo>
                  <a:lnTo>
                    <a:pt x="9881" y="0"/>
                  </a:lnTo>
                  <a:cubicBezTo>
                    <a:pt x="9238" y="0"/>
                    <a:pt x="8684" y="454"/>
                    <a:pt x="8557" y="1085"/>
                  </a:cubicBezTo>
                  <a:lnTo>
                    <a:pt x="8143" y="3155"/>
                  </a:lnTo>
                  <a:cubicBezTo>
                    <a:pt x="7843" y="3258"/>
                    <a:pt x="7554" y="3381"/>
                    <a:pt x="7273" y="3516"/>
                  </a:cubicBezTo>
                  <a:lnTo>
                    <a:pt x="5516" y="2345"/>
                  </a:lnTo>
                  <a:cubicBezTo>
                    <a:pt x="5287" y="2193"/>
                    <a:pt x="5026" y="2118"/>
                    <a:pt x="4767" y="2118"/>
                  </a:cubicBezTo>
                  <a:cubicBezTo>
                    <a:pt x="4419" y="2118"/>
                    <a:pt x="4073" y="2253"/>
                    <a:pt x="3812" y="2514"/>
                  </a:cubicBezTo>
                  <a:lnTo>
                    <a:pt x="2514" y="3813"/>
                  </a:lnTo>
                  <a:cubicBezTo>
                    <a:pt x="2059" y="4268"/>
                    <a:pt x="1988" y="4980"/>
                    <a:pt x="2345" y="5516"/>
                  </a:cubicBezTo>
                  <a:lnTo>
                    <a:pt x="3516" y="7273"/>
                  </a:lnTo>
                  <a:cubicBezTo>
                    <a:pt x="3380" y="7555"/>
                    <a:pt x="3258" y="7844"/>
                    <a:pt x="3154" y="8144"/>
                  </a:cubicBezTo>
                  <a:lnTo>
                    <a:pt x="1085" y="8558"/>
                  </a:lnTo>
                  <a:cubicBezTo>
                    <a:pt x="454" y="8684"/>
                    <a:pt x="0" y="9238"/>
                    <a:pt x="0" y="9882"/>
                  </a:cubicBezTo>
                  <a:lnTo>
                    <a:pt x="0" y="11718"/>
                  </a:lnTo>
                  <a:cubicBezTo>
                    <a:pt x="0" y="12361"/>
                    <a:pt x="454" y="12916"/>
                    <a:pt x="1085" y="13042"/>
                  </a:cubicBezTo>
                  <a:lnTo>
                    <a:pt x="3154" y="13456"/>
                  </a:lnTo>
                  <a:cubicBezTo>
                    <a:pt x="3258" y="13755"/>
                    <a:pt x="3380" y="14046"/>
                    <a:pt x="3516" y="14326"/>
                  </a:cubicBezTo>
                  <a:lnTo>
                    <a:pt x="2345" y="16083"/>
                  </a:lnTo>
                  <a:cubicBezTo>
                    <a:pt x="1988" y="16619"/>
                    <a:pt x="2059" y="17332"/>
                    <a:pt x="2514" y="17787"/>
                  </a:cubicBezTo>
                  <a:lnTo>
                    <a:pt x="3812" y="19086"/>
                  </a:lnTo>
                  <a:cubicBezTo>
                    <a:pt x="4073" y="19346"/>
                    <a:pt x="4419" y="19482"/>
                    <a:pt x="4767" y="19482"/>
                  </a:cubicBezTo>
                  <a:cubicBezTo>
                    <a:pt x="5026" y="19482"/>
                    <a:pt x="5287" y="19406"/>
                    <a:pt x="5516" y="19254"/>
                  </a:cubicBezTo>
                  <a:lnTo>
                    <a:pt x="7273" y="18083"/>
                  </a:lnTo>
                  <a:cubicBezTo>
                    <a:pt x="7554" y="18220"/>
                    <a:pt x="7843" y="18341"/>
                    <a:pt x="8143" y="18445"/>
                  </a:cubicBezTo>
                  <a:lnTo>
                    <a:pt x="8557" y="20514"/>
                  </a:lnTo>
                  <a:cubicBezTo>
                    <a:pt x="8684" y="21146"/>
                    <a:pt x="9238" y="21599"/>
                    <a:pt x="9881" y="21599"/>
                  </a:cubicBezTo>
                  <a:lnTo>
                    <a:pt x="11717" y="21599"/>
                  </a:lnTo>
                  <a:cubicBezTo>
                    <a:pt x="12361" y="21599"/>
                    <a:pt x="12916" y="21146"/>
                    <a:pt x="13041" y="20514"/>
                  </a:cubicBezTo>
                  <a:lnTo>
                    <a:pt x="13456" y="18445"/>
                  </a:lnTo>
                  <a:cubicBezTo>
                    <a:pt x="13755" y="18341"/>
                    <a:pt x="14046" y="18219"/>
                    <a:pt x="14326" y="18083"/>
                  </a:cubicBezTo>
                  <a:lnTo>
                    <a:pt x="16084" y="19254"/>
                  </a:lnTo>
                  <a:cubicBezTo>
                    <a:pt x="16312" y="19406"/>
                    <a:pt x="16573" y="19482"/>
                    <a:pt x="16831" y="19482"/>
                  </a:cubicBezTo>
                  <a:cubicBezTo>
                    <a:pt x="17181" y="19482"/>
                    <a:pt x="17526" y="19346"/>
                    <a:pt x="17787" y="19086"/>
                  </a:cubicBezTo>
                  <a:lnTo>
                    <a:pt x="19085" y="17787"/>
                  </a:lnTo>
                  <a:cubicBezTo>
                    <a:pt x="19540" y="17332"/>
                    <a:pt x="19611" y="16619"/>
                    <a:pt x="19254" y="16083"/>
                  </a:cubicBezTo>
                  <a:lnTo>
                    <a:pt x="18082" y="14326"/>
                  </a:lnTo>
                  <a:cubicBezTo>
                    <a:pt x="18219" y="14045"/>
                    <a:pt x="18341" y="13755"/>
                    <a:pt x="18445" y="13456"/>
                  </a:cubicBezTo>
                  <a:lnTo>
                    <a:pt x="20513" y="13042"/>
                  </a:lnTo>
                  <a:cubicBezTo>
                    <a:pt x="21145" y="12916"/>
                    <a:pt x="21599" y="12361"/>
                    <a:pt x="21599" y="11718"/>
                  </a:cubicBezTo>
                  <a:lnTo>
                    <a:pt x="21599" y="9882"/>
                  </a:lnTo>
                  <a:cubicBezTo>
                    <a:pt x="21599" y="9238"/>
                    <a:pt x="21145" y="8684"/>
                    <a:pt x="20513" y="855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997366" y="2351715"/>
              <a:ext cx="251887" cy="241158"/>
            </a:xfrm>
            <a:custGeom>
              <a:rect l="l" t="t" r="r" b="b"/>
              <a:pathLst>
                <a:path w="21600" h="21600">
                  <a:moveTo>
                    <a:pt x="10800" y="20250"/>
                  </a:moveTo>
                  <a:cubicBezTo>
                    <a:pt x="5580" y="20250"/>
                    <a:pt x="1350" y="16017"/>
                    <a:pt x="1350" y="10800"/>
                  </a:cubicBezTo>
                  <a:cubicBezTo>
                    <a:pt x="1350" y="5582"/>
                    <a:pt x="5580" y="1349"/>
                    <a:pt x="10800" y="1349"/>
                  </a:cubicBezTo>
                  <a:cubicBezTo>
                    <a:pt x="16016" y="1349"/>
                    <a:pt x="20250" y="5582"/>
                    <a:pt x="20250" y="10800"/>
                  </a:cubicBezTo>
                  <a:cubicBezTo>
                    <a:pt x="20250" y="16017"/>
                    <a:pt x="16016" y="20250"/>
                    <a:pt x="10800" y="20250"/>
                  </a:cubicBezTo>
                  <a:moveTo>
                    <a:pt x="10800" y="0"/>
                  </a:moveTo>
                  <a:cubicBezTo>
                    <a:pt x="4836" y="0"/>
                    <a:pt x="0" y="4836"/>
                    <a:pt x="0" y="10800"/>
                  </a:cubicBezTo>
                  <a:cubicBezTo>
                    <a:pt x="0" y="16763"/>
                    <a:pt x="4836" y="21600"/>
                    <a:pt x="10800" y="21600"/>
                  </a:cubicBezTo>
                  <a:cubicBezTo>
                    <a:pt x="16763" y="21600"/>
                    <a:pt x="21599" y="16763"/>
                    <a:pt x="21599" y="10800"/>
                  </a:cubicBezTo>
                  <a:cubicBezTo>
                    <a:pt x="21599" y="4836"/>
                    <a:pt x="16763"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6050524" y="2403531"/>
              <a:ext cx="144597" cy="138501"/>
            </a:xfrm>
            <a:custGeom>
              <a:rect l="l" t="t" r="r" b="b"/>
              <a:pathLst>
                <a:path w="21600" h="21600">
                  <a:moveTo>
                    <a:pt x="10800" y="18900"/>
                  </a:moveTo>
                  <a:cubicBezTo>
                    <a:pt x="6328" y="18900"/>
                    <a:pt x="2699" y="15271"/>
                    <a:pt x="2699" y="10800"/>
                  </a:cubicBezTo>
                  <a:cubicBezTo>
                    <a:pt x="2699" y="6329"/>
                    <a:pt x="6328" y="2700"/>
                    <a:pt x="10800" y="2700"/>
                  </a:cubicBezTo>
                  <a:cubicBezTo>
                    <a:pt x="15271" y="2700"/>
                    <a:pt x="18899" y="6329"/>
                    <a:pt x="18899" y="10800"/>
                  </a:cubicBezTo>
                  <a:cubicBezTo>
                    <a:pt x="18899" y="15271"/>
                    <a:pt x="15271" y="18900"/>
                    <a:pt x="10800" y="18900"/>
                  </a:cubicBezTo>
                  <a:moveTo>
                    <a:pt x="10800" y="0"/>
                  </a:moveTo>
                  <a:cubicBezTo>
                    <a:pt x="4830" y="0"/>
                    <a:pt x="0" y="4833"/>
                    <a:pt x="0" y="10800"/>
                  </a:cubicBezTo>
                  <a:cubicBezTo>
                    <a:pt x="0" y="16766"/>
                    <a:pt x="4830" y="21599"/>
                    <a:pt x="10800" y="21599"/>
                  </a:cubicBezTo>
                  <a:cubicBezTo>
                    <a:pt x="16764" y="21599"/>
                    <a:pt x="21600" y="16766"/>
                    <a:pt x="21600" y="10800"/>
                  </a:cubicBezTo>
                  <a:cubicBezTo>
                    <a:pt x="21600" y="4833"/>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9" name="Freeform 19"/>
          <p:cNvSpPr/>
          <p:nvPr/>
        </p:nvSpPr>
        <p:spPr>
          <a:xfrm>
            <a:off x="4521769" y="3583229"/>
            <a:ext cx="400751" cy="515722"/>
          </a:xfrm>
          <a:custGeom>
            <a:rect l="l" t="t" r="r" b="b"/>
            <a:pathLst>
              <a:path w="21600" h="21600">
                <a:moveTo>
                  <a:pt x="15386" y="14175"/>
                </a:moveTo>
                <a:lnTo>
                  <a:pt x="6223" y="14175"/>
                </a:lnTo>
                <a:cubicBezTo>
                  <a:pt x="5734" y="13446"/>
                  <a:pt x="5147" y="12716"/>
                  <a:pt x="4568" y="12003"/>
                </a:cubicBezTo>
                <a:cubicBezTo>
                  <a:pt x="3287" y="10427"/>
                  <a:pt x="1963" y="8797"/>
                  <a:pt x="1963" y="7425"/>
                </a:cubicBezTo>
                <a:cubicBezTo>
                  <a:pt x="1963" y="4075"/>
                  <a:pt x="5927" y="1350"/>
                  <a:pt x="10800" y="1350"/>
                </a:cubicBezTo>
                <a:cubicBezTo>
                  <a:pt x="15672" y="1350"/>
                  <a:pt x="19636" y="4075"/>
                  <a:pt x="19636" y="7425"/>
                </a:cubicBezTo>
                <a:cubicBezTo>
                  <a:pt x="19636" y="8787"/>
                  <a:pt x="18312" y="10425"/>
                  <a:pt x="17029" y="12011"/>
                </a:cubicBezTo>
                <a:cubicBezTo>
                  <a:pt x="16455" y="12723"/>
                  <a:pt x="15873" y="13449"/>
                  <a:pt x="15386" y="14175"/>
                </a:cubicBezTo>
                <a:moveTo>
                  <a:pt x="10800" y="20249"/>
                </a:moveTo>
                <a:cubicBezTo>
                  <a:pt x="9805" y="20249"/>
                  <a:pt x="9347" y="20171"/>
                  <a:pt x="8839" y="19406"/>
                </a:cubicBezTo>
                <a:lnTo>
                  <a:pt x="13000" y="19048"/>
                </a:lnTo>
                <a:cubicBezTo>
                  <a:pt x="12398" y="20164"/>
                  <a:pt x="11959" y="20249"/>
                  <a:pt x="10800" y="20249"/>
                </a:cubicBezTo>
                <a:moveTo>
                  <a:pt x="7595" y="16813"/>
                </a:moveTo>
                <a:cubicBezTo>
                  <a:pt x="7417" y="16407"/>
                  <a:pt x="7215" y="15978"/>
                  <a:pt x="6991" y="15525"/>
                </a:cubicBezTo>
                <a:lnTo>
                  <a:pt x="14616" y="15525"/>
                </a:lnTo>
                <a:cubicBezTo>
                  <a:pt x="14496" y="15767"/>
                  <a:pt x="14375" y="16010"/>
                  <a:pt x="14270" y="16239"/>
                </a:cubicBezTo>
                <a:cubicBezTo>
                  <a:pt x="14270" y="16239"/>
                  <a:pt x="7595" y="16813"/>
                  <a:pt x="7595" y="16813"/>
                </a:cubicBezTo>
                <a:close/>
                <a:moveTo>
                  <a:pt x="13345" y="18343"/>
                </a:moveTo>
                <a:lnTo>
                  <a:pt x="8476" y="18762"/>
                </a:lnTo>
                <a:cubicBezTo>
                  <a:pt x="8303" y="18416"/>
                  <a:pt x="8116" y="18011"/>
                  <a:pt x="7890" y="17483"/>
                </a:cubicBezTo>
                <a:cubicBezTo>
                  <a:pt x="7887" y="17477"/>
                  <a:pt x="7883" y="17469"/>
                  <a:pt x="7881" y="17462"/>
                </a:cubicBezTo>
                <a:lnTo>
                  <a:pt x="13957" y="16941"/>
                </a:lnTo>
                <a:cubicBezTo>
                  <a:pt x="13871" y="17140"/>
                  <a:pt x="13778" y="17350"/>
                  <a:pt x="13698" y="17537"/>
                </a:cubicBezTo>
                <a:cubicBezTo>
                  <a:pt x="13569" y="17841"/>
                  <a:pt x="13453" y="18104"/>
                  <a:pt x="13345" y="18343"/>
                </a:cubicBezTo>
                <a:moveTo>
                  <a:pt x="10800" y="0"/>
                </a:moveTo>
                <a:cubicBezTo>
                  <a:pt x="4835" y="0"/>
                  <a:pt x="0" y="3324"/>
                  <a:pt x="0" y="7425"/>
                </a:cubicBezTo>
                <a:cubicBezTo>
                  <a:pt x="0" y="10146"/>
                  <a:pt x="3621" y="13029"/>
                  <a:pt x="4939" y="15562"/>
                </a:cubicBezTo>
                <a:cubicBezTo>
                  <a:pt x="6906" y="19339"/>
                  <a:pt x="6688" y="21599"/>
                  <a:pt x="10800" y="21599"/>
                </a:cubicBezTo>
                <a:cubicBezTo>
                  <a:pt x="14972" y="21599"/>
                  <a:pt x="14692" y="19349"/>
                  <a:pt x="16660" y="15577"/>
                </a:cubicBezTo>
                <a:cubicBezTo>
                  <a:pt x="17983" y="13039"/>
                  <a:pt x="21600" y="10124"/>
                  <a:pt x="21600" y="7425"/>
                </a:cubicBezTo>
                <a:cubicBezTo>
                  <a:pt x="21600" y="3324"/>
                  <a:pt x="16764" y="0"/>
                  <a:pt x="1080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54083" y="3590222"/>
            <a:ext cx="480270" cy="477455"/>
          </a:xfrm>
          <a:custGeom>
            <a:rect l="l" t="t" r="r" b="b"/>
            <a:pathLst>
              <a:path w="21020" h="21600">
                <a:moveTo>
                  <a:pt x="18846" y="7946"/>
                </a:moveTo>
                <a:lnTo>
                  <a:pt x="17740" y="9091"/>
                </a:lnTo>
                <a:cubicBezTo>
                  <a:pt x="17740" y="8939"/>
                  <a:pt x="17758" y="8792"/>
                  <a:pt x="17744" y="8636"/>
                </a:cubicBezTo>
                <a:cubicBezTo>
                  <a:pt x="17629" y="7331"/>
                  <a:pt x="17036" y="6068"/>
                  <a:pt x="16074" y="5080"/>
                </a:cubicBezTo>
                <a:cubicBezTo>
                  <a:pt x="15004" y="3980"/>
                  <a:pt x="13585" y="3348"/>
                  <a:pt x="12180" y="3345"/>
                </a:cubicBezTo>
                <a:lnTo>
                  <a:pt x="13268" y="2218"/>
                </a:lnTo>
                <a:cubicBezTo>
                  <a:pt x="13812" y="1659"/>
                  <a:pt x="14572" y="1350"/>
                  <a:pt x="15403" y="1350"/>
                </a:cubicBezTo>
                <a:cubicBezTo>
                  <a:pt x="16460" y="1350"/>
                  <a:pt x="17546" y="1840"/>
                  <a:pt x="18381" y="2696"/>
                </a:cubicBezTo>
                <a:cubicBezTo>
                  <a:pt x="19165" y="3500"/>
                  <a:pt x="19631" y="4499"/>
                  <a:pt x="19698" y="5510"/>
                </a:cubicBezTo>
                <a:cubicBezTo>
                  <a:pt x="19760" y="6453"/>
                  <a:pt x="19457" y="7317"/>
                  <a:pt x="18846" y="7946"/>
                </a:cubicBezTo>
                <a:moveTo>
                  <a:pt x="5828" y="19329"/>
                </a:moveTo>
                <a:cubicBezTo>
                  <a:pt x="5813" y="18424"/>
                  <a:pt x="5454" y="17481"/>
                  <a:pt x="4730" y="16739"/>
                </a:cubicBezTo>
                <a:cubicBezTo>
                  <a:pt x="4046" y="16034"/>
                  <a:pt x="3150" y="15628"/>
                  <a:pt x="2257" y="15592"/>
                </a:cubicBezTo>
                <a:lnTo>
                  <a:pt x="2911" y="13157"/>
                </a:lnTo>
                <a:cubicBezTo>
                  <a:pt x="2959" y="12995"/>
                  <a:pt x="3052" y="12835"/>
                  <a:pt x="3168" y="12695"/>
                </a:cubicBezTo>
                <a:cubicBezTo>
                  <a:pt x="4485" y="11726"/>
                  <a:pt x="6512" y="12012"/>
                  <a:pt x="7920" y="13460"/>
                </a:cubicBezTo>
                <a:cubicBezTo>
                  <a:pt x="9409" y="14990"/>
                  <a:pt x="9639" y="17230"/>
                  <a:pt x="8492" y="18568"/>
                </a:cubicBezTo>
                <a:cubicBezTo>
                  <a:pt x="8416" y="18609"/>
                  <a:pt x="8339" y="18648"/>
                  <a:pt x="8256" y="18675"/>
                </a:cubicBezTo>
                <a:cubicBezTo>
                  <a:pt x="8256" y="18675"/>
                  <a:pt x="5828" y="19329"/>
                  <a:pt x="5828" y="19329"/>
                </a:cubicBezTo>
                <a:close/>
                <a:moveTo>
                  <a:pt x="2737" y="20164"/>
                </a:moveTo>
                <a:cubicBezTo>
                  <a:pt x="2665" y="20181"/>
                  <a:pt x="2443" y="20239"/>
                  <a:pt x="2291" y="20249"/>
                </a:cubicBezTo>
                <a:cubicBezTo>
                  <a:pt x="1751" y="20244"/>
                  <a:pt x="1313" y="19792"/>
                  <a:pt x="1313" y="19237"/>
                </a:cubicBezTo>
                <a:cubicBezTo>
                  <a:pt x="1321" y="19124"/>
                  <a:pt x="1365" y="18929"/>
                  <a:pt x="1380" y="18857"/>
                </a:cubicBezTo>
                <a:lnTo>
                  <a:pt x="2071" y="16283"/>
                </a:lnTo>
                <a:cubicBezTo>
                  <a:pt x="2822" y="16261"/>
                  <a:pt x="3630" y="16562"/>
                  <a:pt x="4265" y="17215"/>
                </a:cubicBezTo>
                <a:cubicBezTo>
                  <a:pt x="4911" y="17878"/>
                  <a:pt x="5214" y="18725"/>
                  <a:pt x="5181" y="19504"/>
                </a:cubicBezTo>
                <a:cubicBezTo>
                  <a:pt x="5181" y="19504"/>
                  <a:pt x="2737" y="20164"/>
                  <a:pt x="2737" y="20164"/>
                </a:cubicBezTo>
                <a:close/>
                <a:moveTo>
                  <a:pt x="6888" y="11179"/>
                </a:moveTo>
                <a:cubicBezTo>
                  <a:pt x="6280" y="10927"/>
                  <a:pt x="5642" y="10783"/>
                  <a:pt x="5004" y="10774"/>
                </a:cubicBezTo>
                <a:lnTo>
                  <a:pt x="10063" y="5536"/>
                </a:lnTo>
                <a:cubicBezTo>
                  <a:pt x="10838" y="4759"/>
                  <a:pt x="11966" y="4536"/>
                  <a:pt x="13077" y="4819"/>
                </a:cubicBezTo>
                <a:cubicBezTo>
                  <a:pt x="13077" y="4819"/>
                  <a:pt x="6888" y="11179"/>
                  <a:pt x="6888" y="11179"/>
                </a:cubicBezTo>
                <a:close/>
                <a:moveTo>
                  <a:pt x="9717" y="13672"/>
                </a:moveTo>
                <a:cubicBezTo>
                  <a:pt x="9473" y="13258"/>
                  <a:pt x="9194" y="12859"/>
                  <a:pt x="8848" y="12505"/>
                </a:cubicBezTo>
                <a:cubicBezTo>
                  <a:pt x="8447" y="12093"/>
                  <a:pt x="7986" y="11770"/>
                  <a:pt x="7507" y="11498"/>
                </a:cubicBezTo>
                <a:lnTo>
                  <a:pt x="13767" y="5064"/>
                </a:lnTo>
                <a:cubicBezTo>
                  <a:pt x="14259" y="5288"/>
                  <a:pt x="14729" y="5607"/>
                  <a:pt x="15145" y="6035"/>
                </a:cubicBezTo>
                <a:cubicBezTo>
                  <a:pt x="15500" y="6398"/>
                  <a:pt x="15775" y="6806"/>
                  <a:pt x="15987" y="7229"/>
                </a:cubicBezTo>
                <a:cubicBezTo>
                  <a:pt x="15987" y="7229"/>
                  <a:pt x="9717" y="13672"/>
                  <a:pt x="9717" y="13672"/>
                </a:cubicBezTo>
                <a:close/>
                <a:moveTo>
                  <a:pt x="10519" y="16061"/>
                </a:moveTo>
                <a:cubicBezTo>
                  <a:pt x="10465" y="15452"/>
                  <a:pt x="10298" y="14854"/>
                  <a:pt x="10047" y="14288"/>
                </a:cubicBezTo>
                <a:lnTo>
                  <a:pt x="16257" y="7906"/>
                </a:lnTo>
                <a:cubicBezTo>
                  <a:pt x="16637" y="9140"/>
                  <a:pt x="16442" y="10429"/>
                  <a:pt x="15610" y="11284"/>
                </a:cubicBezTo>
                <a:cubicBezTo>
                  <a:pt x="15604" y="11290"/>
                  <a:pt x="15598" y="11293"/>
                  <a:pt x="15593" y="11298"/>
                </a:cubicBezTo>
                <a:lnTo>
                  <a:pt x="15602" y="11306"/>
                </a:lnTo>
                <a:lnTo>
                  <a:pt x="10525" y="16565"/>
                </a:lnTo>
                <a:cubicBezTo>
                  <a:pt x="10527" y="16397"/>
                  <a:pt x="10534" y="16232"/>
                  <a:pt x="10519" y="16061"/>
                </a:cubicBezTo>
                <a:moveTo>
                  <a:pt x="19308" y="1741"/>
                </a:moveTo>
                <a:cubicBezTo>
                  <a:pt x="18228" y="632"/>
                  <a:pt x="16805" y="0"/>
                  <a:pt x="15403" y="0"/>
                </a:cubicBezTo>
                <a:cubicBezTo>
                  <a:pt x="14220" y="0"/>
                  <a:pt x="13131" y="450"/>
                  <a:pt x="12335" y="1266"/>
                </a:cubicBezTo>
                <a:lnTo>
                  <a:pt x="9138" y="4577"/>
                </a:lnTo>
                <a:cubicBezTo>
                  <a:pt x="9129" y="4585"/>
                  <a:pt x="9118" y="4592"/>
                  <a:pt x="9108" y="4602"/>
                </a:cubicBezTo>
                <a:cubicBezTo>
                  <a:pt x="9103" y="4608"/>
                  <a:pt x="9100" y="4614"/>
                  <a:pt x="9095" y="4620"/>
                </a:cubicBezTo>
                <a:lnTo>
                  <a:pt x="9096" y="4621"/>
                </a:lnTo>
                <a:lnTo>
                  <a:pt x="2310" y="11647"/>
                </a:lnTo>
                <a:cubicBezTo>
                  <a:pt x="1998" y="11966"/>
                  <a:pt x="1771" y="12364"/>
                  <a:pt x="1645" y="12797"/>
                </a:cubicBezTo>
                <a:lnTo>
                  <a:pt x="102" y="18541"/>
                </a:lnTo>
                <a:cubicBezTo>
                  <a:pt x="100" y="18557"/>
                  <a:pt x="0" y="19008"/>
                  <a:pt x="0" y="19237"/>
                </a:cubicBezTo>
                <a:cubicBezTo>
                  <a:pt x="0" y="20541"/>
                  <a:pt x="1030" y="21599"/>
                  <a:pt x="2302" y="21599"/>
                </a:cubicBezTo>
                <a:cubicBezTo>
                  <a:pt x="2554" y="21599"/>
                  <a:pt x="3044" y="21475"/>
                  <a:pt x="3062" y="21473"/>
                </a:cubicBezTo>
                <a:lnTo>
                  <a:pt x="8630" y="19969"/>
                </a:lnTo>
                <a:cubicBezTo>
                  <a:pt x="9054" y="19839"/>
                  <a:pt x="9439" y="19604"/>
                  <a:pt x="9750" y="19283"/>
                </a:cubicBezTo>
                <a:lnTo>
                  <a:pt x="19776" y="8899"/>
                </a:lnTo>
                <a:cubicBezTo>
                  <a:pt x="21600" y="7023"/>
                  <a:pt x="21394" y="3881"/>
                  <a:pt x="19308" y="174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5877641" y="4747565"/>
            <a:ext cx="490362" cy="514624"/>
            <a:chOff x="5877641" y="4747565"/>
            <a:chExt cx="490362" cy="514624"/>
          </a:xfrm>
        </p:grpSpPr>
        <p:sp>
          <p:nvSpPr>
            <p:cNvPr id="22" name="Freeform 22"/>
            <p:cNvSpPr/>
            <p:nvPr/>
          </p:nvSpPr>
          <p:spPr>
            <a:xfrm>
              <a:off x="5877641" y="4747565"/>
              <a:ext cx="490362" cy="514624"/>
            </a:xfrm>
            <a:custGeom>
              <a:rect l="l" t="t" r="r" b="b"/>
              <a:pathLst>
                <a:path w="21600" h="21600">
                  <a:moveTo>
                    <a:pt x="13499" y="14850"/>
                  </a:moveTo>
                  <a:cubicBezTo>
                    <a:pt x="9772" y="14850"/>
                    <a:pt x="6749" y="11827"/>
                    <a:pt x="6749" y="8100"/>
                  </a:cubicBezTo>
                  <a:cubicBezTo>
                    <a:pt x="6749" y="4372"/>
                    <a:pt x="9772" y="1350"/>
                    <a:pt x="13499" y="1350"/>
                  </a:cubicBezTo>
                  <a:cubicBezTo>
                    <a:pt x="17227" y="1350"/>
                    <a:pt x="20249" y="4372"/>
                    <a:pt x="20249" y="8100"/>
                  </a:cubicBezTo>
                  <a:cubicBezTo>
                    <a:pt x="20249" y="11827"/>
                    <a:pt x="17227" y="14850"/>
                    <a:pt x="13499" y="14850"/>
                  </a:cubicBezTo>
                  <a:moveTo>
                    <a:pt x="3236" y="20042"/>
                  </a:moveTo>
                  <a:cubicBezTo>
                    <a:pt x="3019" y="20266"/>
                    <a:pt x="2718" y="20408"/>
                    <a:pt x="2382" y="20408"/>
                  </a:cubicBezTo>
                  <a:cubicBezTo>
                    <a:pt x="1724" y="20408"/>
                    <a:pt x="1191" y="19875"/>
                    <a:pt x="1191" y="19218"/>
                  </a:cubicBezTo>
                  <a:cubicBezTo>
                    <a:pt x="1191" y="18881"/>
                    <a:pt x="1332" y="18580"/>
                    <a:pt x="1557" y="18363"/>
                  </a:cubicBezTo>
                  <a:lnTo>
                    <a:pt x="1551" y="18358"/>
                  </a:lnTo>
                  <a:lnTo>
                    <a:pt x="6996" y="12913"/>
                  </a:lnTo>
                  <a:cubicBezTo>
                    <a:pt x="7472" y="13555"/>
                    <a:pt x="8039" y="14122"/>
                    <a:pt x="8680" y="14599"/>
                  </a:cubicBezTo>
                  <a:cubicBezTo>
                    <a:pt x="8680" y="14599"/>
                    <a:pt x="3236" y="20042"/>
                    <a:pt x="3236" y="20042"/>
                  </a:cubicBezTo>
                  <a:close/>
                  <a:moveTo>
                    <a:pt x="13499" y="0"/>
                  </a:moveTo>
                  <a:cubicBezTo>
                    <a:pt x="9026" y="0"/>
                    <a:pt x="5399" y="3626"/>
                    <a:pt x="5399" y="8100"/>
                  </a:cubicBezTo>
                  <a:cubicBezTo>
                    <a:pt x="5399" y="9467"/>
                    <a:pt x="5742" y="10754"/>
                    <a:pt x="6341" y="11884"/>
                  </a:cubicBezTo>
                  <a:lnTo>
                    <a:pt x="709" y="17515"/>
                  </a:lnTo>
                  <a:lnTo>
                    <a:pt x="713" y="17520"/>
                  </a:lnTo>
                  <a:cubicBezTo>
                    <a:pt x="274" y="17953"/>
                    <a:pt x="0" y="18552"/>
                    <a:pt x="0" y="19218"/>
                  </a:cubicBezTo>
                  <a:cubicBezTo>
                    <a:pt x="0" y="20533"/>
                    <a:pt x="1066" y="21599"/>
                    <a:pt x="2382" y="21599"/>
                  </a:cubicBezTo>
                  <a:cubicBezTo>
                    <a:pt x="3047" y="21599"/>
                    <a:pt x="3647" y="21326"/>
                    <a:pt x="4079" y="20885"/>
                  </a:cubicBezTo>
                  <a:lnTo>
                    <a:pt x="4078" y="20884"/>
                  </a:lnTo>
                  <a:lnTo>
                    <a:pt x="9708" y="15255"/>
                  </a:lnTo>
                  <a:cubicBezTo>
                    <a:pt x="10839" y="15856"/>
                    <a:pt x="12128" y="16200"/>
                    <a:pt x="13499" y="16200"/>
                  </a:cubicBezTo>
                  <a:cubicBezTo>
                    <a:pt x="17973" y="16200"/>
                    <a:pt x="21600" y="12573"/>
                    <a:pt x="21600" y="8100"/>
                  </a:cubicBezTo>
                  <a:cubicBezTo>
                    <a:pt x="21600" y="3626"/>
                    <a:pt x="17973" y="0"/>
                    <a:pt x="13499"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076371" y="4827666"/>
              <a:ext cx="115580" cy="120457"/>
            </a:xfrm>
            <a:custGeom>
              <a:rect l="l" t="t" r="r" b="b"/>
              <a:pathLst>
                <a:path w="21600" h="21600">
                  <a:moveTo>
                    <a:pt x="20160" y="0"/>
                  </a:moveTo>
                  <a:cubicBezTo>
                    <a:pt x="9025" y="0"/>
                    <a:pt x="0" y="9025"/>
                    <a:pt x="0" y="20160"/>
                  </a:cubicBezTo>
                  <a:cubicBezTo>
                    <a:pt x="0" y="20954"/>
                    <a:pt x="644" y="21600"/>
                    <a:pt x="1440" y="21600"/>
                  </a:cubicBezTo>
                  <a:cubicBezTo>
                    <a:pt x="2235" y="21600"/>
                    <a:pt x="2880" y="20954"/>
                    <a:pt x="2880" y="20160"/>
                  </a:cubicBezTo>
                  <a:cubicBezTo>
                    <a:pt x="2880" y="10618"/>
                    <a:pt x="10617" y="2880"/>
                    <a:pt x="20160" y="2880"/>
                  </a:cubicBezTo>
                  <a:cubicBezTo>
                    <a:pt x="20955" y="2880"/>
                    <a:pt x="21599" y="2234"/>
                    <a:pt x="21599" y="1440"/>
                  </a:cubicBezTo>
                  <a:cubicBezTo>
                    <a:pt x="21599" y="645"/>
                    <a:pt x="20955" y="0"/>
                    <a:pt x="20160" y="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影像学检查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内镜检查</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肛门直肠镜</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适用于低位直肠癌的诊断，可直接观察病灶并取活检。</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结肠镜</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可观察全结肠及直肠黏膜，对发现早期结直肠癌及其癌前病变有重要意义。同时，结肠镜还可进行内镜下治疗，如息肉切除、止血等。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治疗原则与方法</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04</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l="573" r="573"/>
          <a:stretch>
            <a:fillRect/>
          </a:stretch>
        </p:blipFill>
        <p:spPr>
          <a:xfrm>
            <a:off x="6907441" y="1792193"/>
            <a:ext cx="4502196" cy="2732629"/>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个体化治疗</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根据患者的具体病情、身体状况、年龄等因素，制定个性化的治疗方案。</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综合治疗</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采用手术、化疗、放疗、免疫治疗等多种治疗手段，进行综合治疗，提高治疗效果。</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规范化治疗</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遵循临床指南和专家共识，进行规范化治疗，确保治疗的安全性和有效性。</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治疗原则</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3413" b="23413"/>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23413" b="23413"/>
          <a:stretch>
            <a:fillRect/>
          </a:stretch>
        </p:blipFill>
        <p:spPr>
          <a:xfrm>
            <a:off x="6099049" y="3829217"/>
            <a:ext cx="5058967" cy="2163307"/>
          </a:xfrm>
          <a:prstGeom prst="rect">
            <a:avLst/>
          </a:prstGeom>
        </p:spPr>
      </p:pic>
      <p:sp>
        <p:nvSpPr>
          <p:cNvPr id="4" name="AutoShape 4"/>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9338" y="390227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姑息性手术</a:t>
            </a:r>
            <a:endParaRPr lang="en-US" sz="1100"/>
          </a:p>
        </p:txBody>
      </p:sp>
      <p:sp>
        <p:nvSpPr>
          <p:cNvPr id="7" name="AutoShape 7"/>
          <p:cNvSpPr/>
          <p:nvPr/>
        </p:nvSpPr>
        <p:spPr>
          <a:xfrm>
            <a:off x="1199338" y="4309545"/>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对于晚期结直肠癌患者，可采用姑息性手术，如造瘘术、短路手术等，以缓解肠梗阻、出血等症状。</a:t>
            </a:r>
            <a:endParaRPr lang="en-US" sz="1100"/>
          </a:p>
        </p:txBody>
      </p:sp>
      <p:sp>
        <p:nvSpPr>
          <p:cNvPr id="8" name="AutoShape 8"/>
          <p:cNvSpPr/>
          <p:nvPr/>
        </p:nvSpPr>
        <p:spPr>
          <a:xfrm>
            <a:off x="6258305" y="1738966"/>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根治性手术</a:t>
            </a:r>
            <a:endParaRPr lang="en-US" sz="1100"/>
          </a:p>
        </p:txBody>
      </p:sp>
      <p:sp>
        <p:nvSpPr>
          <p:cNvPr id="9" name="AutoShape 9"/>
          <p:cNvSpPr/>
          <p:nvPr/>
        </p:nvSpPr>
        <p:spPr>
          <a:xfrm>
            <a:off x="6258305" y="2146237"/>
            <a:ext cx="4740456" cy="161028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对于早期结直肠癌患者，可采用根治性手术，即切除肿瘤及周围淋巴结和脂肪组织，以达到治愈的目的。</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手术治疗</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辅助化疗</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在手术后给予化疗药物，以杀死残留的癌细胞，降低复发和转移的风险。</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新辅助化疗</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在手术前给予化疗药物，以缩小肿瘤体积，提高手术切除率。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放疗</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利用放射线照射肿瘤部位，破坏癌细胞的DNA结构，达到杀死癌细胞的目的。放疗通常与化疗联合使用，以提高治疗效果。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化疗与放疗</a:t>
              </a:r>
            </a:p>
          </p:txBody>
        </p:sp>
      </p:gr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https://d.book118.com/125104233334011122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101</Paragraphs>
  <Slides>19</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19</vt:i4>
      </vt:variant>
    </vt:vector>
  </HeadingPairs>
  <TitlesOfParts>
    <vt:vector baseType="lpstr" size="23">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2024-09-26T15:15:45.017</cp:lastPrinted>
  <dcterms:created xsi:type="dcterms:W3CDTF">2024-09-26T07:15:45Z</dcterms:created>
  <dcterms:modified xsi:type="dcterms:W3CDTF">2024-09-26T07:15:47Z</dcterms:modified>
</cp:coreProperties>
</file>