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0FC6E4-649A-4A94-AE35-C1B3827E6D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361113-AD69-4E7B-B306-1099362FDC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2538C7-9D6C-4C10-A930-223F282B4D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529BE7-606F-422E-8B23-2ECBCB7428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8BE455-3FAF-44E6-B7F2-890DD0664F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B27E9B-CC17-46A5-9074-136EFDEF66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3D94E9-B7E6-45A3-9AAF-9233CFA7EF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D3C2D9-9357-4B67-A604-9849C6DB8A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565712-1E91-4BD2-8ACA-C10570858C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F065C2-1107-439B-A48A-108CB1E8F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0C770C-15E4-40C8-95F9-73C1B710E7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2"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8"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13223204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开关量输入输出通道与人机接口\n## 1.开关量输入输出通道的基本概念与原理\n### 1.1开关量输入输出通道的定义与作用\n### 1.2开关量输入输出通道的工作原理\n### 1.3开关量输入输出通道的分类与特点\n## 2.开关量输入输出通道的硬件设计与实现\n### 2.1开关量输入输出通道的硬件选型与配置\n### 2.2开关量输入输出通道的接口设计与实现\n### 2.3开关量输入输出通道的抗干扰措施\n## 3.人机接口的基本概念与类型\n### 3.1人机接口的定义与作用\n### 3.2人机接口的类型与特点\n### 3.3人机接口的设计原则与方法\n## 4.开关量输入输出通道与人机接口的集成与应用\n### 4.1开关量输入输出通道与人机接口的集成方式\n### 4.2开关量输入输出通道与人机接口的应用案例\n### 4.3开关量输入输出通道与人机接口的发展趋势\n## 5.开关量输入输出通道与人机接口的测试与评估\n### 5.1开关量输入输出通道与人机接口的测试方法\n### 5.2开关量输入输出通道与人机接口的评估标准\n### 5.3开关量输入输出通道与人机接口的优化与改进\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15700" cy="1301750"/>
          </a:xfrm>
        </p:spPr>
        <p:txBody>
          <a:bodyPr vert="horz" wrap="square" lIns="91440" tIns="45720" rIns="91440" bIns="45720" anchor="t">
            <a:normAutofit/>
          </a:bodyPr>
          <a:lstStyle/>
          <a:p>
            <a:r>
              <a:rPr lang="zh-CN" sz="5600"/>
              <a:t>开关量输入输出通道与人机接口</a:t>
            </a:r>
            <a:endParaRPr/>
          </a:p>
        </p:txBody>
      </p:sp>
      <p:sp>
        <p:nvSpPr>
          <p:cNvPr id="3" name="文本占位符 3" descr="{&quot;isTemplate&quot;:false,&quot;type&quot;:&quot;content&quot;,&quot;canOmit&quot;:true,&quot;range&quot;:0}"/>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descr="{&quot;isTemplate&quot;:true,&quot;type&quot;:2}"/>
        <p:cNvGrpSpPr/>
        <p:nvPr/>
      </p:nvGrpSpPr>
      <p:grpSpPr>
        <a:xfrm>
          <a:off x="0" y="0"/>
          <a:ext cx="0" cy="0"/>
        </a:xfrm>
      </p:grpSpPr>
      <p:sp>
        <p:nvSpPr>
          <p:cNvPr id="122"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4400"/>
              <a:t>开关量输入输出通道的基本概念与原理</a:t>
            </a:r>
            <a:endParaRPr/>
          </a:p>
        </p:txBody>
      </p:sp>
      <p:sp>
        <p:nvSpPr>
          <p:cNvPr id="12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4" name="" descr="{&quot;isTemplate&quot;:true,&quot;type&quot;:3}"/>
        <p:cNvGrpSpPr/>
        <p:nvPr/>
      </p:nvGrpSpPr>
      <p:grpSpPr>
        <a:xfrm>
          <a:off x="0" y="0"/>
          <a:ext cx="0" cy="0"/>
        </a:xfrm>
      </p:grpSpPr>
      <p:grpSp>
        <p:nvGrpSpPr>
          <p:cNvPr id="165"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66" name="Group 628"/>
            <p:cNvGrpSpPr/>
            <p:nvPr/>
          </p:nvGrpSpPr>
          <p:grpSpPr>
            <a:xfrm>
              <a:off x="1197254" y="3971227"/>
              <a:ext cx="11008530" cy="2106887"/>
              <a:chOff x="1197254" y="3971227"/>
              <a:chExt cx="11008530" cy="2106887"/>
            </a:xfrm>
          </p:grpSpPr>
          <p:sp>
            <p:nvSpPr>
              <p:cNvPr id="167"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0"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1"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开关量输入输出通道是一种用于传输开关量信号的通信接口</a:t>
                </a:r>
                <a:endParaRPr/>
              </a:p>
            </p:txBody>
          </p:sp>
          <p:sp>
            <p:nvSpPr>
              <p:cNvPr id="172"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开关量信号是一种二进制信号，表示一种状态（高电平或低电平）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通过开关量输入输出通道，可以实现设备之间的状态控制和监测</a:t>
                </a:r>
                <a:endParaRPr/>
              </a:p>
            </p:txBody>
          </p:sp>
        </p:grpSp>
        <p:grpSp>
          <p:nvGrpSpPr>
            <p:cNvPr id="173" name="Group 635"/>
            <p:cNvGrpSpPr/>
            <p:nvPr/>
          </p:nvGrpSpPr>
          <p:grpSpPr>
            <a:xfrm>
              <a:off x="3499345" y="1423099"/>
              <a:ext cx="11008530" cy="2005901"/>
              <a:chOff x="3499345" y="1423099"/>
              <a:chExt cx="11008530" cy="2005901"/>
            </a:xfrm>
          </p:grpSpPr>
          <p:sp>
            <p:nvSpPr>
              <p:cNvPr id="174"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开关量输入输出通道在工业控制系统中具有重要应用</a:t>
                </a:r>
                <a:endParaRPr/>
              </a:p>
            </p:txBody>
          </p:sp>
          <p:sp>
            <p:nvSpPr>
              <p:cNvPr id="175"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用于实现设备的启停控制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用于实现生产过程的自动化控制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用于实现设备运行状态的监测与故障诊断</a:t>
                </a:r>
                <a:endParaRPr/>
              </a:p>
            </p:txBody>
          </p:sp>
          <p:sp>
            <p:nvSpPr>
              <p:cNvPr id="176"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9"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开关量输入输出通道的定义与作用</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descr="{&quot;isTemplate&quot;:true,&quot;type&quot;:3}"/>
        <p:cNvGrpSpPr/>
        <p:nvPr/>
      </p:nvGrpSpPr>
      <p:grpSpPr>
        <a:xfrm>
          <a:off x="0" y="0"/>
          <a:ext cx="0" cy="0"/>
        </a:xfrm>
      </p:grpSpPr>
      <p:grpSp>
        <p:nvGrpSpPr>
          <p:cNvPr id="182"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83" name=""/>
            <p:cNvGrpSpPr/>
            <p:nvPr/>
          </p:nvGrpSpPr>
          <p:grpSpPr>
            <a:xfrm>
              <a:off x="685800" y="3146904"/>
              <a:ext cx="5760000" cy="3225487"/>
              <a:chOff x="685800" y="3146904"/>
              <a:chExt cx="5760000" cy="3225487"/>
            </a:xfrm>
          </p:grpSpPr>
          <p:sp>
            <p:nvSpPr>
              <p:cNvPr id="18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开关量输入输出通道的工作原理是通过电平信号的传输来实现状态的切换</a:t>
                </a:r>
                <a:endParaRPr kumimoji="1" lang="en-US" altLang="zh-CN" sz="1800" b="1">
                  <a:solidFill>
                    <a:schemeClr val="bg1"/>
                  </a:solidFill>
                  <a:latin typeface="+mj-ea"/>
                  <a:ea typeface="+mj-ea"/>
                </a:endParaRPr>
              </a:p>
            </p:txBody>
          </p:sp>
          <p:sp>
            <p:nvSpPr>
              <p:cNvPr id="18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输入通道接收外部设备发送的开关量信号，并将其转换为内部信号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输出通道将内部信号转换为开关量信号，并发送给外部设备</a:t>
                </a:r>
                <a:endParaRPr/>
              </a:p>
            </p:txBody>
          </p:sp>
        </p:grpSp>
        <p:grpSp>
          <p:nvGrpSpPr>
            <p:cNvPr id="186" name=""/>
            <p:cNvGrpSpPr/>
            <p:nvPr/>
          </p:nvGrpSpPr>
          <p:grpSpPr>
            <a:xfrm>
              <a:off x="6016236" y="3146904"/>
              <a:ext cx="5400000" cy="3225487"/>
              <a:chOff x="6016236" y="3146904"/>
              <a:chExt cx="5400000" cy="3225487"/>
            </a:xfrm>
          </p:grpSpPr>
          <p:sp>
            <p:nvSpPr>
              <p:cNvPr id="18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开关量输入输出通道通常具有以下特点</a:t>
                </a:r>
                <a:endParaRPr kumimoji="1" lang="en-US" altLang="zh-CN" sz="1800" b="1">
                  <a:solidFill>
                    <a:schemeClr val="bg1"/>
                  </a:solidFill>
                  <a:latin typeface="+mj-ea"/>
                  <a:ea typeface="+mj-ea"/>
                </a:endParaRPr>
              </a:p>
            </p:txBody>
          </p:sp>
          <p:sp>
            <p:nvSpPr>
              <p:cNvPr id="18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传输速度快，适用于高速应用场景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抗干扰能力强，适用于恶劣环境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信号传输稳定，可靠性高</a:t>
                </a:r>
                <a:endParaRPr/>
              </a:p>
            </p:txBody>
          </p:sp>
        </p:grpSp>
      </p:grpSp>
      <p:sp>
        <p:nvSpPr>
          <p:cNvPr id="18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开关量输入输出通道的工作原理</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0" name="" descr="{&quot;isTemplate&quot;:true,&quot;type&quot;:3}"/>
        <p:cNvGrpSpPr/>
        <p:nvPr/>
      </p:nvGrpSpPr>
      <p:grpSpPr>
        <a:xfrm>
          <a:off x="0" y="0"/>
          <a:ext cx="0" cy="0"/>
        </a:xfrm>
      </p:grpSpPr>
      <p:grpSp>
        <p:nvGrpSpPr>
          <p:cNvPr id="191"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92" name="Group 686"/>
            <p:cNvGrpSpPr/>
            <p:nvPr/>
          </p:nvGrpSpPr>
          <p:grpSpPr>
            <a:xfrm>
              <a:off x="1075314" y="1520189"/>
              <a:ext cx="9868911" cy="2072418"/>
              <a:chOff x="1075314" y="1520189"/>
              <a:chExt cx="9868911" cy="2072418"/>
            </a:xfrm>
          </p:grpSpPr>
          <p:sp>
            <p:nvSpPr>
              <p:cNvPr id="193"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按通道数量分：单通道、双通道、多通道等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按接口类型分：RS232、RS485、以太网、CAN等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按信号类型分：数字量输入、数字量输出、模拟量输入、模拟量输出等</a:t>
                </a:r>
                <a:endParaRPr/>
              </a:p>
            </p:txBody>
          </p:sp>
          <p:sp>
            <p:nvSpPr>
              <p:cNvPr id="194"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开关量输入输出通道的分类主要有以下几种</a:t>
                </a:r>
                <a:endParaRPr/>
              </a:p>
            </p:txBody>
          </p:sp>
          <p:sp>
            <p:nvSpPr>
              <p:cNvPr id="195"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97" name="Group 691"/>
            <p:cNvGrpSpPr/>
            <p:nvPr/>
          </p:nvGrpSpPr>
          <p:grpSpPr>
            <a:xfrm>
              <a:off x="1075314" y="3881882"/>
              <a:ext cx="9868911" cy="2072418"/>
              <a:chOff x="1075314" y="3881882"/>
              <a:chExt cx="9868911" cy="2072418"/>
            </a:xfrm>
          </p:grpSpPr>
          <p:sp>
            <p:nvSpPr>
              <p:cNvPr id="198"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单通道开关量输入输出通道适用于简单控制需求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双通道开关量输入输出通道适用于复杂控制需求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多通道开关量输入输出通道适用于大规模控制系统</a:t>
                </a:r>
                <a:endParaRPr/>
              </a:p>
            </p:txBody>
          </p:sp>
          <p:sp>
            <p:nvSpPr>
              <p:cNvPr id="199"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不同类型的开关量输入输出通道具有各自的特点和适用场景</a:t>
                </a:r>
                <a:endParaRPr/>
              </a:p>
            </p:txBody>
          </p:sp>
          <p:sp>
            <p:nvSpPr>
              <p:cNvPr id="200"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0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开关量输入输出通道的分类与特点</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3" name="" descr="{&quot;isTemplate&quot;:true,&quot;type&quot;:2}"/>
        <p:cNvGrpSpPr/>
        <p:nvPr/>
      </p:nvGrpSpPr>
      <p:grpSpPr>
        <a:xfrm>
          <a:off x="0" y="0"/>
          <a:ext cx="0" cy="0"/>
        </a:xfrm>
      </p:grpSpPr>
      <p:sp>
        <p:nvSpPr>
          <p:cNvPr id="204"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4400"/>
              <a:t>开关量输入输出通道的硬件设计与实现</a:t>
            </a:r>
            <a:endParaRPr/>
          </a:p>
        </p:txBody>
      </p:sp>
      <p:sp>
        <p:nvSpPr>
          <p:cNvPr id="20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6" name="" descr="{&quot;isTemplate&quot;:true,&quot;type&quot;:3}"/>
        <p:cNvGrpSpPr/>
        <p:nvPr/>
      </p:nvGrpSpPr>
      <p:grpSpPr>
        <a:xfrm>
          <a:off x="0" y="0"/>
          <a:ext cx="0" cy="0"/>
        </a:xfrm>
      </p:grpSpPr>
      <p:pic>
        <p:nvPicPr>
          <p:cNvPr id="20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9" name="Group 598"/>
            <p:cNvGrpSpPr/>
            <p:nvPr/>
          </p:nvGrpSpPr>
          <p:grpSpPr>
            <a:xfrm>
              <a:off x="763829" y="1414808"/>
              <a:ext cx="6972294" cy="2337649"/>
              <a:chOff x="763829" y="1414808"/>
              <a:chExt cx="6972294" cy="2337649"/>
            </a:xfrm>
          </p:grpSpPr>
          <p:sp>
            <p:nvSpPr>
              <p:cNvPr id="21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开关量输入输出通道的硬件选型需要考虑以下几个方面</a:t>
                </a:r>
                <a:endParaRPr/>
              </a:p>
            </p:txBody>
          </p:sp>
          <p:sp>
            <p:nvSpPr>
              <p:cNvPr id="21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接口类型：根据应用场景选择合适的接口类型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通道数量：根据控制需求选择合适的通道数量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信号类型：根据信号特点选择合适的信号类型</a:t>
                </a:r>
                <a:endParaRPr/>
              </a:p>
            </p:txBody>
          </p:sp>
          <p:sp>
            <p:nvSpPr>
              <p:cNvPr id="21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6" name="Group 591"/>
            <p:cNvGrpSpPr/>
            <p:nvPr/>
          </p:nvGrpSpPr>
          <p:grpSpPr>
            <a:xfrm>
              <a:off x="689593" y="3949139"/>
              <a:ext cx="7078256" cy="2128975"/>
              <a:chOff x="689593" y="3949139"/>
              <a:chExt cx="7078256" cy="2128975"/>
            </a:xfrm>
          </p:grpSpPr>
          <p:sp>
            <p:nvSpPr>
              <p:cNvPr id="21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开关量输入输出通道的硬件配置主要包括</a:t>
                </a:r>
                <a:endParaRPr/>
              </a:p>
            </p:txBody>
          </p:sp>
          <p:sp>
            <p:nvSpPr>
              <p:cNvPr id="21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电路设计：根据选定的硬件类型进行电路设计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接口连接：将开关量输入输出通道与外部设备进行连接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软件编程：编写程序来实现开关量信号的传输和处理</a:t>
                </a:r>
                <a:endParaRPr/>
              </a:p>
            </p:txBody>
          </p:sp>
          <p:sp>
            <p:nvSpPr>
              <p:cNvPr id="21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开关量输入输出通道的硬件选型与配置</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4" name="" descr="{&quot;isTemplate&quot;:true,&quot;type&quot;:3}"/>
        <p:cNvGrpSpPr/>
        <p:nvPr/>
      </p:nvGrpSpPr>
      <p:grpSpPr>
        <a:xfrm>
          <a:off x="0" y="0"/>
          <a:ext cx="0" cy="0"/>
        </a:xfrm>
      </p:grpSpPr>
      <p:pic>
        <p:nvPicPr>
          <p:cNvPr id="22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7" name="Group 598"/>
            <p:cNvGrpSpPr/>
            <p:nvPr/>
          </p:nvGrpSpPr>
          <p:grpSpPr>
            <a:xfrm>
              <a:off x="763829" y="1414808"/>
              <a:ext cx="6972294" cy="2337649"/>
              <a:chOff x="763829" y="1414808"/>
              <a:chExt cx="6972294" cy="2337649"/>
            </a:xfrm>
          </p:grpSpPr>
          <p:sp>
            <p:nvSpPr>
              <p:cNvPr id="22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开关量输入输出通道的接口设计需要考虑以下几个方面</a:t>
                </a:r>
                <a:endParaRPr/>
              </a:p>
            </p:txBody>
          </p:sp>
          <p:sp>
            <p:nvSpPr>
              <p:cNvPr id="22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接口类型：选择合适的接口类型，如RS232、RS485、以太网等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接口电路：设计接口电路，实现信号的接收和发送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接口保护：采取保护措施，提高接口的可靠性和稳定性</a:t>
                </a:r>
                <a:endParaRPr/>
              </a:p>
            </p:txBody>
          </p:sp>
          <p:sp>
            <p:nvSpPr>
              <p:cNvPr id="23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4" name="Group 591"/>
            <p:cNvGrpSpPr/>
            <p:nvPr/>
          </p:nvGrpSpPr>
          <p:grpSpPr>
            <a:xfrm>
              <a:off x="689593" y="3949139"/>
              <a:ext cx="7078256" cy="2128975"/>
              <a:chOff x="689593" y="3949139"/>
              <a:chExt cx="7078256" cy="2128975"/>
            </a:xfrm>
          </p:grpSpPr>
          <p:sp>
            <p:nvSpPr>
              <p:cNvPr id="23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开关量输入输出通道的接口实现主要包括</a:t>
                </a:r>
                <a:endParaRPr/>
              </a:p>
            </p:txBody>
          </p:sp>
          <p:sp>
            <p:nvSpPr>
              <p:cNvPr id="23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电路实现：根据设计要求进行电路制作和调试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软件编程：编写程序来实现接口的控制和通信功能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系统集成：将开关量输入输出通道与其他设备进行系统集成</a:t>
                </a:r>
                <a:endParaRPr/>
              </a:p>
            </p:txBody>
          </p:sp>
          <p:sp>
            <p:nvSpPr>
              <p:cNvPr id="23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开关量输入输出通道的接口设计与实现</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2" name="" descr="{&quot;isTemplate&quot;:true,&quot;type&quot;:3}"/>
        <p:cNvGrpSpPr/>
        <p:nvPr/>
      </p:nvGrpSpPr>
      <p:grpSpPr>
        <a:xfrm>
          <a:off x="0" y="0"/>
          <a:ext cx="0" cy="0"/>
        </a:xfrm>
      </p:grpSpPr>
      <p:grpSp>
        <p:nvGrpSpPr>
          <p:cNvPr id="24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44" name=""/>
            <p:cNvGrpSpPr/>
            <p:nvPr/>
          </p:nvGrpSpPr>
          <p:grpSpPr>
            <a:xfrm>
              <a:off x="685800" y="3146904"/>
              <a:ext cx="5760000" cy="3225487"/>
              <a:chOff x="685800" y="3146904"/>
              <a:chExt cx="5760000" cy="3225487"/>
            </a:xfrm>
          </p:grpSpPr>
          <p:sp>
            <p:nvSpPr>
              <p:cNvPr id="24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开关量输入输出通道在运行过程中可能受到各种干扰，因此需要采取抗干扰措施</a:t>
                </a:r>
                <a:endParaRPr kumimoji="1" lang="en-US" altLang="zh-CN" sz="1800" b="1">
                  <a:solidFill>
                    <a:schemeClr val="bg1"/>
                  </a:solidFill>
                  <a:latin typeface="+mj-ea"/>
                  <a:ea typeface="+mj-ea"/>
                </a:endParaRPr>
              </a:p>
            </p:txBody>
          </p:sp>
          <p:sp>
            <p:nvSpPr>
              <p:cNvPr id="24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电气隔离：采用电气隔离技术，防止信号干扰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滤波技术：采用滤波器技术，消除高频干扰信号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保护电路：采用保护电路，防止过压、过流等损坏设备</a:t>
                </a:r>
                <a:endParaRPr/>
              </a:p>
            </p:txBody>
          </p:sp>
        </p:grpSp>
        <p:grpSp>
          <p:nvGrpSpPr>
            <p:cNvPr id="247" name=""/>
            <p:cNvGrpSpPr/>
            <p:nvPr/>
          </p:nvGrpSpPr>
          <p:grpSpPr>
            <a:xfrm>
              <a:off x="6016236" y="3146904"/>
              <a:ext cx="5400000" cy="3225487"/>
              <a:chOff x="6016236" y="3146904"/>
              <a:chExt cx="5400000" cy="3225487"/>
            </a:xfrm>
          </p:grpSpPr>
          <p:sp>
            <p:nvSpPr>
              <p:cNvPr id="24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开关量输入输出通道的抗干扰措施主要包括</a:t>
                </a:r>
                <a:endParaRPr kumimoji="1" lang="en-US" altLang="zh-CN" sz="1800" b="1">
                  <a:solidFill>
                    <a:schemeClr val="bg1"/>
                  </a:solidFill>
                  <a:latin typeface="+mj-ea"/>
                  <a:ea typeface="+mj-ea"/>
                </a:endParaRPr>
              </a:p>
            </p:txBody>
          </p:sp>
          <p:sp>
            <p:nvSpPr>
              <p:cNvPr id="24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电路设计：在电路设计阶段考虑抗干扰措施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软件编程：在软件编程阶段实现抗干扰功能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系统集成：在整个系统集成过程中确保抗干扰措施的落实</a:t>
                </a:r>
                <a:endParaRPr/>
              </a:p>
            </p:txBody>
          </p:sp>
        </p:grpSp>
      </p:grpSp>
      <p:sp>
        <p:nvSpPr>
          <p:cNvPr id="25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开关量输入输出通道的抗干扰措施</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000"/>
              <a:t>人机接口的基本概念与类型</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人机接口（Human-Machine Interface，简称HMI）是计算机与人类之间进行信息交流和沟通的媒介</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通过人机接口，人类可以操作计算机，实现各种功能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通过人机接口，计算机可以获取人类的指令，进行相应的处理</a:t>
                </a:r>
                <a:endParaRPr/>
              </a:p>
            </p:txBody>
          </p:sp>
        </p:grpSp>
        <p:grpSp>
          <p:nvGrpSpPr>
            <p:cNvPr id="15" name=""/>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人机接口在工业控制系统中具有重要作用</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用于实现人机交互，提高生产效率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用于实现设备状态的监测和故障诊断，提高设备运行可靠性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用于实现生产过程的自动化控制，提高生产质量</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人机接口的定义与作用</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https://d.book118.com/125132232044011112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开关量输入输出通道与人机接口</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2024-09-18T10:56:21.923</cp:lastPrinted>
  <dcterms:created xsi:type="dcterms:W3CDTF">2024-09-18T02:56:21Z</dcterms:created>
  <dcterms:modified xsi:type="dcterms:W3CDTF">2024-09-18T02:56:23Z</dcterms:modified>
</cp:coreProperties>
</file>