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663547-DCBD-4720-A1E2-E66F489F6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9992DA-14D6-46DB-AD4C-D010BCDDE9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6B6248-D98A-493C-BBF1-1A1C605C2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779783-0C42-442E-B6BE-9354E6DD3E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D2DBFC-EEA8-4ACB-AD10-22414AA0A8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683120-88E9-46D9-8E67-ACD1F23A04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8DF68F-A97C-42A4-91FE-A08229223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C797B3-16AD-473E-8EE5-0C1D63248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9499B9-F496-4A0D-8B1E-9407ED5D1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2A17E3-A67D-4890-BCC6-345484F0AE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1170DF-7243-45A7-A05E-A5A67F1D1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5141302210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</a:ln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:文小库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</a:ln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联想集团组织结构分析报告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联想集团概况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联想集团组织结构现状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组织结构问题及原因分析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优化建议与实施方案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298" r="3129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77" r="3037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分析联想集团的组织结构，为优化管理提供参考。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联想集团作为全球知名的科技企业，其组织结构对于公司战略实施和业务发展具有重要影响。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报告目的与背景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11" b="17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涵盖联想集团全球范围内的组织结构。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包括联想集团总部、各业务部门、子公司等。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报告范围与对象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联想集团年报、官方网站、新闻报道等公开信息。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采用定性与定量相结合的方法，对联想集团的组织结构进行深入剖析。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2188" r="221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数据来源与分析方法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联想集团概况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联想集团是一家成立于1984年的中国跨国科技公司，总部位于北京。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公司以生产台式电脑、服务器、笔记本电脑、智能电视、打印机、掌上电脑、主板、手机、一体机电脑等商品为主。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联想集团在全球拥有多个研发中心和生产基地，产品远销全球160多个国家和地区。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公司简介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29621" y="4720495"/>
            <a:ext cx="1141000" cy="113947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180141" y="5066633"/>
            <a:ext cx="440055" cy="394907"/>
            <a:chOff x="4180141" y="5066633"/>
            <a:chExt cx="440055" cy="394907"/>
          </a:xfrm>
        </p:grpSpPr>
        <p:sp>
          <p:nvSpPr>
            <p:cNvPr id="4" name="Freeform 4"/>
            <p:cNvSpPr/>
            <p:nvPr/>
          </p:nvSpPr>
          <p:spPr>
            <a:xfrm>
              <a:off x="4459319" y="5066633"/>
              <a:ext cx="160877" cy="394906"/>
            </a:xfrm>
            <a:custGeom>
              <a:rect l="l" t="t" r="r" b="b"/>
              <a:pathLst>
                <a:path w="83" h="204">
                  <a:moveTo>
                    <a:pt x="17" y="57"/>
                  </a:moveTo>
                  <a:lnTo>
                    <a:pt x="0" y="57"/>
                  </a:lnTo>
                  <a:lnTo>
                    <a:pt x="43" y="0"/>
                  </a:lnTo>
                  <a:lnTo>
                    <a:pt x="83" y="57"/>
                  </a:lnTo>
                  <a:lnTo>
                    <a:pt x="67" y="57"/>
                  </a:lnTo>
                  <a:lnTo>
                    <a:pt x="67" y="204"/>
                  </a:lnTo>
                  <a:lnTo>
                    <a:pt x="17" y="204"/>
                  </a:lnTo>
                  <a:lnTo>
                    <a:pt x="17" y="5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4317778" y="5171123"/>
              <a:ext cx="160877" cy="290417"/>
            </a:xfrm>
            <a:custGeom>
              <a:rect l="l" t="t" r="r" b="b"/>
              <a:pathLst>
                <a:path w="83" h="150">
                  <a:moveTo>
                    <a:pt x="66" y="150"/>
                  </a:moveTo>
                  <a:lnTo>
                    <a:pt x="19" y="150"/>
                  </a:lnTo>
                  <a:lnTo>
                    <a:pt x="19" y="60"/>
                  </a:lnTo>
                  <a:lnTo>
                    <a:pt x="0" y="60"/>
                  </a:lnTo>
                  <a:lnTo>
                    <a:pt x="43" y="0"/>
                  </a:lnTo>
                  <a:lnTo>
                    <a:pt x="83" y="60"/>
                  </a:lnTo>
                  <a:lnTo>
                    <a:pt x="66" y="60"/>
                  </a:lnTo>
                  <a:lnTo>
                    <a:pt x="66" y="1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4180141" y="5281517"/>
              <a:ext cx="160877" cy="180022"/>
            </a:xfrm>
            <a:custGeom>
              <a:rect l="l" t="t" r="r" b="b"/>
              <a:pathLst>
                <a:path w="83" h="93">
                  <a:moveTo>
                    <a:pt x="17" y="57"/>
                  </a:moveTo>
                  <a:lnTo>
                    <a:pt x="0" y="57"/>
                  </a:lnTo>
                  <a:lnTo>
                    <a:pt x="43" y="0"/>
                  </a:lnTo>
                  <a:lnTo>
                    <a:pt x="83" y="57"/>
                  </a:lnTo>
                  <a:lnTo>
                    <a:pt x="66" y="57"/>
                  </a:lnTo>
                  <a:lnTo>
                    <a:pt x="66" y="93"/>
                  </a:lnTo>
                  <a:lnTo>
                    <a:pt x="17" y="93"/>
                  </a:lnTo>
                  <a:lnTo>
                    <a:pt x="17" y="5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Freeform 7"/>
          <p:cNvSpPr/>
          <p:nvPr/>
        </p:nvSpPr>
        <p:spPr>
          <a:xfrm>
            <a:off x="5383103" y="3919717"/>
            <a:ext cx="1535373" cy="1828901"/>
          </a:xfrm>
          <a:custGeom>
            <a:rect l="l" t="t" r="r" b="b"/>
            <a:pathLst>
              <a:path w="633" h="730">
                <a:moveTo>
                  <a:pt x="453" y="534"/>
                </a:moveTo>
                <a:cubicBezTo>
                  <a:pt x="420" y="520"/>
                  <a:pt x="408" y="498"/>
                  <a:pt x="405" y="470"/>
                </a:cubicBezTo>
                <a:cubicBezTo>
                  <a:pt x="427" y="452"/>
                  <a:pt x="445" y="427"/>
                  <a:pt x="458" y="399"/>
                </a:cubicBezTo>
                <a:cubicBezTo>
                  <a:pt x="468" y="395"/>
                  <a:pt x="476" y="389"/>
                  <a:pt x="483" y="380"/>
                </a:cubicBezTo>
                <a:cubicBezTo>
                  <a:pt x="491" y="369"/>
                  <a:pt x="497" y="355"/>
                  <a:pt x="500" y="339"/>
                </a:cubicBezTo>
                <a:cubicBezTo>
                  <a:pt x="503" y="324"/>
                  <a:pt x="504" y="308"/>
                  <a:pt x="501" y="293"/>
                </a:cubicBezTo>
                <a:cubicBezTo>
                  <a:pt x="500" y="282"/>
                  <a:pt x="497" y="272"/>
                  <a:pt x="492" y="263"/>
                </a:cubicBezTo>
                <a:cubicBezTo>
                  <a:pt x="486" y="212"/>
                  <a:pt x="466" y="165"/>
                  <a:pt x="437" y="133"/>
                </a:cubicBezTo>
                <a:cubicBezTo>
                  <a:pt x="431" y="125"/>
                  <a:pt x="424" y="118"/>
                  <a:pt x="417" y="112"/>
                </a:cubicBezTo>
                <a:cubicBezTo>
                  <a:pt x="439" y="56"/>
                  <a:pt x="386" y="0"/>
                  <a:pt x="316" y="8"/>
                </a:cubicBezTo>
                <a:cubicBezTo>
                  <a:pt x="307" y="9"/>
                  <a:pt x="297" y="11"/>
                  <a:pt x="288" y="14"/>
                </a:cubicBezTo>
                <a:cubicBezTo>
                  <a:pt x="300" y="20"/>
                  <a:pt x="310" y="30"/>
                  <a:pt x="316" y="40"/>
                </a:cubicBezTo>
                <a:cubicBezTo>
                  <a:pt x="320" y="49"/>
                  <a:pt x="321" y="58"/>
                  <a:pt x="316" y="68"/>
                </a:cubicBezTo>
                <a:cubicBezTo>
                  <a:pt x="316" y="67"/>
                  <a:pt x="316" y="67"/>
                  <a:pt x="316" y="66"/>
                </a:cubicBezTo>
                <a:cubicBezTo>
                  <a:pt x="291" y="0"/>
                  <a:pt x="212" y="20"/>
                  <a:pt x="211" y="42"/>
                </a:cubicBezTo>
                <a:cubicBezTo>
                  <a:pt x="231" y="57"/>
                  <a:pt x="237" y="71"/>
                  <a:pt x="237" y="95"/>
                </a:cubicBezTo>
                <a:cubicBezTo>
                  <a:pt x="214" y="95"/>
                  <a:pt x="206" y="79"/>
                  <a:pt x="197" y="56"/>
                </a:cubicBezTo>
                <a:cubicBezTo>
                  <a:pt x="185" y="82"/>
                  <a:pt x="184" y="110"/>
                  <a:pt x="192" y="135"/>
                </a:cubicBezTo>
                <a:cubicBezTo>
                  <a:pt x="164" y="167"/>
                  <a:pt x="144" y="210"/>
                  <a:pt x="141" y="254"/>
                </a:cubicBezTo>
                <a:cubicBezTo>
                  <a:pt x="141" y="258"/>
                  <a:pt x="141" y="261"/>
                  <a:pt x="141" y="264"/>
                </a:cubicBezTo>
                <a:cubicBezTo>
                  <a:pt x="137" y="273"/>
                  <a:pt x="134" y="283"/>
                  <a:pt x="132" y="293"/>
                </a:cubicBezTo>
                <a:cubicBezTo>
                  <a:pt x="130" y="308"/>
                  <a:pt x="130" y="324"/>
                  <a:pt x="133" y="339"/>
                </a:cubicBezTo>
                <a:cubicBezTo>
                  <a:pt x="136" y="355"/>
                  <a:pt x="142" y="369"/>
                  <a:pt x="151" y="380"/>
                </a:cubicBezTo>
                <a:cubicBezTo>
                  <a:pt x="157" y="389"/>
                  <a:pt x="166" y="395"/>
                  <a:pt x="175" y="399"/>
                </a:cubicBezTo>
                <a:cubicBezTo>
                  <a:pt x="188" y="427"/>
                  <a:pt x="206" y="452"/>
                  <a:pt x="228" y="470"/>
                </a:cubicBezTo>
                <a:cubicBezTo>
                  <a:pt x="225" y="498"/>
                  <a:pt x="214" y="520"/>
                  <a:pt x="181" y="534"/>
                </a:cubicBezTo>
                <a:cubicBezTo>
                  <a:pt x="106" y="565"/>
                  <a:pt x="0" y="574"/>
                  <a:pt x="3" y="668"/>
                </a:cubicBezTo>
                <a:cubicBezTo>
                  <a:pt x="3" y="688"/>
                  <a:pt x="11" y="709"/>
                  <a:pt x="24" y="730"/>
                </a:cubicBezTo>
                <a:cubicBezTo>
                  <a:pt x="316" y="730"/>
                  <a:pt x="316" y="730"/>
                  <a:pt x="316" y="730"/>
                </a:cubicBezTo>
                <a:cubicBezTo>
                  <a:pt x="610" y="730"/>
                  <a:pt x="610" y="730"/>
                  <a:pt x="610" y="730"/>
                </a:cubicBezTo>
                <a:cubicBezTo>
                  <a:pt x="622" y="709"/>
                  <a:pt x="630" y="688"/>
                  <a:pt x="631" y="668"/>
                </a:cubicBezTo>
                <a:cubicBezTo>
                  <a:pt x="633" y="574"/>
                  <a:pt x="528" y="565"/>
                  <a:pt x="453" y="534"/>
                </a:cubicBezTo>
                <a:close/>
                <a:moveTo>
                  <a:pt x="189" y="384"/>
                </a:moveTo>
                <a:cubicBezTo>
                  <a:pt x="154" y="378"/>
                  <a:pt x="140" y="313"/>
                  <a:pt x="156" y="275"/>
                </a:cubicBezTo>
                <a:cubicBezTo>
                  <a:pt x="157" y="275"/>
                  <a:pt x="158" y="274"/>
                  <a:pt x="158" y="274"/>
                </a:cubicBezTo>
                <a:cubicBezTo>
                  <a:pt x="182" y="259"/>
                  <a:pt x="189" y="329"/>
                  <a:pt x="189" y="335"/>
                </a:cubicBezTo>
                <a:cubicBezTo>
                  <a:pt x="189" y="360"/>
                  <a:pt x="216" y="369"/>
                  <a:pt x="210" y="352"/>
                </a:cubicBezTo>
                <a:cubicBezTo>
                  <a:pt x="204" y="334"/>
                  <a:pt x="196" y="307"/>
                  <a:pt x="195" y="273"/>
                </a:cubicBezTo>
                <a:cubicBezTo>
                  <a:pt x="195" y="272"/>
                  <a:pt x="195" y="272"/>
                  <a:pt x="195" y="271"/>
                </a:cubicBezTo>
                <a:cubicBezTo>
                  <a:pt x="194" y="245"/>
                  <a:pt x="200" y="216"/>
                  <a:pt x="211" y="190"/>
                </a:cubicBezTo>
                <a:cubicBezTo>
                  <a:pt x="215" y="185"/>
                  <a:pt x="218" y="180"/>
                  <a:pt x="223" y="177"/>
                </a:cubicBezTo>
                <a:cubicBezTo>
                  <a:pt x="244" y="194"/>
                  <a:pt x="275" y="202"/>
                  <a:pt x="316" y="195"/>
                </a:cubicBezTo>
                <a:cubicBezTo>
                  <a:pt x="335" y="191"/>
                  <a:pt x="356" y="185"/>
                  <a:pt x="379" y="174"/>
                </a:cubicBezTo>
                <a:cubicBezTo>
                  <a:pt x="380" y="174"/>
                  <a:pt x="380" y="173"/>
                  <a:pt x="380" y="173"/>
                </a:cubicBezTo>
                <a:cubicBezTo>
                  <a:pt x="405" y="167"/>
                  <a:pt x="412" y="175"/>
                  <a:pt x="423" y="191"/>
                </a:cubicBezTo>
                <a:cubicBezTo>
                  <a:pt x="423" y="191"/>
                  <a:pt x="423" y="191"/>
                  <a:pt x="424" y="192"/>
                </a:cubicBezTo>
                <a:cubicBezTo>
                  <a:pt x="434" y="216"/>
                  <a:pt x="440" y="243"/>
                  <a:pt x="440" y="269"/>
                </a:cubicBezTo>
                <a:cubicBezTo>
                  <a:pt x="439" y="270"/>
                  <a:pt x="439" y="272"/>
                  <a:pt x="439" y="273"/>
                </a:cubicBezTo>
                <a:cubicBezTo>
                  <a:pt x="438" y="307"/>
                  <a:pt x="430" y="334"/>
                  <a:pt x="424" y="352"/>
                </a:cubicBezTo>
                <a:cubicBezTo>
                  <a:pt x="418" y="369"/>
                  <a:pt x="445" y="360"/>
                  <a:pt x="445" y="335"/>
                </a:cubicBezTo>
                <a:cubicBezTo>
                  <a:pt x="445" y="329"/>
                  <a:pt x="452" y="259"/>
                  <a:pt x="476" y="274"/>
                </a:cubicBezTo>
                <a:cubicBezTo>
                  <a:pt x="476" y="274"/>
                  <a:pt x="477" y="274"/>
                  <a:pt x="477" y="275"/>
                </a:cubicBezTo>
                <a:cubicBezTo>
                  <a:pt x="494" y="313"/>
                  <a:pt x="480" y="378"/>
                  <a:pt x="445" y="384"/>
                </a:cubicBezTo>
                <a:cubicBezTo>
                  <a:pt x="421" y="440"/>
                  <a:pt x="377" y="482"/>
                  <a:pt x="317" y="482"/>
                </a:cubicBezTo>
                <a:cubicBezTo>
                  <a:pt x="316" y="482"/>
                  <a:pt x="316" y="482"/>
                  <a:pt x="316" y="482"/>
                </a:cubicBezTo>
                <a:cubicBezTo>
                  <a:pt x="256" y="482"/>
                  <a:pt x="213" y="440"/>
                  <a:pt x="189" y="384"/>
                </a:cubicBezTo>
                <a:close/>
                <a:moveTo>
                  <a:pt x="249" y="484"/>
                </a:moveTo>
                <a:cubicBezTo>
                  <a:pt x="268" y="496"/>
                  <a:pt x="291" y="502"/>
                  <a:pt x="316" y="503"/>
                </a:cubicBezTo>
                <a:cubicBezTo>
                  <a:pt x="317" y="503"/>
                  <a:pt x="317" y="503"/>
                  <a:pt x="317" y="503"/>
                </a:cubicBezTo>
                <a:cubicBezTo>
                  <a:pt x="343" y="503"/>
                  <a:pt x="366" y="496"/>
                  <a:pt x="387" y="483"/>
                </a:cubicBezTo>
                <a:cubicBezTo>
                  <a:pt x="391" y="500"/>
                  <a:pt x="401" y="518"/>
                  <a:pt x="414" y="532"/>
                </a:cubicBezTo>
                <a:cubicBezTo>
                  <a:pt x="374" y="581"/>
                  <a:pt x="346" y="601"/>
                  <a:pt x="319" y="630"/>
                </a:cubicBezTo>
                <a:cubicBezTo>
                  <a:pt x="318" y="629"/>
                  <a:pt x="317" y="629"/>
                  <a:pt x="316" y="628"/>
                </a:cubicBezTo>
                <a:cubicBezTo>
                  <a:pt x="292" y="612"/>
                  <a:pt x="262" y="579"/>
                  <a:pt x="224" y="525"/>
                </a:cubicBezTo>
                <a:cubicBezTo>
                  <a:pt x="235" y="513"/>
                  <a:pt x="244" y="498"/>
                  <a:pt x="249" y="484"/>
                </a:cubicBezTo>
                <a:close/>
                <a:moveTo>
                  <a:pt x="403" y="669"/>
                </a:moveTo>
                <a:cubicBezTo>
                  <a:pt x="391" y="655"/>
                  <a:pt x="383" y="631"/>
                  <a:pt x="362" y="619"/>
                </a:cubicBezTo>
                <a:cubicBezTo>
                  <a:pt x="344" y="631"/>
                  <a:pt x="321" y="669"/>
                  <a:pt x="318" y="687"/>
                </a:cubicBezTo>
                <a:cubicBezTo>
                  <a:pt x="318" y="684"/>
                  <a:pt x="317" y="680"/>
                  <a:pt x="316" y="677"/>
                </a:cubicBezTo>
                <a:cubicBezTo>
                  <a:pt x="308" y="654"/>
                  <a:pt x="281" y="635"/>
                  <a:pt x="272" y="626"/>
                </a:cubicBezTo>
                <a:cubicBezTo>
                  <a:pt x="252" y="635"/>
                  <a:pt x="246" y="653"/>
                  <a:pt x="233" y="670"/>
                </a:cubicBezTo>
                <a:cubicBezTo>
                  <a:pt x="220" y="653"/>
                  <a:pt x="183" y="602"/>
                  <a:pt x="172" y="556"/>
                </a:cubicBezTo>
                <a:cubicBezTo>
                  <a:pt x="187" y="553"/>
                  <a:pt x="201" y="545"/>
                  <a:pt x="213" y="535"/>
                </a:cubicBezTo>
                <a:cubicBezTo>
                  <a:pt x="213" y="536"/>
                  <a:pt x="214" y="537"/>
                  <a:pt x="214" y="538"/>
                </a:cubicBezTo>
                <a:cubicBezTo>
                  <a:pt x="240" y="574"/>
                  <a:pt x="285" y="626"/>
                  <a:pt x="316" y="652"/>
                </a:cubicBezTo>
                <a:cubicBezTo>
                  <a:pt x="317" y="653"/>
                  <a:pt x="318" y="654"/>
                  <a:pt x="319" y="655"/>
                </a:cubicBezTo>
                <a:cubicBezTo>
                  <a:pt x="351" y="612"/>
                  <a:pt x="388" y="581"/>
                  <a:pt x="425" y="541"/>
                </a:cubicBezTo>
                <a:cubicBezTo>
                  <a:pt x="435" y="549"/>
                  <a:pt x="446" y="555"/>
                  <a:pt x="459" y="558"/>
                </a:cubicBezTo>
                <a:cubicBezTo>
                  <a:pt x="446" y="592"/>
                  <a:pt x="425" y="648"/>
                  <a:pt x="403" y="6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5488495" y="2447544"/>
            <a:ext cx="1139476" cy="1139476"/>
            <a:chOff x="5488495" y="2447544"/>
            <a:chExt cx="1139476" cy="1139476"/>
          </a:xfrm>
        </p:grpSpPr>
        <p:sp>
          <p:nvSpPr>
            <p:cNvPr id="9" name="AutoShape 9"/>
            <p:cNvSpPr/>
            <p:nvPr/>
          </p:nvSpPr>
          <p:spPr>
            <a:xfrm>
              <a:off x="5488495" y="2447544"/>
              <a:ext cx="1139476" cy="113947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756434" y="2808827"/>
              <a:ext cx="626173" cy="417004"/>
            </a:xfrm>
            <a:custGeom>
              <a:rect l="l" t="t" r="r" b="b"/>
              <a:pathLst>
                <a:path w="21547" h="21600">
                  <a:moveTo>
                    <a:pt x="18847" y="15749"/>
                  </a:moveTo>
                  <a:lnTo>
                    <a:pt x="2701" y="15749"/>
                  </a:lnTo>
                  <a:lnTo>
                    <a:pt x="2701" y="1346"/>
                  </a:lnTo>
                  <a:lnTo>
                    <a:pt x="18847" y="1346"/>
                  </a:lnTo>
                  <a:cubicBezTo>
                    <a:pt x="18847" y="1346"/>
                    <a:pt x="18847" y="15749"/>
                    <a:pt x="18847" y="15749"/>
                  </a:cubicBezTo>
                  <a:close/>
                  <a:moveTo>
                    <a:pt x="0" y="20510"/>
                  </a:moveTo>
                  <a:cubicBezTo>
                    <a:pt x="0" y="20510"/>
                    <a:pt x="-26" y="21600"/>
                    <a:pt x="1603" y="21600"/>
                  </a:cubicBezTo>
                  <a:cubicBezTo>
                    <a:pt x="2568" y="21600"/>
                    <a:pt x="6216" y="21600"/>
                    <a:pt x="9032" y="21600"/>
                  </a:cubicBezTo>
                  <a:cubicBezTo>
                    <a:pt x="9032" y="21600"/>
                    <a:pt x="10576" y="21600"/>
                    <a:pt x="12515" y="21600"/>
                  </a:cubicBezTo>
                  <a:cubicBezTo>
                    <a:pt x="15331" y="21600"/>
                    <a:pt x="18979" y="21600"/>
                    <a:pt x="19943" y="21600"/>
                  </a:cubicBezTo>
                  <a:cubicBezTo>
                    <a:pt x="21574" y="21600"/>
                    <a:pt x="21547" y="20510"/>
                    <a:pt x="21547" y="20510"/>
                  </a:cubicBezTo>
                  <a:lnTo>
                    <a:pt x="19418" y="16436"/>
                  </a:lnTo>
                  <a:cubicBezTo>
                    <a:pt x="19512" y="16224"/>
                    <a:pt x="19569" y="15977"/>
                    <a:pt x="19569" y="15711"/>
                  </a:cubicBezTo>
                  <a:lnTo>
                    <a:pt x="19569" y="1384"/>
                  </a:lnTo>
                  <a:cubicBezTo>
                    <a:pt x="19569" y="621"/>
                    <a:pt x="19123" y="0"/>
                    <a:pt x="18571" y="0"/>
                  </a:cubicBezTo>
                  <a:lnTo>
                    <a:pt x="2977" y="0"/>
                  </a:lnTo>
                  <a:cubicBezTo>
                    <a:pt x="2425" y="0"/>
                    <a:pt x="1979" y="621"/>
                    <a:pt x="1979" y="1384"/>
                  </a:cubicBezTo>
                  <a:lnTo>
                    <a:pt x="1979" y="15711"/>
                  </a:lnTo>
                  <a:cubicBezTo>
                    <a:pt x="1979" y="15978"/>
                    <a:pt x="2035" y="16224"/>
                    <a:pt x="2129" y="16436"/>
                  </a:cubicBezTo>
                  <a:cubicBezTo>
                    <a:pt x="2129" y="16436"/>
                    <a:pt x="0" y="20510"/>
                    <a:pt x="0" y="2051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798088" y="3361277"/>
            <a:ext cx="1141000" cy="1139476"/>
            <a:chOff x="6798088" y="3361277"/>
            <a:chExt cx="1141000" cy="1139476"/>
          </a:xfrm>
        </p:grpSpPr>
        <p:sp>
          <p:nvSpPr>
            <p:cNvPr id="12" name="AutoShape 12"/>
            <p:cNvSpPr/>
            <p:nvPr/>
          </p:nvSpPr>
          <p:spPr>
            <a:xfrm>
              <a:off x="6798088" y="3361277"/>
              <a:ext cx="1141000" cy="113947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7136130" y="3705987"/>
              <a:ext cx="524732" cy="433769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AutoShape 14"/>
          <p:cNvSpPr/>
          <p:nvPr/>
        </p:nvSpPr>
        <p:spPr>
          <a:xfrm>
            <a:off x="7236047" y="4720495"/>
            <a:ext cx="1141000" cy="1139476"/>
          </a:xfrm>
          <a:prstGeom prst="ellipse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7577518" y="5063871"/>
            <a:ext cx="467583" cy="452819"/>
            <a:chOff x="7577518" y="5063871"/>
            <a:chExt cx="467583" cy="452819"/>
          </a:xfrm>
        </p:grpSpPr>
        <p:sp>
          <p:nvSpPr>
            <p:cNvPr id="16" name="Freeform 16"/>
            <p:cNvSpPr/>
            <p:nvPr/>
          </p:nvSpPr>
          <p:spPr>
            <a:xfrm>
              <a:off x="7577518" y="5110925"/>
              <a:ext cx="418814" cy="405765"/>
            </a:xfrm>
            <a:custGeom>
              <a:rect l="l" t="t" r="r" b="b"/>
              <a:pathLst>
                <a:path w="21600" h="21600">
                  <a:moveTo>
                    <a:pt x="18424" y="4659"/>
                  </a:moveTo>
                  <a:cubicBezTo>
                    <a:pt x="16941" y="2965"/>
                    <a:pt x="16941" y="2965"/>
                    <a:pt x="16941" y="2965"/>
                  </a:cubicBezTo>
                  <a:cubicBezTo>
                    <a:pt x="13976" y="0"/>
                    <a:pt x="13976" y="0"/>
                    <a:pt x="13976" y="0"/>
                  </a:cubicBezTo>
                  <a:cubicBezTo>
                    <a:pt x="13976" y="0"/>
                    <a:pt x="13976" y="0"/>
                    <a:pt x="12494" y="1482"/>
                  </a:cubicBezTo>
                  <a:cubicBezTo>
                    <a:pt x="11012" y="2965"/>
                    <a:pt x="6565" y="4659"/>
                    <a:pt x="6565" y="4659"/>
                  </a:cubicBezTo>
                  <a:cubicBezTo>
                    <a:pt x="0" y="21176"/>
                    <a:pt x="0" y="21176"/>
                    <a:pt x="0" y="21176"/>
                  </a:cubicBezTo>
                  <a:cubicBezTo>
                    <a:pt x="8047" y="12071"/>
                    <a:pt x="8047" y="12071"/>
                    <a:pt x="8047" y="12071"/>
                  </a:cubicBezTo>
                  <a:cubicBezTo>
                    <a:pt x="7624" y="10800"/>
                    <a:pt x="7835" y="9318"/>
                    <a:pt x="8682" y="8259"/>
                  </a:cubicBezTo>
                  <a:cubicBezTo>
                    <a:pt x="9953" y="6988"/>
                    <a:pt x="12071" y="6988"/>
                    <a:pt x="13341" y="8259"/>
                  </a:cubicBezTo>
                  <a:cubicBezTo>
                    <a:pt x="14400" y="9529"/>
                    <a:pt x="14400" y="11647"/>
                    <a:pt x="13341" y="12918"/>
                  </a:cubicBezTo>
                  <a:cubicBezTo>
                    <a:pt x="12282" y="13765"/>
                    <a:pt x="10800" y="13976"/>
                    <a:pt x="9529" y="13553"/>
                  </a:cubicBezTo>
                  <a:cubicBezTo>
                    <a:pt x="424" y="21600"/>
                    <a:pt x="424" y="21600"/>
                    <a:pt x="424" y="21600"/>
                  </a:cubicBezTo>
                  <a:cubicBezTo>
                    <a:pt x="16941" y="15035"/>
                    <a:pt x="16941" y="15035"/>
                    <a:pt x="16941" y="15035"/>
                  </a:cubicBezTo>
                  <a:cubicBezTo>
                    <a:pt x="16941" y="15035"/>
                    <a:pt x="18424" y="10588"/>
                    <a:pt x="19906" y="9106"/>
                  </a:cubicBezTo>
                  <a:cubicBezTo>
                    <a:pt x="21600" y="7624"/>
                    <a:pt x="21600" y="7624"/>
                    <a:pt x="21600" y="7624"/>
                  </a:cubicBezTo>
                  <a:lnTo>
                    <a:pt x="18424" y="4659"/>
                  </a:lnTo>
                  <a:close/>
                  <a:moveTo>
                    <a:pt x="18424" y="4659"/>
                  </a:moveTo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877270" y="5063871"/>
              <a:ext cx="167831" cy="162496"/>
            </a:xfrm>
            <a:custGeom>
              <a:rect l="l" t="t" r="r" b="b"/>
              <a:pathLst>
                <a:path w="21600" h="21600">
                  <a:moveTo>
                    <a:pt x="2667" y="0"/>
                  </a:moveTo>
                  <a:lnTo>
                    <a:pt x="21600" y="18933"/>
                  </a:lnTo>
                  <a:lnTo>
                    <a:pt x="18933" y="21600"/>
                  </a:lnTo>
                  <a:lnTo>
                    <a:pt x="0" y="2667"/>
                  </a:lnTo>
                  <a:lnTo>
                    <a:pt x="2667" y="0"/>
                  </a:lnTo>
                  <a:close/>
                  <a:moveTo>
                    <a:pt x="2667" y="0"/>
                  </a:moveTo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AutoShape 18"/>
          <p:cNvSpPr/>
          <p:nvPr/>
        </p:nvSpPr>
        <p:spPr>
          <a:xfrm>
            <a:off x="4257199" y="3361277"/>
            <a:ext cx="1139476" cy="1139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70476" y="3640169"/>
            <a:ext cx="536639" cy="596075"/>
            <a:chOff x="4570476" y="3640169"/>
            <a:chExt cx="536639" cy="596075"/>
          </a:xfrm>
        </p:grpSpPr>
        <p:sp>
          <p:nvSpPr>
            <p:cNvPr id="20" name="Freeform 20"/>
            <p:cNvSpPr/>
            <p:nvPr/>
          </p:nvSpPr>
          <p:spPr>
            <a:xfrm>
              <a:off x="4937665" y="3640169"/>
              <a:ext cx="169450" cy="160972"/>
            </a:xfrm>
            <a:custGeom>
              <a:rect l="l" t="t" r="r" b="b"/>
              <a:pathLst>
                <a:path w="25" h="24">
                  <a:moveTo>
                    <a:pt x="19" y="24"/>
                  </a:moveTo>
                  <a:cubicBezTo>
                    <a:pt x="20" y="23"/>
                    <a:pt x="20" y="23"/>
                    <a:pt x="21" y="22"/>
                  </a:cubicBezTo>
                  <a:cubicBezTo>
                    <a:pt x="25" y="17"/>
                    <a:pt x="24" y="8"/>
                    <a:pt x="19" y="4"/>
                  </a:cubicBezTo>
                  <a:cubicBezTo>
                    <a:pt x="13" y="0"/>
                    <a:pt x="5" y="1"/>
                    <a:pt x="0" y="7"/>
                  </a:cubicBezTo>
                  <a:cubicBezTo>
                    <a:pt x="0" y="7"/>
                    <a:pt x="0" y="7"/>
                    <a:pt x="0" y="8"/>
                  </a:cubicBezTo>
                  <a:cubicBezTo>
                    <a:pt x="8" y="11"/>
                    <a:pt x="15" y="17"/>
                    <a:pt x="19" y="2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598765" y="3699510"/>
              <a:ext cx="488632" cy="536734"/>
            </a:xfrm>
            <a:custGeom>
              <a:rect l="l" t="t" r="r" b="b"/>
              <a:pathLst>
                <a:path w="73" h="80">
                  <a:moveTo>
                    <a:pt x="43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42" y="0"/>
                    <a:pt x="41" y="0"/>
                    <a:pt x="41" y="0"/>
                  </a:cubicBezTo>
                  <a:cubicBezTo>
                    <a:pt x="41" y="0"/>
                    <a:pt x="41" y="0"/>
                    <a:pt x="41" y="0"/>
                  </a:cubicBezTo>
                  <a:cubicBezTo>
                    <a:pt x="41" y="0"/>
                    <a:pt x="40" y="0"/>
                    <a:pt x="40" y="0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9" y="0"/>
                    <a:pt x="39" y="0"/>
                  </a:cubicBezTo>
                  <a:cubicBezTo>
                    <a:pt x="39" y="0"/>
                    <a:pt x="39" y="0"/>
                    <a:pt x="39" y="0"/>
                  </a:cubicBezTo>
                  <a:cubicBezTo>
                    <a:pt x="39" y="0"/>
                    <a:pt x="38" y="0"/>
                    <a:pt x="38" y="0"/>
                  </a:cubicBezTo>
                  <a:cubicBezTo>
                    <a:pt x="38" y="0"/>
                    <a:pt x="38" y="0"/>
                    <a:pt x="38" y="0"/>
                  </a:cubicBezTo>
                  <a:cubicBezTo>
                    <a:pt x="38" y="0"/>
                    <a:pt x="38" y="0"/>
                    <a:pt x="37" y="0"/>
                  </a:cubicBezTo>
                  <a:cubicBezTo>
                    <a:pt x="37" y="0"/>
                    <a:pt x="37" y="0"/>
                    <a:pt x="36" y="0"/>
                  </a:cubicBezTo>
                  <a:cubicBezTo>
                    <a:pt x="36" y="0"/>
                    <a:pt x="36" y="0"/>
                    <a:pt x="35" y="0"/>
                  </a:cubicBezTo>
                  <a:cubicBezTo>
                    <a:pt x="35" y="0"/>
                    <a:pt x="35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33" y="0"/>
                    <a:pt x="33" y="0"/>
                    <a:pt x="32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1" y="0"/>
                    <a:pt x="31" y="0"/>
                    <a:pt x="31" y="0"/>
                  </a:cubicBezTo>
                  <a:cubicBezTo>
                    <a:pt x="31" y="0"/>
                    <a:pt x="31" y="0"/>
                    <a:pt x="31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13" y="4"/>
                    <a:pt x="0" y="19"/>
                    <a:pt x="0" y="37"/>
                  </a:cubicBezTo>
                  <a:cubicBezTo>
                    <a:pt x="0" y="47"/>
                    <a:pt x="4" y="57"/>
                    <a:pt x="12" y="64"/>
                  </a:cubicBezTo>
                  <a:cubicBezTo>
                    <a:pt x="7" y="69"/>
                    <a:pt x="7" y="69"/>
                    <a:pt x="7" y="69"/>
                  </a:cubicBezTo>
                  <a:cubicBezTo>
                    <a:pt x="4" y="71"/>
                    <a:pt x="5" y="77"/>
                    <a:pt x="7" y="77"/>
                  </a:cubicBezTo>
                  <a:cubicBezTo>
                    <a:pt x="9" y="79"/>
                    <a:pt x="12" y="79"/>
                    <a:pt x="14" y="77"/>
                  </a:cubicBezTo>
                  <a:cubicBezTo>
                    <a:pt x="16" y="75"/>
                    <a:pt x="20" y="72"/>
                    <a:pt x="21" y="70"/>
                  </a:cubicBezTo>
                  <a:cubicBezTo>
                    <a:pt x="25" y="72"/>
                    <a:pt x="31" y="73"/>
                    <a:pt x="36" y="73"/>
                  </a:cubicBezTo>
                  <a:cubicBezTo>
                    <a:pt x="42" y="73"/>
                    <a:pt x="47" y="72"/>
                    <a:pt x="52" y="70"/>
                  </a:cubicBezTo>
                  <a:cubicBezTo>
                    <a:pt x="53" y="72"/>
                    <a:pt x="57" y="75"/>
                    <a:pt x="58" y="77"/>
                  </a:cubicBezTo>
                  <a:cubicBezTo>
                    <a:pt x="62" y="80"/>
                    <a:pt x="65" y="77"/>
                    <a:pt x="66" y="77"/>
                  </a:cubicBezTo>
                  <a:cubicBezTo>
                    <a:pt x="68" y="74"/>
                    <a:pt x="68" y="71"/>
                    <a:pt x="66" y="69"/>
                  </a:cubicBezTo>
                  <a:cubicBezTo>
                    <a:pt x="61" y="64"/>
                    <a:pt x="61" y="64"/>
                    <a:pt x="61" y="64"/>
                  </a:cubicBezTo>
                  <a:cubicBezTo>
                    <a:pt x="68" y="57"/>
                    <a:pt x="73" y="47"/>
                    <a:pt x="73" y="37"/>
                  </a:cubicBezTo>
                  <a:cubicBezTo>
                    <a:pt x="73" y="19"/>
                    <a:pt x="60" y="4"/>
                    <a:pt x="43" y="0"/>
                  </a:cubicBezTo>
                  <a:close/>
                  <a:moveTo>
                    <a:pt x="36" y="65"/>
                  </a:moveTo>
                  <a:cubicBezTo>
                    <a:pt x="21" y="65"/>
                    <a:pt x="8" y="52"/>
                    <a:pt x="8" y="37"/>
                  </a:cubicBezTo>
                  <a:cubicBezTo>
                    <a:pt x="8" y="21"/>
                    <a:pt x="21" y="8"/>
                    <a:pt x="36" y="8"/>
                  </a:cubicBezTo>
                  <a:cubicBezTo>
                    <a:pt x="52" y="8"/>
                    <a:pt x="64" y="21"/>
                    <a:pt x="64" y="37"/>
                  </a:cubicBezTo>
                  <a:cubicBezTo>
                    <a:pt x="64" y="52"/>
                    <a:pt x="52" y="65"/>
                    <a:pt x="36" y="65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570476" y="3640169"/>
              <a:ext cx="175165" cy="160972"/>
            </a:xfrm>
            <a:custGeom>
              <a:rect l="l" t="t" r="r" b="b"/>
              <a:pathLst>
                <a:path w="26" h="24">
                  <a:moveTo>
                    <a:pt x="6" y="24"/>
                  </a:moveTo>
                  <a:cubicBezTo>
                    <a:pt x="11" y="17"/>
                    <a:pt x="18" y="11"/>
                    <a:pt x="26" y="8"/>
                  </a:cubicBezTo>
                  <a:cubicBezTo>
                    <a:pt x="26" y="7"/>
                    <a:pt x="25" y="7"/>
                    <a:pt x="25" y="7"/>
                  </a:cubicBezTo>
                  <a:cubicBezTo>
                    <a:pt x="21" y="1"/>
                    <a:pt x="13" y="0"/>
                    <a:pt x="7" y="4"/>
                  </a:cubicBezTo>
                  <a:cubicBezTo>
                    <a:pt x="1" y="8"/>
                    <a:pt x="0" y="17"/>
                    <a:pt x="5" y="22"/>
                  </a:cubicBezTo>
                  <a:cubicBezTo>
                    <a:pt x="5" y="23"/>
                    <a:pt x="6" y="23"/>
                    <a:pt x="6" y="2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833176" y="3767328"/>
              <a:ext cx="19812" cy="79058"/>
            </a:xfrm>
            <a:custGeom>
              <a:rect l="l" t="t" r="r" b="b"/>
              <a:pathLst>
                <a:path w="3" h="12">
                  <a:moveTo>
                    <a:pt x="1" y="12"/>
                  </a:moveTo>
                  <a:cubicBezTo>
                    <a:pt x="2" y="12"/>
                    <a:pt x="3" y="11"/>
                    <a:pt x="3" y="10"/>
                  </a:cubicBezTo>
                  <a:cubicBezTo>
                    <a:pt x="3" y="2"/>
                    <a:pt x="3" y="2"/>
                    <a:pt x="3" y="2"/>
                  </a:cubicBezTo>
                  <a:cubicBezTo>
                    <a:pt x="3" y="1"/>
                    <a:pt x="2" y="0"/>
                    <a:pt x="1" y="0"/>
                  </a:cubicBezTo>
                  <a:cubicBezTo>
                    <a:pt x="0" y="0"/>
                    <a:pt x="0" y="1"/>
                    <a:pt x="0" y="2"/>
                  </a:cubicBezTo>
                  <a:cubicBezTo>
                    <a:pt x="0" y="10"/>
                    <a:pt x="0" y="10"/>
                    <a:pt x="0" y="10"/>
                  </a:cubicBezTo>
                  <a:cubicBezTo>
                    <a:pt x="0" y="11"/>
                    <a:pt x="0" y="12"/>
                    <a:pt x="1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658106" y="3933920"/>
              <a:ext cx="79058" cy="19812"/>
            </a:xfrm>
            <a:custGeom>
              <a:rect l="l" t="t" r="r" b="b"/>
              <a:pathLst>
                <a:path w="12" h="3">
                  <a:moveTo>
                    <a:pt x="10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0"/>
                    <a:pt x="0" y="1"/>
                    <a:pt x="0" y="2"/>
                  </a:cubicBezTo>
                  <a:cubicBezTo>
                    <a:pt x="0" y="3"/>
                    <a:pt x="1" y="3"/>
                    <a:pt x="2" y="3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2" y="3"/>
                    <a:pt x="12" y="2"/>
                  </a:cubicBezTo>
                  <a:cubicBezTo>
                    <a:pt x="12" y="1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937665" y="3933920"/>
              <a:ext cx="81915" cy="19812"/>
            </a:xfrm>
            <a:custGeom>
              <a:rect l="l" t="t" r="r" b="b"/>
              <a:pathLst>
                <a:path w="12" h="3">
                  <a:moveTo>
                    <a:pt x="10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0"/>
                    <a:pt x="0" y="1"/>
                    <a:pt x="0" y="2"/>
                  </a:cubicBezTo>
                  <a:cubicBezTo>
                    <a:pt x="0" y="3"/>
                    <a:pt x="1" y="3"/>
                    <a:pt x="2" y="3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2" y="3"/>
                    <a:pt x="12" y="2"/>
                  </a:cubicBezTo>
                  <a:cubicBezTo>
                    <a:pt x="12" y="1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33176" y="4046982"/>
              <a:ext cx="19812" cy="81915"/>
            </a:xfrm>
            <a:custGeom>
              <a:rect l="l" t="t" r="r" b="b"/>
              <a:pathLst>
                <a:path w="3" h="12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0" y="10"/>
                    <a:pt x="0" y="10"/>
                    <a:pt x="0" y="10"/>
                  </a:cubicBezTo>
                  <a:cubicBezTo>
                    <a:pt x="0" y="11"/>
                    <a:pt x="0" y="12"/>
                    <a:pt x="1" y="12"/>
                  </a:cubicBezTo>
                  <a:cubicBezTo>
                    <a:pt x="2" y="12"/>
                    <a:pt x="3" y="11"/>
                    <a:pt x="3" y="10"/>
                  </a:cubicBezTo>
                  <a:cubicBezTo>
                    <a:pt x="3" y="1"/>
                    <a:pt x="3" y="1"/>
                    <a:pt x="3" y="1"/>
                  </a:cubicBezTo>
                  <a:cubicBezTo>
                    <a:pt x="3" y="1"/>
                    <a:pt x="2" y="0"/>
                    <a:pt x="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31544" y="3820954"/>
              <a:ext cx="228791" cy="152495"/>
            </a:xfrm>
            <a:custGeom>
              <a:rect l="l" t="t" r="r" b="b"/>
              <a:pathLst>
                <a:path w="34" h="23">
                  <a:moveTo>
                    <a:pt x="18" y="18"/>
                  </a:moveTo>
                  <a:cubicBezTo>
                    <a:pt x="33" y="3"/>
                    <a:pt x="33" y="3"/>
                    <a:pt x="33" y="3"/>
                  </a:cubicBezTo>
                  <a:cubicBezTo>
                    <a:pt x="33" y="3"/>
                    <a:pt x="34" y="2"/>
                    <a:pt x="34" y="2"/>
                  </a:cubicBezTo>
                  <a:cubicBezTo>
                    <a:pt x="34" y="2"/>
                    <a:pt x="33" y="1"/>
                    <a:pt x="33" y="1"/>
                  </a:cubicBezTo>
                  <a:cubicBezTo>
                    <a:pt x="33" y="1"/>
                    <a:pt x="32" y="0"/>
                    <a:pt x="32" y="0"/>
                  </a:cubicBezTo>
                  <a:cubicBezTo>
                    <a:pt x="32" y="0"/>
                    <a:pt x="31" y="1"/>
                    <a:pt x="31" y="1"/>
                  </a:cubicBezTo>
                  <a:cubicBezTo>
                    <a:pt x="20" y="12"/>
                    <a:pt x="20" y="12"/>
                    <a:pt x="20" y="12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5" y="15"/>
                    <a:pt x="15" y="15"/>
                    <a:pt x="15" y="15"/>
                  </a:cubicBezTo>
                  <a:cubicBezTo>
                    <a:pt x="15" y="15"/>
                    <a:pt x="15" y="15"/>
                    <a:pt x="15" y="15"/>
                  </a:cubicBezTo>
                  <a:cubicBezTo>
                    <a:pt x="15" y="15"/>
                    <a:pt x="15" y="15"/>
                    <a:pt x="15" y="15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3" y="6"/>
                    <a:pt x="3" y="6"/>
                    <a:pt x="2" y="6"/>
                  </a:cubicBezTo>
                  <a:cubicBezTo>
                    <a:pt x="2" y="6"/>
                    <a:pt x="1" y="7"/>
                    <a:pt x="1" y="7"/>
                  </a:cubicBezTo>
                  <a:cubicBezTo>
                    <a:pt x="0" y="8"/>
                    <a:pt x="0" y="8"/>
                    <a:pt x="0" y="9"/>
                  </a:cubicBezTo>
                  <a:cubicBezTo>
                    <a:pt x="0" y="9"/>
                    <a:pt x="1" y="10"/>
                    <a:pt x="1" y="10"/>
                  </a:cubicBezTo>
                  <a:cubicBezTo>
                    <a:pt x="13" y="19"/>
                    <a:pt x="13" y="19"/>
                    <a:pt x="13" y="19"/>
                  </a:cubicBezTo>
                  <a:cubicBezTo>
                    <a:pt x="12" y="20"/>
                    <a:pt x="12" y="20"/>
                    <a:pt x="12" y="20"/>
                  </a:cubicBezTo>
                  <a:cubicBezTo>
                    <a:pt x="11" y="21"/>
                    <a:pt x="11" y="21"/>
                    <a:pt x="11" y="21"/>
                  </a:cubicBezTo>
                  <a:cubicBezTo>
                    <a:pt x="11" y="22"/>
                    <a:pt x="11" y="22"/>
                    <a:pt x="12" y="23"/>
                  </a:cubicBezTo>
                  <a:cubicBezTo>
                    <a:pt x="12" y="23"/>
                    <a:pt x="12" y="23"/>
                    <a:pt x="13" y="23"/>
                  </a:cubicBezTo>
                  <a:cubicBezTo>
                    <a:pt x="16" y="21"/>
                    <a:pt x="16" y="21"/>
                    <a:pt x="16" y="21"/>
                  </a:cubicBezTo>
                  <a:cubicBezTo>
                    <a:pt x="17" y="22"/>
                    <a:pt x="17" y="22"/>
                    <a:pt x="17" y="22"/>
                  </a:cubicBezTo>
                  <a:cubicBezTo>
                    <a:pt x="18" y="23"/>
                    <a:pt x="18" y="23"/>
                    <a:pt x="18" y="23"/>
                  </a:cubicBezTo>
                  <a:cubicBezTo>
                    <a:pt x="18" y="23"/>
                    <a:pt x="19" y="23"/>
                    <a:pt x="20" y="23"/>
                  </a:cubicBezTo>
                  <a:cubicBezTo>
                    <a:pt x="21" y="23"/>
                    <a:pt x="22" y="22"/>
                    <a:pt x="21" y="21"/>
                  </a:cubicBezTo>
                  <a:cubicBezTo>
                    <a:pt x="21" y="20"/>
                    <a:pt x="21" y="20"/>
                    <a:pt x="21" y="19"/>
                  </a:cubicBezTo>
                  <a:lnTo>
                    <a:pt x="18" y="18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8" name="TextBox 28"/>
          <p:cNvSpPr txBox="1"/>
          <p:nvPr/>
        </p:nvSpPr>
        <p:spPr>
          <a:xfrm>
            <a:off x="4694960" y="1083639"/>
            <a:ext cx="26193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1990年代，联想开始生产个人电脑，并逐渐成为国内市场的领导者。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262645" y="2910078"/>
            <a:ext cx="26193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1986年，联想推出中国第一台自主设计并生产的汉字激光照排系统。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679347" y="4947210"/>
            <a:ext cx="26193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1984年，联想集团前身中国科学院计算技术研究所新技术发展公司成立。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220559" y="2910078"/>
            <a:ext cx="26193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2000年代，联想开始国际化扩张，先后收购IBM PC业务、摩托罗拉移动业务和富士通PC业务。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817745" y="4947210"/>
            <a:ext cx="26193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目前，联想集团的主要业务包括智能设备业务、数据中心业务、联想创投和联想金融等。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发展历程与主要业务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48133" y="4110503"/>
            <a:ext cx="2590565" cy="15624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3128212" y="4950826"/>
            <a:ext cx="710486" cy="718012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134233" y="3388358"/>
            <a:ext cx="2590566" cy="15624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014313" y="4232813"/>
            <a:ext cx="710486" cy="718013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6786" y="2677872"/>
            <a:ext cx="2592071" cy="156246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886866" y="3510284"/>
            <a:ext cx="711991" cy="716507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01919" y="1624184"/>
            <a:ext cx="3200199" cy="2539899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48133" y="4153549"/>
            <a:ext cx="1880079" cy="14763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联想集团是全球最大的个人电脑厂商之一，市场份额稳居全球前列。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128212" y="3415808"/>
            <a:ext cx="1886101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联想集团在中国市场拥有极高的知名度和品牌影响力，是国内消费者最信赖的品牌之一。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014313" y="2876331"/>
            <a:ext cx="1872553" cy="1165551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联想集团拥有强大的研发实力和创新能力，不断推出符合市场需求的新产品和技术。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57710" y="2291084"/>
            <a:ext cx="1931664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联想集团在国际市场上也拥有广泛的渠道和合作伙伴，能够快速响应全球市场的变化。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市场地位与竞争优势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联想集团组织结构现状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2" b="26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全球化布局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矩阵式管理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分层决策机制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联想集团在全球范围内设有多个区域总部和研发中心，形成了覆盖全球的市场和运营体系。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采用矩阵式管理结构，横向按产品、市场和客户划分业务单元，纵向设置职能管理部门，实现高效协同。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设立多层级决策机构，包括董事会、执行委员会、各业务单元负责人等，确保决策的科学性和有效性。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整体架构概述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营销与销售部门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产品研发部门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供应链与物流部门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人力资源与财务部门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各部门职能划分及协作关系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负责采购、生产和物流配送等环节的协调与管理，确保产品按时交付并降低成本。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负责产品研发、创新和技术支持，与营销部门协同工作，确保产品能满足市场需求并具备竞争力。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负责制定市场策略、推广产品和拓展销售渠道，与产品部门紧密合作，了解客户需求并提供解决方案。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分别负责人才招聘、培训、绩效管理和薪酬福利等人力资源管理工作，以及财务管理、资金运作和风险控制等财务相关工作。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https://d.book118.com/125141302210011112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2024-09-18T23:59:48.814</cp:lastPrinted>
  <dcterms:created xsi:type="dcterms:W3CDTF">2024-09-18T15:59:48Z</dcterms:created>
  <dcterms:modified xsi:type="dcterms:W3CDTF">2024-09-18T15:59:50Z</dcterms:modified>
</cp:coreProperties>
</file>