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32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770A6-D457-4BCB-9311-1575F21FB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B441C-D7D9-4716-BCD9-57AA663E0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5870E-44C7-429A-BEC0-7C8F901C9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B351E0-BD07-401E-AA04-817F1F97D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F966DF-C719-48F1-BA39-4F56DE46F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88D470-C0FF-4E7D-87ED-AB4DC6B1C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DD1335-6409-439E-AE0F-702ACCF25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E7688A-D5B1-40A3-ADFE-EFBCCA4C5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DA8DCD-F99F-4332-A303-B70D1B489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BD381-6330-4973-88FE-AC1153443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41E6C-04F0-407F-9436-0B5BCA354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316" r:id="rId2"/>
    <p:sldLayoutId id="2147489317" r:id="rId3"/>
    <p:sldLayoutId id="2147489318" r:id="rId4"/>
    <p:sldLayoutId id="2147489319" r:id="rId5"/>
    <p:sldLayoutId id="2147489320" r:id="rId6"/>
    <p:sldLayoutId id="2147489321" r:id="rId7"/>
    <p:sldLayoutId id="2147489322" r:id="rId8"/>
    <p:sldLayoutId id="2147489323" r:id="rId9"/>
    <p:sldLayoutId id="2147489324" r:id="rId10"/>
    <p:sldLayoutId id="214748932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14" Type="http://schemas.openxmlformats.org/officeDocument/2006/relationships/tags" Target="../tags/tag126.xml" /><Relationship Id="rId15" Type="http://schemas.openxmlformats.org/officeDocument/2006/relationships/tags" Target="../tags/tag127.xml" /><Relationship Id="rId16" Type="http://schemas.openxmlformats.org/officeDocument/2006/relationships/tags" Target="../tags/tag128.xml" /><Relationship Id="rId17" Type="http://schemas.openxmlformats.org/officeDocument/2006/relationships/tags" Target="../tags/tag129.xml" /><Relationship Id="rId18" Type="http://schemas.openxmlformats.org/officeDocument/2006/relationships/tags" Target="../tags/tag130.xml" /><Relationship Id="rId19" Type="http://schemas.openxmlformats.org/officeDocument/2006/relationships/tags" Target="../tags/tag131.xml" /><Relationship Id="rId2" Type="http://schemas.openxmlformats.org/officeDocument/2006/relationships/tags" Target="../tags/tag114.xml" /><Relationship Id="rId20" Type="http://schemas.openxmlformats.org/officeDocument/2006/relationships/tags" Target="../tags/tag132.xml" /><Relationship Id="rId21" Type="http://schemas.openxmlformats.org/officeDocument/2006/relationships/tags" Target="../tags/tag133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18" Type="http://schemas.openxmlformats.org/officeDocument/2006/relationships/tags" Target="../tags/tag224.xml" /><Relationship Id="rId19" Type="http://schemas.openxmlformats.org/officeDocument/2006/relationships/tags" Target="../tags/tag225.xml" /><Relationship Id="rId2" Type="http://schemas.openxmlformats.org/officeDocument/2006/relationships/tags" Target="../tags/tag208.xml" /><Relationship Id="rId20" Type="http://schemas.openxmlformats.org/officeDocument/2006/relationships/tags" Target="../tags/tag226.xml" /><Relationship Id="rId21" Type="http://schemas.openxmlformats.org/officeDocument/2006/relationships/tags" Target="../tags/tag227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14313222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2023年知识产权客服专员年度总结及下一年规划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3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5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团队建设和管理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7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客户服务和关系维护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9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知识产权保护和合规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10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1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2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2023年工作总结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4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下一年度规划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5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15"/>
          <p:cNvCxnSpPr/>
          <p:nvPr>
            <p:custDataLst>
              <p:tags r:id="rId16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完成的任务和成绩</a:t>
            </a:r>
            <a:endParaRPr lang="zh-CN" altLang="en-US"/>
          </a:p>
        </p:txBody>
      </p:sp>
      <p:sp>
        <p:nvSpPr>
          <p:cNvPr id="1048866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客户咨询服务：解答客户关于知识产权的问题，提供专业建议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8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0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2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知识产权保护：协助客户进行知识产权保护，如商标、专利等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4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6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8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知识产权申请：协助客户进行知识产权申请，如商标、专利等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0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知识产权培训：为客户提供知识产权培训，提高知识产权意识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6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知识产权纠纷解决：协助客户解决知识产权纠纷，维护客户权益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2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知识产权政策解读：为客户解读最新的知识产权政策，提供政策指导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8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0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8936" name="正文"/>
          <p:cNvSpPr txBox="1"/>
          <p:nvPr>
            <p:custDataLst>
              <p:tags r:id="rId2"/>
            </p:custDataLst>
          </p:nvPr>
        </p:nvSpPr>
        <p:spPr>
          <a:xfrm>
            <a:off x="3981639" y="5428023"/>
            <a:ext cx="4229325" cy="7501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解决方案：定期组织政策培训，提高客服政策敏感度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3"/>
            </p:custDataLst>
          </p:nvPr>
        </p:nvSpPr>
        <p:spPr>
          <a:xfrm>
            <a:off x="3981639" y="5010453"/>
            <a:ext cx="4229325" cy="36816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问题：知识产权政策变化快，客服人员难以及时掌握 解决方案：定期组织政策培训，提高客服政策敏感度</a:t>
            </a:r>
            <a:endParaRPr lang="zh-CN" altLang="en-US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40" name="正文"/>
          <p:cNvSpPr txBox="1"/>
          <p:nvPr>
            <p:custDataLst>
              <p:tags r:id="rId4"/>
            </p:custDataLst>
          </p:nvPr>
        </p:nvSpPr>
        <p:spPr>
          <a:xfrm>
            <a:off x="3981639" y="1781970"/>
            <a:ext cx="4229325" cy="7501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解决方案：增加客服人员，提高工作效率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5"/>
            </p:custDataLst>
          </p:nvPr>
        </p:nvSpPr>
        <p:spPr>
          <a:xfrm>
            <a:off x="3981639" y="1364400"/>
            <a:ext cx="4229325" cy="36816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问题：客户咨询量增加，客服人员不足 解决方案：增加客服人员，提高工作效率</a:t>
            </a:r>
            <a:endParaRPr lang="zh-CN" altLang="en-US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44" name="正文"/>
          <p:cNvSpPr txBox="1"/>
          <p:nvPr>
            <p:custDataLst>
              <p:tags r:id="rId6"/>
            </p:custDataLst>
          </p:nvPr>
        </p:nvSpPr>
        <p:spPr>
          <a:xfrm>
            <a:off x="3981639" y="2997321"/>
            <a:ext cx="4229325" cy="7501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解决方案：加强培训，提高客服专业知识水平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7"/>
            </p:custDataLst>
          </p:nvPr>
        </p:nvSpPr>
        <p:spPr>
          <a:xfrm>
            <a:off x="3981639" y="2579751"/>
            <a:ext cx="4229325" cy="36816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问题：客户对知识产权知识了解不足，咨询难度大 解决方案：加强培训，提高客服专业知识水平</a:t>
            </a:r>
            <a:endParaRPr lang="zh-CN" altLang="en-US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48" name="正文"/>
          <p:cNvSpPr txBox="1"/>
          <p:nvPr>
            <p:custDataLst>
              <p:tags r:id="rId8"/>
            </p:custDataLst>
          </p:nvPr>
        </p:nvSpPr>
        <p:spPr>
          <a:xfrm>
            <a:off x="3981639" y="4212672"/>
            <a:ext cx="4229325" cy="7501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解决方案：加强服务质量管理，提高客户满意度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9"/>
            </p:custDataLst>
          </p:nvPr>
        </p:nvSpPr>
        <p:spPr>
          <a:xfrm>
            <a:off x="3981639" y="3795102"/>
            <a:ext cx="4229325" cy="36816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问题：客户满意度不高，投诉较多 解决方案：加强服务质量管理，提高客户满意度</a:t>
            </a:r>
            <a:endParaRPr lang="zh-CN" altLang="en-US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自我评估和反思</a:t>
            </a:r>
            <a:endParaRPr lang="zh-CN" altLang="en-US"/>
          </a:p>
        </p:txBody>
      </p:sp>
      <p:sp>
        <p:nvSpPr>
          <p:cNvPr id="104898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工作态度：积极、主动、认真负责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工作成果：成功处理多起知识产权纠纷，获得客户好评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工作不足：在某些情况下，处理问题的效率有待提高，需要加强时间管理和自我管理能力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工作技能：熟练掌握知识产权相关知识，具备良好的沟通能力和服务意识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客户反馈和满意度</a:t>
            </a:r>
            <a:endParaRPr lang="zh-CN" altLang="en-US"/>
          </a:p>
        </p:txBody>
      </p:sp>
      <p:sp>
        <p:nvSpPr>
          <p:cNvPr id="104906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客户反馈：收集客户对知识产权服务的意见和建议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满意度调查：通过问卷调查等方式了解客户满意度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客户服务改进：根据客户反馈和满意度调查结果，改进客户服务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客户关系管理：加强与客户的沟通和联系，提高客户满意度和忠诚度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下一年度规划</a:t>
            </a:r>
            <a:endParaRPr lang="zh-CN" altLang="en-US"/>
          </a:p>
        </p:txBody>
      </p:sp>
      <p:sp>
        <p:nvSpPr>
          <p:cNvPr id="10491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目标设定和计划安排</a:t>
            </a:r>
            <a:endParaRPr lang="zh-CN" altLang="en-US"/>
          </a:p>
        </p:txBody>
      </p:sp>
      <p:sp>
        <p:nvSpPr>
          <p:cNvPr id="104915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提升客户满意度：通过提高服务质量和效率，提升客户满意度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提高工作效率：通过优化工作流程和工具，提高工作效率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加强团队建设：加强团队建设，提高团队协作能力和凝聚力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加强知识产权保护：加强知识产权保护意识，提高知识产权保护能力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提升个人能力的方向</a:t>
            </a:r>
            <a:endParaRPr lang="zh-CN" altLang="en-US"/>
          </a:p>
        </p:txBody>
      </p:sp>
      <p:sp>
        <p:nvSpPr>
          <p:cNvPr id="104922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学习专业知识：了解知识产权法律法规、行业动态等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提升沟通技巧：提高与客户的沟通能力，提高解决问题的效率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学习管理技能：提高团队管理能力，提高工作效率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提升自我管理能力：提高时间管理、情绪管理等能力，提高工作质量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优化客户服务流程</a:t>
            </a:r>
            <a:endParaRPr lang="zh-CN" altLang="en-US"/>
          </a:p>
        </p:txBody>
      </p:sp>
      <p:sp>
        <p:nvSpPr>
          <p:cNvPr id="104928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提高客户满意度：通过改进服务流程，提高客户满意度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提高服务效率：通过优化服务流程，提高服务效率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提高服务质量：通过优化服务流程，提高服务质量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提高客户忠诚度：通过优化服务流程，提高客户忠诚度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创新业务拓展计划</a:t>
            </a:r>
            <a:endParaRPr lang="zh-CN" altLang="en-US"/>
          </a:p>
        </p:txBody>
      </p:sp>
      <p:sp>
        <p:nvSpPr>
          <p:cNvPr id="104934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4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5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合作伙伴：寻找行业内知名企业，建立合作关系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培训计划：加强员工培训，提高服务水平和专业能力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目标市场：扩大知识产权服务范围，拓展新行业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业务模式：采用线上线下相结合的方式，提高服务效率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团队建设和管理</a:t>
            </a:r>
            <a:endParaRPr lang="zh-CN" altLang="en-US"/>
          </a:p>
        </p:txBody>
      </p:sp>
      <p:sp>
        <p:nvSpPr>
          <p:cNvPr id="10494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团队成员的分工和协作</a:t>
            </a:r>
            <a:endParaRPr lang="zh-CN" altLang="en-US"/>
          </a:p>
        </p:txBody>
      </p:sp>
      <p:sp>
        <p:nvSpPr>
          <p:cNvPr id="104943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团队成员：客服专员、知识产权顾问、技术支持等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协作：团队成员之间相互配合，共同完成客户服务、知识产权申请和技术支持等工作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管理：通过定期培训、绩效考核等方式，提高团队成员的专业技能和服务质量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分工：客服专员负责客户咨询、知识产权顾问负责知识产权申请、技术支持负责技术支持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https://d.book118.com/125143132223011110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5_1"/>
  <p:tag name="KSO_WM_UNIT_INDEX" val="1_5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1"/>
  <p:tag name="KSO_WM_UNIT_INDEX" val="1_1"/>
  <p:tag name="KSO_WM_UNIT_LAYERLEVEL" val="1_1"/>
  <p:tag name="KSO_WM_UNIT_TYPE" val="l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1_1"/>
  <p:tag name="KSO_WM_UNIT_INDEX" val="1_1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2_1"/>
  <p:tag name="KSO_WM_UNIT_INDEX" val="1_2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2"/>
  <p:tag name="KSO_WM_UNIT_INDEX" val="1_2"/>
  <p:tag name="KSO_WM_UNIT_LAYERLEVEL" val="1_1"/>
  <p:tag name="KSO_WM_UNIT_TYPE" val="l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3"/>
  <p:tag name="KSO_WM_UNIT_INDEX" val="1_3"/>
  <p:tag name="KSO_WM_UNIT_LAYERLEVEL" val="1_1"/>
  <p:tag name="KSO_WM_UNIT_TYPE" val="l_i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8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0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+中文标题</vt:lpstr>
      <vt:lpstr>宋体</vt:lpstr>
      <vt:lpstr>Office Theme</vt:lpstr>
      <vt:lpstr>2023年知识产权客服专员年度总结及下一年规划</vt:lpstr>
      <vt:lpstr>目录</vt:lpstr>
      <vt:lpstr>2023年工作总结</vt:lpstr>
      <vt:lpstr>完成的任务和成绩</vt:lpstr>
      <vt:lpstr>遇到的问题和解决方案</vt:lpstr>
      <vt:lpstr>自我评估和反思</vt:lpstr>
      <vt:lpstr>客户反馈和满意度</vt:lpstr>
      <vt:lpstr>下一年度规划</vt:lpstr>
      <vt:lpstr>目标设定和计划安排</vt:lpstr>
      <vt:lpstr>提升个人能力的方向</vt:lpstr>
      <vt:lpstr>优化客户服务流程</vt:lpstr>
      <vt:lpstr>创新业务拓展计划</vt:lpstr>
      <vt:lpstr>团队建设和管理</vt:lpstr>
      <vt:lpstr>团队成员的分工和协作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2024-09-16T00:34:48.850</cp:lastPrinted>
  <dcterms:created xsi:type="dcterms:W3CDTF">2024-09-15T16:34:48Z</dcterms:created>
  <dcterms:modified xsi:type="dcterms:W3CDTF">2024-09-15T16:34:51Z</dcterms:modified>
</cp:coreProperties>
</file>