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0769506-42A8-4106-846B-5E037170B4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D9116D-626F-48FB-B49D-5BDC19E9CB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9BA3955-6DAE-479D-95EC-FF936B4C98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2CABFF6-3354-46E0-950C-09B9E76137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2D3E38F-15AC-4E3A-8ADE-A19F2DCB4B8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6EFE02-3AC5-425E-83F7-D2156F5E506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7DD929-735D-407F-85C5-F5D795D4517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4D897E-FC9B-4980-B25B-8EAB9AB96A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52CEC7-DB9F-4E5A-A37E-D23BD35C55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8BEEA4-1F37-4EDF-8DE9-A415006F60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3853EF-3599-4766-8D9E-A9B95976C1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5202033012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《社区健康管理》ppt课件</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社区健康管理概述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社区健康管理的核心内容</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社区健康管理的实施策略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社区健康管理的挑战与解决方案</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社区健康管理的成功案例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社区健康管理概述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社区健康管理是对社区居民的健康状况进行全面监测、评估、预防和干预的过程。</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综合性、预防性、长期性、个性化、群众性。</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通过健康管理和预防措施，降低疾病发生率，提高居民整体健康水平。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提高居民健康水平</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节约医疗资源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促进社区发展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875" r="21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减少医院和诊所的就诊压力，合理分配医疗资源，降低医疗成本。</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提升居民健康素养，增强社区凝聚力，推动社区整体发展。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社区健康管理的重要性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起源于20世纪中期的美国，最初是为了解决医疗资源不足的问题。</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起源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从最初的简单健康档案建立，到现在的全面健康管理和预防体系。</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发展历程</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2393" b="239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随着信息技术的发展，社区健康管理将更加智能化、个性化，同时将更加注重心理健康管理和慢性病管理。</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未来趋势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社区健康管理的历史与发展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社区健康管理的核心内容</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609290" y="1560576"/>
            <a:ext cx="6827520" cy="19507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alpha val="100000"/>
                  </a:schemeClr>
                </a:solidFill>
                <a:latin typeface="Microsoft Yahei"/>
                <a:ea typeface="Microsoft Yahei"/>
                <a:cs typeface="Microsoft Yahei"/>
              </a:rPr>
              <a:t>社区健康教育是社区健康管理的重要组成部分，旨在提高居民的健康意识和健康素养，促进居民养成良好的健康行为和生活方式。</a:t>
            </a:r>
            <a:endParaRPr lang="en-US" sz="1100"/>
          </a:p>
        </p:txBody>
      </p:sp>
      <p:grpSp>
        <p:nvGrpSpPr>
          <p:cNvPr id="3" name="Group 3"/>
          <p:cNvGrpSpPr/>
          <p:nvPr/>
        </p:nvGrpSpPr>
        <p:grpSpPr>
          <a:xfrm>
            <a:off x="1595201" y="2001561"/>
            <a:ext cx="1224808" cy="1062655"/>
            <a:chOff x="1595201" y="2001561"/>
            <a:chExt cx="1224808" cy="1062655"/>
          </a:xfrm>
        </p:grpSpPr>
        <p:sp>
          <p:nvSpPr>
            <p:cNvPr id="4" name="AutoShape 4"/>
            <p:cNvSpPr/>
            <p:nvPr/>
          </p:nvSpPr>
          <p:spPr>
            <a:xfrm rot="1800000">
              <a:off x="1595201" y="2001561"/>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595201" y="4305483"/>
            <a:ext cx="1224808" cy="1062655"/>
            <a:chOff x="1595201" y="4305483"/>
            <a:chExt cx="1224808" cy="1062655"/>
          </a:xfrm>
        </p:grpSpPr>
        <p:sp>
          <p:nvSpPr>
            <p:cNvPr id="6" name="AutoShape 6"/>
            <p:cNvSpPr/>
            <p:nvPr/>
          </p:nvSpPr>
          <p:spPr>
            <a:xfrm rot="1800000">
              <a:off x="1595201" y="4305483"/>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657324" y="2214971"/>
            <a:ext cx="1059059" cy="661505"/>
          </a:xfrm>
          <a:prstGeom prst="rect">
            <a:avLst/>
          </a:prstGeom>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alpha val="100000"/>
                  </a:srgbClr>
                </a:solidFill>
                <a:latin typeface="Microsoft Yahei"/>
                <a:ea typeface="Microsoft Yahei"/>
                <a:cs typeface="Microsoft Yahei"/>
              </a:rPr>
              <a:t>01</a:t>
            </a:r>
            <a:endParaRPr lang="en-US" sz="1100"/>
          </a:p>
        </p:txBody>
      </p:sp>
      <p:sp>
        <p:nvSpPr>
          <p:cNvPr id="8" name="AutoShape 8"/>
          <p:cNvSpPr/>
          <p:nvPr/>
        </p:nvSpPr>
        <p:spPr>
          <a:xfrm>
            <a:off x="1678135" y="4506051"/>
            <a:ext cx="1059059" cy="661505"/>
          </a:xfrm>
          <a:prstGeom prst="rect">
            <a:avLst/>
          </a:prstGeom>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alpha val="100000"/>
                  </a:srgbClr>
                </a:solidFill>
                <a:latin typeface="Microsoft Yahei"/>
                <a:ea typeface="Microsoft Yahei"/>
                <a:cs typeface="Microsoft Yahei"/>
              </a:rPr>
              <a:t>02</a:t>
            </a:r>
            <a:endParaRPr lang="en-US" sz="1100"/>
          </a:p>
        </p:txBody>
      </p:sp>
      <p:sp>
        <p:nvSpPr>
          <p:cNvPr id="9" name="AutoShape 9"/>
          <p:cNvSpPr/>
          <p:nvPr/>
        </p:nvSpPr>
        <p:spPr>
          <a:xfrm>
            <a:off x="3609290" y="3861450"/>
            <a:ext cx="6827520" cy="19507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alpha val="100000"/>
                  </a:schemeClr>
                </a:solidFill>
                <a:latin typeface="Microsoft Yahei"/>
                <a:ea typeface="Microsoft Yahei"/>
                <a:cs typeface="Microsoft Yahei"/>
              </a:rPr>
              <a:t>社区健康教育的内容包括健康知识普及、健康技能培训、健康行为干预等方面，通过多种形式的教育活动，如讲座、宣传册、网站等，向居民传递健康信息，提高居民的健康认知水平。</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社区健康教育</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958" r="17958"/>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社区健康服务是指以社区为单位，为居民提供全面的健康服务和健康保障，包括预防保健、医疗服务、康复护理等方面。</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社区健康服务的内容和形式根据社区居民的需求和特点而定，如建立健康档案、开展健康体检、提供家庭医生服务等，旨在提高居民的健康水平和生活质量。</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社区健康服务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7350" r="2735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社区健康环境是指与居民健康密切相关的外部环境，包括自然环境和社会环境两个方面。</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自然环境方面，应加强环境保护和治理，减少污染和有害物质对居民健康的危害；社会环境方面，应营造良好的社会氛围和文化环境，促进居民身心健康的发展。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社区健康环境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社区健康保障是指通过建立健全的社区卫生服务体系和医疗保障制度，为居民提供全面的健康保障和医疗救助服务。</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社区健康保障的内容包括建立完善的社区卫生服务网络、实施基本医疗保障制度、开展医疗救助服务等，旨在降低居民的医疗负担和风险，保障居民的基本医疗权益。</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17969" r="17969"/>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社区健康保障</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893" b="1893"/>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社区健康促进</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社区健康促进是指通过综合性的措施和方法，促进居民身心健康的发展和提高。</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社区健康促进的内容包括开展全民健身运动、推广健康生活方式、加强心理健康服务等，旨在提高居民的整体健康水平和生活质量。</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社区健康管理的实施策略</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记录居民健康信息</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为社区居民建立健康档案，记录居民的基本信息、既往病史、家族病史、生活方式等，以便对居民的健康状况进行全面了解。</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建立健康档案</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预防疾病的发生</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定期开展健康检查，包括体格检查、实验室检查等，及时发现潜在的健康问题，采取相应的干预措施，预防疾病的发生。</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定期健康检查</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https://d.book118.com/125202033012011041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2024-09-01T11:27:03.188</cp:lastPrinted>
  <dcterms:created xsi:type="dcterms:W3CDTF">2024-09-01T03:27:03Z</dcterms:created>
  <dcterms:modified xsi:type="dcterms:W3CDTF">2024-09-01T03:27:05Z</dcterms:modified>
</cp:coreProperties>
</file>